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18" r:id="rId34"/>
    <p:sldId id="319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CFEE22-1A19-4C0A-AFC5-9BE895053C5A}">
  <a:tblStyle styleId="{4BCFEE22-1A19-4C0A-AFC5-9BE895053C5A}" styleName="Table_0"/>
  <a:tblStyle styleId="{0E2EA566-265E-44ED-9F1C-08B35105FD17}" styleName="Table_1"/>
  <a:tblStyle styleId="{2AEC3702-27D7-4CE5-A9D7-3386B1AD134C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565D3D39-067D-4426-B483-2F4DEF3FF623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53FFF10A-C161-4E06-A075-A7D01EAFD518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A2E78419-8FF6-4D84-B60C-9A4854D4EE06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BDFACE60-0F10-4A34-A3ED-8B535B102E51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29662D6B-6E8B-4C56-A57B-C050CDCEAC5E}" styleName="Table_7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30943EB5-B8B1-45D9-921E-A53C0E9190BC}" styleName="Table_8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5818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972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0682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1688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95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8416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70430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029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8253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0015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546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81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5023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3782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8961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5871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5967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9403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5769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6347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9338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4476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990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5398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2430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2369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0393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5433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2165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17991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370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6486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135938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254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2361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9205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85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489572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31745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7509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57201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5002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203534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28879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316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98777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586977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50997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38640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39272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35487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35437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3948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429451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73250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327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75813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29296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78506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415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788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097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9306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-131783" y="-71891"/>
            <a:ext cx="588983" cy="7033231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albrand/aps-politique-nod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e Projeto de Sistemas 2015.2</a:t>
            </a:r>
          </a:p>
        </p:txBody>
      </p:sp>
      <p:sp>
        <p:nvSpPr>
          <p:cNvPr id="86" name="Shape 86"/>
          <p:cNvSpPr/>
          <p:nvPr/>
        </p:nvSpPr>
        <p:spPr>
          <a:xfrm>
            <a:off x="1094512" y="4673069"/>
            <a:ext cx="6839997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Professor: Augusto Sampaio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 de Jesus Oliveira (djo@cin.ufpe.br)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João Pedro Marcolino Cordeiro (jpmc@cin.ufpe.br)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Rafael Nunes Galdino da Silveira (rngs@cin.ufpe.br)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Tomás Arruda de Almeida (taa2@cin.ufpe.br)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91757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Localizar endereço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686800" cy="45709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r="46631" b="39816"/>
          <a:stretch/>
        </p:blipFill>
        <p:spPr>
          <a:xfrm>
            <a:off x="457200" y="1417637"/>
            <a:ext cx="7181555" cy="426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36994" b="3335"/>
          <a:stretch/>
        </p:blipFill>
        <p:spPr>
          <a:xfrm>
            <a:off x="457200" y="1417637"/>
            <a:ext cx="7181555" cy="5797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59023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Localizar endereço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r="46655"/>
          <a:stretch/>
        </p:blipFill>
        <p:spPr>
          <a:xfrm>
            <a:off x="550775" y="1273603"/>
            <a:ext cx="7570102" cy="61507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3: Inserir Empresa</a:t>
            </a:r>
          </a:p>
        </p:txBody>
      </p:sp>
      <p:pic>
        <p:nvPicPr>
          <p:cNvPr id="160" name="Shape 1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93" b="93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Inserir Empresa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32640"/>
            <a:ext cx="8686800" cy="572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Inserir Empresa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88212"/>
            <a:ext cx="7924334" cy="6737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4: Consultar Evento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118" y="1574283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Consultar Evento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33533"/>
            <a:ext cx="8978683" cy="572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520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Consultar Evento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92586"/>
            <a:ext cx="8686800" cy="624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5:  Gerar Relatório</a:t>
            </a:r>
          </a:p>
        </p:txBody>
      </p:sp>
      <p:pic>
        <p:nvPicPr>
          <p:cNvPr id="197" name="Shape 1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2" r="191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Gerar Relatório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33329"/>
          <a:stretch/>
        </p:blipFill>
        <p:spPr>
          <a:xfrm>
            <a:off x="457200" y="1252759"/>
            <a:ext cx="8686800" cy="560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Roteiro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50427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666"/>
              <a:buFont typeface="Noto Sans Symbols"/>
              <a:buChar char="❑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96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POLITIQUÊ?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Noto Sans Symbols"/>
              <a:buChar char="❑"/>
            </a:pPr>
            <a:r>
              <a:rPr lang="en-US" sz="296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de Uso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Noto Sans Symbols"/>
              <a:buChar char="❑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RUP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e padrões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NodeJS (Framework)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Noto Sans Symbols"/>
              <a:buChar char="❑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Especificação do Modelo de Negócio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Serviços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de Serviços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Detalhamento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Gerar Relatório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804250" cy="544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6:  AtualizarPerfil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00200"/>
            <a:ext cx="7897091" cy="4544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AtualizarPerfil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5846"/>
            <a:ext cx="8456351" cy="4506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AtualizarPerfil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1779"/>
            <a:ext cx="8520546" cy="444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ctrTitle"/>
          </p:nvPr>
        </p:nvSpPr>
        <p:spPr>
          <a:xfrm>
            <a:off x="685800" y="24161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3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-193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</a:t>
            </a:r>
          </a:p>
        </p:txBody>
      </p:sp>
      <p:graphicFrame>
        <p:nvGraphicFramePr>
          <p:cNvPr id="239" name="Shape 239"/>
          <p:cNvGraphicFramePr/>
          <p:nvPr/>
        </p:nvGraphicFramePr>
        <p:xfrm>
          <a:off x="564143" y="677787"/>
          <a:ext cx="8424000" cy="6055500"/>
        </p:xfrm>
        <a:graphic>
          <a:graphicData uri="http://schemas.openxmlformats.org/drawingml/2006/table">
            <a:tbl>
              <a:tblPr>
                <a:noFill/>
                <a:tableStyleId>{4BCFEE22-1A19-4C0A-AFC5-9BE895053C5A}</a:tableStyleId>
              </a:tblPr>
              <a:tblGrid>
                <a:gridCol w="4066750"/>
                <a:gridCol w="4357250"/>
              </a:tblGrid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Classes de Análise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de Projeto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77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Fachada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FabricaRepositorios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FabricaRepositoriosMongoDB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TelaLogin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ViewLogin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LoginControle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ControladorLogin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ControladorLogin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RepositorioUsuarioMongoDB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IRepositorioUsuario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TelaLocalizadorEnderecos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WidgetLocalizarEndereco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LocalizarEnderecoControle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ControladorLocalizadorEndereco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ComunicacaoLocalizadorEnderecos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CorreiosAdapter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ComunicacaoLocalizador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ILocalizadorEnderecos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LocalizadorEnderecosCorreios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Endereco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Endereco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TelaInserirEmpresa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ViewInserirEmpresa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InserirEmpresaControle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-193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</a:t>
            </a:r>
          </a:p>
        </p:txBody>
      </p:sp>
      <p:graphicFrame>
        <p:nvGraphicFramePr>
          <p:cNvPr id="245" name="Shape 245"/>
          <p:cNvGraphicFramePr/>
          <p:nvPr/>
        </p:nvGraphicFramePr>
        <p:xfrm>
          <a:off x="564143" y="677772"/>
          <a:ext cx="8278525" cy="5972400"/>
        </p:xfrm>
        <a:graphic>
          <a:graphicData uri="http://schemas.openxmlformats.org/drawingml/2006/table">
            <a:tbl>
              <a:tblPr>
                <a:noFill/>
                <a:tableStyleId>{0E2EA566-265E-44ED-9F1C-08B35105FD17}</a:tableStyleId>
              </a:tblPr>
              <a:tblGrid>
                <a:gridCol w="3996525"/>
                <a:gridCol w="4282000"/>
              </a:tblGrid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Classes de Análise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de Projeto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8440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IRepositorioEmpresaParceira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RepositorioEmpresaParceiraMongoDB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ControladorInserirEmpresa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Tela_de_consulta_de_evento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ViewConsultarEventos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ConsultarEventosControle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Controlador_de_consulta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Cadastro_de_Eventos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IRepositorioEvento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RepositorioEventoMongoDB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CapacitacaoInterna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CapacitacaoExterna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EventoInstitucional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TelaGerarRelatorio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ViewGerarRelatorio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GerarRelatorioControle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ControladorGerarRelatorio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ControladorGerarRelatorio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Relatorio 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946" y="13367"/>
            <a:ext cx="92375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681787" y="106946"/>
            <a:ext cx="6427846" cy="534736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681787" y="748491"/>
            <a:ext cx="6427846" cy="484479"/>
          </a:xfrm>
          <a:prstGeom prst="rect">
            <a:avLst/>
          </a:prstGeom>
          <a:noFill/>
          <a:ln w="25400" cap="flat" cmpd="sng">
            <a:solidFill>
              <a:srgbClr val="7188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40107" y="1898316"/>
            <a:ext cx="8953858" cy="4866105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7242614" y="277336"/>
            <a:ext cx="13486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7242614" y="863640"/>
            <a:ext cx="13486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Controller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7242614" y="1912809"/>
            <a:ext cx="80728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</a:p>
        </p:txBody>
      </p:sp>
      <p:sp>
        <p:nvSpPr>
          <p:cNvPr id="2" name="Action Button: Custom 1">
            <a:hlinkClick r:id="rId4" action="ppaction://hlinksldjump" highlightClick="1"/>
          </p:cNvPr>
          <p:cNvSpPr/>
          <p:nvPr/>
        </p:nvSpPr>
        <p:spPr>
          <a:xfrm>
            <a:off x="1675936" y="6468453"/>
            <a:ext cx="5315861" cy="389547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Arquitetura</a:t>
            </a:r>
            <a:r>
              <a:rPr lang="en-US" dirty="0" smtClean="0"/>
              <a:t> </a:t>
            </a:r>
            <a:r>
              <a:rPr lang="en-US" dirty="0" err="1" smtClean="0"/>
              <a:t>atualizada</a:t>
            </a:r>
            <a:r>
              <a:rPr lang="is-IS" dirty="0" smtClean="0"/>
              <a:t>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6689" y="0"/>
            <a:ext cx="10329322" cy="683125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-187851" y="1068454"/>
            <a:ext cx="9928479" cy="4948639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156239" y="4169917"/>
            <a:ext cx="2422251" cy="2034328"/>
          </a:xfrm>
          <a:prstGeom prst="rect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FACHADA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550" y="1295716"/>
            <a:ext cx="4019023" cy="267470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411" y="4975692"/>
            <a:ext cx="3060700" cy="10414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3580" y="0"/>
            <a:ext cx="93445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-13367" y="1492717"/>
            <a:ext cx="9236753" cy="5365282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482808" y="3851776"/>
            <a:ext cx="2780680" cy="2095045"/>
          </a:xfrm>
          <a:prstGeom prst="rect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ABSTRACT FACTORY</a:t>
            </a:r>
          </a:p>
        </p:txBody>
      </p:sp>
      <p:sp>
        <p:nvSpPr>
          <p:cNvPr id="274" name="Shape 274"/>
          <p:cNvSpPr/>
          <p:nvPr/>
        </p:nvSpPr>
        <p:spPr>
          <a:xfrm>
            <a:off x="599472" y="1891144"/>
            <a:ext cx="2673662" cy="2702050"/>
          </a:xfrm>
          <a:prstGeom prst="rect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ADAPTER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06" y="360314"/>
            <a:ext cx="3160192" cy="226480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6">
            <a:alphaModFix/>
          </a:blip>
          <a:srcRect r="50170"/>
          <a:stretch/>
        </p:blipFill>
        <p:spPr>
          <a:xfrm>
            <a:off x="5411841" y="12630"/>
            <a:ext cx="3732159" cy="374489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44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POLITIQUÊ?</a:t>
            </a:r>
          </a:p>
        </p:txBody>
      </p:sp>
      <p:sp>
        <p:nvSpPr>
          <p:cNvPr id="98" name="Shape 98"/>
          <p:cNvSpPr/>
          <p:nvPr/>
        </p:nvSpPr>
        <p:spPr>
          <a:xfrm>
            <a:off x="3692296" y="1404544"/>
            <a:ext cx="4994503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 </a:t>
            </a:r>
            <a:r>
              <a:rPr lang="en-US" sz="18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Politiquê?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(https://www.facebook.com/projetopolitique ) é uma organização não governamental sem fins lucrativos que se baseia na construção de um conhecimento imparcial sobre o que é política, como ela funciona e para que ela serve.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81" y="1486329"/>
            <a:ext cx="2909452" cy="222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621781" y="3810994"/>
            <a:ext cx="8065017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Hoje a ONG conta com diversos setores que possuem processos e ações internas, mas a Politiquê? tem como principal diferencial sua área de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P&amp;D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(Pesquisa e Desenvolvimento). Onde ao invés de focar em apenas uma forma específica de espalhar a educação política, a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visa sempre executar ações diferentes, inovadoras e abrangentes.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621781" y="5383121"/>
            <a:ext cx="806501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proposta é o desenvolvimento de um sistema de informação. O sistema estará disponível em uma plataforma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integrado a um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banco de dados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armazenaria os artefatos produzidos pelo setor de P&amp;D.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6689" y="-12070"/>
            <a:ext cx="10329322" cy="683125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x="-187851" y="1068454"/>
            <a:ext cx="9928479" cy="4948639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3579" y="-13094"/>
            <a:ext cx="9411369" cy="71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240631" y="213893"/>
            <a:ext cx="8796421" cy="6644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946" y="13367"/>
            <a:ext cx="92375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681787" y="106946"/>
            <a:ext cx="6427846" cy="534736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681787" y="748491"/>
            <a:ext cx="6427846" cy="484479"/>
          </a:xfrm>
          <a:prstGeom prst="rect">
            <a:avLst/>
          </a:prstGeom>
          <a:noFill/>
          <a:ln w="25400" cap="flat" cmpd="sng">
            <a:solidFill>
              <a:srgbClr val="7188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40107" y="1898316"/>
            <a:ext cx="8953858" cy="4866105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7242614" y="277336"/>
            <a:ext cx="13486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7242614" y="863640"/>
            <a:ext cx="13486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Controller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7242614" y="1912809"/>
            <a:ext cx="80728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20" y="0"/>
            <a:ext cx="9494320" cy="6831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8796" y="2042124"/>
            <a:ext cx="1349392" cy="10742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5720673" y="157128"/>
            <a:ext cx="1310403" cy="108680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595755" y="3050910"/>
            <a:ext cx="1319645" cy="307525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5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355" y="103908"/>
            <a:ext cx="3605645" cy="655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31" y="103908"/>
            <a:ext cx="3457575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3219810"/>
            <a:ext cx="35337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ctrTitle"/>
          </p:nvPr>
        </p:nvSpPr>
        <p:spPr>
          <a:xfrm>
            <a:off x="489402" y="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Pacotes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02" y="995753"/>
            <a:ext cx="8654597" cy="59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489402" y="4859867"/>
            <a:ext cx="2135264" cy="1794933"/>
          </a:xfrm>
          <a:prstGeom prst="rect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Custom 1">
            <a:hlinkClick r:id="rId4" action="ppaction://hlinksldjump" highlightClick="1"/>
          </p:cNvPr>
          <p:cNvSpPr/>
          <p:nvPr/>
        </p:nvSpPr>
        <p:spPr>
          <a:xfrm>
            <a:off x="2762676" y="6468453"/>
            <a:ext cx="3770857" cy="389547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Node.js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687" y="1417637"/>
            <a:ext cx="8229600" cy="49171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91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https://github.com/Valbrand/aps-politique-node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850" y="1417637"/>
            <a:ext cx="7468314" cy="6858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7469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Especificação do Modelo de Negócio</a:t>
            </a:r>
            <a:b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Informação de Negócio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9887806" cy="658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de Uso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240" y="30220"/>
            <a:ext cx="7403806" cy="682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-116621"/>
            <a:ext cx="10155510" cy="936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</a:t>
            </a:r>
            <a:r>
              <a:rPr lang="en-US"/>
              <a:t>Navegacional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700588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60103"/>
              </p:ext>
            </p:extLst>
          </p:nvPr>
        </p:nvGraphicFramePr>
        <p:xfrm>
          <a:off x="581285" y="1174400"/>
          <a:ext cx="8295939" cy="5683599"/>
        </p:xfrm>
        <a:graphic>
          <a:graphicData uri="http://schemas.openxmlformats.org/drawingml/2006/table">
            <a:tbl>
              <a:tblPr firstRow="1" bandRow="1">
                <a:tableStyleId>{4BCFEE22-1A19-4C0A-AFC5-9BE895053C5A}</a:tableStyleId>
              </a:tblPr>
              <a:tblGrid>
                <a:gridCol w="2765313"/>
                <a:gridCol w="2765313"/>
                <a:gridCol w="2765313"/>
              </a:tblGrid>
              <a:tr h="1894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5"/>
                      <a:stretch>
                        <a:fillRect/>
                      </a:stretch>
                    </a:blipFill>
                  </a:tcPr>
                </a:tc>
              </a:tr>
              <a:tr h="1894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1894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11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Prototipagem</a:t>
            </a:r>
          </a:p>
        </p:txBody>
      </p:sp>
      <p:graphicFrame>
        <p:nvGraphicFramePr>
          <p:cNvPr id="343" name="Shape 343"/>
          <p:cNvGraphicFramePr/>
          <p:nvPr/>
        </p:nvGraphicFramePr>
        <p:xfrm>
          <a:off x="626535" y="1463679"/>
          <a:ext cx="2624675" cy="2227800"/>
        </p:xfrm>
        <a:graphic>
          <a:graphicData uri="http://schemas.openxmlformats.org/drawingml/2006/table">
            <a:tbl>
              <a:tblPr firstRow="1" bandRow="1">
                <a:noFill/>
                <a:tableStyleId>{2AEC3702-27D7-4CE5-A9D7-3386B1AD134C}</a:tableStyleId>
              </a:tblPr>
              <a:tblGrid>
                <a:gridCol w="2624675"/>
              </a:tblGrid>
              <a:tr h="222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4" name="Shape 344"/>
          <p:cNvGraphicFramePr/>
          <p:nvPr/>
        </p:nvGraphicFramePr>
        <p:xfrm>
          <a:off x="3522135" y="1463679"/>
          <a:ext cx="2523075" cy="2227800"/>
        </p:xfrm>
        <a:graphic>
          <a:graphicData uri="http://schemas.openxmlformats.org/drawingml/2006/table">
            <a:tbl>
              <a:tblPr firstRow="1" bandRow="1">
                <a:noFill/>
                <a:tableStyleId>{565D3D39-067D-4426-B483-2F4DEF3FF623}</a:tableStyleId>
              </a:tblPr>
              <a:tblGrid>
                <a:gridCol w="2523075"/>
              </a:tblGrid>
              <a:tr h="222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5" name="Shape 345"/>
          <p:cNvGraphicFramePr/>
          <p:nvPr/>
        </p:nvGraphicFramePr>
        <p:xfrm>
          <a:off x="6316133" y="1441984"/>
          <a:ext cx="2590800" cy="2249475"/>
        </p:xfrm>
        <a:graphic>
          <a:graphicData uri="http://schemas.openxmlformats.org/drawingml/2006/table">
            <a:tbl>
              <a:tblPr firstRow="1" bandRow="1">
                <a:noFill/>
                <a:tableStyleId>{53FFF10A-C161-4E06-A075-A7D01EAFD518}</a:tableStyleId>
              </a:tblPr>
              <a:tblGrid>
                <a:gridCol w="2590800"/>
              </a:tblGrid>
              <a:tr h="224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6" name="Shape 346"/>
          <p:cNvGraphicFramePr/>
          <p:nvPr/>
        </p:nvGraphicFramePr>
        <p:xfrm>
          <a:off x="626535" y="3865560"/>
          <a:ext cx="2624675" cy="2227800"/>
        </p:xfrm>
        <a:graphic>
          <a:graphicData uri="http://schemas.openxmlformats.org/drawingml/2006/table">
            <a:tbl>
              <a:tblPr firstRow="1" bandRow="1">
                <a:noFill/>
                <a:tableStyleId>{A2E78419-8FF6-4D84-B60C-9A4854D4EE06}</a:tableStyleId>
              </a:tblPr>
              <a:tblGrid>
                <a:gridCol w="2624675"/>
              </a:tblGrid>
              <a:tr h="222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7" name="Shape 347"/>
          <p:cNvGraphicFramePr/>
          <p:nvPr/>
        </p:nvGraphicFramePr>
        <p:xfrm>
          <a:off x="3522135" y="3865560"/>
          <a:ext cx="2523075" cy="2227800"/>
        </p:xfrm>
        <a:graphic>
          <a:graphicData uri="http://schemas.openxmlformats.org/drawingml/2006/table">
            <a:tbl>
              <a:tblPr firstRow="1" bandRow="1">
                <a:noFill/>
                <a:tableStyleId>{BDFACE60-0F10-4A34-A3ED-8B535B102E51}</a:tableStyleId>
              </a:tblPr>
              <a:tblGrid>
                <a:gridCol w="2523075"/>
              </a:tblGrid>
              <a:tr h="222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8" name="Shape 348"/>
          <p:cNvGraphicFramePr/>
          <p:nvPr/>
        </p:nvGraphicFramePr>
        <p:xfrm>
          <a:off x="6316133" y="3843867"/>
          <a:ext cx="2590800" cy="2249475"/>
        </p:xfrm>
        <a:graphic>
          <a:graphicData uri="http://schemas.openxmlformats.org/drawingml/2006/table">
            <a:tbl>
              <a:tblPr firstRow="1" bandRow="1">
                <a:noFill/>
                <a:tableStyleId>{29662D6B-6E8B-4C56-A57B-C050CDCEAC5E}</a:tableStyleId>
              </a:tblPr>
              <a:tblGrid>
                <a:gridCol w="2590800"/>
              </a:tblGrid>
              <a:tr h="224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49" name="Shape 349"/>
          <p:cNvSpPr txBox="1"/>
          <p:nvPr/>
        </p:nvSpPr>
        <p:spPr>
          <a:xfrm>
            <a:off x="-457200" y="1405466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7333" y="0"/>
            <a:ext cx="822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0"/>
            <a:ext cx="822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333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60" y="-135463"/>
            <a:ext cx="8517466" cy="750748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711195" y="18869"/>
            <a:ext cx="403013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Controle de empresas parceiras</a:t>
            </a:r>
          </a:p>
          <a:p>
            <a:pPr marL="742950" marR="0" lvl="1" indent="-285750" algn="l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Inserir empresa parceira</a:t>
            </a:r>
          </a:p>
          <a:p>
            <a:pPr marL="742950" marR="0" lvl="1" indent="-285750" algn="l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Editar empresa parceira</a:t>
            </a:r>
          </a:p>
          <a:p>
            <a:pPr marL="742950" marR="0" lvl="1" indent="-285750" algn="l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Remover empresa parceira</a:t>
            </a:r>
          </a:p>
          <a:p>
            <a:pPr marL="742950" marR="0" lvl="1" indent="-285750" algn="l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Consultar empresa parceira</a:t>
            </a:r>
          </a:p>
        </p:txBody>
      </p:sp>
      <p:sp>
        <p:nvSpPr>
          <p:cNvPr id="359" name="Shape 359"/>
          <p:cNvSpPr/>
          <p:nvPr/>
        </p:nvSpPr>
        <p:spPr>
          <a:xfrm>
            <a:off x="6773332" y="6265333"/>
            <a:ext cx="1117599" cy="71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4047067" y="5723467"/>
            <a:ext cx="1117599" cy="71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2675466" y="3556001"/>
            <a:ext cx="1117599" cy="71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6485466" y="308504"/>
            <a:ext cx="1117599" cy="71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Serviços</a:t>
            </a:r>
          </a:p>
        </p:txBody>
      </p:sp>
      <p:sp>
        <p:nvSpPr>
          <p:cNvPr id="368" name="Shape 368"/>
          <p:cNvSpPr/>
          <p:nvPr/>
        </p:nvSpPr>
        <p:spPr>
          <a:xfrm>
            <a:off x="620975" y="1417650"/>
            <a:ext cx="4051199" cy="480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Controle de empresas parceiras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Inserir empresa parceira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Editar empresa parceira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Remover empresa parceira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Consultar empresa parceira</a:t>
            </a:r>
          </a:p>
          <a:p>
            <a:pPr marL="342900" marR="0" lvl="0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Localização de Endereço</a:t>
            </a:r>
          </a:p>
          <a:p>
            <a:pPr marL="342900" marR="0" lvl="0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Controle de Eventos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Inserir Evento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Editar Evento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Remover Evento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Consultar Evento</a:t>
            </a:r>
          </a:p>
          <a:p>
            <a:pPr marL="342900" marR="0" lvl="0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1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Autenticação/Controle de acesso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Realizar login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Realizar logoff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Editar permissões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Verificar permissão</a:t>
            </a:r>
          </a:p>
          <a:p>
            <a:pPr marL="800100" marR="0" lvl="1" indent="-2286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b="0" i="0" u="none" strike="noStrike" cap="none" baseline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 de membros</a:t>
            </a: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 de financiamento</a:t>
            </a: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 de iniciativas</a:t>
            </a: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 de setores</a:t>
            </a: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Geração de Relatórios</a:t>
            </a: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 de perfis</a:t>
            </a:r>
          </a:p>
          <a:p>
            <a:pPr marL="800100" marR="0" lvl="1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Gerenciar perfil</a:t>
            </a:r>
          </a:p>
          <a:p>
            <a:pPr marL="342900" marR="0" lvl="0" indent="-2286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b="0" i="0" u="none" strike="noStrike" cap="none" baseline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b="0" i="0" u="none" strike="noStrike" cap="none" baseline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Arquitetura dos Serviços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686800" cy="5431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Interação dos Serviços</a:t>
            </a:r>
          </a:p>
        </p:txBody>
      </p:sp>
      <p:graphicFrame>
        <p:nvGraphicFramePr>
          <p:cNvPr id="380" name="Shape 380"/>
          <p:cNvGraphicFramePr/>
          <p:nvPr/>
        </p:nvGraphicFramePr>
        <p:xfrm>
          <a:off x="745066" y="1396998"/>
          <a:ext cx="7941750" cy="5122350"/>
        </p:xfrm>
        <a:graphic>
          <a:graphicData uri="http://schemas.openxmlformats.org/drawingml/2006/table">
            <a:tbl>
              <a:tblPr firstRow="1" bandRow="1">
                <a:noFill/>
                <a:tableStyleId>{30943EB5-B8B1-45D9-921E-A53C0E9190BC}</a:tableStyleId>
              </a:tblPr>
              <a:tblGrid>
                <a:gridCol w="3970875"/>
                <a:gridCol w="3970875"/>
              </a:tblGrid>
              <a:tr h="256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256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9464"/>
            <a:ext cx="8898194" cy="612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r="6464"/>
          <a:stretch/>
        </p:blipFill>
        <p:spPr>
          <a:xfrm>
            <a:off x="457200" y="16933"/>
            <a:ext cx="78401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5">
            <a:alphaModFix/>
          </a:blip>
          <a:srcRect l="15371" t="2769" r="25741" b="7071"/>
          <a:stretch/>
        </p:blipFill>
        <p:spPr>
          <a:xfrm>
            <a:off x="1032932" y="16933"/>
            <a:ext cx="72644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 rotWithShape="1">
          <a:blip r:embed="rId6">
            <a:alphaModFix/>
          </a:blip>
          <a:srcRect l="8518" r="4814" b="9313"/>
          <a:stretch/>
        </p:blipFill>
        <p:spPr>
          <a:xfrm>
            <a:off x="274677" y="0"/>
            <a:ext cx="886932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Componentes dos Serviços </a:t>
            </a: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70000"/>
            <a:ext cx="8686800" cy="5554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563033" y="2124603"/>
            <a:ext cx="8229600" cy="2904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Detalhado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Projeto Front-End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Projeto Back-End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0"/>
            <a:ext cx="8686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Login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84109"/>
            <a:ext cx="6688666" cy="557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0800" y="5122332"/>
            <a:ext cx="5283200" cy="147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405466" y="3427967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Custom 1">
            <a:hlinkClick r:id="rId3" action="ppaction://hlinksldjump" highlightClick="1"/>
          </p:cNvPr>
          <p:cNvSpPr/>
          <p:nvPr/>
        </p:nvSpPr>
        <p:spPr>
          <a:xfrm>
            <a:off x="890341" y="3260414"/>
            <a:ext cx="7685739" cy="471386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Correções</a:t>
            </a:r>
            <a:r>
              <a:rPr lang="en-US" dirty="0" smtClean="0"/>
              <a:t> dos </a:t>
            </a:r>
            <a:r>
              <a:rPr lang="en-US" dirty="0" err="1" smtClean="0"/>
              <a:t>diagramas</a:t>
            </a:r>
            <a:r>
              <a:rPr lang="en-US" dirty="0" smtClean="0"/>
              <a:t> de </a:t>
            </a:r>
            <a:r>
              <a:rPr lang="en-US" dirty="0" err="1" smtClean="0"/>
              <a:t>análise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Login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38275"/>
            <a:ext cx="7239000" cy="541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Login</a:t>
            </a: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70000"/>
            <a:ext cx="8588172" cy="55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Inserir Empresa</a:t>
            </a:r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6766561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Front-CadastroEmpresa-Clas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8888" r="68928" b="36380"/>
          <a:stretch/>
        </p:blipFill>
        <p:spPr>
          <a:xfrm>
            <a:off x="5407514" y="2762841"/>
            <a:ext cx="3337996" cy="3640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Inserir Empresa</a:t>
            </a:r>
          </a:p>
        </p:txBody>
      </p:sp>
      <p:pic>
        <p:nvPicPr>
          <p:cNvPr id="2" name="Picture 1" descr="Front-CadastroEmpresa-Sequenc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7" y="1453438"/>
            <a:ext cx="7600950" cy="5762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Inserir Empresa</a:t>
            </a:r>
          </a:p>
        </p:txBody>
      </p:sp>
      <p:pic>
        <p:nvPicPr>
          <p:cNvPr id="2" name="Picture 1" descr="Front-CadastroEmpresa-Cla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4" y="1466533"/>
            <a:ext cx="8685736" cy="5391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Consultar Empresa</a:t>
            </a: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85332"/>
            <a:ext cx="6807199" cy="567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4591050"/>
            <a:ext cx="5257799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Consultar Empresa</a:t>
            </a: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70000"/>
            <a:ext cx="8686800" cy="641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Consultar Empresa</a:t>
            </a: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686800" cy="465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ControleEventos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50" y="1362300"/>
            <a:ext cx="8268000" cy="5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ControleEventos</a:t>
            </a: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85854"/>
            <a:ext cx="6654800" cy="575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1: Login</a:t>
            </a:r>
          </a:p>
        </p:txBody>
      </p:sp>
      <p:pic>
        <p:nvPicPr>
          <p:cNvPr id="121" name="Shape 1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056" b="2056"/>
          <a:stretch/>
        </p:blipFill>
        <p:spPr>
          <a:xfrm>
            <a:off x="483114" y="1586091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ControleLocalizador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686800" cy="483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ControleLocalizador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9144000" cy="481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ControleEmpresaParceira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DiagSequenciaEmpresaParcei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" y="1296309"/>
            <a:ext cx="8027075" cy="6141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ControleEmpresaParceira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4" y="1431606"/>
            <a:ext cx="8685736" cy="512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365546" y="2906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Login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58190"/>
            <a:ext cx="8722570" cy="520082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Login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t="2139" r="52189" b="22862"/>
          <a:stretch/>
        </p:blipFill>
        <p:spPr>
          <a:xfrm>
            <a:off x="498406" y="1336840"/>
            <a:ext cx="6252940" cy="554789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2: Localizar endereço </a:t>
            </a:r>
          </a:p>
        </p:txBody>
      </p:sp>
      <p:pic>
        <p:nvPicPr>
          <p:cNvPr id="139" name="Shape 1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290" b="2289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591</Words>
  <Application>Microsoft Office PowerPoint</Application>
  <PresentationFormat>On-screen Show (4:3)</PresentationFormat>
  <Paragraphs>197</Paragraphs>
  <Slides>64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Noto Sans Symbols</vt:lpstr>
      <vt:lpstr>Office Theme</vt:lpstr>
      <vt:lpstr>Análise e Projeto de Sistemas 2015.2</vt:lpstr>
      <vt:lpstr>Roteiro</vt:lpstr>
      <vt:lpstr>O POLITIQUÊ?</vt:lpstr>
      <vt:lpstr>Casos de Uso</vt:lpstr>
      <vt:lpstr>Análise</vt:lpstr>
      <vt:lpstr>Caso de Uso 1: Login</vt:lpstr>
      <vt:lpstr>Diagrama de Sequência: Login</vt:lpstr>
      <vt:lpstr>Diagrama de Classe: Login</vt:lpstr>
      <vt:lpstr>Caso de Uso 2: Localizar endereço </vt:lpstr>
      <vt:lpstr>Diagrama de Sequência: Localizar endereço</vt:lpstr>
      <vt:lpstr>Diagrama de Classe: Localizar endereço</vt:lpstr>
      <vt:lpstr>Caso de Uso 3: Inserir Empresa</vt:lpstr>
      <vt:lpstr>Diagrama de Sequência: Inserir Empresa</vt:lpstr>
      <vt:lpstr>Diagrama de Classe: Inserir Empresa</vt:lpstr>
      <vt:lpstr>Caso de Uso 4: Consultar Evento</vt:lpstr>
      <vt:lpstr>Diagrama de Sequência: Consultar Evento</vt:lpstr>
      <vt:lpstr>Diagrama de Classe: Consultar Evento</vt:lpstr>
      <vt:lpstr>Caso de Uso 5:  Gerar Relatório</vt:lpstr>
      <vt:lpstr>Diagrama de Sequência: Gerar Relatório</vt:lpstr>
      <vt:lpstr>Diagrama de Classe: Gerar Relatório</vt:lpstr>
      <vt:lpstr>Caso de Uso 6:  AtualizarPerfil</vt:lpstr>
      <vt:lpstr>Diagrama de Sequência: AtualizarPerfil</vt:lpstr>
      <vt:lpstr>Diagrama de Classe: AtualizarPerfil</vt:lpstr>
      <vt:lpstr>Projeto</vt:lpstr>
      <vt:lpstr>Mapeamento</vt:lpstr>
      <vt:lpstr>Mapeamento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Pacotes</vt:lpstr>
      <vt:lpstr>Node.js</vt:lpstr>
      <vt:lpstr>Implementação https://github.com/Valbrand/aps-politique-node </vt:lpstr>
      <vt:lpstr>SOA</vt:lpstr>
      <vt:lpstr>Especificação do Modelo de Negócio Modelo de Informação de Negócio</vt:lpstr>
      <vt:lpstr>Modelo Navegacional</vt:lpstr>
      <vt:lpstr>Prototipagem</vt:lpstr>
      <vt:lpstr>PowerPoint Presentation</vt:lpstr>
      <vt:lpstr>Análise de Serviços</vt:lpstr>
      <vt:lpstr>Arquitetura dos Serviços</vt:lpstr>
      <vt:lpstr>Modelo de Interação dos Serviços</vt:lpstr>
      <vt:lpstr>Diagrama de Componentes dos Serviços </vt:lpstr>
      <vt:lpstr>Projeto Detalhado  Projeto Front-End  Projeto Back-End</vt:lpstr>
      <vt:lpstr>PowerPoint Presentation</vt:lpstr>
      <vt:lpstr>Projeto Fron-End: Login</vt:lpstr>
      <vt:lpstr>Projeto Fron-End: Login</vt:lpstr>
      <vt:lpstr>Projeto Fron-End: Login</vt:lpstr>
      <vt:lpstr>Projeto Fron-End: Inserir Empresa</vt:lpstr>
      <vt:lpstr>Projeto Fron-End: Inserir Empresa</vt:lpstr>
      <vt:lpstr>Projeto Fron-End: Inserir Empresa</vt:lpstr>
      <vt:lpstr>Projeto Fron-End: Consultar Empresa</vt:lpstr>
      <vt:lpstr>Projeto Fron-End: Consultar Empresa</vt:lpstr>
      <vt:lpstr>Projeto Fron-End: Consultar Empresa</vt:lpstr>
      <vt:lpstr>Projet Back-End: ControleEventos</vt:lpstr>
      <vt:lpstr>Projet Back-End: ControleEventos</vt:lpstr>
      <vt:lpstr>Projet Back-End: ControleLocalizador</vt:lpstr>
      <vt:lpstr>Projet Back-End: ControleLocalizador</vt:lpstr>
      <vt:lpstr>Projet Back-End: ControleEmpresaParceira</vt:lpstr>
      <vt:lpstr>Projet Back-End: ControleEmpresaParceira</vt:lpstr>
      <vt:lpstr>Dúvidas?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 Projeto de Sistemas 2015.2</dc:title>
  <cp:lastModifiedBy>João Cordeiro</cp:lastModifiedBy>
  <cp:revision>8</cp:revision>
  <dcterms:modified xsi:type="dcterms:W3CDTF">2015-11-25T01:07:29Z</dcterms:modified>
</cp:coreProperties>
</file>