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18" r:id="rId34"/>
    <p:sldId id="319" r:id="rId35"/>
    <p:sldId id="320" r:id="rId36"/>
    <p:sldId id="321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CFEE22-1A19-4C0A-AFC5-9BE895053C5A}">
  <a:tblStyle styleId="{4BCFEE22-1A19-4C0A-AFC5-9BE895053C5A}" styleName="Table_0"/>
  <a:tblStyle styleId="{0E2EA566-265E-44ED-9F1C-08B35105FD17}" styleName="Table_1"/>
  <a:tblStyle styleId="{2AEC3702-27D7-4CE5-A9D7-3386B1AD134C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565D3D39-067D-4426-B483-2F4DEF3FF623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53FFF10A-C161-4E06-A075-A7D01EAFD518}" styleName="Table_4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A2E78419-8FF6-4D84-B60C-9A4854D4EE06}" styleName="Table_5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BDFACE60-0F10-4A34-A3ED-8B535B102E51}" styleName="Table_6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29662D6B-6E8B-4C56-A57B-C050CDCEAC5E}" styleName="Table_7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30943EB5-B8B1-45D9-921E-A53C0E9190BC}" styleName="Table_8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197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5818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9722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0682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11688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9958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84164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70430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0294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8253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10015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45467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81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5023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53782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48961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5871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05967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9403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5769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663474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39338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4476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99903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853982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524306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23698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403931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54335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32165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17991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8370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764865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135938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0254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823613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39205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4851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489572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131745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7509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457201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550024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203534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288792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4316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98777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586977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50997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338640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39272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535487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335437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03948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429451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73250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327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9758131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729296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378506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7415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77885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9097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9306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-131783" y="-71891"/>
            <a:ext cx="588983" cy="7033231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slide" Target="slide40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albrand/aps-politique-node" TargetMode="External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slide" Target="slide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7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8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9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70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e Projeto de Sistemas 2015.2</a:t>
            </a:r>
          </a:p>
        </p:txBody>
      </p:sp>
      <p:sp>
        <p:nvSpPr>
          <p:cNvPr id="86" name="Shape 86"/>
          <p:cNvSpPr/>
          <p:nvPr/>
        </p:nvSpPr>
        <p:spPr>
          <a:xfrm>
            <a:off x="1094512" y="4673069"/>
            <a:ext cx="6839997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Professor: Augusto Sampaio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Equipe: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Daniel de Jesus Oliveira (djo@cin.ufpe.br)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João Pedro Marcolino Cordeiro (jpmc@cin.ufpe.br)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Rafael Nunes Galdino da Silveira (rngs@cin.ufpe.br)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Tomás Arruda de Almeida (taa2@cin.ufpe.br)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199" y="274637"/>
            <a:ext cx="891757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Sequência: Localizar endereço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17637"/>
            <a:ext cx="8686800" cy="457098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r="46631" b="39816"/>
          <a:stretch/>
        </p:blipFill>
        <p:spPr>
          <a:xfrm>
            <a:off x="457200" y="1417637"/>
            <a:ext cx="7181555" cy="426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l="36994" b="3335"/>
          <a:stretch/>
        </p:blipFill>
        <p:spPr>
          <a:xfrm>
            <a:off x="457200" y="1417637"/>
            <a:ext cx="7181555" cy="5797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199" y="274637"/>
            <a:ext cx="859023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Classe: Localizar endereço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r="46655"/>
          <a:stretch/>
        </p:blipFill>
        <p:spPr>
          <a:xfrm>
            <a:off x="550775" y="1273603"/>
            <a:ext cx="7570102" cy="615071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de Uso 3: Inserir Empresa</a:t>
            </a:r>
          </a:p>
        </p:txBody>
      </p:sp>
      <p:pic>
        <p:nvPicPr>
          <p:cNvPr id="160" name="Shape 1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93" b="93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Sequência: Inserir Empresa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809" y="1132640"/>
            <a:ext cx="8686800" cy="572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Classe: Inserir Empresa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88212"/>
            <a:ext cx="7924334" cy="6737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de Uso 4: Consultar Evento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118" y="1574283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Sequência: Consultar Evento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6" y="1570861"/>
            <a:ext cx="8978683" cy="457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520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Classe: Consultar Evento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0" y="909459"/>
            <a:ext cx="8111800" cy="6245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de Uso 5:  Gerar Relatório</a:t>
            </a:r>
          </a:p>
        </p:txBody>
      </p:sp>
      <p:pic>
        <p:nvPicPr>
          <p:cNvPr id="197" name="Shape 1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92" r="191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Sequência: Gerar Relatório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33329"/>
          <a:stretch/>
        </p:blipFill>
        <p:spPr>
          <a:xfrm>
            <a:off x="457200" y="1252759"/>
            <a:ext cx="8686800" cy="5605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Roteiro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50427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666"/>
              <a:buFont typeface="Noto Sans Symbols"/>
              <a:buChar char="❑"/>
            </a:pPr>
            <a:r>
              <a:rPr lang="en-US" sz="296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296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POLITIQUÊ?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Noto Sans Symbols"/>
              <a:buChar char="❑"/>
            </a:pPr>
            <a:r>
              <a:rPr lang="en-US" sz="296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de Uso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Noto Sans Symbols"/>
              <a:buChar char="❑"/>
            </a:pPr>
            <a:r>
              <a:rPr lang="en-US" sz="296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RUP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Noto Sans Symbols"/>
              <a:buChar char="❑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Noto Sans Symbols"/>
              <a:buChar char="❑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e padrões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Noto Sans Symbols"/>
              <a:buChar char="❑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NodeJS (Framework)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Noto Sans Symbols"/>
              <a:buChar char="❑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Implementação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Noto Sans Symbols"/>
              <a:buChar char="❑"/>
            </a:pPr>
            <a:r>
              <a:rPr lang="en-US" sz="296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SOA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Noto Sans Symbols"/>
              <a:buChar char="❑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Especificação do Modelo de Negócio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Noto Sans Symbols"/>
              <a:buChar char="❑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de Serviços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Noto Sans Symbols"/>
              <a:buChar char="❑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de Serviços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Noto Sans Symbols"/>
              <a:buChar char="❑"/>
            </a:pPr>
            <a:r>
              <a:rPr lang="en-US" sz="259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Detalhamento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Classe: Gerar Relatório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17637"/>
            <a:ext cx="8804250" cy="544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de Uso 6:  AtualizarPerfil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600200"/>
            <a:ext cx="7897091" cy="4544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Sequência: AtualizarPerfil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13" y="1552719"/>
            <a:ext cx="9252313" cy="4931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Classe: AtualizarPerfil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1779"/>
            <a:ext cx="8520546" cy="4440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ctrTitle"/>
          </p:nvPr>
        </p:nvSpPr>
        <p:spPr>
          <a:xfrm>
            <a:off x="685800" y="241617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3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-1932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Mapeamento</a:t>
            </a:r>
          </a:p>
        </p:txBody>
      </p:sp>
      <p:graphicFrame>
        <p:nvGraphicFramePr>
          <p:cNvPr id="239" name="Shape 239"/>
          <p:cNvGraphicFramePr/>
          <p:nvPr/>
        </p:nvGraphicFramePr>
        <p:xfrm>
          <a:off x="564143" y="677787"/>
          <a:ext cx="8424000" cy="6055500"/>
        </p:xfrm>
        <a:graphic>
          <a:graphicData uri="http://schemas.openxmlformats.org/drawingml/2006/table">
            <a:tbl>
              <a:tblPr>
                <a:noFill/>
                <a:tableStyleId>{4BCFEE22-1A19-4C0A-AFC5-9BE895053C5A}</a:tableStyleId>
              </a:tblPr>
              <a:tblGrid>
                <a:gridCol w="4066750"/>
                <a:gridCol w="4357250"/>
              </a:tblGrid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Classes de Análise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Elementos de Projeto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2775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Fachada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FabricaRepositorios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FabricaRepositoriosMongoDB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TelaLogin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ViewLogin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LoginControle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ControladorLogin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ControladorLogin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CadastroUsuario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RepositorioUsuarioMongoDB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CadastroUsuario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IRepositorioUsuario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Usuario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Usuario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TelaLocalizadorEnderecos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WidgetLocalizarEndereco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LocalizarEnderecoControle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ControladorLocalizadorEndereco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ComunicacaoLocalizadorEnderecos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CorreiosAdapter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ComunicacaoLocalizador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ILocalizadorEnderecos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LocalizadorEnderecosCorreios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Endereco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Endereco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TelaInserirEmpresa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ViewInserirEmpresa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InserirEmpresaControle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-1932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Mapeamento</a:t>
            </a:r>
          </a:p>
        </p:txBody>
      </p:sp>
      <p:graphicFrame>
        <p:nvGraphicFramePr>
          <p:cNvPr id="245" name="Shape 245"/>
          <p:cNvGraphicFramePr/>
          <p:nvPr/>
        </p:nvGraphicFramePr>
        <p:xfrm>
          <a:off x="564143" y="677772"/>
          <a:ext cx="8278525" cy="5972400"/>
        </p:xfrm>
        <a:graphic>
          <a:graphicData uri="http://schemas.openxmlformats.org/drawingml/2006/table">
            <a:tbl>
              <a:tblPr>
                <a:noFill/>
                <a:tableStyleId>{0E2EA566-265E-44ED-9F1C-08B35105FD17}</a:tableStyleId>
              </a:tblPr>
              <a:tblGrid>
                <a:gridCol w="3996525"/>
                <a:gridCol w="4282000"/>
              </a:tblGrid>
              <a:tr h="28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Classes de Análise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Elementos de Projeto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8440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CadastroEmpresaParceira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CadastroEmpresaParceira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IRepositorioEmpresaParceira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RepositorioEmpresaParceiraMongoDB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ControladorInserirEmpresa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ControladorEmpresaParceira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EmpresaParceira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EmpresaParceira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Tela_de_consulta_de_evento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ViewConsultarEventos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ConsultarEventosControle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Controlador_de_consulta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ControladorEvento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Cadastro_de_Eventos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CadastroEvento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IRepositorioEvento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RepositorioEventoMongoDB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CapacitacaoInterna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CapacitacaoExterna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EventoInstitucional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Consulta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Consulta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TelaGerarRelatorio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ViewGerarRelatorio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GerarRelatorioControle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ControladorGerarRelatorio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ControladorGerarRelatorio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Relatorio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Relatorio </a:t>
                      </a:r>
                    </a:p>
                  </a:txBody>
                  <a:tcPr marL="5950" marR="5950" marT="59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6946" y="13367"/>
            <a:ext cx="92375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/>
          <p:nvPr/>
        </p:nvSpPr>
        <p:spPr>
          <a:xfrm>
            <a:off x="681787" y="106946"/>
            <a:ext cx="6427846" cy="534736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681787" y="748491"/>
            <a:ext cx="6427846" cy="484479"/>
          </a:xfrm>
          <a:prstGeom prst="rect">
            <a:avLst/>
          </a:prstGeom>
          <a:noFill/>
          <a:ln w="25400" cap="flat" cmpd="sng">
            <a:solidFill>
              <a:srgbClr val="71884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40107" y="1898316"/>
            <a:ext cx="8953858" cy="4866105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7242614" y="277336"/>
            <a:ext cx="134860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7242614" y="863640"/>
            <a:ext cx="134860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Controller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7242614" y="1912809"/>
            <a:ext cx="80728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Model</a:t>
            </a:r>
          </a:p>
        </p:txBody>
      </p:sp>
      <p:sp>
        <p:nvSpPr>
          <p:cNvPr id="2" name="Action Button: Custom 1">
            <a:hlinkClick r:id="rId4" action="ppaction://hlinksldjump" highlightClick="1"/>
          </p:cNvPr>
          <p:cNvSpPr/>
          <p:nvPr/>
        </p:nvSpPr>
        <p:spPr>
          <a:xfrm>
            <a:off x="1675936" y="6468453"/>
            <a:ext cx="5315861" cy="389547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Arquitetura</a:t>
            </a:r>
            <a:r>
              <a:rPr lang="en-US" dirty="0" smtClean="0"/>
              <a:t> </a:t>
            </a:r>
            <a:r>
              <a:rPr lang="en-US" dirty="0" err="1" smtClean="0"/>
              <a:t>atualizada</a:t>
            </a:r>
            <a:r>
              <a:rPr lang="is-IS" dirty="0" smtClean="0"/>
              <a:t>…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quitetura Corrigi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00" y="1"/>
            <a:ext cx="9340399" cy="6858000"/>
          </a:xfrm>
          <a:prstGeom prst="rect">
            <a:avLst/>
          </a:prstGeom>
        </p:spPr>
      </p:pic>
      <p:sp>
        <p:nvSpPr>
          <p:cNvPr id="263" name="Shape 263"/>
          <p:cNvSpPr/>
          <p:nvPr/>
        </p:nvSpPr>
        <p:spPr>
          <a:xfrm>
            <a:off x="-266411" y="1107736"/>
            <a:ext cx="9410411" cy="4948639"/>
          </a:xfrm>
          <a:prstGeom prst="roundRect">
            <a:avLst>
              <a:gd name="adj" fmla="val 16667"/>
            </a:avLst>
          </a:prstGeom>
          <a:blipFill rotWithShape="1">
            <a:blip r:embed="rId4"/>
            <a:stretch>
              <a:fillRect/>
            </a:stretch>
          </a:blip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757763" y="3535389"/>
            <a:ext cx="3260220" cy="250096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FACHADA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550" y="1046929"/>
            <a:ext cx="4019023" cy="267470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1826" y="4910222"/>
            <a:ext cx="3060700" cy="10414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Picture 2" descr="Screen Shot 2015-11-28 at 16.42.4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34" y="3750064"/>
            <a:ext cx="2906391" cy="2204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quitetura Corrigi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00" y="1"/>
            <a:ext cx="9340399" cy="6858000"/>
          </a:xfrm>
          <a:prstGeom prst="rect">
            <a:avLst/>
          </a:prstGeom>
        </p:spPr>
      </p:pic>
      <p:sp>
        <p:nvSpPr>
          <p:cNvPr id="272" name="Shape 272"/>
          <p:cNvSpPr/>
          <p:nvPr/>
        </p:nvSpPr>
        <p:spPr>
          <a:xfrm>
            <a:off x="-92753" y="851109"/>
            <a:ext cx="9236753" cy="5365282"/>
          </a:xfrm>
          <a:prstGeom prst="roundRect">
            <a:avLst>
              <a:gd name="adj" fmla="val 16667"/>
            </a:avLst>
          </a:prstGeom>
          <a:blipFill rotWithShape="1">
            <a:blip r:embed="rId4"/>
            <a:stretch>
              <a:fillRect/>
            </a:stretch>
          </a:blip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6363320" y="4008905"/>
            <a:ext cx="2780680" cy="2095045"/>
          </a:xfrm>
          <a:prstGeom prst="rect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ABSTRACT FACTORY</a:t>
            </a:r>
          </a:p>
        </p:txBody>
      </p:sp>
      <p:sp>
        <p:nvSpPr>
          <p:cNvPr id="274" name="Shape 274"/>
          <p:cNvSpPr/>
          <p:nvPr/>
        </p:nvSpPr>
        <p:spPr>
          <a:xfrm>
            <a:off x="638752" y="2257777"/>
            <a:ext cx="2647654" cy="2702050"/>
          </a:xfrm>
          <a:prstGeom prst="rect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ADAPTER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06" y="360314"/>
            <a:ext cx="3160192" cy="226480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6">
            <a:alphaModFix/>
          </a:blip>
          <a:srcRect r="50170"/>
          <a:stretch/>
        </p:blipFill>
        <p:spPr>
          <a:xfrm>
            <a:off x="5411841" y="12630"/>
            <a:ext cx="3732159" cy="374489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44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POLITIQUÊ?</a:t>
            </a:r>
          </a:p>
        </p:txBody>
      </p:sp>
      <p:sp>
        <p:nvSpPr>
          <p:cNvPr id="98" name="Shape 98"/>
          <p:cNvSpPr/>
          <p:nvPr/>
        </p:nvSpPr>
        <p:spPr>
          <a:xfrm>
            <a:off x="3692296" y="1404544"/>
            <a:ext cx="4994503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 </a:t>
            </a:r>
            <a:r>
              <a:rPr lang="en-US" sz="18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Politiquê?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(https://www.facebook.com/projetopolitique ) é uma organização não governamental sem fins lucrativos que se baseia na construção de um conhecimento imparcial sobre o que é política, como ela funciona e para que ela serve.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781" y="1486329"/>
            <a:ext cx="2909452" cy="222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621781" y="3810994"/>
            <a:ext cx="8065017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Hoje a ONG conta com diversos setores que possuem processos e ações internas, mas a Politiquê? tem como principal diferencial sua área de 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P&amp;D 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(Pesquisa e Desenvolvimento). Onde ao invés de focar em apenas uma forma específica de espalhar a educação política, a 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visa sempre executar ações diferentes, inovadoras e abrangentes.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621781" y="5383121"/>
            <a:ext cx="8065017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proposta é o desenvolvimento de um sistema de informação. O sistema estará disponível em uma plataforma 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integrado a um 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banco de dados 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armazenaria os artefatos produzidos pelo setor de P&amp;D.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quitetura Corrigi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00" y="1"/>
            <a:ext cx="9340399" cy="6858000"/>
          </a:xfrm>
          <a:prstGeom prst="rect">
            <a:avLst/>
          </a:prstGeom>
        </p:spPr>
      </p:pic>
      <p:sp>
        <p:nvSpPr>
          <p:cNvPr id="282" name="Shape 282"/>
          <p:cNvSpPr/>
          <p:nvPr/>
        </p:nvSpPr>
        <p:spPr>
          <a:xfrm>
            <a:off x="-187851" y="1068454"/>
            <a:ext cx="9331851" cy="4948639"/>
          </a:xfrm>
          <a:prstGeom prst="roundRect">
            <a:avLst>
              <a:gd name="adj" fmla="val 16667"/>
            </a:avLst>
          </a:prstGeom>
          <a:blipFill rotWithShape="1">
            <a:blip r:embed="rId4"/>
            <a:stretch>
              <a:fillRect/>
            </a:stretch>
          </a:blip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quitetura Corrigi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00" y="1"/>
            <a:ext cx="9340399" cy="6858000"/>
          </a:xfrm>
          <a:prstGeom prst="rect">
            <a:avLst/>
          </a:prstGeom>
        </p:spPr>
      </p:pic>
      <p:sp>
        <p:nvSpPr>
          <p:cNvPr id="288" name="Shape 288"/>
          <p:cNvSpPr/>
          <p:nvPr/>
        </p:nvSpPr>
        <p:spPr>
          <a:xfrm>
            <a:off x="240631" y="213893"/>
            <a:ext cx="8796421" cy="664410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quitetura Corrigi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00" y="1"/>
            <a:ext cx="9340399" cy="6858000"/>
          </a:xfrm>
          <a:prstGeom prst="rect">
            <a:avLst/>
          </a:prstGeom>
        </p:spPr>
      </p:pic>
      <p:sp>
        <p:nvSpPr>
          <p:cNvPr id="294" name="Shape 294"/>
          <p:cNvSpPr/>
          <p:nvPr/>
        </p:nvSpPr>
        <p:spPr>
          <a:xfrm>
            <a:off x="681787" y="106946"/>
            <a:ext cx="6427846" cy="534736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681787" y="748491"/>
            <a:ext cx="6427846" cy="484479"/>
          </a:xfrm>
          <a:prstGeom prst="rect">
            <a:avLst/>
          </a:prstGeom>
          <a:noFill/>
          <a:ln w="25400" cap="flat" cmpd="sng">
            <a:solidFill>
              <a:srgbClr val="71884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40107" y="1898316"/>
            <a:ext cx="8953858" cy="4866105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7242614" y="277336"/>
            <a:ext cx="134860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7242614" y="863640"/>
            <a:ext cx="134860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Controller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7242614" y="1912809"/>
            <a:ext cx="80728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Model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quitetura Corrigi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00" y="1"/>
            <a:ext cx="93403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3541" y="1937917"/>
            <a:ext cx="1467231" cy="124393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5720673" y="157128"/>
            <a:ext cx="1310403" cy="108680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595755" y="3050910"/>
            <a:ext cx="1319645" cy="307525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35759" y="94386"/>
            <a:ext cx="8229600" cy="4525963"/>
          </a:xfrm>
        </p:spPr>
        <p:txBody>
          <a:bodyPr/>
          <a:lstStyle/>
          <a:p>
            <a:pPr marL="203200" indent="0">
              <a:buNone/>
            </a:pPr>
            <a:r>
              <a:rPr lang="pt-BR" dirty="0" smtClean="0"/>
              <a:t>Novo caso de uso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05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759" y="94386"/>
            <a:ext cx="8229600" cy="4525963"/>
          </a:xfrm>
        </p:spPr>
        <p:txBody>
          <a:bodyPr/>
          <a:lstStyle/>
          <a:p>
            <a:pPr marL="203200" indent="0">
              <a:buNone/>
            </a:pPr>
            <a:r>
              <a:rPr lang="pt-BR" dirty="0" smtClean="0"/>
              <a:t>Novo caso de uso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355" y="103908"/>
            <a:ext cx="3605645" cy="6555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77" y="845947"/>
            <a:ext cx="2868879" cy="2276135"/>
          </a:xfrm>
          <a:prstGeom prst="rect">
            <a:avLst/>
          </a:prstGeom>
        </p:spPr>
      </p:pic>
      <p:pic>
        <p:nvPicPr>
          <p:cNvPr id="2" name="Picture 1" descr="Screen Shot 2015-11-28 at 16.42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5" y="3286601"/>
            <a:ext cx="4380600" cy="332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err="1" smtClean="0"/>
              <a:t>Projeto</a:t>
            </a:r>
            <a:r>
              <a:rPr lang="en-US" sz="2800" dirty="0" smtClean="0"/>
              <a:t> do </a:t>
            </a:r>
            <a:r>
              <a:rPr lang="en-US" sz="2800" dirty="0" err="1" smtClean="0"/>
              <a:t>caso</a:t>
            </a:r>
            <a:r>
              <a:rPr lang="en-US" sz="2800" dirty="0" smtClean="0"/>
              <a:t> de </a:t>
            </a:r>
            <a:r>
              <a:rPr lang="en-US" sz="2800" dirty="0" err="1" smtClean="0"/>
              <a:t>uso</a:t>
            </a:r>
            <a:r>
              <a:rPr lang="en-US" sz="2800" dirty="0" smtClean="0"/>
              <a:t> RUP: </a:t>
            </a:r>
            <a:r>
              <a:rPr lang="en-US" sz="2800" dirty="0" err="1" smtClean="0"/>
              <a:t>InserirEmpresa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Refinamento</a:t>
            </a:r>
            <a:r>
              <a:rPr lang="en-US" sz="2800" dirty="0" smtClean="0"/>
              <a:t> do </a:t>
            </a:r>
            <a:r>
              <a:rPr lang="en-US" sz="2800" dirty="0" err="1" smtClean="0"/>
              <a:t>diagrama</a:t>
            </a:r>
            <a:r>
              <a:rPr lang="en-US" sz="2800" dirty="0" smtClean="0"/>
              <a:t> de </a:t>
            </a:r>
            <a:r>
              <a:rPr lang="en-US" sz="2800" dirty="0" err="1" smtClean="0"/>
              <a:t>Sequ</a:t>
            </a:r>
            <a:r>
              <a:rPr lang="en-US" sz="2800" dirty="0" err="1" smtClean="0"/>
              <a:t>ência</a:t>
            </a:r>
            <a:endParaRPr lang="en-US" sz="2800" dirty="0"/>
          </a:p>
        </p:txBody>
      </p:sp>
      <p:pic>
        <p:nvPicPr>
          <p:cNvPr id="4" name="Picture 3" descr="SequenciaEmpresaParceiraProje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6" y="1859353"/>
            <a:ext cx="9636634" cy="4347219"/>
          </a:xfrm>
          <a:prstGeom prst="rect">
            <a:avLst/>
          </a:prstGeom>
        </p:spPr>
      </p:pic>
      <p:pic>
        <p:nvPicPr>
          <p:cNvPr id="6" name="Picture 5" descr="Screen Shot 2015-11-28 at 19.22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867"/>
            <a:ext cx="9144000" cy="6343057"/>
          </a:xfrm>
          <a:prstGeom prst="rect">
            <a:avLst/>
          </a:prstGeom>
        </p:spPr>
      </p:pic>
      <p:pic>
        <p:nvPicPr>
          <p:cNvPr id="7" name="Picture 6" descr="Screen Shot 2015-11-28 at 19.23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791"/>
            <a:ext cx="9144000" cy="61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3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err="1"/>
              <a:t>Projeto</a:t>
            </a:r>
            <a:r>
              <a:rPr lang="en-US" sz="2800" dirty="0"/>
              <a:t> do </a:t>
            </a:r>
            <a:r>
              <a:rPr lang="en-US" sz="2800" dirty="0" err="1"/>
              <a:t>caso</a:t>
            </a:r>
            <a:r>
              <a:rPr lang="en-US" sz="2800" dirty="0"/>
              <a:t> de </a:t>
            </a:r>
            <a:r>
              <a:rPr lang="en-US" sz="2800" dirty="0" err="1"/>
              <a:t>uso</a:t>
            </a:r>
            <a:r>
              <a:rPr lang="en-US" sz="2800" dirty="0"/>
              <a:t> RUP: </a:t>
            </a:r>
            <a:r>
              <a:rPr lang="en-US" sz="2800" dirty="0" err="1"/>
              <a:t>InserirEmpresa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Refinamento</a:t>
            </a:r>
            <a:r>
              <a:rPr lang="en-US" sz="2800" dirty="0"/>
              <a:t> do </a:t>
            </a:r>
            <a:r>
              <a:rPr lang="en-US" sz="2800" dirty="0" err="1"/>
              <a:t>diagrama</a:t>
            </a:r>
            <a:r>
              <a:rPr lang="en-US" sz="2800" dirty="0"/>
              <a:t> de </a:t>
            </a:r>
            <a:r>
              <a:rPr lang="en-US" sz="2800" dirty="0" err="1"/>
              <a:t>Sequência</a:t>
            </a:r>
            <a:endParaRPr lang="en-US" sz="2800" dirty="0"/>
          </a:p>
        </p:txBody>
      </p:sp>
      <p:pic>
        <p:nvPicPr>
          <p:cNvPr id="4" name="Picture 3" descr="Projeto do Caso de Uso - Clas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7" y="1401062"/>
            <a:ext cx="3958957" cy="5617340"/>
          </a:xfrm>
          <a:prstGeom prst="rect">
            <a:avLst/>
          </a:prstGeom>
        </p:spPr>
      </p:pic>
      <p:pic>
        <p:nvPicPr>
          <p:cNvPr id="5" name="Picture 4" descr="Projeto do Caso de Uso - Class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3743" r="4193" b="59857"/>
          <a:stretch/>
        </p:blipFill>
        <p:spPr>
          <a:xfrm>
            <a:off x="3308248" y="0"/>
            <a:ext cx="5835752" cy="3273507"/>
          </a:xfrm>
          <a:prstGeom prst="rect">
            <a:avLst/>
          </a:prstGeom>
        </p:spPr>
      </p:pic>
      <p:pic>
        <p:nvPicPr>
          <p:cNvPr id="6" name="Picture 5" descr="Projeto do Caso de Uso - Class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41317" r="8059" b="2739"/>
          <a:stretch/>
        </p:blipFill>
        <p:spPr>
          <a:xfrm>
            <a:off x="4399332" y="2592875"/>
            <a:ext cx="4744668" cy="42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0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ctrTitle"/>
          </p:nvPr>
        </p:nvSpPr>
        <p:spPr>
          <a:xfrm>
            <a:off x="489402" y="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Pacotes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402" y="995753"/>
            <a:ext cx="8654597" cy="593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/>
          <p:nvPr/>
        </p:nvSpPr>
        <p:spPr>
          <a:xfrm>
            <a:off x="489402" y="4859867"/>
            <a:ext cx="2135264" cy="1794933"/>
          </a:xfrm>
          <a:prstGeom prst="rect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ction Button: Custom 1">
            <a:hlinkClick r:id="rId4" action="ppaction://hlinksldjump" highlightClick="1"/>
          </p:cNvPr>
          <p:cNvSpPr/>
          <p:nvPr/>
        </p:nvSpPr>
        <p:spPr>
          <a:xfrm>
            <a:off x="2762676" y="6468453"/>
            <a:ext cx="3770857" cy="389547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Node.js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687" y="1417637"/>
            <a:ext cx="8229600" cy="491718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3911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Implementação</a:t>
            </a:r>
            <a:b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https://github.com/Valbrand/aps-politique-node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850" y="1417637"/>
            <a:ext cx="7468314" cy="6858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 de Uso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240" y="30220"/>
            <a:ext cx="7403806" cy="682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-116621"/>
            <a:ext cx="10155510" cy="936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7469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Especificação do Modelo de Negócio</a:t>
            </a:r>
            <a:b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de Informação de Negócio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9887806" cy="658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</a:t>
            </a:r>
            <a:r>
              <a:rPr lang="en-US"/>
              <a:t>Navegacional</a:t>
            </a: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17637"/>
            <a:ext cx="8700588" cy="513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760103"/>
              </p:ext>
            </p:extLst>
          </p:nvPr>
        </p:nvGraphicFramePr>
        <p:xfrm>
          <a:off x="581285" y="1174400"/>
          <a:ext cx="8295939" cy="5683599"/>
        </p:xfrm>
        <a:graphic>
          <a:graphicData uri="http://schemas.openxmlformats.org/drawingml/2006/table">
            <a:tbl>
              <a:tblPr firstRow="1" bandRow="1">
                <a:tableStyleId>{4BCFEE22-1A19-4C0A-AFC5-9BE895053C5A}</a:tableStyleId>
              </a:tblPr>
              <a:tblGrid>
                <a:gridCol w="2765313"/>
                <a:gridCol w="2765313"/>
                <a:gridCol w="2765313"/>
              </a:tblGrid>
              <a:tr h="1894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5"/>
                      <a:stretch>
                        <a:fillRect/>
                      </a:stretch>
                    </a:blipFill>
                  </a:tcPr>
                </a:tc>
              </a:tr>
              <a:tr h="1894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8"/>
                      <a:stretch>
                        <a:fillRect/>
                      </a:stretch>
                    </a:blipFill>
                  </a:tcPr>
                </a:tc>
              </a:tr>
              <a:tr h="1894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11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Prototipagem</a:t>
            </a:r>
          </a:p>
        </p:txBody>
      </p:sp>
      <p:graphicFrame>
        <p:nvGraphicFramePr>
          <p:cNvPr id="343" name="Shape 343"/>
          <p:cNvGraphicFramePr/>
          <p:nvPr/>
        </p:nvGraphicFramePr>
        <p:xfrm>
          <a:off x="626535" y="1463679"/>
          <a:ext cx="2624675" cy="2227800"/>
        </p:xfrm>
        <a:graphic>
          <a:graphicData uri="http://schemas.openxmlformats.org/drawingml/2006/table">
            <a:tbl>
              <a:tblPr firstRow="1" bandRow="1">
                <a:noFill/>
                <a:tableStyleId>{2AEC3702-27D7-4CE5-A9D7-3386B1AD134C}</a:tableStyleId>
              </a:tblPr>
              <a:tblGrid>
                <a:gridCol w="2624675"/>
              </a:tblGrid>
              <a:tr h="222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344" name="Shape 344"/>
          <p:cNvGraphicFramePr/>
          <p:nvPr/>
        </p:nvGraphicFramePr>
        <p:xfrm>
          <a:off x="3522135" y="1463679"/>
          <a:ext cx="2523075" cy="2227800"/>
        </p:xfrm>
        <a:graphic>
          <a:graphicData uri="http://schemas.openxmlformats.org/drawingml/2006/table">
            <a:tbl>
              <a:tblPr firstRow="1" bandRow="1">
                <a:noFill/>
                <a:tableStyleId>{565D3D39-067D-4426-B483-2F4DEF3FF623}</a:tableStyleId>
              </a:tblPr>
              <a:tblGrid>
                <a:gridCol w="2523075"/>
              </a:tblGrid>
              <a:tr h="222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345" name="Shape 345"/>
          <p:cNvGraphicFramePr/>
          <p:nvPr/>
        </p:nvGraphicFramePr>
        <p:xfrm>
          <a:off x="6316133" y="1441984"/>
          <a:ext cx="2590800" cy="2249475"/>
        </p:xfrm>
        <a:graphic>
          <a:graphicData uri="http://schemas.openxmlformats.org/drawingml/2006/table">
            <a:tbl>
              <a:tblPr firstRow="1" bandRow="1">
                <a:noFill/>
                <a:tableStyleId>{53FFF10A-C161-4E06-A075-A7D01EAFD518}</a:tableStyleId>
              </a:tblPr>
              <a:tblGrid>
                <a:gridCol w="2590800"/>
              </a:tblGrid>
              <a:tr h="224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346" name="Shape 346"/>
          <p:cNvGraphicFramePr/>
          <p:nvPr/>
        </p:nvGraphicFramePr>
        <p:xfrm>
          <a:off x="626535" y="3865560"/>
          <a:ext cx="2624675" cy="2227800"/>
        </p:xfrm>
        <a:graphic>
          <a:graphicData uri="http://schemas.openxmlformats.org/drawingml/2006/table">
            <a:tbl>
              <a:tblPr firstRow="1" bandRow="1">
                <a:noFill/>
                <a:tableStyleId>{A2E78419-8FF6-4D84-B60C-9A4854D4EE06}</a:tableStyleId>
              </a:tblPr>
              <a:tblGrid>
                <a:gridCol w="2624675"/>
              </a:tblGrid>
              <a:tr h="222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347" name="Shape 347"/>
          <p:cNvGraphicFramePr/>
          <p:nvPr/>
        </p:nvGraphicFramePr>
        <p:xfrm>
          <a:off x="3522135" y="3865560"/>
          <a:ext cx="2523075" cy="2227800"/>
        </p:xfrm>
        <a:graphic>
          <a:graphicData uri="http://schemas.openxmlformats.org/drawingml/2006/table">
            <a:tbl>
              <a:tblPr firstRow="1" bandRow="1">
                <a:noFill/>
                <a:tableStyleId>{BDFACE60-0F10-4A34-A3ED-8B535B102E51}</a:tableStyleId>
              </a:tblPr>
              <a:tblGrid>
                <a:gridCol w="2523075"/>
              </a:tblGrid>
              <a:tr h="222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348" name="Shape 348"/>
          <p:cNvGraphicFramePr/>
          <p:nvPr/>
        </p:nvGraphicFramePr>
        <p:xfrm>
          <a:off x="6316133" y="3843867"/>
          <a:ext cx="2590800" cy="2249475"/>
        </p:xfrm>
        <a:graphic>
          <a:graphicData uri="http://schemas.openxmlformats.org/drawingml/2006/table">
            <a:tbl>
              <a:tblPr firstRow="1" bandRow="1">
                <a:noFill/>
                <a:tableStyleId>{29662D6B-6E8B-4C56-A57B-C050CDCEAC5E}</a:tableStyleId>
              </a:tblPr>
              <a:tblGrid>
                <a:gridCol w="2590800"/>
              </a:tblGrid>
              <a:tr h="224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49" name="Shape 349"/>
          <p:cNvSpPr txBox="1"/>
          <p:nvPr/>
        </p:nvSpPr>
        <p:spPr>
          <a:xfrm>
            <a:off x="-457200" y="1405466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7333" y="0"/>
            <a:ext cx="8229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0"/>
            <a:ext cx="8229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1866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700" y="-135463"/>
            <a:ext cx="8517466" cy="750748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/>
          <p:nvPr/>
        </p:nvSpPr>
        <p:spPr>
          <a:xfrm>
            <a:off x="711195" y="18869"/>
            <a:ext cx="4030133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-US" sz="1800" b="0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Controle</a:t>
            </a: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1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empresas</a:t>
            </a: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parceiras</a:t>
            </a: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-US" sz="1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Inserir</a:t>
            </a: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empresa</a:t>
            </a: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parceira</a:t>
            </a: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-US" sz="1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Editar</a:t>
            </a: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empresa</a:t>
            </a: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parceira</a:t>
            </a: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Remover </a:t>
            </a:r>
            <a:r>
              <a:rPr lang="en-US" sz="1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empresa</a:t>
            </a: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parceira</a:t>
            </a: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-US" sz="1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Consultar</a:t>
            </a: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empresa</a:t>
            </a: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parceira</a:t>
            </a: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6773332" y="6265333"/>
            <a:ext cx="1117599" cy="711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4047067" y="5723467"/>
            <a:ext cx="1117599" cy="711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2675466" y="3556001"/>
            <a:ext cx="1117599" cy="711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6485466" y="308504"/>
            <a:ext cx="1117599" cy="711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4231" y="6550223"/>
            <a:ext cx="3003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F0000"/>
              </a:buClr>
              <a:buSzPct val="100000"/>
            </a:pPr>
            <a:r>
              <a:rPr lang="en-US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Processo</a:t>
            </a:r>
            <a:r>
              <a:rPr lang="en-US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identifica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ção</a:t>
            </a:r>
            <a:r>
              <a:rPr lang="en-US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serviços</a:t>
            </a:r>
            <a:r>
              <a:rPr lang="en-US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Serviços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620974" y="1322498"/>
            <a:ext cx="7300443" cy="4896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5400" marR="0" lvl="0" algn="l" rtl="0">
              <a:spcBef>
                <a:spcPts val="0"/>
              </a:spcBef>
              <a:buClr>
                <a:srgbClr val="E36C09"/>
              </a:buClr>
            </a:pPr>
            <a:r>
              <a:rPr lang="en-US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Serviços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identificados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laranja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serviços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priorizados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para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refinamento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projeto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de SOA.</a:t>
            </a:r>
            <a:endParaRPr lang="en-US" b="1" i="0" u="none" strike="noStrike" cap="none" baseline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1" i="0" u="none" strike="noStrike" cap="none" baseline="0" dirty="0" err="1" smtClean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Controle</a:t>
            </a:r>
            <a:r>
              <a:rPr lang="en-US" b="1" i="0" u="none" strike="noStrike" cap="none" baseline="0" dirty="0" smtClean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b="1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empresas</a:t>
            </a:r>
            <a:r>
              <a:rPr lang="en-US" b="1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parceiras</a:t>
            </a:r>
            <a:endParaRPr lang="en-US" b="1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Inserir</a:t>
            </a:r>
            <a:r>
              <a:rPr lang="en-US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empresa</a:t>
            </a:r>
            <a:r>
              <a:rPr lang="en-US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parceira</a:t>
            </a:r>
            <a:endParaRPr lang="en-US" b="0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Editar</a:t>
            </a:r>
            <a:r>
              <a:rPr lang="en-US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empresa</a:t>
            </a:r>
            <a:r>
              <a:rPr lang="en-US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parceira</a:t>
            </a:r>
            <a:endParaRPr lang="en-US" b="0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Remover </a:t>
            </a: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empresa</a:t>
            </a:r>
            <a:r>
              <a:rPr lang="en-US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parceira</a:t>
            </a:r>
            <a:endParaRPr lang="en-US" b="0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Consultar</a:t>
            </a:r>
            <a:r>
              <a:rPr lang="en-US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empresa</a:t>
            </a:r>
            <a:r>
              <a:rPr lang="en-US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parceira</a:t>
            </a:r>
            <a:endParaRPr lang="en-US" b="0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1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Localização</a:t>
            </a:r>
            <a:r>
              <a:rPr lang="en-US" b="1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Endereço</a:t>
            </a:r>
            <a:endParaRPr lang="en-US" b="1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1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Controle</a:t>
            </a:r>
            <a:r>
              <a:rPr lang="en-US" b="1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Eventos</a:t>
            </a:r>
            <a:endParaRPr lang="en-US" b="1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Inserir</a:t>
            </a:r>
            <a:r>
              <a:rPr lang="en-US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Evento</a:t>
            </a:r>
            <a:endParaRPr lang="en-US" b="0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Editar</a:t>
            </a:r>
            <a:r>
              <a:rPr lang="en-US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Evento</a:t>
            </a:r>
            <a:endParaRPr lang="en-US" b="0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Remover </a:t>
            </a: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Evento</a:t>
            </a:r>
            <a:endParaRPr lang="en-US" b="0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Consultar</a:t>
            </a:r>
            <a:r>
              <a:rPr lang="en-US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Evento</a:t>
            </a:r>
            <a:endParaRPr lang="en-US" b="0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1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Autenticação</a:t>
            </a:r>
            <a:r>
              <a:rPr lang="en-US" b="1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b="1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Controle</a:t>
            </a:r>
            <a:r>
              <a:rPr lang="en-US" b="1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acesso</a:t>
            </a:r>
            <a:endParaRPr lang="en-US" b="1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Realizar</a:t>
            </a:r>
            <a:r>
              <a:rPr lang="en-US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login</a:t>
            </a: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Realizar</a:t>
            </a:r>
            <a:r>
              <a:rPr lang="en-US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logoff</a:t>
            </a: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Editar</a:t>
            </a:r>
            <a:r>
              <a:rPr lang="en-US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permissões</a:t>
            </a:r>
            <a:endParaRPr lang="en-US" b="0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17500" algn="l" rtl="0">
              <a:spcBef>
                <a:spcPts val="0"/>
              </a:spcBef>
              <a:buClr>
                <a:srgbClr val="E36C09"/>
              </a:buClr>
              <a:buFont typeface="Calibri"/>
              <a:buAutoNum type="arabicPeriod"/>
            </a:pP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Verificar</a:t>
            </a:r>
            <a:r>
              <a:rPr lang="en-US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baseline="0" dirty="0" err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permissão</a:t>
            </a:r>
            <a:endParaRPr lang="en-US" b="0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2286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b="0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spcBef>
                <a:spcPts val="0"/>
              </a:spcBef>
              <a:buClr>
                <a:schemeClr val="dk1"/>
              </a:buClr>
              <a:buFont typeface="Calibri"/>
              <a:buAutoNum type="arabicPeriod"/>
            </a:pPr>
            <a:r>
              <a:rPr lang="en-US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Controle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membros</a:t>
            </a:r>
            <a:endParaRPr lang="en-US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spcBef>
                <a:spcPts val="0"/>
              </a:spcBef>
              <a:buClr>
                <a:schemeClr val="dk1"/>
              </a:buClr>
              <a:buFont typeface="Calibri"/>
              <a:buAutoNum type="arabicPeriod"/>
            </a:pPr>
            <a:r>
              <a:rPr lang="en-US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Controle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financiamento</a:t>
            </a:r>
            <a:endParaRPr lang="en-US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spcBef>
                <a:spcPts val="0"/>
              </a:spcBef>
              <a:buClr>
                <a:schemeClr val="dk1"/>
              </a:buClr>
              <a:buFont typeface="Calibri"/>
              <a:buAutoNum type="arabicPeriod"/>
            </a:pPr>
            <a:r>
              <a:rPr lang="en-US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Controle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iniciativas</a:t>
            </a:r>
            <a:endParaRPr lang="en-US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spcBef>
                <a:spcPts val="0"/>
              </a:spcBef>
              <a:buClr>
                <a:schemeClr val="dk1"/>
              </a:buClr>
              <a:buFont typeface="Calibri"/>
              <a:buAutoNum type="arabicPeriod"/>
            </a:pPr>
            <a:r>
              <a:rPr lang="en-US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Controle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setores</a:t>
            </a:r>
            <a:endParaRPr lang="en-US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spcBef>
                <a:spcPts val="0"/>
              </a:spcBef>
              <a:buClr>
                <a:schemeClr val="dk1"/>
              </a:buClr>
              <a:buFont typeface="Calibri"/>
              <a:buAutoNum type="arabicPeriod"/>
            </a:pPr>
            <a:r>
              <a:rPr lang="en-US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Geração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Relatórios</a:t>
            </a:r>
            <a:endParaRPr lang="en-US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spcBef>
                <a:spcPts val="0"/>
              </a:spcBef>
              <a:buClr>
                <a:schemeClr val="dk1"/>
              </a:buClr>
              <a:buFont typeface="Calibri"/>
              <a:buAutoNum type="arabicPeriod"/>
            </a:pPr>
            <a:r>
              <a:rPr lang="en-US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Controle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perfis</a:t>
            </a:r>
            <a:endParaRPr lang="en-US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17500" algn="l" rtl="0">
              <a:spcBef>
                <a:spcPts val="0"/>
              </a:spcBef>
              <a:buClr>
                <a:schemeClr val="dk1"/>
              </a:buClr>
              <a:buFont typeface="Calibri"/>
              <a:buAutoNum type="arabicPeriod"/>
            </a:pPr>
            <a:r>
              <a:rPr lang="en-US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Gerenciar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perfil</a:t>
            </a:r>
            <a:endParaRPr lang="en-US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b="0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b="0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Arquitetura dos Serviços</a:t>
            </a:r>
          </a:p>
        </p:txBody>
      </p:sp>
      <p:pic>
        <p:nvPicPr>
          <p:cNvPr id="2" name="Picture 1" descr="ArqAnaliseCorrigid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75" y="1492720"/>
            <a:ext cx="9288026" cy="536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de Interação dos Serviços</a:t>
            </a:r>
          </a:p>
        </p:txBody>
      </p:sp>
      <p:graphicFrame>
        <p:nvGraphicFramePr>
          <p:cNvPr id="380" name="Shape 380"/>
          <p:cNvGraphicFramePr/>
          <p:nvPr/>
        </p:nvGraphicFramePr>
        <p:xfrm>
          <a:off x="745066" y="1396998"/>
          <a:ext cx="7941750" cy="5122350"/>
        </p:xfrm>
        <a:graphic>
          <a:graphicData uri="http://schemas.openxmlformats.org/drawingml/2006/table">
            <a:tbl>
              <a:tblPr firstRow="1" bandRow="1">
                <a:noFill/>
                <a:tableStyleId>{30943EB5-B8B1-45D9-921E-A53C0E9190BC}</a:tableStyleId>
              </a:tblPr>
              <a:tblGrid>
                <a:gridCol w="3970875"/>
                <a:gridCol w="3970875"/>
              </a:tblGrid>
              <a:tr h="2561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  <a:tr h="2561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381" name="Shape 3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9464"/>
            <a:ext cx="8898194" cy="612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 rotWithShape="1">
          <a:blip r:embed="rId4">
            <a:alphaModFix/>
          </a:blip>
          <a:srcRect r="6464"/>
          <a:stretch/>
        </p:blipFill>
        <p:spPr>
          <a:xfrm>
            <a:off x="457200" y="16933"/>
            <a:ext cx="78401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 rotWithShape="1">
          <a:blip r:embed="rId5">
            <a:alphaModFix/>
          </a:blip>
          <a:srcRect l="15371" t="2769" r="25741" b="7071"/>
          <a:stretch/>
        </p:blipFill>
        <p:spPr>
          <a:xfrm>
            <a:off x="1032932" y="16933"/>
            <a:ext cx="72644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/>
          <p:cNvPicPr preferRelativeResize="0"/>
          <p:nvPr/>
        </p:nvPicPr>
        <p:blipFill rotWithShape="1">
          <a:blip r:embed="rId6">
            <a:alphaModFix/>
          </a:blip>
          <a:srcRect l="8518" r="4814" b="9313"/>
          <a:stretch/>
        </p:blipFill>
        <p:spPr>
          <a:xfrm>
            <a:off x="274677" y="0"/>
            <a:ext cx="886932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470293" y="15679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Componentes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Serviços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err="1" smtClean="0"/>
              <a:t>Os</a:t>
            </a:r>
            <a:r>
              <a:rPr lang="en-US" sz="1800" dirty="0" smtClean="0"/>
              <a:t> </a:t>
            </a:r>
            <a:r>
              <a:rPr lang="en-US" sz="1800" dirty="0" err="1" smtClean="0"/>
              <a:t>serviços</a:t>
            </a:r>
            <a:r>
              <a:rPr lang="en-US" sz="1800" dirty="0" smtClean="0"/>
              <a:t> </a:t>
            </a:r>
            <a:r>
              <a:rPr lang="en-US" sz="1800" dirty="0" err="1" smtClean="0"/>
              <a:t>são</a:t>
            </a:r>
            <a:r>
              <a:rPr lang="en-US" sz="1800" dirty="0" smtClean="0"/>
              <a:t> </a:t>
            </a:r>
            <a:r>
              <a:rPr lang="en-US" sz="1800" dirty="0" err="1" smtClean="0"/>
              <a:t>autocontidos</a:t>
            </a:r>
            <a:r>
              <a:rPr lang="en-US" sz="1800" dirty="0" smtClean="0"/>
              <a:t>, </a:t>
            </a:r>
            <a:r>
              <a:rPr lang="en-US" sz="1800" dirty="0" err="1" smtClean="0"/>
              <a:t>os</a:t>
            </a:r>
            <a:r>
              <a:rPr lang="en-US" sz="1800" dirty="0" smtClean="0"/>
              <a:t> </a:t>
            </a:r>
            <a:r>
              <a:rPr lang="en-US" sz="1800" dirty="0" err="1" smtClean="0"/>
              <a:t>Controles</a:t>
            </a:r>
            <a:r>
              <a:rPr lang="en-US" sz="1800" dirty="0" smtClean="0"/>
              <a:t> </a:t>
            </a:r>
            <a:r>
              <a:rPr lang="en-US" sz="1800" dirty="0" err="1" smtClean="0"/>
              <a:t>possuem</a:t>
            </a:r>
            <a:r>
              <a:rPr lang="en-US" sz="1800" dirty="0" smtClean="0"/>
              <a:t> o </a:t>
            </a:r>
            <a:r>
              <a:rPr lang="en-US" sz="1800" dirty="0" err="1" smtClean="0"/>
              <a:t>serviço</a:t>
            </a:r>
            <a:r>
              <a:rPr lang="en-US" sz="1800" dirty="0" smtClean="0"/>
              <a:t> de </a:t>
            </a:r>
            <a:r>
              <a:rPr lang="en-US" sz="1800" dirty="0" err="1" smtClean="0"/>
              <a:t>entidade</a:t>
            </a:r>
            <a:r>
              <a:rPr lang="en-US" sz="1800" dirty="0"/>
              <a:t> </a:t>
            </a:r>
            <a:r>
              <a:rPr lang="en-US" sz="1800" dirty="0" err="1" smtClean="0"/>
              <a:t>contido</a:t>
            </a:r>
            <a:r>
              <a:rPr lang="en-US" sz="1800" dirty="0" smtClean="0"/>
              <a:t> </a:t>
            </a:r>
            <a:r>
              <a:rPr lang="en-US" sz="1800" dirty="0" err="1" smtClean="0"/>
              <a:t>neles</a:t>
            </a:r>
            <a:r>
              <a:rPr lang="en-US" sz="1800" dirty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estes</a:t>
            </a:r>
            <a:r>
              <a:rPr lang="en-US" sz="1800" dirty="0" smtClean="0"/>
              <a:t> </a:t>
            </a:r>
            <a:r>
              <a:rPr lang="en-US" sz="1800" dirty="0" err="1" smtClean="0"/>
              <a:t>serem</a:t>
            </a:r>
            <a:r>
              <a:rPr lang="en-US" sz="1800" dirty="0" smtClean="0"/>
              <a:t> </a:t>
            </a:r>
            <a:r>
              <a:rPr lang="en-US" sz="1800" dirty="0" err="1" smtClean="0"/>
              <a:t>muito</a:t>
            </a:r>
            <a:r>
              <a:rPr lang="en-US" sz="1800" dirty="0" smtClean="0"/>
              <a:t> simples.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70000"/>
            <a:ext cx="8686800" cy="5554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563033" y="2124603"/>
            <a:ext cx="8229600" cy="29045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Detalhado</a:t>
            </a:r>
            <a:b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Projeto Front-End</a:t>
            </a:r>
            <a:b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Projeto Back-End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405466" y="3427967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ction Button: Custom 1">
            <a:hlinkClick r:id="rId3" action="ppaction://hlinksldjump" highlightClick="1"/>
          </p:cNvPr>
          <p:cNvSpPr/>
          <p:nvPr/>
        </p:nvSpPr>
        <p:spPr>
          <a:xfrm>
            <a:off x="890341" y="3260414"/>
            <a:ext cx="7685739" cy="471386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Correções</a:t>
            </a:r>
            <a:r>
              <a:rPr lang="en-US" dirty="0" smtClean="0"/>
              <a:t> dos </a:t>
            </a:r>
            <a:r>
              <a:rPr lang="en-US" dirty="0" err="1" smtClean="0"/>
              <a:t>diagramas</a:t>
            </a:r>
            <a:r>
              <a:rPr lang="en-US" dirty="0" smtClean="0"/>
              <a:t> de </a:t>
            </a:r>
            <a:r>
              <a:rPr lang="en-US" dirty="0" err="1" smtClean="0"/>
              <a:t>análise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0"/>
            <a:ext cx="8686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Login</a:t>
            </a:r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84109"/>
            <a:ext cx="6688666" cy="557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0800" y="5122332"/>
            <a:ext cx="5283200" cy="147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Login</a:t>
            </a:r>
          </a:p>
        </p:txBody>
      </p:sp>
      <p:pic>
        <p:nvPicPr>
          <p:cNvPr id="2" name="Picture 1" descr="FrontLoginSequenciaCorrigi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9" y="1272759"/>
            <a:ext cx="7239000" cy="567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Login</a:t>
            </a:r>
          </a:p>
        </p:txBody>
      </p:sp>
      <p:pic>
        <p:nvPicPr>
          <p:cNvPr id="2" name="Picture 1" descr="FrontLoginClassesCorrigi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4" y="1335591"/>
            <a:ext cx="9144000" cy="5522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Inserir Empresa</a:t>
            </a:r>
          </a:p>
        </p:txBody>
      </p:sp>
      <p:pic>
        <p:nvPicPr>
          <p:cNvPr id="428" name="Shape 4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19200"/>
            <a:ext cx="6766561" cy="56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Front-CadastroEmpresa-Clas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8888" r="68928" b="36380"/>
          <a:stretch/>
        </p:blipFill>
        <p:spPr>
          <a:xfrm>
            <a:off x="5407514" y="2762841"/>
            <a:ext cx="3337996" cy="3640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Inserir Empresa</a:t>
            </a:r>
          </a:p>
        </p:txBody>
      </p:sp>
      <p:pic>
        <p:nvPicPr>
          <p:cNvPr id="2" name="Picture 1" descr="Front-CadastroEmpresa-Sequenc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17" y="1453438"/>
            <a:ext cx="7600950" cy="5762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Inserir Empresa</a:t>
            </a:r>
          </a:p>
        </p:txBody>
      </p:sp>
      <p:pic>
        <p:nvPicPr>
          <p:cNvPr id="2" name="Picture 1" descr="Front-CadastroEmpresa-Cla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4" y="1466533"/>
            <a:ext cx="8685736" cy="5391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Consultar Empresa</a:t>
            </a:r>
          </a:p>
        </p:txBody>
      </p:sp>
      <p:pic>
        <p:nvPicPr>
          <p:cNvPr id="447" name="Shape 4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85332"/>
            <a:ext cx="6807199" cy="567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0" y="4591050"/>
            <a:ext cx="5257799" cy="12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Consultar Empresa</a:t>
            </a:r>
          </a:p>
        </p:txBody>
      </p:sp>
      <p:pic>
        <p:nvPicPr>
          <p:cNvPr id="454" name="Shape 4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70000"/>
            <a:ext cx="8686800" cy="6411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Fron-End: Consultar Empresa</a:t>
            </a:r>
          </a:p>
        </p:txBody>
      </p:sp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17637"/>
            <a:ext cx="8686800" cy="4652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de Uso 1: Login</a:t>
            </a:r>
          </a:p>
        </p:txBody>
      </p:sp>
      <p:pic>
        <p:nvPicPr>
          <p:cNvPr id="121" name="Shape 1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056" b="2056"/>
          <a:stretch/>
        </p:blipFill>
        <p:spPr>
          <a:xfrm>
            <a:off x="483114" y="1586091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 Back-End: ControleEventos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750" y="1362300"/>
            <a:ext cx="8268000" cy="54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 Back-End: ControleEventos</a:t>
            </a:r>
          </a:p>
        </p:txBody>
      </p:sp>
      <p:pic>
        <p:nvPicPr>
          <p:cNvPr id="473" name="Shape 4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85854"/>
            <a:ext cx="6654800" cy="5754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 Back-End: ControleLocalizador</a:t>
            </a:r>
          </a:p>
        </p:txBody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Shape 4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17637"/>
            <a:ext cx="8686800" cy="4831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 Back-End: ControleLocalizador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Shape 4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17637"/>
            <a:ext cx="9144000" cy="4811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 Back-End: ControleEmpresaParceira</a:t>
            </a:r>
          </a:p>
        </p:txBody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DiagSequenciaEmpresaParcei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8" y="1296309"/>
            <a:ext cx="8027075" cy="6141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 Back-End: ControleEmpresaParceira</a:t>
            </a:r>
          </a:p>
        </p:txBody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4" y="1431606"/>
            <a:ext cx="8685736" cy="512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365546" y="29065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Sequência: Login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58190"/>
            <a:ext cx="8722570" cy="520082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Classe: Login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t="2139" r="52189" b="22862"/>
          <a:stretch/>
        </p:blipFill>
        <p:spPr>
          <a:xfrm>
            <a:off x="498406" y="1336840"/>
            <a:ext cx="6252940" cy="554789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de Uso 2: Localizar endereço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5-11-28 at 14.14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3" y="1582740"/>
            <a:ext cx="8717748" cy="3890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686</Words>
  <Application>Microsoft Macintosh PowerPoint</Application>
  <PresentationFormat>On-screen Show (4:3)</PresentationFormat>
  <Paragraphs>203</Paragraphs>
  <Slides>66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Análise e Projeto de Sistemas 2015.2</vt:lpstr>
      <vt:lpstr>Roteiro</vt:lpstr>
      <vt:lpstr>O POLITIQUÊ?</vt:lpstr>
      <vt:lpstr>Casos de Uso</vt:lpstr>
      <vt:lpstr>Análise</vt:lpstr>
      <vt:lpstr>Caso de Uso 1: Login</vt:lpstr>
      <vt:lpstr>Diagrama de Sequência: Login</vt:lpstr>
      <vt:lpstr>Diagrama de Classe: Login</vt:lpstr>
      <vt:lpstr>Caso de Uso 2: Localizar endereço </vt:lpstr>
      <vt:lpstr>Diagrama de Sequência: Localizar endereço</vt:lpstr>
      <vt:lpstr>Diagrama de Classe: Localizar endereço</vt:lpstr>
      <vt:lpstr>Caso de Uso 3: Inserir Empresa</vt:lpstr>
      <vt:lpstr>Diagrama de Sequência: Inserir Empresa</vt:lpstr>
      <vt:lpstr>Diagrama de Classe: Inserir Empresa</vt:lpstr>
      <vt:lpstr>Caso de Uso 4: Consultar Evento</vt:lpstr>
      <vt:lpstr>Diagrama de Sequência: Consultar Evento</vt:lpstr>
      <vt:lpstr>Diagrama de Classe: Consultar Evento</vt:lpstr>
      <vt:lpstr>Caso de Uso 5:  Gerar Relatório</vt:lpstr>
      <vt:lpstr>Diagrama de Sequência: Gerar Relatório</vt:lpstr>
      <vt:lpstr>Diagrama de Classe: Gerar Relatório</vt:lpstr>
      <vt:lpstr>Caso de Uso 6:  AtualizarPerfil</vt:lpstr>
      <vt:lpstr>Diagrama de Sequência: AtualizarPerfil</vt:lpstr>
      <vt:lpstr>Diagrama de Classe: AtualizarPerfil</vt:lpstr>
      <vt:lpstr>Projeto</vt:lpstr>
      <vt:lpstr>Mapeamento</vt:lpstr>
      <vt:lpstr>Mapeamento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Projeto do caso de uso RUP: InserirEmpresa Refinamento do diagrama de Sequência</vt:lpstr>
      <vt:lpstr>Projeto do caso de uso RUP: InserirEmpresa Refinamento do diagrama de Sequência</vt:lpstr>
      <vt:lpstr>Pacotes</vt:lpstr>
      <vt:lpstr>Node.js</vt:lpstr>
      <vt:lpstr>Implementação https://github.com/Valbrand/aps-politique-node </vt:lpstr>
      <vt:lpstr>SOA</vt:lpstr>
      <vt:lpstr>Especificação do Modelo de Negócio Modelo de Informação de Negócio</vt:lpstr>
      <vt:lpstr>Modelo Navegacional</vt:lpstr>
      <vt:lpstr>Prototipagem</vt:lpstr>
      <vt:lpstr>PowerPoint Presentation</vt:lpstr>
      <vt:lpstr>Análise de Serviços</vt:lpstr>
      <vt:lpstr>Arquitetura dos Serviços</vt:lpstr>
      <vt:lpstr>Modelo de Interação dos Serviços</vt:lpstr>
      <vt:lpstr>Diagrama de Componentes dos Serviços  Os serviços são autocontidos, os Controles possuem o serviço de entidade contido neles por estes serem muito simples.</vt:lpstr>
      <vt:lpstr>Projeto Detalhado  Projeto Front-End  Projeto Back-End</vt:lpstr>
      <vt:lpstr>PowerPoint Presentation</vt:lpstr>
      <vt:lpstr>Projeto Fron-End: Login</vt:lpstr>
      <vt:lpstr>Projeto Fron-End: Login</vt:lpstr>
      <vt:lpstr>Projeto Fron-End: Login</vt:lpstr>
      <vt:lpstr>Projeto Fron-End: Inserir Empresa</vt:lpstr>
      <vt:lpstr>Projeto Fron-End: Inserir Empresa</vt:lpstr>
      <vt:lpstr>Projeto Fron-End: Inserir Empresa</vt:lpstr>
      <vt:lpstr>Projeto Fron-End: Consultar Empresa</vt:lpstr>
      <vt:lpstr>Projeto Fron-End: Consultar Empresa</vt:lpstr>
      <vt:lpstr>Projeto Fron-End: Consultar Empresa</vt:lpstr>
      <vt:lpstr>Projet Back-End: ControleEventos</vt:lpstr>
      <vt:lpstr>Projet Back-End: ControleEventos</vt:lpstr>
      <vt:lpstr>Projet Back-End: ControleLocalizador</vt:lpstr>
      <vt:lpstr>Projet Back-End: ControleLocalizador</vt:lpstr>
      <vt:lpstr>Projet Back-End: ControleEmpresaParceira</vt:lpstr>
      <vt:lpstr>Projet Back-End: ControleEmpresaParceira</vt:lpstr>
      <vt:lpstr>Dúvidas?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e Projeto de Sistemas 2015.2</dc:title>
  <cp:lastModifiedBy>Rafael Nunes G. da Silveira</cp:lastModifiedBy>
  <cp:revision>17</cp:revision>
  <dcterms:modified xsi:type="dcterms:W3CDTF">2015-11-28T22:51:42Z</dcterms:modified>
</cp:coreProperties>
</file>