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307" r:id="rId2"/>
    <p:sldId id="306" r:id="rId3"/>
    <p:sldId id="312" r:id="rId4"/>
    <p:sldId id="308" r:id="rId5"/>
    <p:sldId id="359" r:id="rId6"/>
    <p:sldId id="360" r:id="rId7"/>
    <p:sldId id="361" r:id="rId8"/>
    <p:sldId id="362" r:id="rId9"/>
    <p:sldId id="363" r:id="rId10"/>
    <p:sldId id="369" r:id="rId11"/>
    <p:sldId id="364" r:id="rId12"/>
    <p:sldId id="316" r:id="rId13"/>
    <p:sldId id="317" r:id="rId14"/>
    <p:sldId id="318" r:id="rId15"/>
    <p:sldId id="319" r:id="rId16"/>
    <p:sldId id="320" r:id="rId17"/>
    <p:sldId id="354" r:id="rId18"/>
    <p:sldId id="322" r:id="rId19"/>
    <p:sldId id="323" r:id="rId20"/>
    <p:sldId id="370" r:id="rId21"/>
    <p:sldId id="371" r:id="rId22"/>
    <p:sldId id="372" r:id="rId23"/>
    <p:sldId id="37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75" r:id="rId34"/>
    <p:sldId id="333" r:id="rId35"/>
    <p:sldId id="335" r:id="rId36"/>
    <p:sldId id="334" r:id="rId37"/>
    <p:sldId id="365" r:id="rId38"/>
    <p:sldId id="368" r:id="rId39"/>
    <p:sldId id="336" r:id="rId40"/>
    <p:sldId id="338" r:id="rId41"/>
    <p:sldId id="337" r:id="rId42"/>
    <p:sldId id="341" r:id="rId43"/>
    <p:sldId id="342" r:id="rId44"/>
    <p:sldId id="343" r:id="rId45"/>
    <p:sldId id="344" r:id="rId46"/>
    <p:sldId id="345" r:id="rId47"/>
    <p:sldId id="355" r:id="rId48"/>
    <p:sldId id="347" r:id="rId49"/>
    <p:sldId id="348" r:id="rId50"/>
    <p:sldId id="358" r:id="rId51"/>
    <p:sldId id="367" r:id="rId52"/>
    <p:sldId id="349" r:id="rId53"/>
    <p:sldId id="351" r:id="rId54"/>
    <p:sldId id="366" r:id="rId55"/>
    <p:sldId id="356" r:id="rId56"/>
    <p:sldId id="353" r:id="rId57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87634" autoAdjust="0"/>
  </p:normalViewPr>
  <p:slideViewPr>
    <p:cSldViewPr>
      <p:cViewPr>
        <p:scale>
          <a:sx n="60" d="100"/>
          <a:sy n="6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AC197-C9FD-4A46-B18C-B4C362757EE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3CFFDE-8531-4E06-B41E-366D32B49337}">
      <dgm:prSet phldrT="[Texto]"/>
      <dgm:spPr/>
      <dgm:t>
        <a:bodyPr/>
        <a:lstStyle/>
        <a:p>
          <a:r>
            <a:rPr lang="pt-BR" dirty="0" smtClean="0"/>
            <a:t>Animal</a:t>
          </a:r>
          <a:endParaRPr lang="pt-BR" dirty="0"/>
        </a:p>
      </dgm:t>
    </dgm:pt>
    <dgm:pt modelId="{4E3415F0-ACE0-41D4-A831-42B3AAFA84C8}" type="parTrans" cxnId="{87A60411-F05C-4403-8AD8-E454A080AC0E}">
      <dgm:prSet/>
      <dgm:spPr/>
      <dgm:t>
        <a:bodyPr/>
        <a:lstStyle/>
        <a:p>
          <a:endParaRPr lang="pt-BR"/>
        </a:p>
      </dgm:t>
    </dgm:pt>
    <dgm:pt modelId="{3A490044-41A1-4186-8E33-9A43883B6C1D}" type="sibTrans" cxnId="{87A60411-F05C-4403-8AD8-E454A080AC0E}">
      <dgm:prSet/>
      <dgm:spPr/>
      <dgm:t>
        <a:bodyPr/>
        <a:lstStyle/>
        <a:p>
          <a:endParaRPr lang="pt-BR"/>
        </a:p>
      </dgm:t>
    </dgm:pt>
    <dgm:pt modelId="{25623883-A4D8-411A-B5CA-CF63AF2B9C6F}">
      <dgm:prSet phldrT="[Texto]"/>
      <dgm:spPr/>
      <dgm:t>
        <a:bodyPr/>
        <a:lstStyle/>
        <a:p>
          <a:r>
            <a:rPr lang="pt-BR" dirty="0" smtClean="0"/>
            <a:t>Vertebrado</a:t>
          </a:r>
          <a:endParaRPr lang="pt-BR" dirty="0"/>
        </a:p>
      </dgm:t>
    </dgm:pt>
    <dgm:pt modelId="{58888E33-D845-428E-A00A-F91AACD501DD}" type="parTrans" cxnId="{A73ECF09-FAF6-4FEB-8096-319F31572E9F}">
      <dgm:prSet/>
      <dgm:spPr/>
      <dgm:t>
        <a:bodyPr/>
        <a:lstStyle/>
        <a:p>
          <a:endParaRPr lang="pt-BR"/>
        </a:p>
      </dgm:t>
    </dgm:pt>
    <dgm:pt modelId="{AA9C2775-A59E-4860-B254-FEF4EB73E7A2}" type="sibTrans" cxnId="{A73ECF09-FAF6-4FEB-8096-319F31572E9F}">
      <dgm:prSet/>
      <dgm:spPr/>
      <dgm:t>
        <a:bodyPr/>
        <a:lstStyle/>
        <a:p>
          <a:endParaRPr lang="pt-BR"/>
        </a:p>
      </dgm:t>
    </dgm:pt>
    <dgm:pt modelId="{8C54D0DB-8F36-4BF0-9356-ACB745556ABB}">
      <dgm:prSet phldrT="[Texto]"/>
      <dgm:spPr/>
      <dgm:t>
        <a:bodyPr/>
        <a:lstStyle/>
        <a:p>
          <a:r>
            <a:rPr lang="pt-BR" dirty="0" smtClean="0"/>
            <a:t>Peixe</a:t>
          </a:r>
          <a:endParaRPr lang="pt-BR" dirty="0"/>
        </a:p>
      </dgm:t>
    </dgm:pt>
    <dgm:pt modelId="{C32A9925-5CBB-464E-9C11-0D26B0A90828}" type="parTrans" cxnId="{1CA814A5-ABED-4FE8-B422-174E27EA48C3}">
      <dgm:prSet/>
      <dgm:spPr/>
      <dgm:t>
        <a:bodyPr/>
        <a:lstStyle/>
        <a:p>
          <a:endParaRPr lang="pt-BR"/>
        </a:p>
      </dgm:t>
    </dgm:pt>
    <dgm:pt modelId="{08900533-8AC9-49B0-8373-B7359D59C7D9}" type="sibTrans" cxnId="{1CA814A5-ABED-4FE8-B422-174E27EA48C3}">
      <dgm:prSet/>
      <dgm:spPr/>
      <dgm:t>
        <a:bodyPr/>
        <a:lstStyle/>
        <a:p>
          <a:endParaRPr lang="pt-BR"/>
        </a:p>
      </dgm:t>
    </dgm:pt>
    <dgm:pt modelId="{1FF6AEE3-C9A1-4A1D-B99A-E4DBFC79D45F}">
      <dgm:prSet phldrT="[Texto]"/>
      <dgm:spPr/>
      <dgm:t>
        <a:bodyPr/>
        <a:lstStyle/>
        <a:p>
          <a:r>
            <a:rPr lang="pt-BR" dirty="0" smtClean="0"/>
            <a:t>Réptil</a:t>
          </a:r>
          <a:endParaRPr lang="pt-BR" dirty="0"/>
        </a:p>
      </dgm:t>
    </dgm:pt>
    <dgm:pt modelId="{2C915E78-7B30-4E1C-835B-F10A882F3961}" type="parTrans" cxnId="{40337B5E-3A49-47D2-997A-F464A1F4599F}">
      <dgm:prSet/>
      <dgm:spPr/>
      <dgm:t>
        <a:bodyPr/>
        <a:lstStyle/>
        <a:p>
          <a:endParaRPr lang="pt-BR"/>
        </a:p>
      </dgm:t>
    </dgm:pt>
    <dgm:pt modelId="{78B74945-2894-4624-9402-B11106D49A26}" type="sibTrans" cxnId="{40337B5E-3A49-47D2-997A-F464A1F4599F}">
      <dgm:prSet/>
      <dgm:spPr/>
      <dgm:t>
        <a:bodyPr/>
        <a:lstStyle/>
        <a:p>
          <a:endParaRPr lang="pt-BR"/>
        </a:p>
      </dgm:t>
    </dgm:pt>
    <dgm:pt modelId="{FCA613A2-163B-4972-A08A-80B4061A8ADD}">
      <dgm:prSet phldrT="[Texto]"/>
      <dgm:spPr/>
      <dgm:t>
        <a:bodyPr/>
        <a:lstStyle/>
        <a:p>
          <a:r>
            <a:rPr lang="pt-BR" dirty="0" smtClean="0"/>
            <a:t>Invertebrado</a:t>
          </a:r>
          <a:endParaRPr lang="pt-BR" dirty="0"/>
        </a:p>
      </dgm:t>
    </dgm:pt>
    <dgm:pt modelId="{D9091F50-3421-4BC0-932B-3291CB58C35E}" type="parTrans" cxnId="{5492A6E5-D598-4C35-89C7-3A20CA3EF2A1}">
      <dgm:prSet/>
      <dgm:spPr/>
      <dgm:t>
        <a:bodyPr/>
        <a:lstStyle/>
        <a:p>
          <a:endParaRPr lang="pt-BR"/>
        </a:p>
      </dgm:t>
    </dgm:pt>
    <dgm:pt modelId="{4A671ADD-70A5-4A62-8922-2FE39961F6F5}" type="sibTrans" cxnId="{5492A6E5-D598-4C35-89C7-3A20CA3EF2A1}">
      <dgm:prSet/>
      <dgm:spPr/>
      <dgm:t>
        <a:bodyPr/>
        <a:lstStyle/>
        <a:p>
          <a:endParaRPr lang="pt-BR"/>
        </a:p>
      </dgm:t>
    </dgm:pt>
    <dgm:pt modelId="{1E835CFE-96A9-4947-9314-9C8160FDF19C}">
      <dgm:prSet phldrT="[Texto]"/>
      <dgm:spPr/>
      <dgm:t>
        <a:bodyPr/>
        <a:lstStyle/>
        <a:p>
          <a:r>
            <a:rPr lang="pt-BR" dirty="0" err="1" smtClean="0"/>
            <a:t>Helmito</a:t>
          </a:r>
          <a:endParaRPr lang="pt-BR" dirty="0"/>
        </a:p>
      </dgm:t>
    </dgm:pt>
    <dgm:pt modelId="{ABD0D359-F1D1-4CAB-B8FD-55504D8B959B}" type="parTrans" cxnId="{2FB4E236-6704-41BE-86F6-25294C1312CF}">
      <dgm:prSet/>
      <dgm:spPr/>
      <dgm:t>
        <a:bodyPr/>
        <a:lstStyle/>
        <a:p>
          <a:endParaRPr lang="pt-BR"/>
        </a:p>
      </dgm:t>
    </dgm:pt>
    <dgm:pt modelId="{2B9E0AA3-1F71-4FEC-BC01-258A5C8AE30C}" type="sibTrans" cxnId="{2FB4E236-6704-41BE-86F6-25294C1312CF}">
      <dgm:prSet/>
      <dgm:spPr/>
      <dgm:t>
        <a:bodyPr/>
        <a:lstStyle/>
        <a:p>
          <a:endParaRPr lang="pt-BR"/>
        </a:p>
      </dgm:t>
    </dgm:pt>
    <dgm:pt modelId="{549F7572-8974-4BA5-8B66-4226128F53F1}">
      <dgm:prSet phldrT="[Texto]"/>
      <dgm:spPr/>
      <dgm:t>
        <a:bodyPr/>
        <a:lstStyle/>
        <a:p>
          <a:r>
            <a:rPr lang="pt-BR" dirty="0" smtClean="0"/>
            <a:t>Anfíbio</a:t>
          </a:r>
          <a:endParaRPr lang="pt-BR" dirty="0"/>
        </a:p>
      </dgm:t>
    </dgm:pt>
    <dgm:pt modelId="{83C526A4-E862-4F29-A0AA-1E1A96894C3E}" type="parTrans" cxnId="{2122052F-1D8F-4DF8-AFC0-A8CE8E3BF29D}">
      <dgm:prSet/>
      <dgm:spPr/>
      <dgm:t>
        <a:bodyPr/>
        <a:lstStyle/>
        <a:p>
          <a:endParaRPr lang="pt-BR"/>
        </a:p>
      </dgm:t>
    </dgm:pt>
    <dgm:pt modelId="{70A147E5-8E49-4825-ADB4-BFBD3C3D2717}" type="sibTrans" cxnId="{2122052F-1D8F-4DF8-AFC0-A8CE8E3BF29D}">
      <dgm:prSet/>
      <dgm:spPr/>
      <dgm:t>
        <a:bodyPr/>
        <a:lstStyle/>
        <a:p>
          <a:endParaRPr lang="pt-BR"/>
        </a:p>
      </dgm:t>
    </dgm:pt>
    <dgm:pt modelId="{9DAEFD46-A679-4843-9327-5B9FB287A1C8}">
      <dgm:prSet phldrT="[Texto]"/>
      <dgm:spPr/>
      <dgm:t>
        <a:bodyPr/>
        <a:lstStyle/>
        <a:p>
          <a:r>
            <a:rPr lang="pt-BR" dirty="0" smtClean="0"/>
            <a:t>Mamífero</a:t>
          </a:r>
          <a:endParaRPr lang="pt-BR" dirty="0"/>
        </a:p>
      </dgm:t>
    </dgm:pt>
    <dgm:pt modelId="{0B028BB4-76F9-4115-89AB-AE480ECD7DC1}" type="parTrans" cxnId="{7C26CDB1-000C-4CE9-A3DF-493C439CEADD}">
      <dgm:prSet/>
      <dgm:spPr/>
      <dgm:t>
        <a:bodyPr/>
        <a:lstStyle/>
        <a:p>
          <a:endParaRPr lang="pt-BR"/>
        </a:p>
      </dgm:t>
    </dgm:pt>
    <dgm:pt modelId="{7DD92FA2-E2E9-44C1-BF29-470BEA3E3F95}" type="sibTrans" cxnId="{7C26CDB1-000C-4CE9-A3DF-493C439CEADD}">
      <dgm:prSet/>
      <dgm:spPr/>
      <dgm:t>
        <a:bodyPr/>
        <a:lstStyle/>
        <a:p>
          <a:endParaRPr lang="pt-BR"/>
        </a:p>
      </dgm:t>
    </dgm:pt>
    <dgm:pt modelId="{687679D8-BC0D-4488-8C71-72AF7B079F56}">
      <dgm:prSet phldrT="[Texto]"/>
      <dgm:spPr/>
      <dgm:t>
        <a:bodyPr/>
        <a:lstStyle/>
        <a:p>
          <a:r>
            <a:rPr lang="pt-BR" dirty="0" smtClean="0"/>
            <a:t>Inseto</a:t>
          </a:r>
          <a:endParaRPr lang="pt-BR" dirty="0"/>
        </a:p>
      </dgm:t>
    </dgm:pt>
    <dgm:pt modelId="{62A39CFB-0C72-4E04-8BE0-E81816FFE882}" type="parTrans" cxnId="{4600D12C-FB73-48DE-AAD5-C4F9F9AE2D03}">
      <dgm:prSet/>
      <dgm:spPr/>
      <dgm:t>
        <a:bodyPr/>
        <a:lstStyle/>
        <a:p>
          <a:endParaRPr lang="pt-BR"/>
        </a:p>
      </dgm:t>
    </dgm:pt>
    <dgm:pt modelId="{1030CA3F-107B-44EA-9BE7-4E0713F05721}" type="sibTrans" cxnId="{4600D12C-FB73-48DE-AAD5-C4F9F9AE2D03}">
      <dgm:prSet/>
      <dgm:spPr/>
      <dgm:t>
        <a:bodyPr/>
        <a:lstStyle/>
        <a:p>
          <a:endParaRPr lang="pt-BR"/>
        </a:p>
      </dgm:t>
    </dgm:pt>
    <dgm:pt modelId="{FFF5F4A2-D929-43D9-8226-7926C169E8C6}">
      <dgm:prSet phldrT="[Texto]"/>
      <dgm:spPr/>
      <dgm:t>
        <a:bodyPr/>
        <a:lstStyle/>
        <a:p>
          <a:r>
            <a:rPr lang="pt-BR" dirty="0" smtClean="0"/>
            <a:t>Crustáceo</a:t>
          </a:r>
          <a:endParaRPr lang="pt-BR" dirty="0"/>
        </a:p>
      </dgm:t>
    </dgm:pt>
    <dgm:pt modelId="{18C85B4F-9CCD-4752-96FB-3EAC9EAC0274}" type="parTrans" cxnId="{EE0DD317-2C1D-402A-B6D4-FA3BAB695DC0}">
      <dgm:prSet/>
      <dgm:spPr/>
      <dgm:t>
        <a:bodyPr/>
        <a:lstStyle/>
        <a:p>
          <a:endParaRPr lang="pt-BR"/>
        </a:p>
      </dgm:t>
    </dgm:pt>
    <dgm:pt modelId="{2EF59603-1D96-4E66-8A4C-7BD518A54BCF}" type="sibTrans" cxnId="{EE0DD317-2C1D-402A-B6D4-FA3BAB695DC0}">
      <dgm:prSet/>
      <dgm:spPr/>
      <dgm:t>
        <a:bodyPr/>
        <a:lstStyle/>
        <a:p>
          <a:endParaRPr lang="pt-BR"/>
        </a:p>
      </dgm:t>
    </dgm:pt>
    <dgm:pt modelId="{EFF8A2FF-AE55-489D-89ED-68E78652552F}" type="pres">
      <dgm:prSet presAssocID="{2C6AC197-C9FD-4A46-B18C-B4C362757E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97B9BC2-25FE-4562-86FD-CB41A72A53D0}" type="pres">
      <dgm:prSet presAssocID="{963CFFDE-8531-4E06-B41E-366D32B49337}" presName="hierRoot1" presStyleCnt="0"/>
      <dgm:spPr/>
    </dgm:pt>
    <dgm:pt modelId="{50E5CA47-3E66-437D-977C-8EB4CC3968E4}" type="pres">
      <dgm:prSet presAssocID="{963CFFDE-8531-4E06-B41E-366D32B49337}" presName="composite" presStyleCnt="0"/>
      <dgm:spPr/>
    </dgm:pt>
    <dgm:pt modelId="{997106F1-AAB9-4B3F-B7DF-1EABA1DC746C}" type="pres">
      <dgm:prSet presAssocID="{963CFFDE-8531-4E06-B41E-366D32B49337}" presName="background" presStyleLbl="node0" presStyleIdx="0" presStyleCnt="1"/>
      <dgm:spPr/>
    </dgm:pt>
    <dgm:pt modelId="{8E475865-2FFA-40EB-9DCE-B016D31A5A6E}" type="pres">
      <dgm:prSet presAssocID="{963CFFDE-8531-4E06-B41E-366D32B493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30C5D7-DA4C-415F-B9C6-FC0A25E26936}" type="pres">
      <dgm:prSet presAssocID="{963CFFDE-8531-4E06-B41E-366D32B49337}" presName="hierChild2" presStyleCnt="0"/>
      <dgm:spPr/>
    </dgm:pt>
    <dgm:pt modelId="{2D63B6B9-0C3E-4B4C-84C4-384C0B1CDDB0}" type="pres">
      <dgm:prSet presAssocID="{58888E33-D845-428E-A00A-F91AACD501DD}" presName="Name10" presStyleLbl="parChTrans1D2" presStyleIdx="0" presStyleCnt="2"/>
      <dgm:spPr/>
      <dgm:t>
        <a:bodyPr/>
        <a:lstStyle/>
        <a:p>
          <a:endParaRPr lang="pt-BR"/>
        </a:p>
      </dgm:t>
    </dgm:pt>
    <dgm:pt modelId="{5EAE2CCF-2D3F-480B-B56F-0CCFF8E51E04}" type="pres">
      <dgm:prSet presAssocID="{25623883-A4D8-411A-B5CA-CF63AF2B9C6F}" presName="hierRoot2" presStyleCnt="0"/>
      <dgm:spPr/>
    </dgm:pt>
    <dgm:pt modelId="{80C25F7E-EE47-49BF-A2D6-7AB9710080CD}" type="pres">
      <dgm:prSet presAssocID="{25623883-A4D8-411A-B5CA-CF63AF2B9C6F}" presName="composite2" presStyleCnt="0"/>
      <dgm:spPr/>
    </dgm:pt>
    <dgm:pt modelId="{677B3ED2-8485-4DD5-8FCD-5E4B8CF73607}" type="pres">
      <dgm:prSet presAssocID="{25623883-A4D8-411A-B5CA-CF63AF2B9C6F}" presName="background2" presStyleLbl="node2" presStyleIdx="0" presStyleCnt="2"/>
      <dgm:spPr/>
    </dgm:pt>
    <dgm:pt modelId="{159EE295-260E-41FC-8BEC-DF0947C9BF35}" type="pres">
      <dgm:prSet presAssocID="{25623883-A4D8-411A-B5CA-CF63AF2B9C6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6C0FAF-4F68-4356-B236-D6F69B7E6C65}" type="pres">
      <dgm:prSet presAssocID="{25623883-A4D8-411A-B5CA-CF63AF2B9C6F}" presName="hierChild3" presStyleCnt="0"/>
      <dgm:spPr/>
    </dgm:pt>
    <dgm:pt modelId="{E2495018-735A-431E-B55D-D949AB371A78}" type="pres">
      <dgm:prSet presAssocID="{C32A9925-5CBB-464E-9C11-0D26B0A90828}" presName="Name17" presStyleLbl="parChTrans1D3" presStyleIdx="0" presStyleCnt="7"/>
      <dgm:spPr/>
      <dgm:t>
        <a:bodyPr/>
        <a:lstStyle/>
        <a:p>
          <a:endParaRPr lang="pt-BR"/>
        </a:p>
      </dgm:t>
    </dgm:pt>
    <dgm:pt modelId="{35CB03E1-B6F2-477B-BC53-CC2D1D2A7531}" type="pres">
      <dgm:prSet presAssocID="{8C54D0DB-8F36-4BF0-9356-ACB745556ABB}" presName="hierRoot3" presStyleCnt="0"/>
      <dgm:spPr/>
    </dgm:pt>
    <dgm:pt modelId="{3C7B3590-9535-4F02-A569-4F8FFBEA9C45}" type="pres">
      <dgm:prSet presAssocID="{8C54D0DB-8F36-4BF0-9356-ACB745556ABB}" presName="composite3" presStyleCnt="0"/>
      <dgm:spPr/>
    </dgm:pt>
    <dgm:pt modelId="{89B6C380-0076-458A-8EE7-6F517D3CF635}" type="pres">
      <dgm:prSet presAssocID="{8C54D0DB-8F36-4BF0-9356-ACB745556ABB}" presName="background3" presStyleLbl="node3" presStyleIdx="0" presStyleCnt="7"/>
      <dgm:spPr/>
    </dgm:pt>
    <dgm:pt modelId="{2D710C4A-41A3-417A-BAA5-6932948AE411}" type="pres">
      <dgm:prSet presAssocID="{8C54D0DB-8F36-4BF0-9356-ACB745556ABB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02563C4-6871-411D-B6D2-66A886A0F536}" type="pres">
      <dgm:prSet presAssocID="{8C54D0DB-8F36-4BF0-9356-ACB745556ABB}" presName="hierChild4" presStyleCnt="0"/>
      <dgm:spPr/>
    </dgm:pt>
    <dgm:pt modelId="{F51ED6C8-DDEC-4885-80E8-66155DE5CDFA}" type="pres">
      <dgm:prSet presAssocID="{2C915E78-7B30-4E1C-835B-F10A882F3961}" presName="Name17" presStyleLbl="parChTrans1D3" presStyleIdx="1" presStyleCnt="7"/>
      <dgm:spPr/>
      <dgm:t>
        <a:bodyPr/>
        <a:lstStyle/>
        <a:p>
          <a:endParaRPr lang="pt-BR"/>
        </a:p>
      </dgm:t>
    </dgm:pt>
    <dgm:pt modelId="{21619D00-409C-4C1F-BB42-CFBB5334D852}" type="pres">
      <dgm:prSet presAssocID="{1FF6AEE3-C9A1-4A1D-B99A-E4DBFC79D45F}" presName="hierRoot3" presStyleCnt="0"/>
      <dgm:spPr/>
    </dgm:pt>
    <dgm:pt modelId="{F12C1AFF-506F-4008-9ECA-76F37B4E79B9}" type="pres">
      <dgm:prSet presAssocID="{1FF6AEE3-C9A1-4A1D-B99A-E4DBFC79D45F}" presName="composite3" presStyleCnt="0"/>
      <dgm:spPr/>
    </dgm:pt>
    <dgm:pt modelId="{4961AC33-1FB8-412F-8A1B-47A345256FCA}" type="pres">
      <dgm:prSet presAssocID="{1FF6AEE3-C9A1-4A1D-B99A-E4DBFC79D45F}" presName="background3" presStyleLbl="node3" presStyleIdx="1" presStyleCnt="7"/>
      <dgm:spPr/>
    </dgm:pt>
    <dgm:pt modelId="{B74C41BE-D641-4E9A-BC95-59EA57B55200}" type="pres">
      <dgm:prSet presAssocID="{1FF6AEE3-C9A1-4A1D-B99A-E4DBFC79D45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004539-FC58-4363-B2C7-D0C0EA08433D}" type="pres">
      <dgm:prSet presAssocID="{1FF6AEE3-C9A1-4A1D-B99A-E4DBFC79D45F}" presName="hierChild4" presStyleCnt="0"/>
      <dgm:spPr/>
    </dgm:pt>
    <dgm:pt modelId="{94148C5C-9EBE-43C4-AC03-F210484F7E84}" type="pres">
      <dgm:prSet presAssocID="{83C526A4-E862-4F29-A0AA-1E1A96894C3E}" presName="Name17" presStyleLbl="parChTrans1D3" presStyleIdx="2" presStyleCnt="7"/>
      <dgm:spPr/>
      <dgm:t>
        <a:bodyPr/>
        <a:lstStyle/>
        <a:p>
          <a:endParaRPr lang="pt-BR"/>
        </a:p>
      </dgm:t>
    </dgm:pt>
    <dgm:pt modelId="{3B0CB65D-C602-4873-9A90-F0DD20C6F309}" type="pres">
      <dgm:prSet presAssocID="{549F7572-8974-4BA5-8B66-4226128F53F1}" presName="hierRoot3" presStyleCnt="0"/>
      <dgm:spPr/>
    </dgm:pt>
    <dgm:pt modelId="{5D2EDA52-AD97-48ED-9F0B-E1DA944A7E06}" type="pres">
      <dgm:prSet presAssocID="{549F7572-8974-4BA5-8B66-4226128F53F1}" presName="composite3" presStyleCnt="0"/>
      <dgm:spPr/>
    </dgm:pt>
    <dgm:pt modelId="{B5A359BF-824E-4D05-8D2C-93139F1585AF}" type="pres">
      <dgm:prSet presAssocID="{549F7572-8974-4BA5-8B66-4226128F53F1}" presName="background3" presStyleLbl="node3" presStyleIdx="2" presStyleCnt="7"/>
      <dgm:spPr/>
    </dgm:pt>
    <dgm:pt modelId="{C7ACD820-8ECB-4F15-9CD9-1E92BA0D97C2}" type="pres">
      <dgm:prSet presAssocID="{549F7572-8974-4BA5-8B66-4226128F53F1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025491-DE7A-4EC9-A886-B83FE7CDA7FF}" type="pres">
      <dgm:prSet presAssocID="{549F7572-8974-4BA5-8B66-4226128F53F1}" presName="hierChild4" presStyleCnt="0"/>
      <dgm:spPr/>
    </dgm:pt>
    <dgm:pt modelId="{EBCC3890-E191-403A-8E8B-66CB57AD775A}" type="pres">
      <dgm:prSet presAssocID="{0B028BB4-76F9-4115-89AB-AE480ECD7DC1}" presName="Name17" presStyleLbl="parChTrans1D3" presStyleIdx="3" presStyleCnt="7"/>
      <dgm:spPr/>
      <dgm:t>
        <a:bodyPr/>
        <a:lstStyle/>
        <a:p>
          <a:endParaRPr lang="pt-BR"/>
        </a:p>
      </dgm:t>
    </dgm:pt>
    <dgm:pt modelId="{9CFDC6C7-4309-48DA-8662-9875DB1655F1}" type="pres">
      <dgm:prSet presAssocID="{9DAEFD46-A679-4843-9327-5B9FB287A1C8}" presName="hierRoot3" presStyleCnt="0"/>
      <dgm:spPr/>
    </dgm:pt>
    <dgm:pt modelId="{B0AF30CB-494E-48D3-97B9-1817C4830EB0}" type="pres">
      <dgm:prSet presAssocID="{9DAEFD46-A679-4843-9327-5B9FB287A1C8}" presName="composite3" presStyleCnt="0"/>
      <dgm:spPr/>
    </dgm:pt>
    <dgm:pt modelId="{97463BF7-B9DF-4890-B66D-E264C41925DD}" type="pres">
      <dgm:prSet presAssocID="{9DAEFD46-A679-4843-9327-5B9FB287A1C8}" presName="background3" presStyleLbl="node3" presStyleIdx="3" presStyleCnt="7"/>
      <dgm:spPr/>
    </dgm:pt>
    <dgm:pt modelId="{C0215D35-CBAB-4AE1-848C-1475FAC4565D}" type="pres">
      <dgm:prSet presAssocID="{9DAEFD46-A679-4843-9327-5B9FB287A1C8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E2D555-5F07-44B1-AAF6-BB51FA580485}" type="pres">
      <dgm:prSet presAssocID="{9DAEFD46-A679-4843-9327-5B9FB287A1C8}" presName="hierChild4" presStyleCnt="0"/>
      <dgm:spPr/>
    </dgm:pt>
    <dgm:pt modelId="{07BE7957-26B5-49EB-8066-DCC7A5AA0C3F}" type="pres">
      <dgm:prSet presAssocID="{D9091F50-3421-4BC0-932B-3291CB58C35E}" presName="Name10" presStyleLbl="parChTrans1D2" presStyleIdx="1" presStyleCnt="2"/>
      <dgm:spPr/>
      <dgm:t>
        <a:bodyPr/>
        <a:lstStyle/>
        <a:p>
          <a:endParaRPr lang="pt-BR"/>
        </a:p>
      </dgm:t>
    </dgm:pt>
    <dgm:pt modelId="{A2FE0CC8-0806-435F-A530-EA59B2BFF2D8}" type="pres">
      <dgm:prSet presAssocID="{FCA613A2-163B-4972-A08A-80B4061A8ADD}" presName="hierRoot2" presStyleCnt="0"/>
      <dgm:spPr/>
    </dgm:pt>
    <dgm:pt modelId="{1822AA1C-7361-493E-A955-2E2CCF2A779F}" type="pres">
      <dgm:prSet presAssocID="{FCA613A2-163B-4972-A08A-80B4061A8ADD}" presName="composite2" presStyleCnt="0"/>
      <dgm:spPr/>
    </dgm:pt>
    <dgm:pt modelId="{BAF3B996-F788-4613-A6C1-3816E8B69E6A}" type="pres">
      <dgm:prSet presAssocID="{FCA613A2-163B-4972-A08A-80B4061A8ADD}" presName="background2" presStyleLbl="node2" presStyleIdx="1" presStyleCnt="2"/>
      <dgm:spPr/>
    </dgm:pt>
    <dgm:pt modelId="{7EEE0015-9734-4978-AF3C-E66D81744E83}" type="pres">
      <dgm:prSet presAssocID="{FCA613A2-163B-4972-A08A-80B4061A8AD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9CDEF5-D4AF-4BAB-B945-F7E3C055F075}" type="pres">
      <dgm:prSet presAssocID="{FCA613A2-163B-4972-A08A-80B4061A8ADD}" presName="hierChild3" presStyleCnt="0"/>
      <dgm:spPr/>
    </dgm:pt>
    <dgm:pt modelId="{0DD3C22A-5799-4BD3-8B9D-DE828618EB0C}" type="pres">
      <dgm:prSet presAssocID="{ABD0D359-F1D1-4CAB-B8FD-55504D8B959B}" presName="Name17" presStyleLbl="parChTrans1D3" presStyleIdx="4" presStyleCnt="7"/>
      <dgm:spPr/>
      <dgm:t>
        <a:bodyPr/>
        <a:lstStyle/>
        <a:p>
          <a:endParaRPr lang="pt-BR"/>
        </a:p>
      </dgm:t>
    </dgm:pt>
    <dgm:pt modelId="{2F5BFB2B-15C9-483C-8BB7-470CD0F742DA}" type="pres">
      <dgm:prSet presAssocID="{1E835CFE-96A9-4947-9314-9C8160FDF19C}" presName="hierRoot3" presStyleCnt="0"/>
      <dgm:spPr/>
    </dgm:pt>
    <dgm:pt modelId="{1B0CA66E-0B9C-46F3-92DA-C4380820BCED}" type="pres">
      <dgm:prSet presAssocID="{1E835CFE-96A9-4947-9314-9C8160FDF19C}" presName="composite3" presStyleCnt="0"/>
      <dgm:spPr/>
    </dgm:pt>
    <dgm:pt modelId="{8FDABF1B-D0D2-47CC-9BD7-F383A8B11748}" type="pres">
      <dgm:prSet presAssocID="{1E835CFE-96A9-4947-9314-9C8160FDF19C}" presName="background3" presStyleLbl="node3" presStyleIdx="4" presStyleCnt="7"/>
      <dgm:spPr/>
    </dgm:pt>
    <dgm:pt modelId="{5E3EA80B-A53E-4C11-99E6-0799F6D758BB}" type="pres">
      <dgm:prSet presAssocID="{1E835CFE-96A9-4947-9314-9C8160FDF19C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DF2394-B7CE-410F-90BC-635C22FDA7BC}" type="pres">
      <dgm:prSet presAssocID="{1E835CFE-96A9-4947-9314-9C8160FDF19C}" presName="hierChild4" presStyleCnt="0"/>
      <dgm:spPr/>
    </dgm:pt>
    <dgm:pt modelId="{AA7BB986-3CA7-42A6-857B-DD9BA61906E3}" type="pres">
      <dgm:prSet presAssocID="{62A39CFB-0C72-4E04-8BE0-E81816FFE882}" presName="Name17" presStyleLbl="parChTrans1D3" presStyleIdx="5" presStyleCnt="7"/>
      <dgm:spPr/>
      <dgm:t>
        <a:bodyPr/>
        <a:lstStyle/>
        <a:p>
          <a:endParaRPr lang="pt-BR"/>
        </a:p>
      </dgm:t>
    </dgm:pt>
    <dgm:pt modelId="{4AAD2B55-7FD6-40F2-833B-03E8ECCDE70A}" type="pres">
      <dgm:prSet presAssocID="{687679D8-BC0D-4488-8C71-72AF7B079F56}" presName="hierRoot3" presStyleCnt="0"/>
      <dgm:spPr/>
    </dgm:pt>
    <dgm:pt modelId="{EDA60A2F-7704-4DD0-B185-62D738923A4D}" type="pres">
      <dgm:prSet presAssocID="{687679D8-BC0D-4488-8C71-72AF7B079F56}" presName="composite3" presStyleCnt="0"/>
      <dgm:spPr/>
    </dgm:pt>
    <dgm:pt modelId="{913346EE-0522-4BDE-B324-B16D5E3446E5}" type="pres">
      <dgm:prSet presAssocID="{687679D8-BC0D-4488-8C71-72AF7B079F56}" presName="background3" presStyleLbl="node3" presStyleIdx="5" presStyleCnt="7"/>
      <dgm:spPr/>
    </dgm:pt>
    <dgm:pt modelId="{5FC00DC8-CBC8-4C1C-8FF2-C46F510E5C4C}" type="pres">
      <dgm:prSet presAssocID="{687679D8-BC0D-4488-8C71-72AF7B079F56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99EB34-99D9-4F25-84F7-32C2C87B3010}" type="pres">
      <dgm:prSet presAssocID="{687679D8-BC0D-4488-8C71-72AF7B079F56}" presName="hierChild4" presStyleCnt="0"/>
      <dgm:spPr/>
    </dgm:pt>
    <dgm:pt modelId="{8C0678C3-F9B1-4BFA-86EE-6F3E15C900AF}" type="pres">
      <dgm:prSet presAssocID="{18C85B4F-9CCD-4752-96FB-3EAC9EAC0274}" presName="Name17" presStyleLbl="parChTrans1D3" presStyleIdx="6" presStyleCnt="7"/>
      <dgm:spPr/>
      <dgm:t>
        <a:bodyPr/>
        <a:lstStyle/>
        <a:p>
          <a:endParaRPr lang="pt-BR"/>
        </a:p>
      </dgm:t>
    </dgm:pt>
    <dgm:pt modelId="{BF687359-6A01-4F95-8787-444F5ECBEF13}" type="pres">
      <dgm:prSet presAssocID="{FFF5F4A2-D929-43D9-8226-7926C169E8C6}" presName="hierRoot3" presStyleCnt="0"/>
      <dgm:spPr/>
    </dgm:pt>
    <dgm:pt modelId="{CCC0B001-3F7C-4ECA-BA97-9F93A63FED46}" type="pres">
      <dgm:prSet presAssocID="{FFF5F4A2-D929-43D9-8226-7926C169E8C6}" presName="composite3" presStyleCnt="0"/>
      <dgm:spPr/>
    </dgm:pt>
    <dgm:pt modelId="{886CCB3E-61AB-40FC-A582-E875E5DB14FC}" type="pres">
      <dgm:prSet presAssocID="{FFF5F4A2-D929-43D9-8226-7926C169E8C6}" presName="background3" presStyleLbl="node3" presStyleIdx="6" presStyleCnt="7"/>
      <dgm:spPr/>
    </dgm:pt>
    <dgm:pt modelId="{05B00518-A25B-4D01-8E42-7E6C3751C8BD}" type="pres">
      <dgm:prSet presAssocID="{FFF5F4A2-D929-43D9-8226-7926C169E8C6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8609DD-21C4-467B-A778-A16930981045}" type="pres">
      <dgm:prSet presAssocID="{FFF5F4A2-D929-43D9-8226-7926C169E8C6}" presName="hierChild4" presStyleCnt="0"/>
      <dgm:spPr/>
    </dgm:pt>
  </dgm:ptLst>
  <dgm:cxnLst>
    <dgm:cxn modelId="{3DAEB930-D51A-441D-80EF-9B30CD4B546A}" type="presOf" srcId="{549F7572-8974-4BA5-8B66-4226128F53F1}" destId="{C7ACD820-8ECB-4F15-9CD9-1E92BA0D97C2}" srcOrd="0" destOrd="0" presId="urn:microsoft.com/office/officeart/2005/8/layout/hierarchy1"/>
    <dgm:cxn modelId="{0E28FE46-0595-4568-9FEC-B6219AB5E675}" type="presOf" srcId="{ABD0D359-F1D1-4CAB-B8FD-55504D8B959B}" destId="{0DD3C22A-5799-4BD3-8B9D-DE828618EB0C}" srcOrd="0" destOrd="0" presId="urn:microsoft.com/office/officeart/2005/8/layout/hierarchy1"/>
    <dgm:cxn modelId="{A73ECF09-FAF6-4FEB-8096-319F31572E9F}" srcId="{963CFFDE-8531-4E06-B41E-366D32B49337}" destId="{25623883-A4D8-411A-B5CA-CF63AF2B9C6F}" srcOrd="0" destOrd="0" parTransId="{58888E33-D845-428E-A00A-F91AACD501DD}" sibTransId="{AA9C2775-A59E-4860-B254-FEF4EB73E7A2}"/>
    <dgm:cxn modelId="{1CA814A5-ABED-4FE8-B422-174E27EA48C3}" srcId="{25623883-A4D8-411A-B5CA-CF63AF2B9C6F}" destId="{8C54D0DB-8F36-4BF0-9356-ACB745556ABB}" srcOrd="0" destOrd="0" parTransId="{C32A9925-5CBB-464E-9C11-0D26B0A90828}" sibTransId="{08900533-8AC9-49B0-8373-B7359D59C7D9}"/>
    <dgm:cxn modelId="{779CE750-9F91-4AEA-B5D2-7CEF2F37D487}" type="presOf" srcId="{1E835CFE-96A9-4947-9314-9C8160FDF19C}" destId="{5E3EA80B-A53E-4C11-99E6-0799F6D758BB}" srcOrd="0" destOrd="0" presId="urn:microsoft.com/office/officeart/2005/8/layout/hierarchy1"/>
    <dgm:cxn modelId="{EE0DD317-2C1D-402A-B6D4-FA3BAB695DC0}" srcId="{FCA613A2-163B-4972-A08A-80B4061A8ADD}" destId="{FFF5F4A2-D929-43D9-8226-7926C169E8C6}" srcOrd="2" destOrd="0" parTransId="{18C85B4F-9CCD-4752-96FB-3EAC9EAC0274}" sibTransId="{2EF59603-1D96-4E66-8A4C-7BD518A54BCF}"/>
    <dgm:cxn modelId="{8F7F729C-2329-4393-85CB-C53EE6E4801F}" type="presOf" srcId="{25623883-A4D8-411A-B5CA-CF63AF2B9C6F}" destId="{159EE295-260E-41FC-8BEC-DF0947C9BF35}" srcOrd="0" destOrd="0" presId="urn:microsoft.com/office/officeart/2005/8/layout/hierarchy1"/>
    <dgm:cxn modelId="{40337B5E-3A49-47D2-997A-F464A1F4599F}" srcId="{25623883-A4D8-411A-B5CA-CF63AF2B9C6F}" destId="{1FF6AEE3-C9A1-4A1D-B99A-E4DBFC79D45F}" srcOrd="1" destOrd="0" parTransId="{2C915E78-7B30-4E1C-835B-F10A882F3961}" sibTransId="{78B74945-2894-4624-9402-B11106D49A26}"/>
    <dgm:cxn modelId="{844604A7-9545-4E82-8D4C-CAC244C9C463}" type="presOf" srcId="{2C915E78-7B30-4E1C-835B-F10A882F3961}" destId="{F51ED6C8-DDEC-4885-80E8-66155DE5CDFA}" srcOrd="0" destOrd="0" presId="urn:microsoft.com/office/officeart/2005/8/layout/hierarchy1"/>
    <dgm:cxn modelId="{70A77419-9A4D-4564-80DC-2A35CC769ED5}" type="presOf" srcId="{0B028BB4-76F9-4115-89AB-AE480ECD7DC1}" destId="{EBCC3890-E191-403A-8E8B-66CB57AD775A}" srcOrd="0" destOrd="0" presId="urn:microsoft.com/office/officeart/2005/8/layout/hierarchy1"/>
    <dgm:cxn modelId="{033FB4CE-EC70-4C73-8F72-DB59E12D4867}" type="presOf" srcId="{C32A9925-5CBB-464E-9C11-0D26B0A90828}" destId="{E2495018-735A-431E-B55D-D949AB371A78}" srcOrd="0" destOrd="0" presId="urn:microsoft.com/office/officeart/2005/8/layout/hierarchy1"/>
    <dgm:cxn modelId="{D37FED38-DF5A-4B78-A23E-6CF1492F3C45}" type="presOf" srcId="{8C54D0DB-8F36-4BF0-9356-ACB745556ABB}" destId="{2D710C4A-41A3-417A-BAA5-6932948AE411}" srcOrd="0" destOrd="0" presId="urn:microsoft.com/office/officeart/2005/8/layout/hierarchy1"/>
    <dgm:cxn modelId="{81867EBD-4647-4A0C-8C6C-C8FB34B07CCD}" type="presOf" srcId="{687679D8-BC0D-4488-8C71-72AF7B079F56}" destId="{5FC00DC8-CBC8-4C1C-8FF2-C46F510E5C4C}" srcOrd="0" destOrd="0" presId="urn:microsoft.com/office/officeart/2005/8/layout/hierarchy1"/>
    <dgm:cxn modelId="{5492A6E5-D598-4C35-89C7-3A20CA3EF2A1}" srcId="{963CFFDE-8531-4E06-B41E-366D32B49337}" destId="{FCA613A2-163B-4972-A08A-80B4061A8ADD}" srcOrd="1" destOrd="0" parTransId="{D9091F50-3421-4BC0-932B-3291CB58C35E}" sibTransId="{4A671ADD-70A5-4A62-8922-2FE39961F6F5}"/>
    <dgm:cxn modelId="{2122052F-1D8F-4DF8-AFC0-A8CE8E3BF29D}" srcId="{25623883-A4D8-411A-B5CA-CF63AF2B9C6F}" destId="{549F7572-8974-4BA5-8B66-4226128F53F1}" srcOrd="2" destOrd="0" parTransId="{83C526A4-E862-4F29-A0AA-1E1A96894C3E}" sibTransId="{70A147E5-8E49-4825-ADB4-BFBD3C3D2717}"/>
    <dgm:cxn modelId="{1910A892-DE9A-4579-86D0-A1D2277F2465}" type="presOf" srcId="{18C85B4F-9CCD-4752-96FB-3EAC9EAC0274}" destId="{8C0678C3-F9B1-4BFA-86EE-6F3E15C900AF}" srcOrd="0" destOrd="0" presId="urn:microsoft.com/office/officeart/2005/8/layout/hierarchy1"/>
    <dgm:cxn modelId="{3F958727-8952-4A62-A479-80F262B36AE2}" type="presOf" srcId="{62A39CFB-0C72-4E04-8BE0-E81816FFE882}" destId="{AA7BB986-3CA7-42A6-857B-DD9BA61906E3}" srcOrd="0" destOrd="0" presId="urn:microsoft.com/office/officeart/2005/8/layout/hierarchy1"/>
    <dgm:cxn modelId="{2FB4E236-6704-41BE-86F6-25294C1312CF}" srcId="{FCA613A2-163B-4972-A08A-80B4061A8ADD}" destId="{1E835CFE-96A9-4947-9314-9C8160FDF19C}" srcOrd="0" destOrd="0" parTransId="{ABD0D359-F1D1-4CAB-B8FD-55504D8B959B}" sibTransId="{2B9E0AA3-1F71-4FEC-BC01-258A5C8AE30C}"/>
    <dgm:cxn modelId="{FAAD21B4-1D70-4C4F-8CCD-FFC3E46AA4DB}" type="presOf" srcId="{2C6AC197-C9FD-4A46-B18C-B4C362757EEE}" destId="{EFF8A2FF-AE55-489D-89ED-68E78652552F}" srcOrd="0" destOrd="0" presId="urn:microsoft.com/office/officeart/2005/8/layout/hierarchy1"/>
    <dgm:cxn modelId="{DD03B385-B076-4F38-B2A7-6BDBAC8C5F0D}" type="presOf" srcId="{963CFFDE-8531-4E06-B41E-366D32B49337}" destId="{8E475865-2FFA-40EB-9DCE-B016D31A5A6E}" srcOrd="0" destOrd="0" presId="urn:microsoft.com/office/officeart/2005/8/layout/hierarchy1"/>
    <dgm:cxn modelId="{582C98A6-52A0-4230-A295-757F5B692A29}" type="presOf" srcId="{9DAEFD46-A679-4843-9327-5B9FB287A1C8}" destId="{C0215D35-CBAB-4AE1-848C-1475FAC4565D}" srcOrd="0" destOrd="0" presId="urn:microsoft.com/office/officeart/2005/8/layout/hierarchy1"/>
    <dgm:cxn modelId="{7C26CDB1-000C-4CE9-A3DF-493C439CEADD}" srcId="{25623883-A4D8-411A-B5CA-CF63AF2B9C6F}" destId="{9DAEFD46-A679-4843-9327-5B9FB287A1C8}" srcOrd="3" destOrd="0" parTransId="{0B028BB4-76F9-4115-89AB-AE480ECD7DC1}" sibTransId="{7DD92FA2-E2E9-44C1-BF29-470BEA3E3F95}"/>
    <dgm:cxn modelId="{57340522-773A-420B-8543-46960793304F}" type="presOf" srcId="{1FF6AEE3-C9A1-4A1D-B99A-E4DBFC79D45F}" destId="{B74C41BE-D641-4E9A-BC95-59EA57B55200}" srcOrd="0" destOrd="0" presId="urn:microsoft.com/office/officeart/2005/8/layout/hierarchy1"/>
    <dgm:cxn modelId="{87A60411-F05C-4403-8AD8-E454A080AC0E}" srcId="{2C6AC197-C9FD-4A46-B18C-B4C362757EEE}" destId="{963CFFDE-8531-4E06-B41E-366D32B49337}" srcOrd="0" destOrd="0" parTransId="{4E3415F0-ACE0-41D4-A831-42B3AAFA84C8}" sibTransId="{3A490044-41A1-4186-8E33-9A43883B6C1D}"/>
    <dgm:cxn modelId="{27A5DE7E-5AC6-4D1D-9E44-EB877F3A88CD}" type="presOf" srcId="{58888E33-D845-428E-A00A-F91AACD501DD}" destId="{2D63B6B9-0C3E-4B4C-84C4-384C0B1CDDB0}" srcOrd="0" destOrd="0" presId="urn:microsoft.com/office/officeart/2005/8/layout/hierarchy1"/>
    <dgm:cxn modelId="{0020D48F-3474-47EA-A095-53B9327A800B}" type="presOf" srcId="{FCA613A2-163B-4972-A08A-80B4061A8ADD}" destId="{7EEE0015-9734-4978-AF3C-E66D81744E83}" srcOrd="0" destOrd="0" presId="urn:microsoft.com/office/officeart/2005/8/layout/hierarchy1"/>
    <dgm:cxn modelId="{4600D12C-FB73-48DE-AAD5-C4F9F9AE2D03}" srcId="{FCA613A2-163B-4972-A08A-80B4061A8ADD}" destId="{687679D8-BC0D-4488-8C71-72AF7B079F56}" srcOrd="1" destOrd="0" parTransId="{62A39CFB-0C72-4E04-8BE0-E81816FFE882}" sibTransId="{1030CA3F-107B-44EA-9BE7-4E0713F05721}"/>
    <dgm:cxn modelId="{6F409DA1-BAB2-490F-80A0-96BE4A0A5823}" type="presOf" srcId="{83C526A4-E862-4F29-A0AA-1E1A96894C3E}" destId="{94148C5C-9EBE-43C4-AC03-F210484F7E84}" srcOrd="0" destOrd="0" presId="urn:microsoft.com/office/officeart/2005/8/layout/hierarchy1"/>
    <dgm:cxn modelId="{383E40B5-EB56-44BD-BF6B-AB8DA460AF04}" type="presOf" srcId="{D9091F50-3421-4BC0-932B-3291CB58C35E}" destId="{07BE7957-26B5-49EB-8066-DCC7A5AA0C3F}" srcOrd="0" destOrd="0" presId="urn:microsoft.com/office/officeart/2005/8/layout/hierarchy1"/>
    <dgm:cxn modelId="{298C3F7D-B860-402F-A1F4-D2E19CA83DBB}" type="presOf" srcId="{FFF5F4A2-D929-43D9-8226-7926C169E8C6}" destId="{05B00518-A25B-4D01-8E42-7E6C3751C8BD}" srcOrd="0" destOrd="0" presId="urn:microsoft.com/office/officeart/2005/8/layout/hierarchy1"/>
    <dgm:cxn modelId="{828FB860-D6DE-4042-AED7-92B9AE4C4579}" type="presParOf" srcId="{EFF8A2FF-AE55-489D-89ED-68E78652552F}" destId="{C97B9BC2-25FE-4562-86FD-CB41A72A53D0}" srcOrd="0" destOrd="0" presId="urn:microsoft.com/office/officeart/2005/8/layout/hierarchy1"/>
    <dgm:cxn modelId="{01C546BE-D8B4-4029-99F2-5D703F9FDA6A}" type="presParOf" srcId="{C97B9BC2-25FE-4562-86FD-CB41A72A53D0}" destId="{50E5CA47-3E66-437D-977C-8EB4CC3968E4}" srcOrd="0" destOrd="0" presId="urn:microsoft.com/office/officeart/2005/8/layout/hierarchy1"/>
    <dgm:cxn modelId="{FC6E4E2F-A262-40DC-87F1-8F7D61C4DB03}" type="presParOf" srcId="{50E5CA47-3E66-437D-977C-8EB4CC3968E4}" destId="{997106F1-AAB9-4B3F-B7DF-1EABA1DC746C}" srcOrd="0" destOrd="0" presId="urn:microsoft.com/office/officeart/2005/8/layout/hierarchy1"/>
    <dgm:cxn modelId="{7E211A57-ABCC-4351-ACEA-A45AB0B34F3D}" type="presParOf" srcId="{50E5CA47-3E66-437D-977C-8EB4CC3968E4}" destId="{8E475865-2FFA-40EB-9DCE-B016D31A5A6E}" srcOrd="1" destOrd="0" presId="urn:microsoft.com/office/officeart/2005/8/layout/hierarchy1"/>
    <dgm:cxn modelId="{A4FE9B92-B27B-4BA3-AB10-47A34773E055}" type="presParOf" srcId="{C97B9BC2-25FE-4562-86FD-CB41A72A53D0}" destId="{0130C5D7-DA4C-415F-B9C6-FC0A25E26936}" srcOrd="1" destOrd="0" presId="urn:microsoft.com/office/officeart/2005/8/layout/hierarchy1"/>
    <dgm:cxn modelId="{2C9D2D34-7626-4877-A449-7F5DBA1D6DA3}" type="presParOf" srcId="{0130C5D7-DA4C-415F-B9C6-FC0A25E26936}" destId="{2D63B6B9-0C3E-4B4C-84C4-384C0B1CDDB0}" srcOrd="0" destOrd="0" presId="urn:microsoft.com/office/officeart/2005/8/layout/hierarchy1"/>
    <dgm:cxn modelId="{54056C8D-A4C5-475C-BB87-D0C29410360C}" type="presParOf" srcId="{0130C5D7-DA4C-415F-B9C6-FC0A25E26936}" destId="{5EAE2CCF-2D3F-480B-B56F-0CCFF8E51E04}" srcOrd="1" destOrd="0" presId="urn:microsoft.com/office/officeart/2005/8/layout/hierarchy1"/>
    <dgm:cxn modelId="{0D678117-7A87-4FBB-89EB-4C5EF9A382B9}" type="presParOf" srcId="{5EAE2CCF-2D3F-480B-B56F-0CCFF8E51E04}" destId="{80C25F7E-EE47-49BF-A2D6-7AB9710080CD}" srcOrd="0" destOrd="0" presId="urn:microsoft.com/office/officeart/2005/8/layout/hierarchy1"/>
    <dgm:cxn modelId="{23F0E657-1408-446C-853A-42516F25DA87}" type="presParOf" srcId="{80C25F7E-EE47-49BF-A2D6-7AB9710080CD}" destId="{677B3ED2-8485-4DD5-8FCD-5E4B8CF73607}" srcOrd="0" destOrd="0" presId="urn:microsoft.com/office/officeart/2005/8/layout/hierarchy1"/>
    <dgm:cxn modelId="{4961CFBB-F24A-4FB4-AD49-BB09A656F728}" type="presParOf" srcId="{80C25F7E-EE47-49BF-A2D6-7AB9710080CD}" destId="{159EE295-260E-41FC-8BEC-DF0947C9BF35}" srcOrd="1" destOrd="0" presId="urn:microsoft.com/office/officeart/2005/8/layout/hierarchy1"/>
    <dgm:cxn modelId="{D0925759-4F88-475C-B51E-9836AEF1BEDC}" type="presParOf" srcId="{5EAE2CCF-2D3F-480B-B56F-0CCFF8E51E04}" destId="{E06C0FAF-4F68-4356-B236-D6F69B7E6C65}" srcOrd="1" destOrd="0" presId="urn:microsoft.com/office/officeart/2005/8/layout/hierarchy1"/>
    <dgm:cxn modelId="{5758E871-8CF8-4673-B6BC-E56062BDA76C}" type="presParOf" srcId="{E06C0FAF-4F68-4356-B236-D6F69B7E6C65}" destId="{E2495018-735A-431E-B55D-D949AB371A78}" srcOrd="0" destOrd="0" presId="urn:microsoft.com/office/officeart/2005/8/layout/hierarchy1"/>
    <dgm:cxn modelId="{9E414267-5F32-434D-B657-0EF5F72559BD}" type="presParOf" srcId="{E06C0FAF-4F68-4356-B236-D6F69B7E6C65}" destId="{35CB03E1-B6F2-477B-BC53-CC2D1D2A7531}" srcOrd="1" destOrd="0" presId="urn:microsoft.com/office/officeart/2005/8/layout/hierarchy1"/>
    <dgm:cxn modelId="{6F2A4D6B-D6D7-4071-82F8-88C198DC3D76}" type="presParOf" srcId="{35CB03E1-B6F2-477B-BC53-CC2D1D2A7531}" destId="{3C7B3590-9535-4F02-A569-4F8FFBEA9C45}" srcOrd="0" destOrd="0" presId="urn:microsoft.com/office/officeart/2005/8/layout/hierarchy1"/>
    <dgm:cxn modelId="{BA20387D-1340-4A45-BE47-80A648670DF0}" type="presParOf" srcId="{3C7B3590-9535-4F02-A569-4F8FFBEA9C45}" destId="{89B6C380-0076-458A-8EE7-6F517D3CF635}" srcOrd="0" destOrd="0" presId="urn:microsoft.com/office/officeart/2005/8/layout/hierarchy1"/>
    <dgm:cxn modelId="{5E42DA82-EFFF-4AA5-B721-D5860D7CF099}" type="presParOf" srcId="{3C7B3590-9535-4F02-A569-4F8FFBEA9C45}" destId="{2D710C4A-41A3-417A-BAA5-6932948AE411}" srcOrd="1" destOrd="0" presId="urn:microsoft.com/office/officeart/2005/8/layout/hierarchy1"/>
    <dgm:cxn modelId="{08F6CE9A-214E-4038-BAB7-1698A30E9E17}" type="presParOf" srcId="{35CB03E1-B6F2-477B-BC53-CC2D1D2A7531}" destId="{C02563C4-6871-411D-B6D2-66A886A0F536}" srcOrd="1" destOrd="0" presId="urn:microsoft.com/office/officeart/2005/8/layout/hierarchy1"/>
    <dgm:cxn modelId="{5B938960-A9F2-49B8-8FBC-3C79F5C155C7}" type="presParOf" srcId="{E06C0FAF-4F68-4356-B236-D6F69B7E6C65}" destId="{F51ED6C8-DDEC-4885-80E8-66155DE5CDFA}" srcOrd="2" destOrd="0" presId="urn:microsoft.com/office/officeart/2005/8/layout/hierarchy1"/>
    <dgm:cxn modelId="{4F3FF1DB-C93A-47CF-8D0C-E0B0B075AD5B}" type="presParOf" srcId="{E06C0FAF-4F68-4356-B236-D6F69B7E6C65}" destId="{21619D00-409C-4C1F-BB42-CFBB5334D852}" srcOrd="3" destOrd="0" presId="urn:microsoft.com/office/officeart/2005/8/layout/hierarchy1"/>
    <dgm:cxn modelId="{9E5E929A-E2F5-496A-90FE-70760E9608F0}" type="presParOf" srcId="{21619D00-409C-4C1F-BB42-CFBB5334D852}" destId="{F12C1AFF-506F-4008-9ECA-76F37B4E79B9}" srcOrd="0" destOrd="0" presId="urn:microsoft.com/office/officeart/2005/8/layout/hierarchy1"/>
    <dgm:cxn modelId="{59E292A5-EF6C-4183-98DE-6CA7D15913B8}" type="presParOf" srcId="{F12C1AFF-506F-4008-9ECA-76F37B4E79B9}" destId="{4961AC33-1FB8-412F-8A1B-47A345256FCA}" srcOrd="0" destOrd="0" presId="urn:microsoft.com/office/officeart/2005/8/layout/hierarchy1"/>
    <dgm:cxn modelId="{64342B46-6270-4598-9034-27037CF9B11E}" type="presParOf" srcId="{F12C1AFF-506F-4008-9ECA-76F37B4E79B9}" destId="{B74C41BE-D641-4E9A-BC95-59EA57B55200}" srcOrd="1" destOrd="0" presId="urn:microsoft.com/office/officeart/2005/8/layout/hierarchy1"/>
    <dgm:cxn modelId="{2F1DC0BA-C457-4DFA-A969-82F106737FED}" type="presParOf" srcId="{21619D00-409C-4C1F-BB42-CFBB5334D852}" destId="{ED004539-FC58-4363-B2C7-D0C0EA08433D}" srcOrd="1" destOrd="0" presId="urn:microsoft.com/office/officeart/2005/8/layout/hierarchy1"/>
    <dgm:cxn modelId="{E49C05F2-12E8-48C9-BFE7-12DCFB1FA186}" type="presParOf" srcId="{E06C0FAF-4F68-4356-B236-D6F69B7E6C65}" destId="{94148C5C-9EBE-43C4-AC03-F210484F7E84}" srcOrd="4" destOrd="0" presId="urn:microsoft.com/office/officeart/2005/8/layout/hierarchy1"/>
    <dgm:cxn modelId="{663DC99B-D220-44CF-BD22-FC94E3C88241}" type="presParOf" srcId="{E06C0FAF-4F68-4356-B236-D6F69B7E6C65}" destId="{3B0CB65D-C602-4873-9A90-F0DD20C6F309}" srcOrd="5" destOrd="0" presId="urn:microsoft.com/office/officeart/2005/8/layout/hierarchy1"/>
    <dgm:cxn modelId="{F3414F70-E7C7-4032-98E3-6CA90F7A7E29}" type="presParOf" srcId="{3B0CB65D-C602-4873-9A90-F0DD20C6F309}" destId="{5D2EDA52-AD97-48ED-9F0B-E1DA944A7E06}" srcOrd="0" destOrd="0" presId="urn:microsoft.com/office/officeart/2005/8/layout/hierarchy1"/>
    <dgm:cxn modelId="{68A4792C-5750-48FB-8C10-889F75962A45}" type="presParOf" srcId="{5D2EDA52-AD97-48ED-9F0B-E1DA944A7E06}" destId="{B5A359BF-824E-4D05-8D2C-93139F1585AF}" srcOrd="0" destOrd="0" presId="urn:microsoft.com/office/officeart/2005/8/layout/hierarchy1"/>
    <dgm:cxn modelId="{00FB8EC6-70F2-4A65-AAD6-F393FF045D29}" type="presParOf" srcId="{5D2EDA52-AD97-48ED-9F0B-E1DA944A7E06}" destId="{C7ACD820-8ECB-4F15-9CD9-1E92BA0D97C2}" srcOrd="1" destOrd="0" presId="urn:microsoft.com/office/officeart/2005/8/layout/hierarchy1"/>
    <dgm:cxn modelId="{94EC4805-BB10-46CB-915C-2F7BD6F64626}" type="presParOf" srcId="{3B0CB65D-C602-4873-9A90-F0DD20C6F309}" destId="{6E025491-DE7A-4EC9-A886-B83FE7CDA7FF}" srcOrd="1" destOrd="0" presId="urn:microsoft.com/office/officeart/2005/8/layout/hierarchy1"/>
    <dgm:cxn modelId="{232C933B-2D5C-4151-8AE1-545902EF5717}" type="presParOf" srcId="{E06C0FAF-4F68-4356-B236-D6F69B7E6C65}" destId="{EBCC3890-E191-403A-8E8B-66CB57AD775A}" srcOrd="6" destOrd="0" presId="urn:microsoft.com/office/officeart/2005/8/layout/hierarchy1"/>
    <dgm:cxn modelId="{3C35CCAE-24E5-4F53-AA4E-F278B3E00EEF}" type="presParOf" srcId="{E06C0FAF-4F68-4356-B236-D6F69B7E6C65}" destId="{9CFDC6C7-4309-48DA-8662-9875DB1655F1}" srcOrd="7" destOrd="0" presId="urn:microsoft.com/office/officeart/2005/8/layout/hierarchy1"/>
    <dgm:cxn modelId="{8C6F472C-7E82-4D72-AE50-3258C5B1802C}" type="presParOf" srcId="{9CFDC6C7-4309-48DA-8662-9875DB1655F1}" destId="{B0AF30CB-494E-48D3-97B9-1817C4830EB0}" srcOrd="0" destOrd="0" presId="urn:microsoft.com/office/officeart/2005/8/layout/hierarchy1"/>
    <dgm:cxn modelId="{B399E26C-D244-4E64-BBDB-DFCC252F152A}" type="presParOf" srcId="{B0AF30CB-494E-48D3-97B9-1817C4830EB0}" destId="{97463BF7-B9DF-4890-B66D-E264C41925DD}" srcOrd="0" destOrd="0" presId="urn:microsoft.com/office/officeart/2005/8/layout/hierarchy1"/>
    <dgm:cxn modelId="{128FFA1C-774F-4209-931F-1BA520FA7449}" type="presParOf" srcId="{B0AF30CB-494E-48D3-97B9-1817C4830EB0}" destId="{C0215D35-CBAB-4AE1-848C-1475FAC4565D}" srcOrd="1" destOrd="0" presId="urn:microsoft.com/office/officeart/2005/8/layout/hierarchy1"/>
    <dgm:cxn modelId="{46DA85C5-0118-4EDF-8294-68C1E117F7BA}" type="presParOf" srcId="{9CFDC6C7-4309-48DA-8662-9875DB1655F1}" destId="{B5E2D555-5F07-44B1-AAF6-BB51FA580485}" srcOrd="1" destOrd="0" presId="urn:microsoft.com/office/officeart/2005/8/layout/hierarchy1"/>
    <dgm:cxn modelId="{5124791E-2A85-4D23-A7C2-FE3B94AEC3F2}" type="presParOf" srcId="{0130C5D7-DA4C-415F-B9C6-FC0A25E26936}" destId="{07BE7957-26B5-49EB-8066-DCC7A5AA0C3F}" srcOrd="2" destOrd="0" presId="urn:microsoft.com/office/officeart/2005/8/layout/hierarchy1"/>
    <dgm:cxn modelId="{CD816B58-4CA0-4087-B463-45FA64DF8E69}" type="presParOf" srcId="{0130C5D7-DA4C-415F-B9C6-FC0A25E26936}" destId="{A2FE0CC8-0806-435F-A530-EA59B2BFF2D8}" srcOrd="3" destOrd="0" presId="urn:microsoft.com/office/officeart/2005/8/layout/hierarchy1"/>
    <dgm:cxn modelId="{AC6BA970-A752-4445-905C-3BB96836324F}" type="presParOf" srcId="{A2FE0CC8-0806-435F-A530-EA59B2BFF2D8}" destId="{1822AA1C-7361-493E-A955-2E2CCF2A779F}" srcOrd="0" destOrd="0" presId="urn:microsoft.com/office/officeart/2005/8/layout/hierarchy1"/>
    <dgm:cxn modelId="{AA027517-B105-432E-892D-581D07675BAE}" type="presParOf" srcId="{1822AA1C-7361-493E-A955-2E2CCF2A779F}" destId="{BAF3B996-F788-4613-A6C1-3816E8B69E6A}" srcOrd="0" destOrd="0" presId="urn:microsoft.com/office/officeart/2005/8/layout/hierarchy1"/>
    <dgm:cxn modelId="{963DB081-EFF5-4B38-A9D4-25F4845C3C34}" type="presParOf" srcId="{1822AA1C-7361-493E-A955-2E2CCF2A779F}" destId="{7EEE0015-9734-4978-AF3C-E66D81744E83}" srcOrd="1" destOrd="0" presId="urn:microsoft.com/office/officeart/2005/8/layout/hierarchy1"/>
    <dgm:cxn modelId="{4DA51C49-B936-4525-9721-395EEA9CB011}" type="presParOf" srcId="{A2FE0CC8-0806-435F-A530-EA59B2BFF2D8}" destId="{EE9CDEF5-D4AF-4BAB-B945-F7E3C055F075}" srcOrd="1" destOrd="0" presId="urn:microsoft.com/office/officeart/2005/8/layout/hierarchy1"/>
    <dgm:cxn modelId="{4996C313-73E7-426E-AFB9-ABA36B68509E}" type="presParOf" srcId="{EE9CDEF5-D4AF-4BAB-B945-F7E3C055F075}" destId="{0DD3C22A-5799-4BD3-8B9D-DE828618EB0C}" srcOrd="0" destOrd="0" presId="urn:microsoft.com/office/officeart/2005/8/layout/hierarchy1"/>
    <dgm:cxn modelId="{915B02B2-560F-4BE9-A813-1196234755A1}" type="presParOf" srcId="{EE9CDEF5-D4AF-4BAB-B945-F7E3C055F075}" destId="{2F5BFB2B-15C9-483C-8BB7-470CD0F742DA}" srcOrd="1" destOrd="0" presId="urn:microsoft.com/office/officeart/2005/8/layout/hierarchy1"/>
    <dgm:cxn modelId="{08E20349-CB6E-47EF-BEFB-086279D08782}" type="presParOf" srcId="{2F5BFB2B-15C9-483C-8BB7-470CD0F742DA}" destId="{1B0CA66E-0B9C-46F3-92DA-C4380820BCED}" srcOrd="0" destOrd="0" presId="urn:microsoft.com/office/officeart/2005/8/layout/hierarchy1"/>
    <dgm:cxn modelId="{BD12A372-6C88-4FEB-A93B-58CDFFBE425E}" type="presParOf" srcId="{1B0CA66E-0B9C-46F3-92DA-C4380820BCED}" destId="{8FDABF1B-D0D2-47CC-9BD7-F383A8B11748}" srcOrd="0" destOrd="0" presId="urn:microsoft.com/office/officeart/2005/8/layout/hierarchy1"/>
    <dgm:cxn modelId="{4A528FB0-341F-4BF6-AD4A-511F67D80426}" type="presParOf" srcId="{1B0CA66E-0B9C-46F3-92DA-C4380820BCED}" destId="{5E3EA80B-A53E-4C11-99E6-0799F6D758BB}" srcOrd="1" destOrd="0" presId="urn:microsoft.com/office/officeart/2005/8/layout/hierarchy1"/>
    <dgm:cxn modelId="{0BDF7004-88DE-4A07-A68E-0DB25E1E95BD}" type="presParOf" srcId="{2F5BFB2B-15C9-483C-8BB7-470CD0F742DA}" destId="{D1DF2394-B7CE-410F-90BC-635C22FDA7BC}" srcOrd="1" destOrd="0" presId="urn:microsoft.com/office/officeart/2005/8/layout/hierarchy1"/>
    <dgm:cxn modelId="{B97B1A96-B382-44B9-B801-8295F6BF18B1}" type="presParOf" srcId="{EE9CDEF5-D4AF-4BAB-B945-F7E3C055F075}" destId="{AA7BB986-3CA7-42A6-857B-DD9BA61906E3}" srcOrd="2" destOrd="0" presId="urn:microsoft.com/office/officeart/2005/8/layout/hierarchy1"/>
    <dgm:cxn modelId="{776FFDD2-84A1-4101-98DD-B650FB0E46AB}" type="presParOf" srcId="{EE9CDEF5-D4AF-4BAB-B945-F7E3C055F075}" destId="{4AAD2B55-7FD6-40F2-833B-03E8ECCDE70A}" srcOrd="3" destOrd="0" presId="urn:microsoft.com/office/officeart/2005/8/layout/hierarchy1"/>
    <dgm:cxn modelId="{F433E7F2-89BA-41B0-B919-4B7CF0275C55}" type="presParOf" srcId="{4AAD2B55-7FD6-40F2-833B-03E8ECCDE70A}" destId="{EDA60A2F-7704-4DD0-B185-62D738923A4D}" srcOrd="0" destOrd="0" presId="urn:microsoft.com/office/officeart/2005/8/layout/hierarchy1"/>
    <dgm:cxn modelId="{E7DB12A2-2A18-476B-A667-D13CA2340C2B}" type="presParOf" srcId="{EDA60A2F-7704-4DD0-B185-62D738923A4D}" destId="{913346EE-0522-4BDE-B324-B16D5E3446E5}" srcOrd="0" destOrd="0" presId="urn:microsoft.com/office/officeart/2005/8/layout/hierarchy1"/>
    <dgm:cxn modelId="{04C9D12F-150B-4566-BF7C-873BF9216631}" type="presParOf" srcId="{EDA60A2F-7704-4DD0-B185-62D738923A4D}" destId="{5FC00DC8-CBC8-4C1C-8FF2-C46F510E5C4C}" srcOrd="1" destOrd="0" presId="urn:microsoft.com/office/officeart/2005/8/layout/hierarchy1"/>
    <dgm:cxn modelId="{8D8674A1-60F1-4E3E-986B-94D2EEA6C2A0}" type="presParOf" srcId="{4AAD2B55-7FD6-40F2-833B-03E8ECCDE70A}" destId="{1999EB34-99D9-4F25-84F7-32C2C87B3010}" srcOrd="1" destOrd="0" presId="urn:microsoft.com/office/officeart/2005/8/layout/hierarchy1"/>
    <dgm:cxn modelId="{F1A6C806-BFFE-4120-A2AA-2ECC54ADA758}" type="presParOf" srcId="{EE9CDEF5-D4AF-4BAB-B945-F7E3C055F075}" destId="{8C0678C3-F9B1-4BFA-86EE-6F3E15C900AF}" srcOrd="4" destOrd="0" presId="urn:microsoft.com/office/officeart/2005/8/layout/hierarchy1"/>
    <dgm:cxn modelId="{3F964FE7-3434-4817-BE8B-5B920A870306}" type="presParOf" srcId="{EE9CDEF5-D4AF-4BAB-B945-F7E3C055F075}" destId="{BF687359-6A01-4F95-8787-444F5ECBEF13}" srcOrd="5" destOrd="0" presId="urn:microsoft.com/office/officeart/2005/8/layout/hierarchy1"/>
    <dgm:cxn modelId="{9449D733-EB31-4FB7-A0F6-898FFCC7503E}" type="presParOf" srcId="{BF687359-6A01-4F95-8787-444F5ECBEF13}" destId="{CCC0B001-3F7C-4ECA-BA97-9F93A63FED46}" srcOrd="0" destOrd="0" presId="urn:microsoft.com/office/officeart/2005/8/layout/hierarchy1"/>
    <dgm:cxn modelId="{E92B9F8B-8BEB-4727-A6DB-5361BA7580B5}" type="presParOf" srcId="{CCC0B001-3F7C-4ECA-BA97-9F93A63FED46}" destId="{886CCB3E-61AB-40FC-A582-E875E5DB14FC}" srcOrd="0" destOrd="0" presId="urn:microsoft.com/office/officeart/2005/8/layout/hierarchy1"/>
    <dgm:cxn modelId="{C18DCC27-BE85-433F-AA85-0135860806FE}" type="presParOf" srcId="{CCC0B001-3F7C-4ECA-BA97-9F93A63FED46}" destId="{05B00518-A25B-4D01-8E42-7E6C3751C8BD}" srcOrd="1" destOrd="0" presId="urn:microsoft.com/office/officeart/2005/8/layout/hierarchy1"/>
    <dgm:cxn modelId="{CAE53769-1685-43C9-9DC5-61AE7C30A393}" type="presParOf" srcId="{BF687359-6A01-4F95-8787-444F5ECBEF13}" destId="{D68609DD-21C4-467B-A778-A169309810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678C3-F9B1-4BFA-86EE-6F3E15C900AF}">
      <dsp:nvSpPr>
        <dsp:cNvPr id="0" name=""/>
        <dsp:cNvSpPr/>
      </dsp:nvSpPr>
      <dsp:spPr>
        <a:xfrm>
          <a:off x="7436731" y="3285779"/>
          <a:ext cx="1373313" cy="32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5"/>
              </a:lnTo>
              <a:lnTo>
                <a:pt x="1373313" y="222695"/>
              </a:lnTo>
              <a:lnTo>
                <a:pt x="1373313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BB986-3CA7-42A6-857B-DD9BA61906E3}">
      <dsp:nvSpPr>
        <dsp:cNvPr id="0" name=""/>
        <dsp:cNvSpPr/>
      </dsp:nvSpPr>
      <dsp:spPr>
        <a:xfrm>
          <a:off x="7391011" y="3285779"/>
          <a:ext cx="91440" cy="326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3C22A-5799-4BD3-8B9D-DE828618EB0C}">
      <dsp:nvSpPr>
        <dsp:cNvPr id="0" name=""/>
        <dsp:cNvSpPr/>
      </dsp:nvSpPr>
      <dsp:spPr>
        <a:xfrm>
          <a:off x="6063418" y="3285779"/>
          <a:ext cx="1373313" cy="326786"/>
        </a:xfrm>
        <a:custGeom>
          <a:avLst/>
          <a:gdLst/>
          <a:ahLst/>
          <a:cxnLst/>
          <a:rect l="0" t="0" r="0" b="0"/>
          <a:pathLst>
            <a:path>
              <a:moveTo>
                <a:pt x="1373313" y="0"/>
              </a:moveTo>
              <a:lnTo>
                <a:pt x="1373313" y="222695"/>
              </a:lnTo>
              <a:lnTo>
                <a:pt x="0" y="222695"/>
              </a:lnTo>
              <a:lnTo>
                <a:pt x="0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7957-26B5-49EB-8066-DCC7A5AA0C3F}">
      <dsp:nvSpPr>
        <dsp:cNvPr id="0" name=""/>
        <dsp:cNvSpPr/>
      </dsp:nvSpPr>
      <dsp:spPr>
        <a:xfrm>
          <a:off x="5033433" y="2245494"/>
          <a:ext cx="2403298" cy="32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5"/>
              </a:lnTo>
              <a:lnTo>
                <a:pt x="2403298" y="222695"/>
              </a:lnTo>
              <a:lnTo>
                <a:pt x="2403298" y="32678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C3890-E191-403A-8E8B-66CB57AD775A}">
      <dsp:nvSpPr>
        <dsp:cNvPr id="0" name=""/>
        <dsp:cNvSpPr/>
      </dsp:nvSpPr>
      <dsp:spPr>
        <a:xfrm>
          <a:off x="2630134" y="3285779"/>
          <a:ext cx="2059970" cy="32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5"/>
              </a:lnTo>
              <a:lnTo>
                <a:pt x="2059970" y="222695"/>
              </a:lnTo>
              <a:lnTo>
                <a:pt x="2059970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48C5C-9EBE-43C4-AC03-F210484F7E84}">
      <dsp:nvSpPr>
        <dsp:cNvPr id="0" name=""/>
        <dsp:cNvSpPr/>
      </dsp:nvSpPr>
      <dsp:spPr>
        <a:xfrm>
          <a:off x="2630134" y="3285779"/>
          <a:ext cx="686656" cy="32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5"/>
              </a:lnTo>
              <a:lnTo>
                <a:pt x="686656" y="222695"/>
              </a:lnTo>
              <a:lnTo>
                <a:pt x="686656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ED6C8-DDEC-4885-80E8-66155DE5CDFA}">
      <dsp:nvSpPr>
        <dsp:cNvPr id="0" name=""/>
        <dsp:cNvSpPr/>
      </dsp:nvSpPr>
      <dsp:spPr>
        <a:xfrm>
          <a:off x="1943477" y="3285779"/>
          <a:ext cx="686656" cy="326786"/>
        </a:xfrm>
        <a:custGeom>
          <a:avLst/>
          <a:gdLst/>
          <a:ahLst/>
          <a:cxnLst/>
          <a:rect l="0" t="0" r="0" b="0"/>
          <a:pathLst>
            <a:path>
              <a:moveTo>
                <a:pt x="686656" y="0"/>
              </a:moveTo>
              <a:lnTo>
                <a:pt x="686656" y="222695"/>
              </a:lnTo>
              <a:lnTo>
                <a:pt x="0" y="222695"/>
              </a:lnTo>
              <a:lnTo>
                <a:pt x="0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95018-735A-431E-B55D-D949AB371A78}">
      <dsp:nvSpPr>
        <dsp:cNvPr id="0" name=""/>
        <dsp:cNvSpPr/>
      </dsp:nvSpPr>
      <dsp:spPr>
        <a:xfrm>
          <a:off x="570164" y="3285779"/>
          <a:ext cx="2059970" cy="326786"/>
        </a:xfrm>
        <a:custGeom>
          <a:avLst/>
          <a:gdLst/>
          <a:ahLst/>
          <a:cxnLst/>
          <a:rect l="0" t="0" r="0" b="0"/>
          <a:pathLst>
            <a:path>
              <a:moveTo>
                <a:pt x="2059970" y="0"/>
              </a:moveTo>
              <a:lnTo>
                <a:pt x="2059970" y="222695"/>
              </a:lnTo>
              <a:lnTo>
                <a:pt x="0" y="222695"/>
              </a:lnTo>
              <a:lnTo>
                <a:pt x="0" y="32678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B6B9-0C3E-4B4C-84C4-384C0B1CDDB0}">
      <dsp:nvSpPr>
        <dsp:cNvPr id="0" name=""/>
        <dsp:cNvSpPr/>
      </dsp:nvSpPr>
      <dsp:spPr>
        <a:xfrm>
          <a:off x="2630134" y="2245494"/>
          <a:ext cx="2403298" cy="326786"/>
        </a:xfrm>
        <a:custGeom>
          <a:avLst/>
          <a:gdLst/>
          <a:ahLst/>
          <a:cxnLst/>
          <a:rect l="0" t="0" r="0" b="0"/>
          <a:pathLst>
            <a:path>
              <a:moveTo>
                <a:pt x="2403298" y="0"/>
              </a:moveTo>
              <a:lnTo>
                <a:pt x="2403298" y="222695"/>
              </a:lnTo>
              <a:lnTo>
                <a:pt x="0" y="222695"/>
              </a:lnTo>
              <a:lnTo>
                <a:pt x="0" y="32678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106F1-AAB9-4B3F-B7DF-1EABA1DC746C}">
      <dsp:nvSpPr>
        <dsp:cNvPr id="0" name=""/>
        <dsp:cNvSpPr/>
      </dsp:nvSpPr>
      <dsp:spPr>
        <a:xfrm>
          <a:off x="4471622" y="153199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75865-2FFA-40EB-9DCE-B016D31A5A6E}">
      <dsp:nvSpPr>
        <dsp:cNvPr id="0" name=""/>
        <dsp:cNvSpPr/>
      </dsp:nvSpPr>
      <dsp:spPr>
        <a:xfrm>
          <a:off x="4596469" y="165059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Animal</a:t>
          </a:r>
          <a:endParaRPr lang="pt-BR" sz="1300" kern="1200" dirty="0"/>
        </a:p>
      </dsp:txBody>
      <dsp:txXfrm>
        <a:off x="4596469" y="1650599"/>
        <a:ext cx="1123620" cy="713498"/>
      </dsp:txXfrm>
    </dsp:sp>
    <dsp:sp modelId="{677B3ED2-8485-4DD5-8FCD-5E4B8CF73607}">
      <dsp:nvSpPr>
        <dsp:cNvPr id="0" name=""/>
        <dsp:cNvSpPr/>
      </dsp:nvSpPr>
      <dsp:spPr>
        <a:xfrm>
          <a:off x="2068324" y="2572280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9EE295-260E-41FC-8BEC-DF0947C9BF35}">
      <dsp:nvSpPr>
        <dsp:cNvPr id="0" name=""/>
        <dsp:cNvSpPr/>
      </dsp:nvSpPr>
      <dsp:spPr>
        <a:xfrm>
          <a:off x="2193171" y="2690884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Vertebrado</a:t>
          </a:r>
          <a:endParaRPr lang="pt-BR" sz="1300" kern="1200" dirty="0"/>
        </a:p>
      </dsp:txBody>
      <dsp:txXfrm>
        <a:off x="2193171" y="2690884"/>
        <a:ext cx="1123620" cy="713498"/>
      </dsp:txXfrm>
    </dsp:sp>
    <dsp:sp modelId="{89B6C380-0076-458A-8EE7-6F517D3CF635}">
      <dsp:nvSpPr>
        <dsp:cNvPr id="0" name=""/>
        <dsp:cNvSpPr/>
      </dsp:nvSpPr>
      <dsp:spPr>
        <a:xfrm>
          <a:off x="8354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710C4A-41A3-417A-BAA5-6932948AE411}">
      <dsp:nvSpPr>
        <dsp:cNvPr id="0" name=""/>
        <dsp:cNvSpPr/>
      </dsp:nvSpPr>
      <dsp:spPr>
        <a:xfrm>
          <a:off x="133200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Peixe</a:t>
          </a:r>
          <a:endParaRPr lang="pt-BR" sz="1300" kern="1200" dirty="0"/>
        </a:p>
      </dsp:txBody>
      <dsp:txXfrm>
        <a:off x="133200" y="3731169"/>
        <a:ext cx="1123620" cy="713498"/>
      </dsp:txXfrm>
    </dsp:sp>
    <dsp:sp modelId="{4961AC33-1FB8-412F-8A1B-47A345256FCA}">
      <dsp:nvSpPr>
        <dsp:cNvPr id="0" name=""/>
        <dsp:cNvSpPr/>
      </dsp:nvSpPr>
      <dsp:spPr>
        <a:xfrm>
          <a:off x="1381667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4C41BE-D641-4E9A-BC95-59EA57B55200}">
      <dsp:nvSpPr>
        <dsp:cNvPr id="0" name=""/>
        <dsp:cNvSpPr/>
      </dsp:nvSpPr>
      <dsp:spPr>
        <a:xfrm>
          <a:off x="1506514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Réptil</a:t>
          </a:r>
          <a:endParaRPr lang="pt-BR" sz="1300" kern="1200" dirty="0"/>
        </a:p>
      </dsp:txBody>
      <dsp:txXfrm>
        <a:off x="1506514" y="3731169"/>
        <a:ext cx="1123620" cy="713498"/>
      </dsp:txXfrm>
    </dsp:sp>
    <dsp:sp modelId="{B5A359BF-824E-4D05-8D2C-93139F1585AF}">
      <dsp:nvSpPr>
        <dsp:cNvPr id="0" name=""/>
        <dsp:cNvSpPr/>
      </dsp:nvSpPr>
      <dsp:spPr>
        <a:xfrm>
          <a:off x="2754981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ACD820-8ECB-4F15-9CD9-1E92BA0D97C2}">
      <dsp:nvSpPr>
        <dsp:cNvPr id="0" name=""/>
        <dsp:cNvSpPr/>
      </dsp:nvSpPr>
      <dsp:spPr>
        <a:xfrm>
          <a:off x="2879827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Anfíbio</a:t>
          </a:r>
          <a:endParaRPr lang="pt-BR" sz="1300" kern="1200" dirty="0"/>
        </a:p>
      </dsp:txBody>
      <dsp:txXfrm>
        <a:off x="2879827" y="3731169"/>
        <a:ext cx="1123620" cy="713498"/>
      </dsp:txXfrm>
    </dsp:sp>
    <dsp:sp modelId="{97463BF7-B9DF-4890-B66D-E264C41925DD}">
      <dsp:nvSpPr>
        <dsp:cNvPr id="0" name=""/>
        <dsp:cNvSpPr/>
      </dsp:nvSpPr>
      <dsp:spPr>
        <a:xfrm>
          <a:off x="4128294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215D35-CBAB-4AE1-848C-1475FAC4565D}">
      <dsp:nvSpPr>
        <dsp:cNvPr id="0" name=""/>
        <dsp:cNvSpPr/>
      </dsp:nvSpPr>
      <dsp:spPr>
        <a:xfrm>
          <a:off x="4253141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Mamífero</a:t>
          </a:r>
          <a:endParaRPr lang="pt-BR" sz="1300" kern="1200" dirty="0"/>
        </a:p>
      </dsp:txBody>
      <dsp:txXfrm>
        <a:off x="4253141" y="3731169"/>
        <a:ext cx="1123620" cy="713498"/>
      </dsp:txXfrm>
    </dsp:sp>
    <dsp:sp modelId="{BAF3B996-F788-4613-A6C1-3816E8B69E6A}">
      <dsp:nvSpPr>
        <dsp:cNvPr id="0" name=""/>
        <dsp:cNvSpPr/>
      </dsp:nvSpPr>
      <dsp:spPr>
        <a:xfrm>
          <a:off x="6874921" y="2572280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EE0015-9734-4978-AF3C-E66D81744E83}">
      <dsp:nvSpPr>
        <dsp:cNvPr id="0" name=""/>
        <dsp:cNvSpPr/>
      </dsp:nvSpPr>
      <dsp:spPr>
        <a:xfrm>
          <a:off x="6999768" y="2690884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Invertebrado</a:t>
          </a:r>
          <a:endParaRPr lang="pt-BR" sz="1300" kern="1200" dirty="0"/>
        </a:p>
      </dsp:txBody>
      <dsp:txXfrm>
        <a:off x="6999768" y="2690884"/>
        <a:ext cx="1123620" cy="713498"/>
      </dsp:txXfrm>
    </dsp:sp>
    <dsp:sp modelId="{8FDABF1B-D0D2-47CC-9BD7-F383A8B11748}">
      <dsp:nvSpPr>
        <dsp:cNvPr id="0" name=""/>
        <dsp:cNvSpPr/>
      </dsp:nvSpPr>
      <dsp:spPr>
        <a:xfrm>
          <a:off x="5501608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EA80B-A53E-4C11-99E6-0799F6D758BB}">
      <dsp:nvSpPr>
        <dsp:cNvPr id="0" name=""/>
        <dsp:cNvSpPr/>
      </dsp:nvSpPr>
      <dsp:spPr>
        <a:xfrm>
          <a:off x="5626454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err="1" smtClean="0"/>
            <a:t>Helmito</a:t>
          </a:r>
          <a:endParaRPr lang="pt-BR" sz="1300" kern="1200" dirty="0"/>
        </a:p>
      </dsp:txBody>
      <dsp:txXfrm>
        <a:off x="5626454" y="3731169"/>
        <a:ext cx="1123620" cy="713498"/>
      </dsp:txXfrm>
    </dsp:sp>
    <dsp:sp modelId="{913346EE-0522-4BDE-B324-B16D5E3446E5}">
      <dsp:nvSpPr>
        <dsp:cNvPr id="0" name=""/>
        <dsp:cNvSpPr/>
      </dsp:nvSpPr>
      <dsp:spPr>
        <a:xfrm>
          <a:off x="6874921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C00DC8-CBC8-4C1C-8FF2-C46F510E5C4C}">
      <dsp:nvSpPr>
        <dsp:cNvPr id="0" name=""/>
        <dsp:cNvSpPr/>
      </dsp:nvSpPr>
      <dsp:spPr>
        <a:xfrm>
          <a:off x="6999768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Inseto</a:t>
          </a:r>
          <a:endParaRPr lang="pt-BR" sz="1300" kern="1200" dirty="0"/>
        </a:p>
      </dsp:txBody>
      <dsp:txXfrm>
        <a:off x="6999768" y="3731169"/>
        <a:ext cx="1123620" cy="713498"/>
      </dsp:txXfrm>
    </dsp:sp>
    <dsp:sp modelId="{886CCB3E-61AB-40FC-A582-E875E5DB14FC}">
      <dsp:nvSpPr>
        <dsp:cNvPr id="0" name=""/>
        <dsp:cNvSpPr/>
      </dsp:nvSpPr>
      <dsp:spPr>
        <a:xfrm>
          <a:off x="8248235" y="3612565"/>
          <a:ext cx="1123620" cy="713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00518-A25B-4D01-8E42-7E6C3751C8BD}">
      <dsp:nvSpPr>
        <dsp:cNvPr id="0" name=""/>
        <dsp:cNvSpPr/>
      </dsp:nvSpPr>
      <dsp:spPr>
        <a:xfrm>
          <a:off x="8373081" y="3731169"/>
          <a:ext cx="1123620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Crustáceo</a:t>
          </a:r>
          <a:endParaRPr lang="pt-BR" sz="1300" kern="1200" dirty="0"/>
        </a:p>
      </dsp:txBody>
      <dsp:txXfrm>
        <a:off x="8373081" y="3731169"/>
        <a:ext cx="1123620" cy="71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4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67FD1-38BE-4F8C-AF8C-928D985ABCE0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s.ufsc.br/~marcelo/pg-ic/IC08/jim-ramices-art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yy.com.br/flexicapture/funcionalidade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yy.com.br/flexicapture/funcionalidade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fsc.br/~patrec/agrupamentos.html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fsc.br/~patrec/agrupamentos.html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organização da informação é uma preocupação dos seres humanos desde o surgimento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das primeiras civilizações, há cerca de 4.000 anos.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Naquele período, registros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contábeis, ordenanças do governo, contratos e sentenças judiciais eram conservados e organizados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tábulas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 argila.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t-B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AF84-97EA-2444-B3B8-04254F210C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25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AF84-97EA-2444-B3B8-04254F210C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410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AF84-97EA-2444-B3B8-04254F210C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64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considerado um dos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melhores métodos para a classificação de texto, é simples e efetivo 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escalonável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para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grandes aplicações. Algumas aplicações de sucesso incluem reconhecimento de escrita 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mão e imagens de satélite.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algoritmo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K-Nearest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Neighbors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classifica um dado elemento desconhecido (de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teste) baseado nas categorias dos K elementos vizinhos mais próximos, ou seja, 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elementos do corpus de treinamento que obtiveram os graus de similaridade mais altos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 o elemento de teste.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Calcula-se a similaridade de cada um dos elementos do corpus de treino com 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elemento que se quer classificar e então ordena os componentes da base de treino do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mais similar ao menos. Dos elementos ordenados, selecionam-se os K primeiros, que irão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servir como parâmetro para a regra de classificação.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regra de classificação diz como o algoritmo vai tratar 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importância de cada uns dos K elementos mais próximos. A função de similaridade vai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mensurar quão dois elementos são semelhantes de forma a poder identificar quais são 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K-NN.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 [WANG, 2006] são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revistas duas regras classificação bem comuns: maioria na votação (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majority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voting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scheme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e a soma do peso da similaridade (weighted-sum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voting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scheme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). Na primeira,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cada elemento tem uma influência igual, a classe escolhida será aquela que tiver mais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representantes entre os k elementos. Na segunda, entre os k elementos, são somadas as similaridades dos elementos de mesma categoria, o elemento desconhecido será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classificado na categoria que obtiver maior valor. As funções do cálculo de similaridade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mais conhecidas na literatura são: a do cálculo do cosseno de dois vetores e a distância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euclidiana.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maior problema da classificação de texto nos dias de hoje tem sido a grande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quantidade de termos nos documentos usados como características (atributos) que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representam esses documentos. Isto acaba sendo proibitivo para a maioria dos algoritmos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 classificação. Então, é imprescindível reduzir a quantidade de atributos, sem contudo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sacrificar a precisão na classificação. Por isso, uma etapa de seleção de atributos é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essencial para remover os termos não-informativos dos documentos.</a:t>
            </a:r>
          </a:p>
          <a:p>
            <a:pPr rtl="0"/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Overfitting que muitas vezes ocorre quando o classificador se ajusta demais à base de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treinamento, e não conseguindo assim classificar bem os documentos de teste.</a:t>
            </a:r>
          </a:p>
          <a:p>
            <a:pPr rtl="0"/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precisão de muitos algoritmos de aprendizagem pode ser otimizada pela seleção dos termos mais preditivos.</a:t>
            </a:r>
          </a:p>
          <a:p>
            <a:pPr rtl="0"/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Por causa disso, antes de executar a classificação freqüentemente se aplica um passo de</a:t>
            </a:r>
          </a:p>
          <a:p>
            <a:pPr rtl="0"/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redução de dimensionalidade cujo efeito é reduzir o vetor-espaço de termos.</a:t>
            </a:r>
          </a:p>
          <a:p>
            <a:pPr rtl="0"/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Maldição da Dimensionalidade: Alguns problema tornam-se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intratavel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 o aumento do numero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variaveis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Goffman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1966] observou que a Primeira Lei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Zipf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era válida apenas para um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subconjunto de palavras muito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frequentes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Na maioria dos casos, essas palavras têm 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característica de ocupar ranking único na lista de distribuição de palavras, isto é, das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palavras de alta freqüência de ocorrência, dificilmente, existem duas palavras com 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mesma freqüência de ocorrência.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Para palavras de baixa freqüência de ocorrência,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Zipf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propôs uma segunda lei,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revisada e modificada por [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Booth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1967]. A Segunda Lei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Zipf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enuncia que, em um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determinado texto, várias palavras de baixa freqüência de ocorrência (alto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rank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têm 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mesma freqüência [Guedes, 1998].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Esses dois comportamentos, inteiramente distintos, definem as duas extremidades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 lista de distribuição de palavras de um dado texto. Assim, é razoável esperar uma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região crítica, na qual ocorre a transição do comportamento das palavras de alta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freqüência para as de baixa freqüência. [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Goffman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1966] admitiu como hipótese que nessa região de transição estariam as palavras de maior conteúdo semântico de um dado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texto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u="sng" dirty="0" smtClean="0">
                <a:solidFill>
                  <a:srgbClr val="0000FF"/>
                </a:solidFill>
                <a:latin typeface="Arial" pitchFamily="34" charset="0"/>
                <a:hlinkClick r:id="rId3"/>
              </a:rPr>
              <a:t>http://www.das.ufsc.br/~marcelo/pg-ic/IC08/jim-ramices-art.pdf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Olhar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tópico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2.2.1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Categorias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filtros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Existentes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0000FF"/>
                </a:solidFill>
                <a:latin typeface="Arial" pitchFamily="34" charset="0"/>
                <a:hlinkClick r:id="rId3"/>
              </a:rPr>
              <a:t>http://www.abbyy.com.br/flexicapture/funcionalidade/</a:t>
            </a:r>
            <a:endParaRPr lang="en-US" sz="1200" u="sng" dirty="0" smtClean="0">
              <a:solidFill>
                <a:srgbClr val="0000FF"/>
              </a:solidFill>
              <a:latin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0000FF"/>
                </a:solidFill>
                <a:latin typeface="Arial" pitchFamily="34" charset="0"/>
                <a:hlinkClick r:id="rId3"/>
              </a:rPr>
              <a:t>http://www.abbyy.com.br/flexicapture/funcionalidade/</a:t>
            </a:r>
            <a:endParaRPr lang="en-US" sz="1200" u="sng" dirty="0" smtClean="0">
              <a:solidFill>
                <a:srgbClr val="0000FF"/>
              </a:solidFill>
              <a:latin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 o passar dos anos, essas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tábulas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foram substituídas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pelo papel, a quantidade de documentos aumentou consideravelmente e a atividade 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localizá-los com agilidade tornou-se um grande desafio para a organização da informação.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Constrói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árvore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taxonomia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hierárquica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dendograma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) 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partir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de um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conjunto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exemplos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não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etiquetados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u="sng" dirty="0" smtClean="0">
                <a:solidFill>
                  <a:srgbClr val="0000FF"/>
                </a:solidFill>
                <a:latin typeface="Arial" pitchFamily="34" charset="0"/>
                <a:hlinkClick r:id="rId3"/>
              </a:rPr>
              <a:t>http://www.inf.ufsc.br/~patrec/agrupamentos.html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http://www.inf.ufsc.br/~patrec/agrupamentos.html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 parte "Agrupamento por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k-Média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" explica bem direitinho.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Passo 1: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É calculada  a distância entre todos os objetos (usei a medida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Euclideana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neste exemplo). Este cálculo forma a matriz de distância, apresentada a seguir: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de documentos de acordo com um conjunto de categorias pré-definidas.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de documentos de acordo com um conjunto de categorias pré-definidas.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Clustering: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classes geradas automaticamente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Classificacao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pre-definidas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de documentos de acordo com um conjunto de categorias pré-definidas.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manual, o especialista no assunto é quem define as classes ao qual o documento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percente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Manual diferente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Contrução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manual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classficador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Classificação manual, o especialista no assunto é quem define as classes ao qual o documento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percente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construcao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manual do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classifficador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o especialista "entra" com as regras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classificacao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manualmente,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Como resultado, sistemas especialistas foram gradativamente perdendo espaço para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solucionar problemas de CAT no início dos anos 90, principalmente na comunidade acadêmica, em favor do paradigma baseado em aprendizado de máquina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Treinamento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supervisionado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) “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Apresentamos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exemplos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“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“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aprende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” 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partir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exemplos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“O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modifica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gradualmente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seus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parâmetros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 “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ajustáveis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para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saída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se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aproxime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da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saída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desejada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Existem diversas técnicas de aprendizagem de máquina utilizadas para a categorização automática de textos, destacam-se: Redes Neurais (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backpropagation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multi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layers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perceptron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Aprendizagem Baseada em Instâncias (KNN), Algoritmos Genéticos (Genitor e CHC) , Aprendizagem Simbólica e Aprendizagem Bayesiana (redes bayesianas,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naive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bayes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SVM-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support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Vector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Machine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MLP utilizes a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supervised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learning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technique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called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backpropagation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training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network.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Aprendizagem Baseada em Instâncias (IBL) - Aprendizagem preguiçosa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Simplesmente armazena os exemplos de treinamento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-Deixa a generalização de f só para quando uma nova instância precisa ser classificada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-A cada nova instância, uma f nova e local é estimada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-Métodos: vizinhos mais próximos, regressão localmente ponderada, raciocínio baseado em casos,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7FD1-38BE-4F8C-AF8C-928D985ABC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9990667" y="3387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0160000" cy="279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24000" y="3132667"/>
            <a:ext cx="7112000" cy="1947333"/>
          </a:xfrm>
        </p:spPr>
        <p:txBody>
          <a:bodyPr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72720" y="2689013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741334" y="2350347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846320" y="2455333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826000" y="2443834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E4FE19-E2C7-4DB6-8FBE-E74EF580589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62000" y="423334"/>
            <a:ext cx="8636000" cy="1947333"/>
          </a:xfrm>
        </p:spPr>
        <p:txBody>
          <a:bodyPr anchor="b"/>
          <a:lstStyle>
            <a:lvl1pPr>
              <a:defRPr sz="47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9852-C183-4FE9-A4FE-4288545863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789333" y="0"/>
            <a:ext cx="2370667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01600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468707" y="3642360"/>
            <a:ext cx="693928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7599680" y="3250848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7704667" y="3355834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84347" y="3344335"/>
            <a:ext cx="508000" cy="490361"/>
          </a:xfrm>
        </p:spPr>
        <p:txBody>
          <a:bodyPr/>
          <a:lstStyle/>
          <a:p>
            <a:fld id="{A94C2535-FBDE-4980-958F-7B7C5B5C911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8667" y="338667"/>
            <a:ext cx="7281333" cy="646818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12667" y="338669"/>
            <a:ext cx="1608667" cy="6501694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846320" y="1140414"/>
            <a:ext cx="508000" cy="490361"/>
          </a:xfrm>
        </p:spPr>
        <p:txBody>
          <a:bodyPr/>
          <a:lstStyle/>
          <a:p>
            <a:fld id="{752DAA09-682B-4E68-850C-BD153EDAA2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080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9990667" y="21167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69333" y="2540000"/>
            <a:ext cx="9814560" cy="3386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72720" y="158169"/>
            <a:ext cx="9814560" cy="2377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0474" y="3048000"/>
            <a:ext cx="7200193" cy="1859139"/>
          </a:xfrm>
        </p:spPr>
        <p:txBody>
          <a:bodyPr anchor="t"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69333" y="2709333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741334" y="2350347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846320" y="2455333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826000" y="2443834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FF68E4-878A-4EA5-BD3E-D0E0722951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592667"/>
            <a:ext cx="8636000" cy="1693333"/>
          </a:xfrm>
        </p:spPr>
        <p:txBody>
          <a:bodyPr anchor="b"/>
          <a:lstStyle>
            <a:lvl1pPr algn="ctr">
              <a:buNone/>
              <a:defRPr sz="47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254000"/>
            <a:ext cx="9482667" cy="84328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67" y="7122160"/>
            <a:ext cx="3383280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068B-C73E-4EE9-96BB-CEB6F4B236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5070090" y="1750725"/>
            <a:ext cx="9912" cy="53550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3528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5080000" y="2444750"/>
            <a:ext cx="0" cy="465328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10160000" cy="16086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69333" y="1524000"/>
            <a:ext cx="9814560" cy="1016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2137" y="7101840"/>
            <a:ext cx="9814560" cy="3454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" y="1693333"/>
            <a:ext cx="4489098" cy="81441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323701" y="1693333"/>
            <a:ext cx="4490861" cy="8128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38667" y="7122160"/>
            <a:ext cx="3979333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69333" y="1422400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35280" y="2745981"/>
            <a:ext cx="4490720" cy="4242671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5334000" y="2745981"/>
            <a:ext cx="4487333" cy="424688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741334" y="1062262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846320" y="1167249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826000" y="1158241"/>
            <a:ext cx="508000" cy="490361"/>
          </a:xfrm>
        </p:spPr>
        <p:txBody>
          <a:bodyPr/>
          <a:lstStyle>
            <a:lvl1pPr algn="ctr">
              <a:defRPr/>
            </a:lvl1pPr>
          </a:lstStyle>
          <a:p>
            <a:fld id="{359A47A2-D4FC-4940-856D-DFA6F5FE995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826000" y="1151134"/>
            <a:ext cx="508000" cy="490361"/>
          </a:xfrm>
        </p:spPr>
        <p:txBody>
          <a:bodyPr/>
          <a:lstStyle/>
          <a:p>
            <a:fld id="{2D2C4B3A-59B3-45B7-93BD-D3DED63C82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0160000" cy="1727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62560" y="7101841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9333" y="176107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741334" y="7027333"/>
            <a:ext cx="677333" cy="4903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97FD7-54F3-477F-81C0-9541092BDFA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69333" y="169333"/>
            <a:ext cx="9814560" cy="3386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0160000" cy="132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69333" y="677334"/>
            <a:ext cx="3048000" cy="651933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333" y="1016000"/>
            <a:ext cx="2624667" cy="1100667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23333" y="2201334"/>
            <a:ext cx="2624667" cy="4605514"/>
          </a:xfrm>
        </p:spPr>
        <p:txBody>
          <a:bodyPr/>
          <a:lstStyle>
            <a:lvl1pPr marL="0" indent="0">
              <a:spcAft>
                <a:spcPts val="1111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69333" y="169333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69333" y="592667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471334" y="762000"/>
            <a:ext cx="6265333" cy="6011333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439334" y="254000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544320" y="358987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524000" y="347487"/>
            <a:ext cx="508000" cy="49036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25E868-D9AC-402A-A398-F794560F541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5280" y="7123164"/>
            <a:ext cx="3759200" cy="4064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69333" y="592667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69333" y="169333"/>
            <a:ext cx="9814560" cy="3352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69333" y="677334"/>
            <a:ext cx="3048000" cy="651933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439334" y="254000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544320" y="358987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524000" y="347487"/>
            <a:ext cx="508000" cy="490361"/>
          </a:xfrm>
        </p:spPr>
        <p:txBody>
          <a:bodyPr/>
          <a:lstStyle/>
          <a:p>
            <a:fld id="{B1F192E5-EA37-4224-9EFB-19657B3C4F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50" y="5588000"/>
            <a:ext cx="6519333" cy="1354667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333750" y="677334"/>
            <a:ext cx="6519333" cy="4741333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334" y="1100667"/>
            <a:ext cx="2709333" cy="5842000"/>
          </a:xfrm>
        </p:spPr>
        <p:txBody>
          <a:bodyPr/>
          <a:lstStyle>
            <a:lvl1pPr marL="0" indent="0">
              <a:spcAft>
                <a:spcPts val="1111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1280" y="7116649"/>
            <a:ext cx="3383280" cy="406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5280" y="7123164"/>
            <a:ext cx="3982720" cy="406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7450667"/>
            <a:ext cx="10160000" cy="1693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0160000" cy="154819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9990667" y="0"/>
            <a:ext cx="169333" cy="762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65947" y="7098206"/>
            <a:ext cx="9814560" cy="3439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34667" y="7116649"/>
            <a:ext cx="3383280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38667" y="7123164"/>
            <a:ext cx="3979333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69333" y="172720"/>
            <a:ext cx="9814560" cy="727456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69333" y="1418603"/>
            <a:ext cx="98145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1599" tIns="50799" rIns="101599" bIns="50799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741334" y="1062262"/>
            <a:ext cx="677333" cy="67733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846320" y="1167249"/>
            <a:ext cx="467360" cy="4673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826000" y="1155750"/>
            <a:ext cx="508000" cy="490361"/>
          </a:xfrm>
          <a:prstGeom prst="rect">
            <a:avLst/>
          </a:prstGeom>
        </p:spPr>
        <p:txBody>
          <a:bodyPr vert="horz" lIns="50799" tIns="50799" rIns="50799" bIns="50799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24B95F-3DA3-4CDF-9AC0-2EE3563B84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35280" y="254000"/>
            <a:ext cx="9482667" cy="84328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35280" y="1693333"/>
            <a:ext cx="9482667" cy="511048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indent="-30479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91" indent="-253997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8" indent="-253997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23985" indent="-253997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36777" indent="-20319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41574" indent="-20319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gia.pucpr.br/~alekoe/AM/2007/1-Introducao-ApreMaq-2007.pdf" TargetMode="External"/><Relationship Id="rId2" Type="http://schemas.openxmlformats.org/officeDocument/2006/relationships/hyperlink" Target="http://nmis.isti.cnr.it/sebastiani/Publications/ACMCS0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3132667"/>
            <a:ext cx="7112000" cy="2837573"/>
          </a:xfrm>
        </p:spPr>
        <p:txBody>
          <a:bodyPr>
            <a:normAutofit/>
          </a:bodyPr>
          <a:lstStyle/>
          <a:p>
            <a:r>
              <a:rPr lang="pt-BR" dirty="0" smtClean="0"/>
              <a:t>Edilson Ferreira</a:t>
            </a:r>
            <a:br>
              <a:rPr lang="pt-BR" dirty="0" smtClean="0"/>
            </a:br>
            <a:r>
              <a:rPr lang="pt-BR" dirty="0" smtClean="0"/>
              <a:t>Luiz Antônio</a:t>
            </a:r>
            <a:br>
              <a:rPr lang="pt-BR" dirty="0" smtClean="0"/>
            </a:br>
            <a:r>
              <a:rPr lang="pt-BR" dirty="0" smtClean="0"/>
              <a:t>Marina Alecrim</a:t>
            </a:r>
            <a:br>
              <a:rPr lang="pt-BR" dirty="0" smtClean="0"/>
            </a:br>
            <a:r>
              <a:rPr lang="pt-BR" dirty="0" smtClean="0"/>
              <a:t>Tarcisio </a:t>
            </a:r>
            <a:r>
              <a:rPr lang="pt-BR" dirty="0" smtClean="0"/>
              <a:t>Coutinho</a:t>
            </a:r>
          </a:p>
          <a:p>
            <a:endParaRPr lang="pt-BR" dirty="0" smtClean="0"/>
          </a:p>
          <a:p>
            <a:r>
              <a:rPr lang="pt-BR" dirty="0" smtClean="0"/>
              <a:t>&amp;</a:t>
            </a:r>
          </a:p>
          <a:p>
            <a:r>
              <a:rPr lang="en-US" dirty="0" smtClean="0"/>
              <a:t>Bruno </a:t>
            </a:r>
            <a:r>
              <a:rPr lang="en-US" dirty="0" smtClean="0"/>
              <a:t>Andrade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alterado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Flavia</a:t>
            </a:r>
            <a:r>
              <a:rPr lang="en-US" dirty="0" smtClean="0"/>
              <a:t> </a:t>
            </a:r>
            <a:r>
              <a:rPr lang="en-US" dirty="0" err="1" smtClean="0"/>
              <a:t>barros</a:t>
            </a:r>
            <a:r>
              <a:rPr lang="en-US" dirty="0" smtClean="0"/>
              <a:t>)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Classificação/</a:t>
            </a:r>
            <a:r>
              <a:rPr lang="pt-BR" dirty="0" err="1" smtClean="0"/>
              <a:t>Clusterização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Classificação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documentos</a:t>
            </a:r>
            <a:endParaRPr lang="en-US" sz="3600" dirty="0"/>
          </a:p>
        </p:txBody>
      </p:sp>
      <p:pic>
        <p:nvPicPr>
          <p:cNvPr id="6" name="Content Placeholder 5" descr="docclassstep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" r="189"/>
          <a:stretch/>
        </p:blipFill>
        <p:spPr>
          <a:xfrm>
            <a:off x="327472" y="2297832"/>
            <a:ext cx="9570379" cy="3319314"/>
          </a:xfrm>
        </p:spPr>
      </p:pic>
    </p:spTree>
    <p:extLst>
      <p:ext uri="{BB962C8B-B14F-4D97-AF65-F5344CB8AC3E}">
        <p14:creationId xmlns:p14="http://schemas.microsoft.com/office/powerpoint/2010/main" xmlns="" val="29687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Construção de Classificadores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Construção Manual</a:t>
            </a:r>
          </a:p>
          <a:p>
            <a:pPr lvl="1"/>
            <a:r>
              <a:rPr lang="pt-BR" dirty="0" smtClean="0"/>
              <a:t>Sistemas baseados em conhecimento (sistemas especialistas) a partir de regras</a:t>
            </a:r>
          </a:p>
          <a:p>
            <a:pPr lvl="1"/>
            <a:r>
              <a:rPr lang="pt-BR" dirty="0" smtClean="0"/>
              <a:t>Regras adicionadas manualmente</a:t>
            </a:r>
          </a:p>
          <a:p>
            <a:endParaRPr lang="pt-BR" dirty="0" smtClean="0"/>
          </a:p>
          <a:p>
            <a:r>
              <a:rPr lang="pt-BR" dirty="0" smtClean="0"/>
              <a:t>Construção Automática</a:t>
            </a:r>
          </a:p>
          <a:p>
            <a:pPr lvl="1"/>
            <a:r>
              <a:rPr lang="pt-BR" dirty="0" smtClean="0"/>
              <a:t>Baseado em técnicas de aprendizagem de máquina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Manual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281632"/>
          </a:xfrm>
        </p:spPr>
        <p:txBody>
          <a:bodyPr>
            <a:normAutofit/>
          </a:bodyPr>
          <a:lstStyle/>
          <a:p>
            <a:r>
              <a:rPr lang="pt-BR" dirty="0" smtClean="0"/>
              <a:t>Abordagem dominante até a década de 80</a:t>
            </a:r>
          </a:p>
          <a:p>
            <a:r>
              <a:rPr lang="pt-BR" dirty="0" smtClean="0"/>
              <a:t>Sistema baseado em Conhecimento:</a:t>
            </a:r>
          </a:p>
          <a:p>
            <a:pPr lvl="1"/>
            <a:r>
              <a:rPr lang="pt-BR" dirty="0" smtClean="0"/>
              <a:t>Base de conhecimento</a:t>
            </a:r>
          </a:p>
          <a:p>
            <a:pPr lvl="2"/>
            <a:r>
              <a:rPr lang="pt-BR" dirty="0" smtClean="0"/>
              <a:t>Um especialista no domínio da aplicação propõe regras para classificar os documentos;</a:t>
            </a:r>
          </a:p>
          <a:p>
            <a:pPr lvl="2"/>
            <a:r>
              <a:rPr lang="pt-BR" dirty="0" smtClean="0"/>
              <a:t>Dependendo do sistema, </a:t>
            </a:r>
            <a:r>
              <a:rPr lang="pt-BR" dirty="0" err="1" smtClean="0"/>
              <a:t>meta-informações</a:t>
            </a:r>
            <a:r>
              <a:rPr lang="pt-BR" dirty="0" smtClean="0"/>
              <a:t> podem ser consideradas</a:t>
            </a:r>
          </a:p>
          <a:p>
            <a:pPr lvl="1"/>
            <a:r>
              <a:rPr lang="pt-BR" dirty="0" smtClean="0"/>
              <a:t>Componentes básicos:</a:t>
            </a:r>
          </a:p>
          <a:p>
            <a:pPr lvl="2"/>
            <a:r>
              <a:rPr lang="pt-BR" dirty="0" smtClean="0"/>
              <a:t>Base de Conhecimento com regras de classificação</a:t>
            </a:r>
          </a:p>
          <a:p>
            <a:pPr lvl="2"/>
            <a:r>
              <a:rPr lang="pt-BR" dirty="0" smtClean="0"/>
              <a:t>Máquina de Inferência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Manual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Base de Conhecimento:</a:t>
            </a:r>
          </a:p>
          <a:p>
            <a:pPr lvl="1"/>
            <a:r>
              <a:rPr lang="pt-BR" dirty="0" smtClean="0"/>
              <a:t>Regras de Produção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Exemplo: </a:t>
            </a:r>
          </a:p>
          <a:p>
            <a:pPr lvl="1"/>
            <a:r>
              <a:rPr lang="pt-BR" dirty="0" smtClean="0"/>
              <a:t>Regras para o reconhecimento de um bloco de citação em uma página de publicação (</a:t>
            </a:r>
            <a:r>
              <a:rPr lang="pt-BR" dirty="0" err="1" smtClean="0"/>
              <a:t>CitationFinder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1900" dirty="0" smtClean="0"/>
              <a:t> </a:t>
            </a:r>
          </a:p>
          <a:p>
            <a:pPr fontAlgn="base">
              <a:buNone/>
            </a:pPr>
            <a:r>
              <a:rPr lang="pt-BR" sz="2400" b="1" dirty="0" smtClean="0"/>
              <a:t>SE</a:t>
            </a:r>
            <a:r>
              <a:rPr lang="pt-BR" sz="2400" dirty="0" smtClean="0"/>
              <a:t> houver uma cadeia de Autores</a:t>
            </a:r>
          </a:p>
          <a:p>
            <a:pPr fontAlgn="base">
              <a:buNone/>
            </a:pPr>
            <a:r>
              <a:rPr lang="pt-BR" sz="2400" b="1" dirty="0" smtClean="0"/>
              <a:t>      E</a:t>
            </a:r>
            <a:r>
              <a:rPr lang="pt-BR" sz="2400" dirty="0" smtClean="0"/>
              <a:t> houver uma cadeia de Intervalo de Páginas</a:t>
            </a:r>
          </a:p>
          <a:p>
            <a:pPr fontAlgn="base">
              <a:buNone/>
            </a:pPr>
            <a:r>
              <a:rPr lang="pt-BR" sz="2400" b="1" dirty="0" smtClean="0"/>
              <a:t>      E</a:t>
            </a:r>
            <a:r>
              <a:rPr lang="pt-BR" sz="2400" dirty="0" smtClean="0"/>
              <a:t> houver uma cadeia de Trabalho Impresso</a:t>
            </a:r>
          </a:p>
          <a:p>
            <a:pPr fontAlgn="base">
              <a:buNone/>
            </a:pPr>
            <a:r>
              <a:rPr lang="pt-BR" sz="2400" b="1" dirty="0" smtClean="0"/>
              <a:t>      E</a:t>
            </a:r>
            <a:r>
              <a:rPr lang="pt-BR" sz="2400" dirty="0" smtClean="0"/>
              <a:t> houver uma cadeia de Data</a:t>
            </a:r>
          </a:p>
          <a:p>
            <a:pPr fontAlgn="base">
              <a:buNone/>
            </a:pPr>
            <a:r>
              <a:rPr lang="pt-BR" sz="2400" b="1" dirty="0" smtClean="0"/>
              <a:t>      ENTÃO</a:t>
            </a:r>
            <a:r>
              <a:rPr lang="pt-BR" sz="2400" dirty="0" smtClean="0"/>
              <a:t> o texto é uma citação (chance 1.0)</a:t>
            </a:r>
          </a:p>
          <a:p>
            <a:pPr>
              <a:buNone/>
            </a:pPr>
            <a:r>
              <a:rPr lang="pt-BR" sz="3800" dirty="0" smtClean="0"/>
              <a:t> 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Manual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Execução rápida do classificador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Desvantagens</a:t>
            </a:r>
          </a:p>
          <a:p>
            <a:pPr lvl="1"/>
            <a:r>
              <a:rPr lang="pt-BR" dirty="0" smtClean="0"/>
              <a:t>Necessário um especialista para codificar as regras</a:t>
            </a:r>
          </a:p>
          <a:p>
            <a:pPr lvl="1"/>
            <a:r>
              <a:rPr lang="pt-BR" dirty="0" smtClean="0"/>
              <a:t>Muito trabalho para criar, atualizar e manter a base de regras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Automática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o surgimento da web na década de 90, vários problemas surgiram</a:t>
            </a:r>
          </a:p>
          <a:p>
            <a:pPr lvl="1"/>
            <a:r>
              <a:rPr lang="pt-BR" dirty="0" smtClean="0"/>
              <a:t>Escalabilidade das soluções existentes</a:t>
            </a:r>
          </a:p>
          <a:p>
            <a:pPr lvl="1"/>
            <a:r>
              <a:rPr lang="pt-BR" dirty="0" smtClean="0"/>
              <a:t>Web em constante modificação</a:t>
            </a:r>
          </a:p>
          <a:p>
            <a:pPr lvl="2"/>
            <a:r>
              <a:rPr lang="pt-BR" dirty="0" smtClean="0"/>
              <a:t>Classificação incoerente (regras definidas não mais aplicáveis)</a:t>
            </a:r>
          </a:p>
          <a:p>
            <a:pPr lvl="2"/>
            <a:r>
              <a:rPr lang="pt-BR" dirty="0" smtClean="0"/>
              <a:t>Impossível atualizar e manter a base de regras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Assim, os sistemas baseados em classificadores manuais foram perdendo espaço para técnicas baseadas em aprendizado de máquina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Automática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28163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É mais simples classificar através de exemplos</a:t>
            </a:r>
          </a:p>
          <a:p>
            <a:endParaRPr lang="pt-BR" dirty="0" smtClean="0"/>
          </a:p>
          <a:p>
            <a:r>
              <a:rPr lang="pt-BR" dirty="0" smtClean="0"/>
              <a:t>Exemplos são facilmente obtidos</a:t>
            </a:r>
          </a:p>
          <a:p>
            <a:pPr lvl="1"/>
            <a:r>
              <a:rPr lang="pt-BR" dirty="0" smtClean="0"/>
              <a:t>Especialista:</a:t>
            </a:r>
          </a:p>
          <a:p>
            <a:pPr lvl="2"/>
            <a:r>
              <a:rPr lang="pt-BR" dirty="0" smtClean="0"/>
              <a:t>"Esses 20 emails são Spam, essas 50 não.“ 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Muito útil quando é necessário atualizar ou modificar freqüentemente o classificador </a:t>
            </a:r>
          </a:p>
          <a:p>
            <a:pPr lvl="1"/>
            <a:r>
              <a:rPr lang="pt-BR" dirty="0" smtClean="0"/>
              <a:t>Usuário:</a:t>
            </a:r>
          </a:p>
          <a:p>
            <a:pPr lvl="2"/>
            <a:r>
              <a:rPr lang="pt-BR" dirty="0" smtClean="0"/>
              <a:t>"Agora eu quero trabalhar no domínio de produtos eletrônicos.“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Solução: </a:t>
            </a:r>
            <a:r>
              <a:rPr lang="pt-BR" b="1" dirty="0" smtClean="0"/>
              <a:t>Aprendizagem de Máquina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Aprendizagem de Máquina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87912" y="1865784"/>
            <a:ext cx="259228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Aprendizagem de Máquina</a:t>
            </a:r>
            <a:endParaRPr lang="pt-BR" sz="22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664176" y="3305944"/>
            <a:ext cx="259228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Não-Supervisionado</a:t>
            </a:r>
            <a:endParaRPr lang="pt-BR" sz="2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695624" y="3305944"/>
            <a:ext cx="259228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Supervisionado</a:t>
            </a:r>
            <a:endParaRPr lang="pt-BR" sz="2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27472" y="4674096"/>
            <a:ext cx="259228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Classificação</a:t>
            </a:r>
            <a:endParaRPr lang="pt-BR" sz="2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79800" y="4674096"/>
            <a:ext cx="259228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Regressão</a:t>
            </a:r>
            <a:endParaRPr lang="pt-BR" sz="2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64176" y="4674096"/>
            <a:ext cx="259228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err="1" smtClean="0"/>
              <a:t>Clustering</a:t>
            </a:r>
            <a:endParaRPr lang="pt-BR" sz="2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7472" y="5322168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 K-NN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Árvores de decisão</a:t>
            </a:r>
          </a:p>
          <a:p>
            <a:pPr>
              <a:buFont typeface="Arial" pitchFamily="34" charset="0"/>
              <a:buChar char="•"/>
            </a:pPr>
            <a:r>
              <a:rPr lang="pt-BR" sz="1800" i="1" dirty="0" smtClean="0"/>
              <a:t> </a:t>
            </a:r>
            <a:r>
              <a:rPr lang="pt-BR" sz="1800" i="1" dirty="0" err="1" smtClean="0"/>
              <a:t>Naive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Bayes</a:t>
            </a:r>
            <a:endParaRPr lang="pt-BR" sz="1800" i="1" dirty="0" smtClean="0"/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Redes Neurais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</a:t>
            </a:r>
            <a:r>
              <a:rPr lang="pt-BR" sz="1800" dirty="0" err="1" smtClean="0"/>
              <a:t>Support</a:t>
            </a:r>
            <a:r>
              <a:rPr lang="pt-BR" sz="1800" dirty="0" smtClean="0"/>
              <a:t> </a:t>
            </a:r>
            <a:r>
              <a:rPr lang="pt-BR" sz="1800" dirty="0" err="1" smtClean="0"/>
              <a:t>Vector</a:t>
            </a:r>
            <a:r>
              <a:rPr lang="pt-BR" sz="1800" dirty="0" smtClean="0"/>
              <a:t> M </a:t>
            </a:r>
            <a:r>
              <a:rPr lang="pt-BR" sz="1800" dirty="0" err="1" smtClean="0"/>
              <a:t>achines</a:t>
            </a:r>
            <a:endParaRPr lang="pt-BR" sz="1800" dirty="0" smtClean="0"/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</a:t>
            </a:r>
            <a:r>
              <a:rPr lang="pt-BR" sz="1800" dirty="0" err="1" smtClean="0"/>
              <a:t>Hidden</a:t>
            </a:r>
            <a:r>
              <a:rPr lang="pt-BR" sz="1800" dirty="0" smtClean="0"/>
              <a:t> </a:t>
            </a:r>
            <a:r>
              <a:rPr lang="pt-BR" sz="1800" dirty="0" err="1" smtClean="0"/>
              <a:t>Markov</a:t>
            </a:r>
            <a:r>
              <a:rPr lang="pt-BR" sz="1800" dirty="0" smtClean="0"/>
              <a:t> </a:t>
            </a:r>
            <a:r>
              <a:rPr lang="pt-BR" sz="1800" dirty="0" err="1" smtClean="0"/>
              <a:t>Models</a:t>
            </a:r>
            <a:r>
              <a:rPr lang="pt-BR" sz="1800" dirty="0" smtClean="0"/>
              <a:t> 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51808" y="53221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 K-NN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Árvores de decisão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Redes Neurais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664176" y="53221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 </a:t>
            </a:r>
            <a:r>
              <a:rPr lang="pt-BR" sz="1800" dirty="0" err="1" smtClean="0"/>
              <a:t>K-Means</a:t>
            </a:r>
            <a:endParaRPr lang="pt-BR" sz="1800" dirty="0" smtClean="0"/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Algoritmos Hierárquicos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</a:t>
            </a:r>
            <a:r>
              <a:rPr lang="pt-BR" sz="1800" dirty="0" err="1" smtClean="0"/>
              <a:t>Self</a:t>
            </a:r>
            <a:r>
              <a:rPr lang="pt-BR" sz="1800" dirty="0" smtClean="0"/>
              <a:t> </a:t>
            </a:r>
            <a:r>
              <a:rPr lang="pt-BR" sz="1800" dirty="0" err="1" smtClean="0"/>
              <a:t>Organized</a:t>
            </a:r>
            <a:r>
              <a:rPr lang="pt-BR" sz="1800" dirty="0" smtClean="0"/>
              <a:t> </a:t>
            </a:r>
            <a:r>
              <a:rPr lang="pt-BR" sz="1800" dirty="0" err="1" smtClean="0"/>
              <a:t>Maps</a:t>
            </a:r>
            <a:endParaRPr lang="pt-BR" dirty="0"/>
          </a:p>
        </p:txBody>
      </p:sp>
      <p:cxnSp>
        <p:nvCxnSpPr>
          <p:cNvPr id="16" name="Conector de seta reta 15"/>
          <p:cNvCxnSpPr>
            <a:stCxn id="6" idx="2"/>
            <a:endCxn id="8" idx="0"/>
          </p:cNvCxnSpPr>
          <p:nvPr/>
        </p:nvCxnSpPr>
        <p:spPr>
          <a:xfrm rot="5400000">
            <a:off x="4035884" y="1757772"/>
            <a:ext cx="504056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endCxn id="7" idx="0"/>
          </p:cNvCxnSpPr>
          <p:nvPr/>
        </p:nvCxnSpPr>
        <p:spPr>
          <a:xfrm>
            <a:off x="5656064" y="2801888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8" idx="2"/>
            <a:endCxn id="9" idx="0"/>
          </p:cNvCxnSpPr>
          <p:nvPr/>
        </p:nvCxnSpPr>
        <p:spPr>
          <a:xfrm rot="5400000">
            <a:off x="2091668" y="3773996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endCxn id="10" idx="0"/>
          </p:cNvCxnSpPr>
          <p:nvPr/>
        </p:nvCxnSpPr>
        <p:spPr>
          <a:xfrm>
            <a:off x="2991768" y="4242048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7709086" y="442206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Construção </a:t>
            </a:r>
            <a:r>
              <a:rPr lang="pt-BR" sz="3600" dirty="0" smtClean="0"/>
              <a:t>Automática de Classificadores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Dividida </a:t>
            </a:r>
            <a:r>
              <a:rPr lang="pt-BR" dirty="0" smtClean="0"/>
              <a:t>em 2 fases:</a:t>
            </a:r>
          </a:p>
          <a:p>
            <a:pPr lvl="1"/>
            <a:r>
              <a:rPr lang="pt-BR" dirty="0" smtClean="0"/>
              <a:t>Fase de Treinamento</a:t>
            </a:r>
          </a:p>
          <a:p>
            <a:pPr lvl="2"/>
            <a:r>
              <a:rPr lang="pt-BR" dirty="0" smtClean="0"/>
              <a:t>Construção da base de regras a partir de um conjunto de treinamento </a:t>
            </a:r>
          </a:p>
          <a:p>
            <a:pPr lvl="2"/>
            <a:r>
              <a:rPr lang="pt-BR" dirty="0" smtClean="0"/>
              <a:t>O sistema "aprende" a partir dos exemplos</a:t>
            </a:r>
          </a:p>
          <a:p>
            <a:pPr lvl="2"/>
            <a:r>
              <a:rPr lang="pt-BR" dirty="0" smtClean="0"/>
              <a:t>Usa-se uma técnica/algoritmo de Aprendizagem de Máquina</a:t>
            </a:r>
          </a:p>
          <a:p>
            <a:pPr lvl="1"/>
            <a:r>
              <a:rPr lang="pt-BR" dirty="0" smtClean="0"/>
              <a:t>Fase de Uso</a:t>
            </a:r>
          </a:p>
          <a:p>
            <a:pPr lvl="2"/>
            <a:r>
              <a:rPr lang="pt-BR" dirty="0" smtClean="0"/>
              <a:t>Uso do conhecimento adquirido para classificar cada item da coleção de teste</a:t>
            </a:r>
          </a:p>
          <a:p>
            <a:pPr lvl="2"/>
            <a:r>
              <a:rPr lang="pt-BR" dirty="0" smtClean="0"/>
              <a:t>Novos exemplos jamais vistos aparecem (Aprender visando generalizar não 'decorar' o conjunto de treinamento)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Algoritmos de Aprendizagem de Classificadores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137616"/>
          </a:xfrm>
        </p:spPr>
        <p:txBody>
          <a:bodyPr>
            <a:normAutofit/>
          </a:bodyPr>
          <a:lstStyle/>
          <a:p>
            <a:r>
              <a:rPr lang="pt-BR" dirty="0" smtClean="0"/>
              <a:t>Existem diversas técnicas de aprendizagem de máquina para Classificação Automática </a:t>
            </a:r>
          </a:p>
          <a:p>
            <a:pPr lvl="1"/>
            <a:r>
              <a:rPr lang="pt-BR" dirty="0" smtClean="0"/>
              <a:t>Redes Neurais</a:t>
            </a:r>
          </a:p>
          <a:p>
            <a:pPr lvl="2"/>
            <a:r>
              <a:rPr lang="pt-BR" dirty="0" err="1" smtClean="0"/>
              <a:t>Mulit-Layers</a:t>
            </a:r>
            <a:r>
              <a:rPr lang="pt-BR" dirty="0" smtClean="0"/>
              <a:t> </a:t>
            </a:r>
            <a:r>
              <a:rPr lang="pt-BR" dirty="0" err="1" smtClean="0"/>
              <a:t>Perceptron</a:t>
            </a:r>
            <a:r>
              <a:rPr lang="pt-BR" dirty="0" smtClean="0"/>
              <a:t> (</a:t>
            </a:r>
            <a:r>
              <a:rPr lang="pt-BR" dirty="0" err="1" smtClean="0"/>
              <a:t>Backpropagation</a:t>
            </a:r>
            <a:r>
              <a:rPr lang="pt-BR" dirty="0" smtClean="0"/>
              <a:t>, SVM)</a:t>
            </a:r>
          </a:p>
          <a:p>
            <a:pPr lvl="1"/>
            <a:r>
              <a:rPr lang="pt-BR" dirty="0" smtClean="0"/>
              <a:t>Aprendizagem Baseada em Instâncias (IBL)</a:t>
            </a:r>
          </a:p>
          <a:p>
            <a:pPr lvl="2"/>
            <a:r>
              <a:rPr lang="pt-BR" dirty="0" smtClean="0"/>
              <a:t>KNN</a:t>
            </a:r>
          </a:p>
          <a:p>
            <a:pPr lvl="1"/>
            <a:r>
              <a:rPr lang="pt-BR" dirty="0" smtClean="0"/>
              <a:t>Algoritmos Genéticos</a:t>
            </a:r>
          </a:p>
          <a:p>
            <a:pPr lvl="2"/>
            <a:r>
              <a:rPr lang="pt-BR" dirty="0" smtClean="0"/>
              <a:t>Genitor</a:t>
            </a:r>
          </a:p>
          <a:p>
            <a:pPr lvl="1"/>
            <a:r>
              <a:rPr lang="pt-BR" dirty="0" smtClean="0"/>
              <a:t>Aprendizagem </a:t>
            </a:r>
            <a:r>
              <a:rPr lang="pt-BR" dirty="0" err="1" smtClean="0"/>
              <a:t>Baysianas</a:t>
            </a:r>
            <a:endParaRPr lang="pt-BR" dirty="0" smtClean="0"/>
          </a:p>
          <a:p>
            <a:pPr lvl="2"/>
            <a:r>
              <a:rPr lang="pt-BR" dirty="0" err="1" smtClean="0"/>
              <a:t>Naive</a:t>
            </a:r>
            <a:r>
              <a:rPr lang="pt-BR" dirty="0" smtClean="0"/>
              <a:t> </a:t>
            </a:r>
            <a:r>
              <a:rPr lang="pt-BR" dirty="0" err="1" smtClean="0"/>
              <a:t>Bayes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49765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Classificação de Texto</a:t>
            </a:r>
          </a:p>
          <a:p>
            <a:pPr lvl="1"/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Técnicas de Construção de Classificadores</a:t>
            </a:r>
          </a:p>
          <a:p>
            <a:pPr lvl="2"/>
            <a:r>
              <a:rPr lang="pt-BR" dirty="0" smtClean="0"/>
              <a:t>Construção Manual</a:t>
            </a:r>
          </a:p>
          <a:p>
            <a:pPr lvl="2"/>
            <a:r>
              <a:rPr lang="pt-BR" dirty="0" smtClean="0"/>
              <a:t>Construção Automática</a:t>
            </a:r>
          </a:p>
          <a:p>
            <a:pPr lvl="1"/>
            <a:r>
              <a:rPr lang="pt-BR" dirty="0" smtClean="0"/>
              <a:t>Algoritmos de Aprendizagem de Classificadores</a:t>
            </a:r>
          </a:p>
          <a:p>
            <a:pPr lvl="1"/>
            <a:r>
              <a:rPr lang="pt-BR" dirty="0" smtClean="0"/>
              <a:t>Seleção de Atributos</a:t>
            </a:r>
          </a:p>
          <a:p>
            <a:pPr lvl="2"/>
            <a:r>
              <a:rPr lang="pt-BR" dirty="0" smtClean="0"/>
              <a:t>Redução da Dimensionalidade</a:t>
            </a:r>
          </a:p>
          <a:p>
            <a:pPr lvl="1"/>
            <a:r>
              <a:rPr lang="pt-BR" dirty="0" smtClean="0"/>
              <a:t>Aplicações</a:t>
            </a:r>
          </a:p>
          <a:p>
            <a:r>
              <a:rPr lang="pt-BR" dirty="0" smtClean="0"/>
              <a:t>Clustering</a:t>
            </a:r>
          </a:p>
          <a:p>
            <a:pPr lvl="1"/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Métodos de Clustering</a:t>
            </a:r>
          </a:p>
          <a:p>
            <a:pPr lvl="2"/>
            <a:r>
              <a:rPr lang="pt-BR" dirty="0" smtClean="0"/>
              <a:t>Hierárquico</a:t>
            </a:r>
          </a:p>
          <a:p>
            <a:pPr lvl="2"/>
            <a:r>
              <a:rPr lang="pt-BR" dirty="0" smtClean="0"/>
              <a:t>Não-Hierárquico</a:t>
            </a:r>
          </a:p>
          <a:p>
            <a:pPr lvl="1"/>
            <a:r>
              <a:rPr lang="pt-BR" dirty="0" smtClean="0"/>
              <a:t>Aplicações</a:t>
            </a:r>
          </a:p>
          <a:p>
            <a:r>
              <a:rPr lang="pt-BR" dirty="0" smtClean="0"/>
              <a:t>Clustering x Classificação</a:t>
            </a:r>
          </a:p>
          <a:p>
            <a:r>
              <a:rPr lang="pt-BR" dirty="0" smtClean="0"/>
              <a:t>Referências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dos textos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Coleta </a:t>
            </a:r>
            <a:r>
              <a:rPr lang="pt-BR" dirty="0" smtClean="0"/>
              <a:t>de documentos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Padronização dos documentos</a:t>
            </a:r>
          </a:p>
          <a:p>
            <a:pPr lvl="1"/>
            <a:r>
              <a:rPr lang="pt-BR" dirty="0" err="1" smtClean="0"/>
              <a:t>Text</a:t>
            </a:r>
            <a:r>
              <a:rPr lang="pt-BR" dirty="0" smtClean="0"/>
              <a:t>-Miner Software Kit (TMSK)</a:t>
            </a:r>
            <a:endParaRPr lang="pt-BR" dirty="0"/>
          </a:p>
        </p:txBody>
      </p:sp>
      <p:pic>
        <p:nvPicPr>
          <p:cNvPr id="5" name="Picture 4" descr="tm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186" y="4255299"/>
            <a:ext cx="4647260" cy="2323630"/>
          </a:xfrm>
          <a:prstGeom prst="rect">
            <a:avLst/>
          </a:prstGeom>
        </p:spPr>
      </p:pic>
      <p:grpSp>
        <p:nvGrpSpPr>
          <p:cNvPr id="4" name="Group 42"/>
          <p:cNvGrpSpPr/>
          <p:nvPr/>
        </p:nvGrpSpPr>
        <p:grpSpPr>
          <a:xfrm>
            <a:off x="3612444" y="4236485"/>
            <a:ext cx="2558816" cy="1180630"/>
            <a:chOff x="4368800" y="3829769"/>
            <a:chExt cx="2302934" cy="10625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85733" y="3829769"/>
              <a:ext cx="0" cy="10456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68800" y="3829769"/>
              <a:ext cx="23029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54801" y="3829769"/>
              <a:ext cx="0" cy="10456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68800" y="4892336"/>
              <a:ext cx="23029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371565" y="7409287"/>
            <a:ext cx="205247" cy="47192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7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Preparação</a:t>
            </a:r>
            <a:r>
              <a:rPr lang="en-US" dirty="0" smtClean="0"/>
              <a:t> dos </a:t>
            </a:r>
            <a:r>
              <a:rPr lang="en-US" dirty="0" err="1" smtClean="0"/>
              <a:t>textos</a:t>
            </a:r>
            <a:endParaRPr lang="en-US" dirty="0"/>
          </a:p>
        </p:txBody>
      </p:sp>
      <p:pic>
        <p:nvPicPr>
          <p:cNvPr id="6" name="Content Placeholder 5" descr="tokenizer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3"/>
          <a:stretch/>
        </p:blipFill>
        <p:spPr>
          <a:xfrm>
            <a:off x="508001" y="2250734"/>
            <a:ext cx="5076055" cy="2791636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3948622"/>
              </p:ext>
            </p:extLst>
          </p:nvPr>
        </p:nvGraphicFramePr>
        <p:xfrm>
          <a:off x="6477270" y="3433702"/>
          <a:ext cx="2314224" cy="1608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112"/>
                <a:gridCol w="1157112"/>
              </a:tblGrid>
              <a:tr h="32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Had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Have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Knelt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Kneel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Knew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Know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Fungi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Fungus</a:t>
                      </a:r>
                      <a:endParaRPr lang="en-US" sz="14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13863" y="5294061"/>
            <a:ext cx="3226843" cy="47192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Dicionário</a:t>
            </a:r>
            <a:r>
              <a:rPr lang="en-US" dirty="0" smtClean="0"/>
              <a:t> de Stemmer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42815" y="5294061"/>
            <a:ext cx="1753042" cy="47192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dirty="0" err="1" smtClean="0"/>
              <a:t>Tokenização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9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Representação</a:t>
            </a:r>
            <a:r>
              <a:rPr lang="en-US" dirty="0" smtClean="0"/>
              <a:t> dos </a:t>
            </a:r>
            <a:r>
              <a:rPr lang="en-US" dirty="0" err="1" smtClean="0"/>
              <a:t>textos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Vetorial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documentos</a:t>
            </a:r>
            <a:endParaRPr lang="en-US" dirty="0" smtClean="0"/>
          </a:p>
          <a:p>
            <a:pPr lvl="1"/>
            <a:r>
              <a:rPr lang="en-US" dirty="0" err="1" smtClean="0"/>
              <a:t>Atribuição</a:t>
            </a:r>
            <a:r>
              <a:rPr lang="en-US" dirty="0" smtClean="0"/>
              <a:t> de pesos (</a:t>
            </a:r>
            <a:r>
              <a:rPr lang="en-US" dirty="0" smtClean="0"/>
              <a:t>TF-IDF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173" y="1778000"/>
            <a:ext cx="3689828" cy="27673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01913"/>
              </p:ext>
            </p:extLst>
          </p:nvPr>
        </p:nvGraphicFramePr>
        <p:xfrm>
          <a:off x="508000" y="4545371"/>
          <a:ext cx="4279445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889"/>
                <a:gridCol w="855889"/>
                <a:gridCol w="855889"/>
                <a:gridCol w="855889"/>
                <a:gridCol w="855889"/>
              </a:tblGrid>
              <a:tr h="406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Kn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2.6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3.7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70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Treinamento</a:t>
            </a:r>
            <a:r>
              <a:rPr lang="en-US" dirty="0" smtClean="0"/>
              <a:t> e </a:t>
            </a:r>
            <a:r>
              <a:rPr lang="en-US" dirty="0" err="1" smtClean="0"/>
              <a:t>Teste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K-</a:t>
            </a:r>
            <a:r>
              <a:rPr lang="en-US" dirty="0" err="1" smtClean="0"/>
              <a:t>vizinhos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775623"/>
              </p:ext>
            </p:extLst>
          </p:nvPr>
        </p:nvGraphicFramePr>
        <p:xfrm>
          <a:off x="952576" y="2831101"/>
          <a:ext cx="318391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782"/>
                <a:gridCol w="636782"/>
                <a:gridCol w="636782"/>
                <a:gridCol w="636782"/>
                <a:gridCol w="636782"/>
              </a:tblGrid>
              <a:tr h="406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Kn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2.6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3.7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5.1</a:t>
                      </a:r>
                      <a:endParaRPr lang="en-US" sz="2000" dirty="0"/>
                    </a:p>
                  </a:txBody>
                  <a:tcPr marL="101600" marR="101600" marT="50800" marB="508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291118" y="3253745"/>
            <a:ext cx="338667" cy="901741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301193" y="4283265"/>
            <a:ext cx="338667" cy="579836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1599" tIns="50799" rIns="101599" bIns="50799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3016" y="3474527"/>
            <a:ext cx="1763686" cy="47192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dirty="0" err="1" smtClean="0"/>
              <a:t>Treinamento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3016" y="4375421"/>
            <a:ext cx="848948" cy="47192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dirty="0" err="1" smtClean="0"/>
              <a:t>Teste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112" y="4818112"/>
            <a:ext cx="3041356" cy="22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9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considerado um dos melhores métodos para a classificação de texto</a:t>
            </a:r>
          </a:p>
          <a:p>
            <a:pPr lvl="1"/>
            <a:r>
              <a:rPr lang="pt-BR" dirty="0" smtClean="0"/>
              <a:t>Vantagens</a:t>
            </a:r>
          </a:p>
          <a:p>
            <a:pPr lvl="2"/>
            <a:r>
              <a:rPr lang="pt-BR" dirty="0" smtClean="0"/>
              <a:t>Simples e Efetivo</a:t>
            </a:r>
          </a:p>
          <a:p>
            <a:pPr lvl="2"/>
            <a:r>
              <a:rPr lang="pt-BR" dirty="0" smtClean="0"/>
              <a:t>Escalável para grandes aplicações</a:t>
            </a:r>
          </a:p>
          <a:p>
            <a:pPr lvl="2"/>
            <a:r>
              <a:rPr lang="pt-BR" dirty="0" smtClean="0"/>
              <a:t>Não perde/desperdiça informação</a:t>
            </a:r>
          </a:p>
          <a:p>
            <a:pPr lvl="2"/>
            <a:r>
              <a:rPr lang="pt-BR" dirty="0" smtClean="0"/>
              <a:t>Capaz de aprender funções complexas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 smtClean="0"/>
              <a:t>Lento para realizar uma consulta</a:t>
            </a:r>
          </a:p>
          <a:p>
            <a:pPr lvl="2"/>
            <a:r>
              <a:rPr lang="pt-BR" dirty="0" smtClean="0"/>
              <a:t>Facilmente enganado por um atributo irrelevante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algoritmo </a:t>
            </a:r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classifica um dado elemento desconhecido (de teste) baseado nas categorias dos K elementos vizinhos mais próximos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Passos:</a:t>
            </a:r>
          </a:p>
          <a:p>
            <a:pPr marL="1117594" lvl="2" indent="-457200">
              <a:buFont typeface="+mj-lt"/>
              <a:buAutoNum type="arabicPeriod"/>
            </a:pPr>
            <a:r>
              <a:rPr lang="pt-BR" dirty="0" smtClean="0"/>
              <a:t>Calcular </a:t>
            </a:r>
            <a:r>
              <a:rPr lang="pt-BR" dirty="0" smtClean="0"/>
              <a:t>a </a:t>
            </a:r>
            <a:r>
              <a:rPr lang="pt-BR" b="1" dirty="0" smtClean="0"/>
              <a:t>similaridade</a:t>
            </a:r>
            <a:r>
              <a:rPr lang="pt-BR" dirty="0" smtClean="0"/>
              <a:t> de cada um dos elementos do corpus de </a:t>
            </a:r>
            <a:r>
              <a:rPr lang="pt-BR" dirty="0" smtClean="0"/>
              <a:t>treinamento </a:t>
            </a:r>
            <a:r>
              <a:rPr lang="pt-BR" dirty="0" smtClean="0"/>
              <a:t>com o elemento que se quer classificar</a:t>
            </a:r>
          </a:p>
          <a:p>
            <a:pPr marL="1117594" lvl="2" indent="-457200">
              <a:buFont typeface="+mj-lt"/>
              <a:buAutoNum type="arabicPeriod"/>
            </a:pPr>
            <a:r>
              <a:rPr lang="pt-BR" dirty="0" smtClean="0"/>
              <a:t>Ordenar </a:t>
            </a:r>
            <a:r>
              <a:rPr lang="pt-BR" dirty="0" smtClean="0"/>
              <a:t>os componentes da base de </a:t>
            </a:r>
            <a:r>
              <a:rPr lang="pt-BR" dirty="0" smtClean="0"/>
              <a:t>treinamento do</a:t>
            </a:r>
            <a:r>
              <a:rPr lang="pt-BR" dirty="0" smtClean="0"/>
              <a:t> mais similar ao menos</a:t>
            </a:r>
          </a:p>
          <a:p>
            <a:pPr marL="1117594" lvl="2" indent="-457200">
              <a:buFont typeface="+mj-lt"/>
              <a:buAutoNum type="arabicPeriod"/>
            </a:pPr>
            <a:r>
              <a:rPr lang="pt-BR" dirty="0" smtClean="0"/>
              <a:t>Selecionar </a:t>
            </a:r>
            <a:r>
              <a:rPr lang="pt-BR" dirty="0" smtClean="0"/>
              <a:t>os K primeiros, que irão servir como parâmetro para a </a:t>
            </a:r>
            <a:r>
              <a:rPr lang="pt-BR" b="1" dirty="0" smtClean="0"/>
              <a:t>regra de classificação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577752"/>
            <a:ext cx="9448800" cy="5544616"/>
          </a:xfrm>
        </p:spPr>
        <p:txBody>
          <a:bodyPr>
            <a:normAutofit/>
          </a:bodyPr>
          <a:lstStyle/>
          <a:p>
            <a:r>
              <a:rPr lang="pt-BR" dirty="0" smtClean="0"/>
              <a:t>Regra de Classificação</a:t>
            </a:r>
          </a:p>
          <a:p>
            <a:pPr lvl="1"/>
            <a:r>
              <a:rPr lang="pt-BR" dirty="0" smtClean="0"/>
              <a:t>Determina como </a:t>
            </a:r>
            <a:r>
              <a:rPr lang="pt-BR" dirty="0" smtClean="0"/>
              <a:t>o algoritmo </a:t>
            </a:r>
            <a:r>
              <a:rPr lang="pt-BR" dirty="0" smtClean="0"/>
              <a:t>computa a “influência” </a:t>
            </a:r>
            <a:r>
              <a:rPr lang="pt-BR" dirty="0" smtClean="0"/>
              <a:t>de cada um dos K </a:t>
            </a:r>
            <a:r>
              <a:rPr lang="pt-BR" dirty="0" smtClean="0"/>
              <a:t>vizinhos mais </a:t>
            </a:r>
            <a:r>
              <a:rPr lang="pt-BR" dirty="0" smtClean="0"/>
              <a:t>próximos ao elemento desconhecido, e.g</a:t>
            </a:r>
            <a:r>
              <a:rPr lang="pt-BR" dirty="0" smtClean="0"/>
              <a:t>. </a:t>
            </a:r>
            <a:endParaRPr lang="pt-BR" dirty="0" smtClean="0"/>
          </a:p>
          <a:p>
            <a:pPr lvl="2"/>
            <a:r>
              <a:rPr lang="pt-BR" i="1" dirty="0" err="1" smtClean="0"/>
              <a:t>Majority</a:t>
            </a:r>
            <a:r>
              <a:rPr lang="pt-BR" i="1" dirty="0" smtClean="0"/>
              <a:t> </a:t>
            </a:r>
            <a:r>
              <a:rPr lang="pt-BR" i="1" dirty="0" err="1" smtClean="0"/>
              <a:t>Voting</a:t>
            </a:r>
            <a:r>
              <a:rPr lang="pt-BR" i="1" dirty="0" smtClean="0"/>
              <a:t> </a:t>
            </a:r>
            <a:r>
              <a:rPr lang="pt-BR" i="1" dirty="0" err="1" smtClean="0"/>
              <a:t>Scheme</a:t>
            </a:r>
            <a:r>
              <a:rPr lang="pt-BR" i="1" dirty="0" smtClean="0"/>
              <a:t> </a:t>
            </a:r>
            <a:r>
              <a:rPr lang="pt-BR" dirty="0" smtClean="0"/>
              <a:t>– maioria obtida na votação</a:t>
            </a:r>
          </a:p>
          <a:p>
            <a:pPr lvl="3"/>
            <a:r>
              <a:rPr lang="pt-BR" dirty="0" smtClean="0"/>
              <a:t>A classe escolhida será a que tem mais representantes entre os K elementos</a:t>
            </a:r>
          </a:p>
          <a:p>
            <a:pPr lvl="2"/>
            <a:r>
              <a:rPr lang="pt-BR" i="1" dirty="0" err="1" smtClean="0"/>
              <a:t>Weighted-sum</a:t>
            </a:r>
            <a:r>
              <a:rPr lang="pt-BR" i="1" dirty="0" smtClean="0"/>
              <a:t> </a:t>
            </a:r>
            <a:r>
              <a:rPr lang="pt-BR" i="1" dirty="0" err="1" smtClean="0"/>
              <a:t>Voting</a:t>
            </a:r>
            <a:r>
              <a:rPr lang="pt-BR" i="1" dirty="0" smtClean="0"/>
              <a:t> </a:t>
            </a:r>
            <a:r>
              <a:rPr lang="pt-BR" i="1" dirty="0" err="1" smtClean="0"/>
              <a:t>Scheme</a:t>
            </a:r>
            <a:r>
              <a:rPr lang="pt-BR" i="1" dirty="0" smtClean="0"/>
              <a:t> </a:t>
            </a:r>
            <a:r>
              <a:rPr lang="pt-BR" dirty="0" smtClean="0"/>
              <a:t>- </a:t>
            </a:r>
            <a:r>
              <a:rPr lang="pt-BR" dirty="0" smtClean="0"/>
              <a:t>soma do peso da similaridade </a:t>
            </a:r>
            <a:endParaRPr lang="pt-BR" dirty="0" smtClean="0"/>
          </a:p>
          <a:p>
            <a:pPr lvl="3"/>
            <a:r>
              <a:rPr lang="pt-BR" dirty="0" smtClean="0"/>
              <a:t>Considera a similaridade dos elementos de cada categoria (peso)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Função de Similaridade (Função de Distância)</a:t>
            </a:r>
          </a:p>
          <a:p>
            <a:pPr lvl="1"/>
            <a:r>
              <a:rPr lang="pt-BR" dirty="0" smtClean="0"/>
              <a:t>Mensura a similaridade entre dois elementos</a:t>
            </a:r>
          </a:p>
          <a:p>
            <a:pPr lvl="2"/>
            <a:r>
              <a:rPr lang="pt-BR" dirty="0" err="1" smtClean="0"/>
              <a:t>E.g.</a:t>
            </a:r>
            <a:r>
              <a:rPr lang="pt-BR" dirty="0" smtClean="0"/>
              <a:t>, cosseno, distancia euclidiana...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752" y="2369840"/>
            <a:ext cx="4421119" cy="400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Neighbors</a:t>
            </a:r>
            <a:r>
              <a:rPr lang="pt-BR" dirty="0" smtClean="0"/>
              <a:t> (KNN)</a:t>
            </a:r>
            <a:endParaRPr lang="pt-BR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536" y="2513856"/>
            <a:ext cx="8256519" cy="383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Problema</a:t>
            </a:r>
          </a:p>
          <a:p>
            <a:pPr lvl="1"/>
            <a:r>
              <a:rPr lang="pt-BR" dirty="0" smtClean="0"/>
              <a:t>Grande quantidade de termos nos documentos</a:t>
            </a:r>
          </a:p>
          <a:p>
            <a:pPr lvl="2"/>
            <a:r>
              <a:rPr lang="pt-BR" dirty="0" smtClean="0"/>
              <a:t>Muitos termos acabam por diminuir a precisão dos algoritmos de classificação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Solução</a:t>
            </a:r>
          </a:p>
          <a:p>
            <a:pPr lvl="1"/>
            <a:r>
              <a:rPr lang="pt-BR" dirty="0" smtClean="0"/>
              <a:t>Reduzir a quantidade de termos (atributos) sem sacrificar a precisão na classificação</a:t>
            </a:r>
          </a:p>
          <a:p>
            <a:pPr lvl="2"/>
            <a:r>
              <a:rPr lang="pt-BR" dirty="0" smtClean="0"/>
              <a:t>Redução do </a:t>
            </a:r>
            <a:r>
              <a:rPr lang="pt-BR" i="1" dirty="0" smtClean="0"/>
              <a:t>overfitting</a:t>
            </a:r>
            <a:endParaRPr lang="pt-BR" dirty="0" smtClean="0"/>
          </a:p>
          <a:p>
            <a:pPr lvl="1"/>
            <a:r>
              <a:rPr lang="pt-BR" dirty="0" smtClean="0"/>
              <a:t>Selecionar os melhores atributos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Cuidado!</a:t>
            </a:r>
          </a:p>
          <a:p>
            <a:pPr lvl="1"/>
            <a:r>
              <a:rPr lang="pt-BR" dirty="0" smtClean="0"/>
              <a:t>Na remoção de termos, corremos o risco de remover informações úteis à representação dos documentos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3913480"/>
          </a:xfrm>
        </p:spPr>
        <p:txBody>
          <a:bodyPr>
            <a:normAutofit/>
          </a:bodyPr>
          <a:lstStyle/>
          <a:p>
            <a:r>
              <a:rPr lang="pt-BR" dirty="0" smtClean="0"/>
              <a:t>A organização da informação é uma preocupação dos seres humanos desde o surgimento das primeiras civilizações, há cerca de 4.000 anos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Registros contábeis </a:t>
            </a:r>
          </a:p>
          <a:p>
            <a:pPr lvl="1"/>
            <a:r>
              <a:rPr lang="pt-BR" dirty="0" smtClean="0"/>
              <a:t>Ordenanças do governo</a:t>
            </a:r>
          </a:p>
          <a:p>
            <a:pPr lvl="1"/>
            <a:r>
              <a:rPr lang="pt-BR" dirty="0" smtClean="0"/>
              <a:t>Contratos </a:t>
            </a:r>
          </a:p>
          <a:p>
            <a:pPr lvl="1"/>
            <a:r>
              <a:rPr lang="pt-BR" dirty="0" smtClean="0"/>
              <a:t>Sentenças judiciais 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136" y="3305944"/>
            <a:ext cx="3471863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1488" y="3377952"/>
            <a:ext cx="4397375" cy="3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472" y="5404009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marL="304797" indent="-304797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3000" dirty="0" smtClean="0">
                <a:latin typeface="+mn-lt"/>
              </a:rPr>
              <a:t>Conservados e organizados</a:t>
            </a:r>
            <a:br>
              <a:rPr lang="pt-BR" sz="3000" dirty="0" smtClean="0">
                <a:latin typeface="+mn-lt"/>
              </a:rPr>
            </a:br>
            <a:r>
              <a:rPr lang="pt-BR" sz="3000" dirty="0" smtClean="0">
                <a:latin typeface="+mn-lt"/>
              </a:rPr>
              <a:t>em </a:t>
            </a:r>
            <a:r>
              <a:rPr lang="pt-BR" sz="3000" dirty="0" err="1" smtClean="0">
                <a:latin typeface="+mn-lt"/>
              </a:rPr>
              <a:t>tábulas</a:t>
            </a:r>
            <a:r>
              <a:rPr lang="pt-BR" sz="3000" dirty="0" smtClean="0">
                <a:latin typeface="+mn-lt"/>
              </a:rPr>
              <a:t> de argila.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Distribuição de </a:t>
            </a:r>
            <a:r>
              <a:rPr lang="pt-BR" dirty="0" err="1" smtClean="0"/>
              <a:t>Zipf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688" y="2513856"/>
            <a:ext cx="5745163" cy="432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Redução de Dimensionalidade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Quando  o vocabulário da base é muito grande, o algoritmo de aprendizagem poderá perder em desempenho. </a:t>
            </a:r>
          </a:p>
          <a:p>
            <a:endParaRPr lang="pt-BR" dirty="0" smtClean="0"/>
          </a:p>
          <a:p>
            <a:r>
              <a:rPr lang="pt-BR" dirty="0" smtClean="0"/>
              <a:t>Redução de dimensionalidade</a:t>
            </a:r>
          </a:p>
          <a:p>
            <a:pPr lvl="1"/>
            <a:r>
              <a:rPr lang="pt-BR" dirty="0" smtClean="0"/>
              <a:t>Seleção ou Extração das características mais relevantes</a:t>
            </a:r>
          </a:p>
          <a:p>
            <a:pPr lvl="1"/>
            <a:r>
              <a:rPr lang="pt-BR" dirty="0" smtClean="0"/>
              <a:t> Isso melhora significativamente a eficácia e a eficiência do aprendizado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Redução de Dimensionalidade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Textos não podem ser diretamente interpretados por um algoritmo de classificação</a:t>
            </a:r>
          </a:p>
          <a:p>
            <a:pPr lvl="1"/>
            <a:r>
              <a:rPr lang="pt-BR" dirty="0" smtClean="0"/>
              <a:t>Maldição da Dimensionalidade </a:t>
            </a:r>
            <a:r>
              <a:rPr lang="pt-BR" b="1" dirty="0" smtClean="0"/>
              <a:t>+_+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Necessidade de definir uma representação dos documentos</a:t>
            </a:r>
          </a:p>
          <a:p>
            <a:pPr lvl="1"/>
            <a:r>
              <a:rPr lang="pt-BR" dirty="0" smtClean="0"/>
              <a:t>Vetor de Termos com pesos associados</a:t>
            </a:r>
          </a:p>
          <a:p>
            <a:endParaRPr lang="pt-BR" dirty="0" smtClean="0"/>
          </a:p>
          <a:p>
            <a:r>
              <a:rPr lang="pt-BR" dirty="0" smtClean="0"/>
              <a:t>Pré-Processamento dos Documentos</a:t>
            </a:r>
          </a:p>
          <a:p>
            <a:pPr lvl="1"/>
            <a:r>
              <a:rPr lang="pt-BR" dirty="0" smtClean="0"/>
              <a:t>Semelhante a sistemas de RI</a:t>
            </a:r>
          </a:p>
          <a:p>
            <a:pPr lvl="2"/>
            <a:r>
              <a:rPr lang="pt-BR" dirty="0" smtClean="0"/>
              <a:t>Análise Léxica</a:t>
            </a:r>
          </a:p>
          <a:p>
            <a:pPr lvl="2"/>
            <a:r>
              <a:rPr lang="pt-BR" dirty="0" smtClean="0"/>
              <a:t>Utilização de </a:t>
            </a:r>
            <a:r>
              <a:rPr lang="pt-BR" dirty="0" err="1" smtClean="0"/>
              <a:t>Stopwords</a:t>
            </a:r>
            <a:endParaRPr lang="pt-BR" dirty="0" smtClean="0"/>
          </a:p>
          <a:p>
            <a:pPr lvl="2"/>
            <a:r>
              <a:rPr lang="pt-BR" dirty="0" smtClean="0"/>
              <a:t>Thesaurus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378" b="-1048"/>
          <a:stretch/>
        </p:blipFill>
        <p:spPr>
          <a:xfrm>
            <a:off x="6402985" y="2032352"/>
            <a:ext cx="3165716" cy="2408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1" y="2032353"/>
            <a:ext cx="3188460" cy="2397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1931" y="4701553"/>
            <a:ext cx="4184627" cy="27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1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Filtro de Spam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2844800"/>
            <a:ext cx="3810000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600" y="3089920"/>
            <a:ext cx="2651125" cy="2690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Recomendações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20" y="2297832"/>
            <a:ext cx="8712968" cy="4713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Classificador “Clássico”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2341563"/>
            <a:ext cx="8612187" cy="463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Classificação de áudio</a:t>
            </a:r>
          </a:p>
          <a:p>
            <a:pPr lvl="1"/>
            <a:r>
              <a:rPr lang="pt-BR" dirty="0" smtClean="0"/>
              <a:t>Classificação de instrumentos</a:t>
            </a:r>
          </a:p>
          <a:p>
            <a:pPr lvl="2"/>
            <a:r>
              <a:rPr lang="pt-BR" dirty="0" err="1" smtClean="0"/>
              <a:t>Sachs-Hornbostel</a:t>
            </a:r>
            <a:r>
              <a:rPr lang="pt-BR" dirty="0" smtClean="0"/>
              <a:t> system</a:t>
            </a:r>
          </a:p>
          <a:p>
            <a:pPr lvl="1"/>
            <a:r>
              <a:rPr lang="pt-BR" dirty="0" smtClean="0"/>
              <a:t>Classificação de gênero musical</a:t>
            </a:r>
          </a:p>
          <a:p>
            <a:pPr lvl="1"/>
            <a:r>
              <a:rPr lang="pt-BR" dirty="0" smtClean="0"/>
              <a:t>Reconhecimento de linguagens</a:t>
            </a:r>
          </a:p>
          <a:p>
            <a:pPr lvl="1"/>
            <a:endParaRPr lang="pt-BR" b="1" dirty="0" smtClean="0"/>
          </a:p>
          <a:p>
            <a:pPr lvl="2"/>
            <a:endParaRPr lang="pt-BR" dirty="0" smtClean="0"/>
          </a:p>
        </p:txBody>
      </p:sp>
      <p:pic>
        <p:nvPicPr>
          <p:cNvPr id="1028" name="Picture 4" descr="C:\Users\Edilson\Desktop\analog_digital_recognition_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792" y="4314056"/>
            <a:ext cx="4064000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Divisão por Fonte de Acesso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540000"/>
            <a:ext cx="8020050" cy="4557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MyHeritage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513856"/>
            <a:ext cx="9144000" cy="413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6184880" cy="5080000"/>
          </a:xfrm>
        </p:spPr>
        <p:txBody>
          <a:bodyPr>
            <a:normAutofit/>
          </a:bodyPr>
          <a:lstStyle/>
          <a:p>
            <a:r>
              <a:rPr lang="pt-BR" dirty="0" smtClean="0"/>
              <a:t>Com o passar dos anos, essas </a:t>
            </a:r>
            <a:r>
              <a:rPr lang="pt-BR" dirty="0" err="1" smtClean="0"/>
              <a:t>tábulas</a:t>
            </a:r>
            <a:r>
              <a:rPr lang="pt-BR" dirty="0" smtClean="0"/>
              <a:t> foram substituídas pelo papel e estes gradativamente estão sendo substituídos por documentos digitais.</a:t>
            </a:r>
          </a:p>
          <a:p>
            <a:endParaRPr lang="pt-BR" dirty="0" smtClean="0"/>
          </a:p>
          <a:p>
            <a:r>
              <a:rPr lang="pt-BR" dirty="0" smtClean="0"/>
              <a:t>Localizá-los com agilidade tornou-se um grande desafio para a organização da informação.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152" y="1721768"/>
            <a:ext cx="3168352" cy="265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128" y="4602088"/>
            <a:ext cx="3456384" cy="225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MyHeritage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00" y="2297832"/>
            <a:ext cx="6647408" cy="468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RSS </a:t>
            </a:r>
            <a:r>
              <a:rPr lang="pt-BR" dirty="0" err="1" smtClean="0"/>
              <a:t>Feed’s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68" y="1865784"/>
            <a:ext cx="462871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63576" y="3593976"/>
            <a:ext cx="2036763" cy="20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Clustering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Agrupar documentos semelhantes em classes não conhecidas a priori.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96" y="2873896"/>
            <a:ext cx="9144000" cy="4110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Clusterização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problema mais importante de aprendizagem não-supervisionada.</a:t>
            </a:r>
          </a:p>
          <a:p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/>
              <a:t>Encontrar uma estrutura em uma coleção de dados não-rotulados.</a:t>
            </a:r>
          </a:p>
          <a:p>
            <a:endParaRPr lang="pt-BR" dirty="0" smtClean="0"/>
          </a:p>
          <a:p>
            <a:r>
              <a:rPr lang="pt-BR" dirty="0" smtClean="0"/>
              <a:t> Agrupamento realizado sobre um conjunto de documentos, os quais são particionados em subconjuntos ou clusters.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Clusterização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Documentos similares são agrupados em um mesmo cluster.</a:t>
            </a:r>
          </a:p>
          <a:p>
            <a:r>
              <a:rPr lang="pt-BR" dirty="0" smtClean="0"/>
              <a:t>Documentos agrupados em clusters diferentes, são diferentes.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346" y="3521968"/>
            <a:ext cx="6293158" cy="33334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de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Hierárquico</a:t>
            </a:r>
          </a:p>
          <a:p>
            <a:pPr lvl="1"/>
            <a:r>
              <a:rPr lang="pt-BR" dirty="0" smtClean="0"/>
              <a:t> Agrupamento em árvore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Não-Hierárquico</a:t>
            </a:r>
          </a:p>
          <a:p>
            <a:pPr lvl="1"/>
            <a:r>
              <a:rPr lang="pt-BR" dirty="0" smtClean="0"/>
              <a:t> Número de conjuntos deve ser informado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de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Hierárquico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327472" y="1145704"/>
          <a:ext cx="95050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ector reto 6"/>
          <p:cNvCxnSpPr/>
          <p:nvPr/>
        </p:nvCxnSpPr>
        <p:spPr>
          <a:xfrm rot="5400000">
            <a:off x="291468" y="5862228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>
            <a:off x="1587612" y="5862228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5400000">
            <a:off x="3027772" y="5870612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4395924" y="5862228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>
            <a:off x="5764076" y="5862228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>
            <a:off x="7204235" y="5870612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8500380" y="5870612"/>
            <a:ext cx="936104" cy="43204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16200000" flipH="1">
            <a:off x="687512" y="5898232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16200000" flipH="1">
            <a:off x="2055664" y="5898232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16200000" flipH="1">
            <a:off x="3495824" y="5898233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16200000" flipH="1">
            <a:off x="4863976" y="5898233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16200000" flipH="1">
            <a:off x="6232128" y="5898233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 flipH="1">
            <a:off x="7672287" y="5898233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6200000" flipH="1">
            <a:off x="8968432" y="5898233"/>
            <a:ext cx="93610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de Clustering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2081808"/>
            <a:ext cx="9448800" cy="508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Não-Hierárquico</a:t>
            </a:r>
          </a:p>
          <a:p>
            <a:pPr lvl="1" algn="ctr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Número de conjuntos deve ser informado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Algoritmo </a:t>
            </a:r>
            <a:r>
              <a:rPr lang="pt-BR" dirty="0" err="1" smtClean="0"/>
              <a:t>K-Means</a:t>
            </a:r>
            <a:endParaRPr lang="pt-BR" dirty="0" smtClean="0"/>
          </a:p>
          <a:p>
            <a:pPr lvl="1" algn="ctr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Minimizar a variabilidade dentro do grupo</a:t>
            </a:r>
          </a:p>
          <a:p>
            <a:pPr lvl="1" algn="ctr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Maximizar a variabilidade entre os grupos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863976" y="3305944"/>
            <a:ext cx="504056" cy="1080120"/>
          </a:xfrm>
          <a:prstGeom prst="downArrow">
            <a:avLst>
              <a:gd name="adj1" fmla="val 50000"/>
              <a:gd name="adj2" fmla="val 639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K-Means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Processo de Análise de Agrupamento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656" y="2513856"/>
            <a:ext cx="6054725" cy="4164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Recuperação de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Facilitar o acesso a documentos relevantes à necessidade de informação do usuário</a:t>
            </a:r>
          </a:p>
          <a:p>
            <a:endParaRPr lang="pt-BR" dirty="0" smtClean="0"/>
          </a:p>
          <a:p>
            <a:r>
              <a:rPr lang="pt-BR" dirty="0" smtClean="0"/>
              <a:t>Técnicas populares e tradicionais associadas à recuperação de documentos são </a:t>
            </a:r>
            <a:r>
              <a:rPr lang="pt-BR" dirty="0" err="1" smtClean="0"/>
              <a:t>classiﬁcação</a:t>
            </a:r>
            <a:r>
              <a:rPr lang="pt-BR" dirty="0" smtClean="0"/>
              <a:t> e clusterização de textos.</a:t>
            </a:r>
          </a:p>
          <a:p>
            <a:endParaRPr lang="pt-BR" dirty="0" smtClean="0"/>
          </a:p>
          <a:p>
            <a:r>
              <a:rPr lang="pt-BR" dirty="0" smtClean="0"/>
              <a:t>O problema de RI pode ser visto como uma especialização do problema de classificação</a:t>
            </a:r>
          </a:p>
          <a:p>
            <a:pPr lvl="1"/>
            <a:r>
              <a:rPr lang="pt-BR" dirty="0" smtClean="0"/>
              <a:t>RI = classificar documentos em relevantes ou não-relevantes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K-Means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</a:pPr>
            <a:r>
              <a:rPr lang="pt-BR" dirty="0" smtClean="0"/>
              <a:t>Escolha inicial dos centros:</a:t>
            </a:r>
          </a:p>
          <a:p>
            <a:pPr lvl="1" algn="just">
              <a:lnSpc>
                <a:spcPct val="125000"/>
              </a:lnSpc>
            </a:pPr>
            <a:r>
              <a:rPr lang="pt-BR" dirty="0" smtClean="0"/>
              <a:t>Aleatória</a:t>
            </a:r>
          </a:p>
          <a:p>
            <a:pPr algn="just">
              <a:lnSpc>
                <a:spcPct val="125000"/>
              </a:lnSpc>
            </a:pPr>
            <a:r>
              <a:rPr lang="pt-BR" dirty="0" smtClean="0"/>
              <a:t>Cálculo da Distância:</a:t>
            </a:r>
          </a:p>
          <a:p>
            <a:pPr lvl="1" algn="just">
              <a:lnSpc>
                <a:spcPct val="125000"/>
              </a:lnSpc>
            </a:pPr>
            <a:r>
              <a:rPr lang="pt-BR" dirty="0" smtClean="0"/>
              <a:t>Distância Euclidiana</a:t>
            </a:r>
          </a:p>
          <a:p>
            <a:pPr algn="just">
              <a:lnSpc>
                <a:spcPct val="125000"/>
              </a:lnSpc>
            </a:pPr>
            <a:r>
              <a:rPr lang="pt-BR" dirty="0" smtClean="0"/>
              <a:t>Critérios de Parada:</a:t>
            </a:r>
          </a:p>
          <a:p>
            <a:pPr lvl="1" algn="just">
              <a:lnSpc>
                <a:spcPct val="125000"/>
              </a:lnSpc>
            </a:pPr>
            <a:r>
              <a:rPr lang="pt-BR" dirty="0" smtClean="0"/>
              <a:t>Não modificação dos clusters em duas iterações sucessivas.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K-Means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Exemplo K = 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034" y="2513856"/>
            <a:ext cx="4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Escolher os centros iniciais.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0034" y="2839772"/>
            <a:ext cx="421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dirty="0" smtClean="0"/>
              <a:t>Associar cada vetor ao cluster mais próximo.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3526130"/>
            <a:ext cx="4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Determinar os novos centros.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034" y="3839904"/>
            <a:ext cx="421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Associar cada vetor ao cluster mais próximo.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4526262"/>
            <a:ext cx="4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Determinar os novos centros.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4840036"/>
            <a:ext cx="421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Associar cada vetor ao cluster mais próximo.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0034" y="5529783"/>
            <a:ext cx="4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t-BR" b="1" dirty="0" smtClean="0">
                <a:solidFill>
                  <a:srgbClr val="FF0000"/>
                </a:solidFill>
              </a:rPr>
              <a:t>Não houve alterações.</a:t>
            </a:r>
            <a:endParaRPr lang="pt-BR" b="1" dirty="0">
              <a:solidFill>
                <a:srgbClr val="FF0000"/>
              </a:solidFill>
            </a:endParaRPr>
          </a:p>
        </p:txBody>
      </p:sp>
      <p:grpSp>
        <p:nvGrpSpPr>
          <p:cNvPr id="3" name="Grupo 216"/>
          <p:cNvGrpSpPr/>
          <p:nvPr/>
        </p:nvGrpSpPr>
        <p:grpSpPr>
          <a:xfrm>
            <a:off x="5872088" y="2401043"/>
            <a:ext cx="3384376" cy="3497189"/>
            <a:chOff x="6232128" y="2369840"/>
            <a:chExt cx="2143140" cy="2214578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4" name="Grupo 211"/>
            <p:cNvGrpSpPr/>
            <p:nvPr/>
          </p:nvGrpSpPr>
          <p:grpSpPr>
            <a:xfrm>
              <a:off x="6232128" y="2369840"/>
              <a:ext cx="2143140" cy="2214578"/>
              <a:chOff x="6228184" y="2348880"/>
              <a:chExt cx="2143140" cy="2214578"/>
            </a:xfrm>
            <a:grpFill/>
          </p:grpSpPr>
          <p:grpSp>
            <p:nvGrpSpPr>
              <p:cNvPr id="5" name="Grupo 48"/>
              <p:cNvGrpSpPr/>
              <p:nvPr/>
            </p:nvGrpSpPr>
            <p:grpSpPr>
              <a:xfrm>
                <a:off x="6228184" y="2348880"/>
                <a:ext cx="2143140" cy="2214578"/>
                <a:chOff x="5000628" y="3079433"/>
                <a:chExt cx="2143140" cy="2214578"/>
              </a:xfrm>
              <a:grpFill/>
            </p:grpSpPr>
            <p:sp>
              <p:nvSpPr>
                <p:cNvPr id="132" name="Elipse 131"/>
                <p:cNvSpPr/>
                <p:nvPr/>
              </p:nvSpPr>
              <p:spPr>
                <a:xfrm>
                  <a:off x="5000628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3" name="Elipse 132"/>
                <p:cNvSpPr/>
                <p:nvPr/>
              </p:nvSpPr>
              <p:spPr>
                <a:xfrm>
                  <a:off x="5572132" y="350806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4" name="Elipse 133"/>
                <p:cNvSpPr/>
                <p:nvPr/>
              </p:nvSpPr>
              <p:spPr>
                <a:xfrm>
                  <a:off x="5357818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5" name="Elipse 134"/>
                <p:cNvSpPr/>
                <p:nvPr/>
              </p:nvSpPr>
              <p:spPr>
                <a:xfrm>
                  <a:off x="5857884" y="307943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6" name="Elipse 135"/>
                <p:cNvSpPr/>
                <p:nvPr/>
              </p:nvSpPr>
              <p:spPr>
                <a:xfrm>
                  <a:off x="5857884" y="384853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7" name="Elipse 136"/>
                <p:cNvSpPr/>
                <p:nvPr/>
              </p:nvSpPr>
              <p:spPr>
                <a:xfrm>
                  <a:off x="6143636" y="343662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8" name="Elipse 137"/>
                <p:cNvSpPr/>
                <p:nvPr/>
              </p:nvSpPr>
              <p:spPr>
                <a:xfrm>
                  <a:off x="6357950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9" name="Elipse 138"/>
                <p:cNvSpPr/>
                <p:nvPr/>
              </p:nvSpPr>
              <p:spPr>
                <a:xfrm>
                  <a:off x="6500826" y="429387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0" name="Elipse 139"/>
                <p:cNvSpPr/>
                <p:nvPr/>
              </p:nvSpPr>
              <p:spPr>
                <a:xfrm>
                  <a:off x="6858016" y="465106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1" name="Elipse 140"/>
                <p:cNvSpPr/>
                <p:nvPr/>
              </p:nvSpPr>
              <p:spPr>
                <a:xfrm>
                  <a:off x="7000892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2" name="Elipse 141"/>
                <p:cNvSpPr/>
                <p:nvPr/>
              </p:nvSpPr>
              <p:spPr>
                <a:xfrm>
                  <a:off x="6000760" y="4722507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3" name="Elipse 142"/>
                <p:cNvSpPr/>
                <p:nvPr/>
              </p:nvSpPr>
              <p:spPr>
                <a:xfrm>
                  <a:off x="6357950" y="450819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4" name="Elipse 143"/>
                <p:cNvSpPr/>
                <p:nvPr/>
              </p:nvSpPr>
              <p:spPr>
                <a:xfrm>
                  <a:off x="6715140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5" name="Elipse 144"/>
                <p:cNvSpPr/>
                <p:nvPr/>
              </p:nvSpPr>
              <p:spPr>
                <a:xfrm>
                  <a:off x="6215074" y="515113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6572264" y="493682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7" name="Elipse 146"/>
                <p:cNvSpPr/>
                <p:nvPr/>
              </p:nvSpPr>
              <p:spPr>
                <a:xfrm>
                  <a:off x="5715008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8" name="Elipse 147"/>
                <p:cNvSpPr/>
                <p:nvPr/>
              </p:nvSpPr>
              <p:spPr>
                <a:xfrm>
                  <a:off x="5072066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9" name="Elipse 148"/>
                <p:cNvSpPr/>
                <p:nvPr/>
              </p:nvSpPr>
              <p:spPr>
                <a:xfrm>
                  <a:off x="5214942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0" name="Elipse 149"/>
                <p:cNvSpPr/>
                <p:nvPr/>
              </p:nvSpPr>
              <p:spPr>
                <a:xfrm>
                  <a:off x="6429388" y="393668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1" name="Elipse 150"/>
                <p:cNvSpPr/>
                <p:nvPr/>
              </p:nvSpPr>
              <p:spPr>
                <a:xfrm>
                  <a:off x="6929454" y="372237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2" name="Elipse 151"/>
                <p:cNvSpPr/>
                <p:nvPr/>
              </p:nvSpPr>
              <p:spPr>
                <a:xfrm>
                  <a:off x="6572264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11" name="Elipse 210"/>
              <p:cNvSpPr/>
              <p:nvPr/>
            </p:nvSpPr>
            <p:spPr>
              <a:xfrm>
                <a:off x="6446442" y="2442373"/>
                <a:ext cx="142876" cy="142876"/>
              </a:xfrm>
              <a:prstGeom prst="ellipse">
                <a:avLst/>
              </a:prstGeom>
              <a:grpFill/>
              <a:ln w="19050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6" name="Elipse 215"/>
            <p:cNvSpPr/>
            <p:nvPr/>
          </p:nvSpPr>
          <p:spPr>
            <a:xfrm>
              <a:off x="6773233" y="3848759"/>
              <a:ext cx="142876" cy="142876"/>
            </a:xfrm>
            <a:prstGeom prst="ellipse">
              <a:avLst/>
            </a:prstGeom>
            <a:grpFill/>
            <a:ln w="190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20" name="Conector de seta reta 219"/>
          <p:cNvCxnSpPr/>
          <p:nvPr/>
        </p:nvCxnSpPr>
        <p:spPr>
          <a:xfrm rot="5400000" flipH="1" flipV="1">
            <a:off x="3293765" y="4300091"/>
            <a:ext cx="458058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de seta reta 220"/>
          <p:cNvCxnSpPr/>
          <p:nvPr/>
        </p:nvCxnSpPr>
        <p:spPr>
          <a:xfrm>
            <a:off x="5371330" y="6301454"/>
            <a:ext cx="4389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CaixaDeTexto 221"/>
          <p:cNvSpPr txBox="1"/>
          <p:nvPr/>
        </p:nvSpPr>
        <p:spPr>
          <a:xfrm>
            <a:off x="5157016" y="1865784"/>
            <a:ext cx="571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c</a:t>
            </a:r>
            <a:r>
              <a:rPr lang="pt-BR" sz="2600" baseline="-25000" dirty="0" smtClean="0"/>
              <a:t>2</a:t>
            </a:r>
            <a:endParaRPr lang="pt-BR" sz="2600" baseline="-25000" dirty="0"/>
          </a:p>
        </p:txBody>
      </p:sp>
      <p:sp>
        <p:nvSpPr>
          <p:cNvPr id="223" name="CaixaDeTexto 222"/>
          <p:cNvSpPr txBox="1"/>
          <p:nvPr/>
        </p:nvSpPr>
        <p:spPr>
          <a:xfrm>
            <a:off x="9400480" y="6186264"/>
            <a:ext cx="571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c</a:t>
            </a:r>
            <a:r>
              <a:rPr lang="pt-BR" sz="2600" baseline="-25000" dirty="0" smtClean="0"/>
              <a:t>1</a:t>
            </a:r>
            <a:endParaRPr lang="pt-BR" sz="2600" baseline="-25000" dirty="0"/>
          </a:p>
        </p:txBody>
      </p:sp>
      <p:grpSp>
        <p:nvGrpSpPr>
          <p:cNvPr id="6" name="Grupo 225"/>
          <p:cNvGrpSpPr/>
          <p:nvPr/>
        </p:nvGrpSpPr>
        <p:grpSpPr>
          <a:xfrm>
            <a:off x="5872088" y="2401043"/>
            <a:ext cx="3384376" cy="3497189"/>
            <a:chOff x="6232128" y="2369840"/>
            <a:chExt cx="2143140" cy="2214578"/>
          </a:xfrm>
          <a:solidFill>
            <a:schemeClr val="bg2"/>
          </a:solidFill>
        </p:grpSpPr>
        <p:grpSp>
          <p:nvGrpSpPr>
            <p:cNvPr id="7" name="Grupo 211"/>
            <p:cNvGrpSpPr/>
            <p:nvPr/>
          </p:nvGrpSpPr>
          <p:grpSpPr>
            <a:xfrm>
              <a:off x="6232128" y="2369840"/>
              <a:ext cx="2143140" cy="2214578"/>
              <a:chOff x="6228184" y="2348880"/>
              <a:chExt cx="2143140" cy="2214578"/>
            </a:xfrm>
            <a:grpFill/>
          </p:grpSpPr>
          <p:grpSp>
            <p:nvGrpSpPr>
              <p:cNvPr id="9" name="Grupo 48"/>
              <p:cNvGrpSpPr/>
              <p:nvPr/>
            </p:nvGrpSpPr>
            <p:grpSpPr>
              <a:xfrm>
                <a:off x="6228184" y="2348880"/>
                <a:ext cx="2143140" cy="2214578"/>
                <a:chOff x="5000628" y="3079433"/>
                <a:chExt cx="2143140" cy="2214578"/>
              </a:xfrm>
              <a:grpFill/>
            </p:grpSpPr>
            <p:sp>
              <p:nvSpPr>
                <p:cNvPr id="231" name="Elipse 230"/>
                <p:cNvSpPr/>
                <p:nvPr/>
              </p:nvSpPr>
              <p:spPr>
                <a:xfrm>
                  <a:off x="5000628" y="357949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2" name="Elipse 231"/>
                <p:cNvSpPr/>
                <p:nvPr/>
              </p:nvSpPr>
              <p:spPr>
                <a:xfrm>
                  <a:off x="5572132" y="3508061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3" name="Elipse 232"/>
                <p:cNvSpPr/>
                <p:nvPr/>
              </p:nvSpPr>
              <p:spPr>
                <a:xfrm>
                  <a:off x="5357818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4" name="Elipse 233"/>
                <p:cNvSpPr/>
                <p:nvPr/>
              </p:nvSpPr>
              <p:spPr>
                <a:xfrm>
                  <a:off x="5857884" y="307943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5" name="Elipse 234"/>
                <p:cNvSpPr/>
                <p:nvPr/>
              </p:nvSpPr>
              <p:spPr>
                <a:xfrm>
                  <a:off x="5857884" y="385461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6" name="Elipse 235"/>
                <p:cNvSpPr/>
                <p:nvPr/>
              </p:nvSpPr>
              <p:spPr>
                <a:xfrm>
                  <a:off x="6143636" y="343662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7" name="Elipse 236"/>
                <p:cNvSpPr/>
                <p:nvPr/>
              </p:nvSpPr>
              <p:spPr>
                <a:xfrm>
                  <a:off x="6357950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8" name="Elipse 237"/>
                <p:cNvSpPr/>
                <p:nvPr/>
              </p:nvSpPr>
              <p:spPr>
                <a:xfrm>
                  <a:off x="6500826" y="429387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9" name="Elipse 238"/>
                <p:cNvSpPr/>
                <p:nvPr/>
              </p:nvSpPr>
              <p:spPr>
                <a:xfrm>
                  <a:off x="6858016" y="465106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0" name="Elipse 239"/>
                <p:cNvSpPr/>
                <p:nvPr/>
              </p:nvSpPr>
              <p:spPr>
                <a:xfrm>
                  <a:off x="7000892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1" name="Elipse 240"/>
                <p:cNvSpPr/>
                <p:nvPr/>
              </p:nvSpPr>
              <p:spPr>
                <a:xfrm>
                  <a:off x="6000760" y="4722507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2" name="Elipse 241"/>
                <p:cNvSpPr/>
                <p:nvPr/>
              </p:nvSpPr>
              <p:spPr>
                <a:xfrm>
                  <a:off x="6357950" y="450819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3" name="Elipse 242"/>
                <p:cNvSpPr/>
                <p:nvPr/>
              </p:nvSpPr>
              <p:spPr>
                <a:xfrm>
                  <a:off x="6715140" y="407956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4" name="Elipse 243"/>
                <p:cNvSpPr/>
                <p:nvPr/>
              </p:nvSpPr>
              <p:spPr>
                <a:xfrm>
                  <a:off x="6215074" y="515113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5" name="Elipse 244"/>
                <p:cNvSpPr/>
                <p:nvPr/>
              </p:nvSpPr>
              <p:spPr>
                <a:xfrm>
                  <a:off x="6572264" y="4936821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6" name="Elipse 245"/>
                <p:cNvSpPr/>
                <p:nvPr/>
              </p:nvSpPr>
              <p:spPr>
                <a:xfrm>
                  <a:off x="5715008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7" name="Elipse 246"/>
                <p:cNvSpPr/>
                <p:nvPr/>
              </p:nvSpPr>
              <p:spPr>
                <a:xfrm>
                  <a:off x="5072066" y="4151003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8" name="Elipse 247"/>
                <p:cNvSpPr/>
                <p:nvPr/>
              </p:nvSpPr>
              <p:spPr>
                <a:xfrm>
                  <a:off x="5214942" y="479394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9" name="Elipse 248"/>
                <p:cNvSpPr/>
                <p:nvPr/>
              </p:nvSpPr>
              <p:spPr>
                <a:xfrm>
                  <a:off x="6429388" y="3936689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0" name="Elipse 249"/>
                <p:cNvSpPr/>
                <p:nvPr/>
              </p:nvSpPr>
              <p:spPr>
                <a:xfrm>
                  <a:off x="6929454" y="3722375"/>
                  <a:ext cx="142876" cy="142876"/>
                </a:xfrm>
                <a:prstGeom prst="ellipse">
                  <a:avLst/>
                </a:prstGeom>
                <a:grpFill/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1" name="Elipse 250"/>
                <p:cNvSpPr/>
                <p:nvPr/>
              </p:nvSpPr>
              <p:spPr>
                <a:xfrm>
                  <a:off x="6572264" y="3579499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0" name="Elipse 229"/>
              <p:cNvSpPr/>
              <p:nvPr/>
            </p:nvSpPr>
            <p:spPr>
              <a:xfrm>
                <a:off x="6446442" y="2442373"/>
                <a:ext cx="142876" cy="142876"/>
              </a:xfrm>
              <a:prstGeom prst="ellipse">
                <a:avLst/>
              </a:prstGeom>
              <a:grpFill/>
              <a:ln w="19050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8" name="Elipse 227"/>
            <p:cNvSpPr/>
            <p:nvPr/>
          </p:nvSpPr>
          <p:spPr>
            <a:xfrm>
              <a:off x="6773233" y="3848759"/>
              <a:ext cx="142876" cy="142876"/>
            </a:xfrm>
            <a:prstGeom prst="ellipse">
              <a:avLst/>
            </a:prstGeom>
            <a:grpFill/>
            <a:ln w="190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5" name="Multiplicar 254"/>
          <p:cNvSpPr/>
          <p:nvPr/>
        </p:nvSpPr>
        <p:spPr>
          <a:xfrm>
            <a:off x="8608392" y="3665984"/>
            <a:ext cx="432048" cy="432048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218"/>
          <p:cNvGrpSpPr/>
          <p:nvPr/>
        </p:nvGrpSpPr>
        <p:grpSpPr>
          <a:xfrm>
            <a:off x="5872088" y="2401043"/>
            <a:ext cx="3384380" cy="3497189"/>
            <a:chOff x="6232126" y="2369840"/>
            <a:chExt cx="2143142" cy="2214578"/>
          </a:xfrm>
        </p:grpSpPr>
        <p:grpSp>
          <p:nvGrpSpPr>
            <p:cNvPr id="18" name="Grupo 209"/>
            <p:cNvGrpSpPr/>
            <p:nvPr/>
          </p:nvGrpSpPr>
          <p:grpSpPr>
            <a:xfrm>
              <a:off x="6232126" y="2369840"/>
              <a:ext cx="2143142" cy="2214578"/>
              <a:chOff x="6232126" y="2369840"/>
              <a:chExt cx="2143142" cy="2214578"/>
            </a:xfrm>
          </p:grpSpPr>
          <p:grpSp>
            <p:nvGrpSpPr>
              <p:cNvPr id="19" name="Grupo 71"/>
              <p:cNvGrpSpPr/>
              <p:nvPr/>
            </p:nvGrpSpPr>
            <p:grpSpPr>
              <a:xfrm>
                <a:off x="6232126" y="2369840"/>
                <a:ext cx="2143142" cy="2214578"/>
                <a:chOff x="5000626" y="3078342"/>
                <a:chExt cx="2143142" cy="2214578"/>
              </a:xfrm>
            </p:grpSpPr>
            <p:sp>
              <p:nvSpPr>
                <p:cNvPr id="157" name="Elipse 156"/>
                <p:cNvSpPr/>
                <p:nvPr/>
              </p:nvSpPr>
              <p:spPr>
                <a:xfrm>
                  <a:off x="5000626" y="35784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5572131" y="350849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5357818" y="40784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5857883" y="307834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5857884" y="384744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6143635" y="343553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6357950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6500826" y="429278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6858016" y="464997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7000892" y="414991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6000760" y="47214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6357950" y="45071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6715140" y="407847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6215074" y="515004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6572264" y="49357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5715008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5072066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5214942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6429388" y="393559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6929454" y="37212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6572263" y="357840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209" name="Elipse 208"/>
              <p:cNvSpPr/>
              <p:nvPr/>
            </p:nvSpPr>
            <p:spPr>
              <a:xfrm>
                <a:off x="6446440" y="2442373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sp>
          <p:nvSpPr>
            <p:cNvPr id="218" name="Elipse 217"/>
            <p:cNvSpPr/>
            <p:nvPr/>
          </p:nvSpPr>
          <p:spPr>
            <a:xfrm>
              <a:off x="6773231" y="3854839"/>
              <a:ext cx="142876" cy="142876"/>
            </a:xfrm>
            <a:prstGeom prst="ellipse">
              <a:avLst/>
            </a:prstGeom>
            <a:solidFill>
              <a:srgbClr val="FF0000"/>
            </a:solidFill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7" name="Multiplicar 256"/>
          <p:cNvSpPr/>
          <p:nvPr/>
        </p:nvSpPr>
        <p:spPr>
          <a:xfrm>
            <a:off x="7456264" y="5178152"/>
            <a:ext cx="432048" cy="432048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" name="Multiplicar 255"/>
          <p:cNvSpPr/>
          <p:nvPr/>
        </p:nvSpPr>
        <p:spPr>
          <a:xfrm>
            <a:off x="6736184" y="3161928"/>
            <a:ext cx="432048" cy="432048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Multiplicar 124"/>
          <p:cNvSpPr/>
          <p:nvPr/>
        </p:nvSpPr>
        <p:spPr>
          <a:xfrm>
            <a:off x="7312248" y="4890120"/>
            <a:ext cx="432048" cy="432048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Multiplicar 125"/>
          <p:cNvSpPr/>
          <p:nvPr/>
        </p:nvSpPr>
        <p:spPr>
          <a:xfrm>
            <a:off x="6664176" y="2945904"/>
            <a:ext cx="432048" cy="432048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Multiplicar 127"/>
          <p:cNvSpPr/>
          <p:nvPr/>
        </p:nvSpPr>
        <p:spPr>
          <a:xfrm>
            <a:off x="8248352" y="3089920"/>
            <a:ext cx="432048" cy="432048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Multiplicar 128"/>
          <p:cNvSpPr/>
          <p:nvPr/>
        </p:nvSpPr>
        <p:spPr>
          <a:xfrm>
            <a:off x="8248352" y="3665984"/>
            <a:ext cx="432048" cy="432048"/>
          </a:xfrm>
          <a:prstGeom prst="mathMultipl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Multiplicar 129"/>
          <p:cNvSpPr/>
          <p:nvPr/>
        </p:nvSpPr>
        <p:spPr>
          <a:xfrm>
            <a:off x="7312248" y="5178152"/>
            <a:ext cx="432048" cy="432048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Multiplicar 130"/>
          <p:cNvSpPr/>
          <p:nvPr/>
        </p:nvSpPr>
        <p:spPr>
          <a:xfrm>
            <a:off x="6592168" y="3377952"/>
            <a:ext cx="432048" cy="432048"/>
          </a:xfrm>
          <a:prstGeom prst="mathMultiply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3" name="Grupo 218"/>
          <p:cNvGrpSpPr/>
          <p:nvPr/>
        </p:nvGrpSpPr>
        <p:grpSpPr>
          <a:xfrm>
            <a:off x="5872084" y="2401043"/>
            <a:ext cx="3384380" cy="3497189"/>
            <a:chOff x="6232126" y="2369840"/>
            <a:chExt cx="2143142" cy="2214578"/>
          </a:xfrm>
        </p:grpSpPr>
        <p:grpSp>
          <p:nvGrpSpPr>
            <p:cNvPr id="156" name="Grupo 209"/>
            <p:cNvGrpSpPr/>
            <p:nvPr/>
          </p:nvGrpSpPr>
          <p:grpSpPr>
            <a:xfrm>
              <a:off x="6232126" y="2369840"/>
              <a:ext cx="2143142" cy="2214578"/>
              <a:chOff x="6232126" y="2369840"/>
              <a:chExt cx="2143142" cy="2214578"/>
            </a:xfrm>
          </p:grpSpPr>
          <p:grpSp>
            <p:nvGrpSpPr>
              <p:cNvPr id="202" name="Grupo 71"/>
              <p:cNvGrpSpPr/>
              <p:nvPr/>
            </p:nvGrpSpPr>
            <p:grpSpPr>
              <a:xfrm>
                <a:off x="6232126" y="2369840"/>
                <a:ext cx="2143142" cy="2214578"/>
                <a:chOff x="5000626" y="3078342"/>
                <a:chExt cx="2143142" cy="2214578"/>
              </a:xfrm>
            </p:grpSpPr>
            <p:sp>
              <p:nvSpPr>
                <p:cNvPr id="204" name="Elipse 203"/>
                <p:cNvSpPr/>
                <p:nvPr/>
              </p:nvSpPr>
              <p:spPr>
                <a:xfrm>
                  <a:off x="5000626" y="357840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05" name="Elipse 204"/>
                <p:cNvSpPr/>
                <p:nvPr/>
              </p:nvSpPr>
              <p:spPr>
                <a:xfrm>
                  <a:off x="5572131" y="350849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06" name="Elipse 205"/>
                <p:cNvSpPr/>
                <p:nvPr/>
              </p:nvSpPr>
              <p:spPr>
                <a:xfrm>
                  <a:off x="5357818" y="407847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07" name="Elipse 206"/>
                <p:cNvSpPr/>
                <p:nvPr/>
              </p:nvSpPr>
              <p:spPr>
                <a:xfrm>
                  <a:off x="5857883" y="307834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08" name="Elipse 207"/>
                <p:cNvSpPr/>
                <p:nvPr/>
              </p:nvSpPr>
              <p:spPr>
                <a:xfrm>
                  <a:off x="5857884" y="384744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0" name="Elipse 209"/>
                <p:cNvSpPr/>
                <p:nvPr/>
              </p:nvSpPr>
              <p:spPr>
                <a:xfrm>
                  <a:off x="6143635" y="343553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2" name="Elipse 211"/>
                <p:cNvSpPr/>
                <p:nvPr/>
              </p:nvSpPr>
              <p:spPr>
                <a:xfrm>
                  <a:off x="6357950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3" name="Elipse 212"/>
                <p:cNvSpPr/>
                <p:nvPr/>
              </p:nvSpPr>
              <p:spPr>
                <a:xfrm>
                  <a:off x="6500826" y="429278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4" name="Elipse 213"/>
                <p:cNvSpPr/>
                <p:nvPr/>
              </p:nvSpPr>
              <p:spPr>
                <a:xfrm>
                  <a:off x="6858016" y="464997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5" name="Elipse 214"/>
                <p:cNvSpPr/>
                <p:nvPr/>
              </p:nvSpPr>
              <p:spPr>
                <a:xfrm>
                  <a:off x="7000892" y="4149912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7" name="Elipse 216"/>
                <p:cNvSpPr/>
                <p:nvPr/>
              </p:nvSpPr>
              <p:spPr>
                <a:xfrm>
                  <a:off x="6000760" y="47214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19" name="Elipse 218"/>
                <p:cNvSpPr/>
                <p:nvPr/>
              </p:nvSpPr>
              <p:spPr>
                <a:xfrm>
                  <a:off x="6357950" y="45071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4" name="Elipse 223"/>
                <p:cNvSpPr/>
                <p:nvPr/>
              </p:nvSpPr>
              <p:spPr>
                <a:xfrm>
                  <a:off x="6715140" y="407847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5" name="Elipse 224"/>
                <p:cNvSpPr/>
                <p:nvPr/>
              </p:nvSpPr>
              <p:spPr>
                <a:xfrm>
                  <a:off x="6215074" y="515004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6" name="Elipse 225"/>
                <p:cNvSpPr/>
                <p:nvPr/>
              </p:nvSpPr>
              <p:spPr>
                <a:xfrm>
                  <a:off x="6572264" y="49357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7" name="Elipse 226"/>
                <p:cNvSpPr/>
                <p:nvPr/>
              </p:nvSpPr>
              <p:spPr>
                <a:xfrm>
                  <a:off x="5715008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9" name="Elipse 228"/>
                <p:cNvSpPr/>
                <p:nvPr/>
              </p:nvSpPr>
              <p:spPr>
                <a:xfrm>
                  <a:off x="5072066" y="4149912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58" name="Elipse 257"/>
                <p:cNvSpPr/>
                <p:nvPr/>
              </p:nvSpPr>
              <p:spPr>
                <a:xfrm>
                  <a:off x="5214942" y="4792854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59" name="Elipse 258"/>
                <p:cNvSpPr/>
                <p:nvPr/>
              </p:nvSpPr>
              <p:spPr>
                <a:xfrm>
                  <a:off x="6429388" y="393559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60" name="Elipse 259"/>
                <p:cNvSpPr/>
                <p:nvPr/>
              </p:nvSpPr>
              <p:spPr>
                <a:xfrm>
                  <a:off x="6929454" y="37212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61" name="Elipse 260"/>
                <p:cNvSpPr/>
                <p:nvPr/>
              </p:nvSpPr>
              <p:spPr>
                <a:xfrm>
                  <a:off x="6572263" y="3578408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203" name="Elipse 202"/>
              <p:cNvSpPr/>
              <p:nvPr/>
            </p:nvSpPr>
            <p:spPr>
              <a:xfrm>
                <a:off x="6446440" y="2442373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sp>
          <p:nvSpPr>
            <p:cNvPr id="178" name="Elipse 177"/>
            <p:cNvSpPr/>
            <p:nvPr/>
          </p:nvSpPr>
          <p:spPr>
            <a:xfrm>
              <a:off x="6773231" y="3854839"/>
              <a:ext cx="142876" cy="142876"/>
            </a:xfrm>
            <a:prstGeom prst="ellipse">
              <a:avLst/>
            </a:prstGeom>
            <a:solidFill>
              <a:srgbClr val="FF0000"/>
            </a:solidFill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2" name="Elipse 261"/>
          <p:cNvSpPr/>
          <p:nvPr/>
        </p:nvSpPr>
        <p:spPr>
          <a:xfrm>
            <a:off x="7816304" y="2801888"/>
            <a:ext cx="1656184" cy="1872208"/>
          </a:xfrm>
          <a:prstGeom prst="ellipse">
            <a:avLst/>
          </a:prstGeom>
          <a:solidFill>
            <a:schemeClr val="bg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Forma livre 264"/>
          <p:cNvSpPr/>
          <p:nvPr/>
        </p:nvSpPr>
        <p:spPr>
          <a:xfrm>
            <a:off x="5560472" y="2225824"/>
            <a:ext cx="2409821" cy="2374711"/>
          </a:xfrm>
          <a:custGeom>
            <a:avLst/>
            <a:gdLst>
              <a:gd name="connsiteX0" fmla="*/ 581021 w 2409821"/>
              <a:gd name="connsiteY0" fmla="*/ 122830 h 2374711"/>
              <a:gd name="connsiteX1" fmla="*/ 581021 w 2409821"/>
              <a:gd name="connsiteY1" fmla="*/ 122830 h 2374711"/>
              <a:gd name="connsiteX2" fmla="*/ 471838 w 2409821"/>
              <a:gd name="connsiteY2" fmla="*/ 204717 h 2374711"/>
              <a:gd name="connsiteX3" fmla="*/ 430895 w 2409821"/>
              <a:gd name="connsiteY3" fmla="*/ 232012 h 2374711"/>
              <a:gd name="connsiteX4" fmla="*/ 376304 w 2409821"/>
              <a:gd name="connsiteY4" fmla="*/ 313899 h 2374711"/>
              <a:gd name="connsiteX5" fmla="*/ 321713 w 2409821"/>
              <a:gd name="connsiteY5" fmla="*/ 382137 h 2374711"/>
              <a:gd name="connsiteX6" fmla="*/ 226179 w 2409821"/>
              <a:gd name="connsiteY6" fmla="*/ 491320 h 2374711"/>
              <a:gd name="connsiteX7" fmla="*/ 212531 w 2409821"/>
              <a:gd name="connsiteY7" fmla="*/ 559558 h 2374711"/>
              <a:gd name="connsiteX8" fmla="*/ 198883 w 2409821"/>
              <a:gd name="connsiteY8" fmla="*/ 600502 h 2374711"/>
              <a:gd name="connsiteX9" fmla="*/ 185235 w 2409821"/>
              <a:gd name="connsiteY9" fmla="*/ 668740 h 2374711"/>
              <a:gd name="connsiteX10" fmla="*/ 157940 w 2409821"/>
              <a:gd name="connsiteY10" fmla="*/ 709684 h 2374711"/>
              <a:gd name="connsiteX11" fmla="*/ 144292 w 2409821"/>
              <a:gd name="connsiteY11" fmla="*/ 777923 h 2374711"/>
              <a:gd name="connsiteX12" fmla="*/ 116997 w 2409821"/>
              <a:gd name="connsiteY12" fmla="*/ 859809 h 2374711"/>
              <a:gd name="connsiteX13" fmla="*/ 103349 w 2409821"/>
              <a:gd name="connsiteY13" fmla="*/ 996287 h 2374711"/>
              <a:gd name="connsiteX14" fmla="*/ 89701 w 2409821"/>
              <a:gd name="connsiteY14" fmla="*/ 1050878 h 2374711"/>
              <a:gd name="connsiteX15" fmla="*/ 76053 w 2409821"/>
              <a:gd name="connsiteY15" fmla="*/ 1146412 h 2374711"/>
              <a:gd name="connsiteX16" fmla="*/ 35110 w 2409821"/>
              <a:gd name="connsiteY16" fmla="*/ 1337481 h 2374711"/>
              <a:gd name="connsiteX17" fmla="*/ 35110 w 2409821"/>
              <a:gd name="connsiteY17" fmla="*/ 1842448 h 2374711"/>
              <a:gd name="connsiteX18" fmla="*/ 48758 w 2409821"/>
              <a:gd name="connsiteY18" fmla="*/ 1883391 h 2374711"/>
              <a:gd name="connsiteX19" fmla="*/ 116997 w 2409821"/>
              <a:gd name="connsiteY19" fmla="*/ 1992573 h 2374711"/>
              <a:gd name="connsiteX20" fmla="*/ 144292 w 2409821"/>
              <a:gd name="connsiteY20" fmla="*/ 2047164 h 2374711"/>
              <a:gd name="connsiteX21" fmla="*/ 226179 w 2409821"/>
              <a:gd name="connsiteY21" fmla="*/ 2115403 h 2374711"/>
              <a:gd name="connsiteX22" fmla="*/ 253474 w 2409821"/>
              <a:gd name="connsiteY22" fmla="*/ 2156346 h 2374711"/>
              <a:gd name="connsiteX23" fmla="*/ 294418 w 2409821"/>
              <a:gd name="connsiteY23" fmla="*/ 2169994 h 2374711"/>
              <a:gd name="connsiteX24" fmla="*/ 349009 w 2409821"/>
              <a:gd name="connsiteY24" fmla="*/ 2197290 h 2374711"/>
              <a:gd name="connsiteX25" fmla="*/ 485486 w 2409821"/>
              <a:gd name="connsiteY25" fmla="*/ 2279176 h 2374711"/>
              <a:gd name="connsiteX26" fmla="*/ 567373 w 2409821"/>
              <a:gd name="connsiteY26" fmla="*/ 2306472 h 2374711"/>
              <a:gd name="connsiteX27" fmla="*/ 608316 w 2409821"/>
              <a:gd name="connsiteY27" fmla="*/ 2320120 h 2374711"/>
              <a:gd name="connsiteX28" fmla="*/ 690203 w 2409821"/>
              <a:gd name="connsiteY28" fmla="*/ 2361063 h 2374711"/>
              <a:gd name="connsiteX29" fmla="*/ 785737 w 2409821"/>
              <a:gd name="connsiteY29" fmla="*/ 2374711 h 2374711"/>
              <a:gd name="connsiteX30" fmla="*/ 1126931 w 2409821"/>
              <a:gd name="connsiteY30" fmla="*/ 2361063 h 2374711"/>
              <a:gd name="connsiteX31" fmla="*/ 1290704 w 2409821"/>
              <a:gd name="connsiteY31" fmla="*/ 2333767 h 2374711"/>
              <a:gd name="connsiteX32" fmla="*/ 1509068 w 2409821"/>
              <a:gd name="connsiteY32" fmla="*/ 2320120 h 2374711"/>
              <a:gd name="connsiteX33" fmla="*/ 1577307 w 2409821"/>
              <a:gd name="connsiteY33" fmla="*/ 2306472 h 2374711"/>
              <a:gd name="connsiteX34" fmla="*/ 1618250 w 2409821"/>
              <a:gd name="connsiteY34" fmla="*/ 2279176 h 2374711"/>
              <a:gd name="connsiteX35" fmla="*/ 1659194 w 2409821"/>
              <a:gd name="connsiteY35" fmla="*/ 2265528 h 2374711"/>
              <a:gd name="connsiteX36" fmla="*/ 1713785 w 2409821"/>
              <a:gd name="connsiteY36" fmla="*/ 2238233 h 2374711"/>
              <a:gd name="connsiteX37" fmla="*/ 1754728 w 2409821"/>
              <a:gd name="connsiteY37" fmla="*/ 2224585 h 2374711"/>
              <a:gd name="connsiteX38" fmla="*/ 1863910 w 2409821"/>
              <a:gd name="connsiteY38" fmla="*/ 2169994 h 2374711"/>
              <a:gd name="connsiteX39" fmla="*/ 1986740 w 2409821"/>
              <a:gd name="connsiteY39" fmla="*/ 2115403 h 2374711"/>
              <a:gd name="connsiteX40" fmla="*/ 2054979 w 2409821"/>
              <a:gd name="connsiteY40" fmla="*/ 2019869 h 2374711"/>
              <a:gd name="connsiteX41" fmla="*/ 2095922 w 2409821"/>
              <a:gd name="connsiteY41" fmla="*/ 1924334 h 2374711"/>
              <a:gd name="connsiteX42" fmla="*/ 2123218 w 2409821"/>
              <a:gd name="connsiteY42" fmla="*/ 1869743 h 2374711"/>
              <a:gd name="connsiteX43" fmla="*/ 2150513 w 2409821"/>
              <a:gd name="connsiteY43" fmla="*/ 1651379 h 2374711"/>
              <a:gd name="connsiteX44" fmla="*/ 2164161 w 2409821"/>
              <a:gd name="connsiteY44" fmla="*/ 1596788 h 2374711"/>
              <a:gd name="connsiteX45" fmla="*/ 2177809 w 2409821"/>
              <a:gd name="connsiteY45" fmla="*/ 1501254 h 2374711"/>
              <a:gd name="connsiteX46" fmla="*/ 2191456 w 2409821"/>
              <a:gd name="connsiteY46" fmla="*/ 1378424 h 2374711"/>
              <a:gd name="connsiteX47" fmla="*/ 2246047 w 2409821"/>
              <a:gd name="connsiteY47" fmla="*/ 1241946 h 2374711"/>
              <a:gd name="connsiteX48" fmla="*/ 2300638 w 2409821"/>
              <a:gd name="connsiteY48" fmla="*/ 1105469 h 2374711"/>
              <a:gd name="connsiteX49" fmla="*/ 2341582 w 2409821"/>
              <a:gd name="connsiteY49" fmla="*/ 968991 h 2374711"/>
              <a:gd name="connsiteX50" fmla="*/ 2382525 w 2409821"/>
              <a:gd name="connsiteY50" fmla="*/ 873457 h 2374711"/>
              <a:gd name="connsiteX51" fmla="*/ 2396173 w 2409821"/>
              <a:gd name="connsiteY51" fmla="*/ 736979 h 2374711"/>
              <a:gd name="connsiteX52" fmla="*/ 2409821 w 2409821"/>
              <a:gd name="connsiteY52" fmla="*/ 682388 h 2374711"/>
              <a:gd name="connsiteX53" fmla="*/ 2396173 w 2409821"/>
              <a:gd name="connsiteY53" fmla="*/ 354842 h 2374711"/>
              <a:gd name="connsiteX54" fmla="*/ 2382525 w 2409821"/>
              <a:gd name="connsiteY54" fmla="*/ 300251 h 2374711"/>
              <a:gd name="connsiteX55" fmla="*/ 2341582 w 2409821"/>
              <a:gd name="connsiteY55" fmla="*/ 259308 h 2374711"/>
              <a:gd name="connsiteX56" fmla="*/ 2314286 w 2409821"/>
              <a:gd name="connsiteY56" fmla="*/ 218364 h 2374711"/>
              <a:gd name="connsiteX57" fmla="*/ 2273343 w 2409821"/>
              <a:gd name="connsiteY57" fmla="*/ 191069 h 2374711"/>
              <a:gd name="connsiteX58" fmla="*/ 2177809 w 2409821"/>
              <a:gd name="connsiteY58" fmla="*/ 122830 h 2374711"/>
              <a:gd name="connsiteX59" fmla="*/ 2123218 w 2409821"/>
              <a:gd name="connsiteY59" fmla="*/ 109182 h 2374711"/>
              <a:gd name="connsiteX60" fmla="*/ 2041331 w 2409821"/>
              <a:gd name="connsiteY60" fmla="*/ 81887 h 2374711"/>
              <a:gd name="connsiteX61" fmla="*/ 2000388 w 2409821"/>
              <a:gd name="connsiteY61" fmla="*/ 68239 h 2374711"/>
              <a:gd name="connsiteX62" fmla="*/ 1904853 w 2409821"/>
              <a:gd name="connsiteY62" fmla="*/ 54591 h 2374711"/>
              <a:gd name="connsiteX63" fmla="*/ 1768376 w 2409821"/>
              <a:gd name="connsiteY63" fmla="*/ 27296 h 2374711"/>
              <a:gd name="connsiteX64" fmla="*/ 1713785 w 2409821"/>
              <a:gd name="connsiteY64" fmla="*/ 13648 h 2374711"/>
              <a:gd name="connsiteX65" fmla="*/ 1618250 w 2409821"/>
              <a:gd name="connsiteY65" fmla="*/ 0 h 2374711"/>
              <a:gd name="connsiteX66" fmla="*/ 1017749 w 2409821"/>
              <a:gd name="connsiteY66" fmla="*/ 13648 h 2374711"/>
              <a:gd name="connsiteX67" fmla="*/ 963158 w 2409821"/>
              <a:gd name="connsiteY67" fmla="*/ 27296 h 2374711"/>
              <a:gd name="connsiteX68" fmla="*/ 826680 w 2409821"/>
              <a:gd name="connsiteY68" fmla="*/ 81887 h 2374711"/>
              <a:gd name="connsiteX69" fmla="*/ 744794 w 2409821"/>
              <a:gd name="connsiteY69" fmla="*/ 109182 h 2374711"/>
              <a:gd name="connsiteX70" fmla="*/ 581021 w 2409821"/>
              <a:gd name="connsiteY70" fmla="*/ 122830 h 23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09821" h="2374711">
                <a:moveTo>
                  <a:pt x="581021" y="122830"/>
                </a:moveTo>
                <a:lnTo>
                  <a:pt x="581021" y="122830"/>
                </a:lnTo>
                <a:cubicBezTo>
                  <a:pt x="544627" y="150126"/>
                  <a:pt x="508630" y="177959"/>
                  <a:pt x="471838" y="204717"/>
                </a:cubicBezTo>
                <a:cubicBezTo>
                  <a:pt x="458573" y="214364"/>
                  <a:pt x="441696" y="219668"/>
                  <a:pt x="430895" y="232012"/>
                </a:cubicBezTo>
                <a:cubicBezTo>
                  <a:pt x="409293" y="256700"/>
                  <a:pt x="396797" y="288283"/>
                  <a:pt x="376304" y="313899"/>
                </a:cubicBezTo>
                <a:cubicBezTo>
                  <a:pt x="358107" y="336645"/>
                  <a:pt x="338846" y="358579"/>
                  <a:pt x="321713" y="382137"/>
                </a:cubicBezTo>
                <a:cubicBezTo>
                  <a:pt x="246783" y="485166"/>
                  <a:pt x="300038" y="442080"/>
                  <a:pt x="226179" y="491320"/>
                </a:cubicBezTo>
                <a:cubicBezTo>
                  <a:pt x="221630" y="514066"/>
                  <a:pt x="218157" y="537054"/>
                  <a:pt x="212531" y="559558"/>
                </a:cubicBezTo>
                <a:cubicBezTo>
                  <a:pt x="209042" y="573515"/>
                  <a:pt x="202372" y="586545"/>
                  <a:pt x="198883" y="600502"/>
                </a:cubicBezTo>
                <a:cubicBezTo>
                  <a:pt x="193257" y="623006"/>
                  <a:pt x="193380" y="647020"/>
                  <a:pt x="185235" y="668740"/>
                </a:cubicBezTo>
                <a:cubicBezTo>
                  <a:pt x="179476" y="684098"/>
                  <a:pt x="167038" y="696036"/>
                  <a:pt x="157940" y="709684"/>
                </a:cubicBezTo>
                <a:cubicBezTo>
                  <a:pt x="153391" y="732430"/>
                  <a:pt x="150395" y="755544"/>
                  <a:pt x="144292" y="777923"/>
                </a:cubicBezTo>
                <a:cubicBezTo>
                  <a:pt x="136722" y="805681"/>
                  <a:pt x="116997" y="859809"/>
                  <a:pt x="116997" y="859809"/>
                </a:cubicBezTo>
                <a:cubicBezTo>
                  <a:pt x="112448" y="905302"/>
                  <a:pt x="109815" y="951027"/>
                  <a:pt x="103349" y="996287"/>
                </a:cubicBezTo>
                <a:cubicBezTo>
                  <a:pt x="100696" y="1014856"/>
                  <a:pt x="93056" y="1032424"/>
                  <a:pt x="89701" y="1050878"/>
                </a:cubicBezTo>
                <a:cubicBezTo>
                  <a:pt x="83947" y="1082527"/>
                  <a:pt x="79811" y="1114464"/>
                  <a:pt x="76053" y="1146412"/>
                </a:cubicBezTo>
                <a:cubicBezTo>
                  <a:pt x="56764" y="1310369"/>
                  <a:pt x="84462" y="1238778"/>
                  <a:pt x="35110" y="1337481"/>
                </a:cubicBezTo>
                <a:cubicBezTo>
                  <a:pt x="0" y="1548133"/>
                  <a:pt x="11719" y="1444812"/>
                  <a:pt x="35110" y="1842448"/>
                </a:cubicBezTo>
                <a:cubicBezTo>
                  <a:pt x="35955" y="1856809"/>
                  <a:pt x="43091" y="1870168"/>
                  <a:pt x="48758" y="1883391"/>
                </a:cubicBezTo>
                <a:cubicBezTo>
                  <a:pt x="86484" y="1971420"/>
                  <a:pt x="63556" y="1907068"/>
                  <a:pt x="116997" y="1992573"/>
                </a:cubicBezTo>
                <a:cubicBezTo>
                  <a:pt x="127780" y="2009825"/>
                  <a:pt x="132467" y="2030609"/>
                  <a:pt x="144292" y="2047164"/>
                </a:cubicBezTo>
                <a:cubicBezTo>
                  <a:pt x="168176" y="2080603"/>
                  <a:pt x="193529" y="2093637"/>
                  <a:pt x="226179" y="2115403"/>
                </a:cubicBezTo>
                <a:cubicBezTo>
                  <a:pt x="235277" y="2129051"/>
                  <a:pt x="240666" y="2146100"/>
                  <a:pt x="253474" y="2156346"/>
                </a:cubicBezTo>
                <a:cubicBezTo>
                  <a:pt x="264708" y="2165333"/>
                  <a:pt x="281195" y="2164327"/>
                  <a:pt x="294418" y="2169994"/>
                </a:cubicBezTo>
                <a:cubicBezTo>
                  <a:pt x="313118" y="2178008"/>
                  <a:pt x="331345" y="2187196"/>
                  <a:pt x="349009" y="2197290"/>
                </a:cubicBezTo>
                <a:cubicBezTo>
                  <a:pt x="395072" y="2223612"/>
                  <a:pt x="435156" y="2262399"/>
                  <a:pt x="485486" y="2279176"/>
                </a:cubicBezTo>
                <a:lnTo>
                  <a:pt x="567373" y="2306472"/>
                </a:lnTo>
                <a:cubicBezTo>
                  <a:pt x="581021" y="2311021"/>
                  <a:pt x="596346" y="2312140"/>
                  <a:pt x="608316" y="2320120"/>
                </a:cubicBezTo>
                <a:cubicBezTo>
                  <a:pt x="642822" y="2343124"/>
                  <a:pt x="649843" y="2352991"/>
                  <a:pt x="690203" y="2361063"/>
                </a:cubicBezTo>
                <a:cubicBezTo>
                  <a:pt x="721746" y="2367372"/>
                  <a:pt x="753892" y="2370162"/>
                  <a:pt x="785737" y="2374711"/>
                </a:cubicBezTo>
                <a:cubicBezTo>
                  <a:pt x="899468" y="2370162"/>
                  <a:pt x="1013330" y="2368163"/>
                  <a:pt x="1126931" y="2361063"/>
                </a:cubicBezTo>
                <a:cubicBezTo>
                  <a:pt x="1397389" y="2344159"/>
                  <a:pt x="1081341" y="2353706"/>
                  <a:pt x="1290704" y="2333767"/>
                </a:cubicBezTo>
                <a:cubicBezTo>
                  <a:pt x="1363306" y="2326853"/>
                  <a:pt x="1436280" y="2324669"/>
                  <a:pt x="1509068" y="2320120"/>
                </a:cubicBezTo>
                <a:cubicBezTo>
                  <a:pt x="1531814" y="2315571"/>
                  <a:pt x="1555587" y="2314617"/>
                  <a:pt x="1577307" y="2306472"/>
                </a:cubicBezTo>
                <a:cubicBezTo>
                  <a:pt x="1592665" y="2300713"/>
                  <a:pt x="1603579" y="2286512"/>
                  <a:pt x="1618250" y="2279176"/>
                </a:cubicBezTo>
                <a:cubicBezTo>
                  <a:pt x="1631117" y="2272742"/>
                  <a:pt x="1645971" y="2271195"/>
                  <a:pt x="1659194" y="2265528"/>
                </a:cubicBezTo>
                <a:cubicBezTo>
                  <a:pt x="1677894" y="2257514"/>
                  <a:pt x="1695085" y="2246247"/>
                  <a:pt x="1713785" y="2238233"/>
                </a:cubicBezTo>
                <a:cubicBezTo>
                  <a:pt x="1727008" y="2232566"/>
                  <a:pt x="1741632" y="2230538"/>
                  <a:pt x="1754728" y="2224585"/>
                </a:cubicBezTo>
                <a:cubicBezTo>
                  <a:pt x="1791771" y="2207747"/>
                  <a:pt x="1826130" y="2185105"/>
                  <a:pt x="1863910" y="2169994"/>
                </a:cubicBezTo>
                <a:cubicBezTo>
                  <a:pt x="1951039" y="2135143"/>
                  <a:pt x="1910237" y="2153655"/>
                  <a:pt x="1986740" y="2115403"/>
                </a:cubicBezTo>
                <a:cubicBezTo>
                  <a:pt x="2004309" y="2091977"/>
                  <a:pt x="2039017" y="2047802"/>
                  <a:pt x="2054979" y="2019869"/>
                </a:cubicBezTo>
                <a:cubicBezTo>
                  <a:pt x="2106708" y="1929344"/>
                  <a:pt x="2063112" y="2000890"/>
                  <a:pt x="2095922" y="1924334"/>
                </a:cubicBezTo>
                <a:cubicBezTo>
                  <a:pt x="2103936" y="1905634"/>
                  <a:pt x="2114119" y="1887940"/>
                  <a:pt x="2123218" y="1869743"/>
                </a:cubicBezTo>
                <a:cubicBezTo>
                  <a:pt x="2155357" y="1741179"/>
                  <a:pt x="2120100" y="1894675"/>
                  <a:pt x="2150513" y="1651379"/>
                </a:cubicBezTo>
                <a:cubicBezTo>
                  <a:pt x="2152840" y="1632767"/>
                  <a:pt x="2160806" y="1615242"/>
                  <a:pt x="2164161" y="1596788"/>
                </a:cubicBezTo>
                <a:cubicBezTo>
                  <a:pt x="2169915" y="1565139"/>
                  <a:pt x="2173819" y="1533174"/>
                  <a:pt x="2177809" y="1501254"/>
                </a:cubicBezTo>
                <a:cubicBezTo>
                  <a:pt x="2182919" y="1460377"/>
                  <a:pt x="2183377" y="1418819"/>
                  <a:pt x="2191456" y="1378424"/>
                </a:cubicBezTo>
                <a:cubicBezTo>
                  <a:pt x="2202698" y="1322212"/>
                  <a:pt x="2221786" y="1290470"/>
                  <a:pt x="2246047" y="1241946"/>
                </a:cubicBezTo>
                <a:cubicBezTo>
                  <a:pt x="2275103" y="1067616"/>
                  <a:pt x="2233501" y="1239744"/>
                  <a:pt x="2300638" y="1105469"/>
                </a:cubicBezTo>
                <a:cubicBezTo>
                  <a:pt x="2322259" y="1062227"/>
                  <a:pt x="2328522" y="1014701"/>
                  <a:pt x="2341582" y="968991"/>
                </a:cubicBezTo>
                <a:cubicBezTo>
                  <a:pt x="2354971" y="922130"/>
                  <a:pt x="2358259" y="921988"/>
                  <a:pt x="2382525" y="873457"/>
                </a:cubicBezTo>
                <a:cubicBezTo>
                  <a:pt x="2387074" y="827964"/>
                  <a:pt x="2389707" y="782239"/>
                  <a:pt x="2396173" y="736979"/>
                </a:cubicBezTo>
                <a:cubicBezTo>
                  <a:pt x="2398826" y="718410"/>
                  <a:pt x="2409821" y="701145"/>
                  <a:pt x="2409821" y="682388"/>
                </a:cubicBezTo>
                <a:cubicBezTo>
                  <a:pt x="2409821" y="573111"/>
                  <a:pt x="2403959" y="463841"/>
                  <a:pt x="2396173" y="354842"/>
                </a:cubicBezTo>
                <a:cubicBezTo>
                  <a:pt x="2394837" y="336133"/>
                  <a:pt x="2391831" y="316537"/>
                  <a:pt x="2382525" y="300251"/>
                </a:cubicBezTo>
                <a:cubicBezTo>
                  <a:pt x="2372949" y="283493"/>
                  <a:pt x="2353938" y="274135"/>
                  <a:pt x="2341582" y="259308"/>
                </a:cubicBezTo>
                <a:cubicBezTo>
                  <a:pt x="2331081" y="246707"/>
                  <a:pt x="2325885" y="229963"/>
                  <a:pt x="2314286" y="218364"/>
                </a:cubicBezTo>
                <a:cubicBezTo>
                  <a:pt x="2302688" y="206766"/>
                  <a:pt x="2286690" y="200603"/>
                  <a:pt x="2273343" y="191069"/>
                </a:cubicBezTo>
                <a:cubicBezTo>
                  <a:pt x="2266348" y="186073"/>
                  <a:pt x="2193895" y="129724"/>
                  <a:pt x="2177809" y="122830"/>
                </a:cubicBezTo>
                <a:cubicBezTo>
                  <a:pt x="2160569" y="115441"/>
                  <a:pt x="2141184" y="114572"/>
                  <a:pt x="2123218" y="109182"/>
                </a:cubicBezTo>
                <a:cubicBezTo>
                  <a:pt x="2095659" y="100914"/>
                  <a:pt x="2068627" y="90985"/>
                  <a:pt x="2041331" y="81887"/>
                </a:cubicBezTo>
                <a:cubicBezTo>
                  <a:pt x="2027683" y="77338"/>
                  <a:pt x="2014629" y="70273"/>
                  <a:pt x="2000388" y="68239"/>
                </a:cubicBezTo>
                <a:lnTo>
                  <a:pt x="1904853" y="54591"/>
                </a:lnTo>
                <a:cubicBezTo>
                  <a:pt x="1820768" y="26562"/>
                  <a:pt x="1906380" y="52387"/>
                  <a:pt x="1768376" y="27296"/>
                </a:cubicBezTo>
                <a:cubicBezTo>
                  <a:pt x="1749921" y="23941"/>
                  <a:pt x="1732239" y="17003"/>
                  <a:pt x="1713785" y="13648"/>
                </a:cubicBezTo>
                <a:cubicBezTo>
                  <a:pt x="1682136" y="7893"/>
                  <a:pt x="1650095" y="4549"/>
                  <a:pt x="1618250" y="0"/>
                </a:cubicBezTo>
                <a:lnTo>
                  <a:pt x="1017749" y="13648"/>
                </a:lnTo>
                <a:cubicBezTo>
                  <a:pt x="999008" y="14429"/>
                  <a:pt x="981124" y="21906"/>
                  <a:pt x="963158" y="27296"/>
                </a:cubicBezTo>
                <a:cubicBezTo>
                  <a:pt x="782092" y="81615"/>
                  <a:pt x="963488" y="27164"/>
                  <a:pt x="826680" y="81887"/>
                </a:cubicBezTo>
                <a:cubicBezTo>
                  <a:pt x="799966" y="92573"/>
                  <a:pt x="773566" y="109182"/>
                  <a:pt x="744794" y="109182"/>
                </a:cubicBezTo>
                <a:lnTo>
                  <a:pt x="581021" y="122830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8" name="Forma livre 267"/>
          <p:cNvSpPr/>
          <p:nvPr/>
        </p:nvSpPr>
        <p:spPr>
          <a:xfrm>
            <a:off x="6223379" y="4558352"/>
            <a:ext cx="2982142" cy="1405720"/>
          </a:xfrm>
          <a:custGeom>
            <a:avLst/>
            <a:gdLst>
              <a:gd name="connsiteX0" fmla="*/ 382137 w 2982142"/>
              <a:gd name="connsiteY0" fmla="*/ 122830 h 1405720"/>
              <a:gd name="connsiteX1" fmla="*/ 382137 w 2982142"/>
              <a:gd name="connsiteY1" fmla="*/ 122830 h 1405720"/>
              <a:gd name="connsiteX2" fmla="*/ 259308 w 2982142"/>
              <a:gd name="connsiteY2" fmla="*/ 177421 h 1405720"/>
              <a:gd name="connsiteX3" fmla="*/ 150125 w 2982142"/>
              <a:gd name="connsiteY3" fmla="*/ 259308 h 1405720"/>
              <a:gd name="connsiteX4" fmla="*/ 54591 w 2982142"/>
              <a:gd name="connsiteY4" fmla="*/ 368490 h 1405720"/>
              <a:gd name="connsiteX5" fmla="*/ 27296 w 2982142"/>
              <a:gd name="connsiteY5" fmla="*/ 436729 h 1405720"/>
              <a:gd name="connsiteX6" fmla="*/ 13648 w 2982142"/>
              <a:gd name="connsiteY6" fmla="*/ 504967 h 1405720"/>
              <a:gd name="connsiteX7" fmla="*/ 0 w 2982142"/>
              <a:gd name="connsiteY7" fmla="*/ 559558 h 1405720"/>
              <a:gd name="connsiteX8" fmla="*/ 40943 w 2982142"/>
              <a:gd name="connsiteY8" fmla="*/ 832514 h 1405720"/>
              <a:gd name="connsiteX9" fmla="*/ 95534 w 2982142"/>
              <a:gd name="connsiteY9" fmla="*/ 928048 h 1405720"/>
              <a:gd name="connsiteX10" fmla="*/ 177421 w 2982142"/>
              <a:gd name="connsiteY10" fmla="*/ 1009935 h 1405720"/>
              <a:gd name="connsiteX11" fmla="*/ 218364 w 2982142"/>
              <a:gd name="connsiteY11" fmla="*/ 1050878 h 1405720"/>
              <a:gd name="connsiteX12" fmla="*/ 313899 w 2982142"/>
              <a:gd name="connsiteY12" fmla="*/ 1091821 h 1405720"/>
              <a:gd name="connsiteX13" fmla="*/ 409433 w 2982142"/>
              <a:gd name="connsiteY13" fmla="*/ 1119117 h 1405720"/>
              <a:gd name="connsiteX14" fmla="*/ 491320 w 2982142"/>
              <a:gd name="connsiteY14" fmla="*/ 1173708 h 1405720"/>
              <a:gd name="connsiteX15" fmla="*/ 1078173 w 2982142"/>
              <a:gd name="connsiteY15" fmla="*/ 1187355 h 1405720"/>
              <a:gd name="connsiteX16" fmla="*/ 1187355 w 2982142"/>
              <a:gd name="connsiteY16" fmla="*/ 1214651 h 1405720"/>
              <a:gd name="connsiteX17" fmla="*/ 1228299 w 2982142"/>
              <a:gd name="connsiteY17" fmla="*/ 1228299 h 1405720"/>
              <a:gd name="connsiteX18" fmla="*/ 1351128 w 2982142"/>
              <a:gd name="connsiteY18" fmla="*/ 1255594 h 1405720"/>
              <a:gd name="connsiteX19" fmla="*/ 1473958 w 2982142"/>
              <a:gd name="connsiteY19" fmla="*/ 1282890 h 1405720"/>
              <a:gd name="connsiteX20" fmla="*/ 1610436 w 2982142"/>
              <a:gd name="connsiteY20" fmla="*/ 1351129 h 1405720"/>
              <a:gd name="connsiteX21" fmla="*/ 1651379 w 2982142"/>
              <a:gd name="connsiteY21" fmla="*/ 1378424 h 1405720"/>
              <a:gd name="connsiteX22" fmla="*/ 1787857 w 2982142"/>
              <a:gd name="connsiteY22" fmla="*/ 1405720 h 1405720"/>
              <a:gd name="connsiteX23" fmla="*/ 2047164 w 2982142"/>
              <a:gd name="connsiteY23" fmla="*/ 1392072 h 1405720"/>
              <a:gd name="connsiteX24" fmla="*/ 2088108 w 2982142"/>
              <a:gd name="connsiteY24" fmla="*/ 1378424 h 1405720"/>
              <a:gd name="connsiteX25" fmla="*/ 2156346 w 2982142"/>
              <a:gd name="connsiteY25" fmla="*/ 1364776 h 1405720"/>
              <a:gd name="connsiteX26" fmla="*/ 2197290 w 2982142"/>
              <a:gd name="connsiteY26" fmla="*/ 1351129 h 1405720"/>
              <a:gd name="connsiteX27" fmla="*/ 2251881 w 2982142"/>
              <a:gd name="connsiteY27" fmla="*/ 1337481 h 1405720"/>
              <a:gd name="connsiteX28" fmla="*/ 2292824 w 2982142"/>
              <a:gd name="connsiteY28" fmla="*/ 1310185 h 1405720"/>
              <a:gd name="connsiteX29" fmla="*/ 2374711 w 2982142"/>
              <a:gd name="connsiteY29" fmla="*/ 1282890 h 1405720"/>
              <a:gd name="connsiteX30" fmla="*/ 2456597 w 2982142"/>
              <a:gd name="connsiteY30" fmla="*/ 1228299 h 1405720"/>
              <a:gd name="connsiteX31" fmla="*/ 2511188 w 2982142"/>
              <a:gd name="connsiteY31" fmla="*/ 1201003 h 1405720"/>
              <a:gd name="connsiteX32" fmla="*/ 2606722 w 2982142"/>
              <a:gd name="connsiteY32" fmla="*/ 1132764 h 1405720"/>
              <a:gd name="connsiteX33" fmla="*/ 2674961 w 2982142"/>
              <a:gd name="connsiteY33" fmla="*/ 1064526 h 1405720"/>
              <a:gd name="connsiteX34" fmla="*/ 2756848 w 2982142"/>
              <a:gd name="connsiteY34" fmla="*/ 996287 h 1405720"/>
              <a:gd name="connsiteX35" fmla="*/ 2770496 w 2982142"/>
              <a:gd name="connsiteY35" fmla="*/ 955344 h 1405720"/>
              <a:gd name="connsiteX36" fmla="*/ 2852382 w 2982142"/>
              <a:gd name="connsiteY36" fmla="*/ 873457 h 1405720"/>
              <a:gd name="connsiteX37" fmla="*/ 2879678 w 2982142"/>
              <a:gd name="connsiteY37" fmla="*/ 832514 h 1405720"/>
              <a:gd name="connsiteX38" fmla="*/ 2893325 w 2982142"/>
              <a:gd name="connsiteY38" fmla="*/ 791570 h 1405720"/>
              <a:gd name="connsiteX39" fmla="*/ 2920621 w 2982142"/>
              <a:gd name="connsiteY39" fmla="*/ 750627 h 1405720"/>
              <a:gd name="connsiteX40" fmla="*/ 2934269 w 2982142"/>
              <a:gd name="connsiteY40" fmla="*/ 696036 h 1405720"/>
              <a:gd name="connsiteX41" fmla="*/ 2947917 w 2982142"/>
              <a:gd name="connsiteY41" fmla="*/ 655093 h 1405720"/>
              <a:gd name="connsiteX42" fmla="*/ 2961564 w 2982142"/>
              <a:gd name="connsiteY42" fmla="*/ 573206 h 1405720"/>
              <a:gd name="connsiteX43" fmla="*/ 2975212 w 2982142"/>
              <a:gd name="connsiteY43" fmla="*/ 504967 h 1405720"/>
              <a:gd name="connsiteX44" fmla="*/ 2961564 w 2982142"/>
              <a:gd name="connsiteY44" fmla="*/ 286603 h 1405720"/>
              <a:gd name="connsiteX45" fmla="*/ 2906973 w 2982142"/>
              <a:gd name="connsiteY45" fmla="*/ 272955 h 1405720"/>
              <a:gd name="connsiteX46" fmla="*/ 2674961 w 2982142"/>
              <a:gd name="connsiteY46" fmla="*/ 232012 h 1405720"/>
              <a:gd name="connsiteX47" fmla="*/ 2251881 w 2982142"/>
              <a:gd name="connsiteY47" fmla="*/ 218364 h 1405720"/>
              <a:gd name="connsiteX48" fmla="*/ 2210937 w 2982142"/>
              <a:gd name="connsiteY48" fmla="*/ 204717 h 1405720"/>
              <a:gd name="connsiteX49" fmla="*/ 2142699 w 2982142"/>
              <a:gd name="connsiteY49" fmla="*/ 191069 h 1405720"/>
              <a:gd name="connsiteX50" fmla="*/ 2101755 w 2982142"/>
              <a:gd name="connsiteY50" fmla="*/ 163773 h 1405720"/>
              <a:gd name="connsiteX51" fmla="*/ 2033517 w 2982142"/>
              <a:gd name="connsiteY51" fmla="*/ 81887 h 1405720"/>
              <a:gd name="connsiteX52" fmla="*/ 1951630 w 2982142"/>
              <a:gd name="connsiteY52" fmla="*/ 27296 h 1405720"/>
              <a:gd name="connsiteX53" fmla="*/ 1842448 w 2982142"/>
              <a:gd name="connsiteY53" fmla="*/ 0 h 1405720"/>
              <a:gd name="connsiteX54" fmla="*/ 1351128 w 2982142"/>
              <a:gd name="connsiteY54" fmla="*/ 13648 h 1405720"/>
              <a:gd name="connsiteX55" fmla="*/ 1310185 w 2982142"/>
              <a:gd name="connsiteY55" fmla="*/ 27296 h 1405720"/>
              <a:gd name="connsiteX56" fmla="*/ 1201003 w 2982142"/>
              <a:gd name="connsiteY56" fmla="*/ 40944 h 1405720"/>
              <a:gd name="connsiteX57" fmla="*/ 750627 w 2982142"/>
              <a:gd name="connsiteY57" fmla="*/ 54591 h 1405720"/>
              <a:gd name="connsiteX58" fmla="*/ 573206 w 2982142"/>
              <a:gd name="connsiteY58" fmla="*/ 81887 h 1405720"/>
              <a:gd name="connsiteX59" fmla="*/ 491320 w 2982142"/>
              <a:gd name="connsiteY59" fmla="*/ 109182 h 1405720"/>
              <a:gd name="connsiteX60" fmla="*/ 450376 w 2982142"/>
              <a:gd name="connsiteY60" fmla="*/ 122830 h 1405720"/>
              <a:gd name="connsiteX61" fmla="*/ 409433 w 2982142"/>
              <a:gd name="connsiteY61" fmla="*/ 136478 h 1405720"/>
              <a:gd name="connsiteX62" fmla="*/ 382137 w 2982142"/>
              <a:gd name="connsiteY62" fmla="*/ 122830 h 14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82142" h="1405720">
                <a:moveTo>
                  <a:pt x="382137" y="122830"/>
                </a:moveTo>
                <a:lnTo>
                  <a:pt x="382137" y="122830"/>
                </a:lnTo>
                <a:cubicBezTo>
                  <a:pt x="341194" y="141027"/>
                  <a:pt x="297927" y="154704"/>
                  <a:pt x="259308" y="177421"/>
                </a:cubicBezTo>
                <a:cubicBezTo>
                  <a:pt x="220096" y="200487"/>
                  <a:pt x="177421" y="222914"/>
                  <a:pt x="150125" y="259308"/>
                </a:cubicBezTo>
                <a:cubicBezTo>
                  <a:pt x="93741" y="334487"/>
                  <a:pt x="125266" y="297815"/>
                  <a:pt x="54591" y="368490"/>
                </a:cubicBezTo>
                <a:cubicBezTo>
                  <a:pt x="45493" y="391236"/>
                  <a:pt x="34336" y="413264"/>
                  <a:pt x="27296" y="436729"/>
                </a:cubicBezTo>
                <a:cubicBezTo>
                  <a:pt x="20631" y="458947"/>
                  <a:pt x="18680" y="482323"/>
                  <a:pt x="13648" y="504967"/>
                </a:cubicBezTo>
                <a:cubicBezTo>
                  <a:pt x="9579" y="523277"/>
                  <a:pt x="4549" y="541361"/>
                  <a:pt x="0" y="559558"/>
                </a:cubicBezTo>
                <a:cubicBezTo>
                  <a:pt x="6575" y="615445"/>
                  <a:pt x="6811" y="752872"/>
                  <a:pt x="40943" y="832514"/>
                </a:cubicBezTo>
                <a:cubicBezTo>
                  <a:pt x="51168" y="856372"/>
                  <a:pt x="76631" y="906782"/>
                  <a:pt x="95534" y="928048"/>
                </a:cubicBezTo>
                <a:cubicBezTo>
                  <a:pt x="121180" y="956899"/>
                  <a:pt x="150125" y="982639"/>
                  <a:pt x="177421" y="1009935"/>
                </a:cubicBezTo>
                <a:cubicBezTo>
                  <a:pt x="191069" y="1023583"/>
                  <a:pt x="200054" y="1044775"/>
                  <a:pt x="218364" y="1050878"/>
                </a:cubicBezTo>
                <a:cubicBezTo>
                  <a:pt x="421713" y="1118661"/>
                  <a:pt x="44065" y="990634"/>
                  <a:pt x="313899" y="1091821"/>
                </a:cubicBezTo>
                <a:cubicBezTo>
                  <a:pt x="335646" y="1099976"/>
                  <a:pt x="386590" y="1106426"/>
                  <a:pt x="409433" y="1119117"/>
                </a:cubicBezTo>
                <a:cubicBezTo>
                  <a:pt x="438110" y="1135049"/>
                  <a:pt x="458524" y="1172945"/>
                  <a:pt x="491320" y="1173708"/>
                </a:cubicBezTo>
                <a:lnTo>
                  <a:pt x="1078173" y="1187355"/>
                </a:lnTo>
                <a:cubicBezTo>
                  <a:pt x="1171766" y="1218553"/>
                  <a:pt x="1055602" y="1181712"/>
                  <a:pt x="1187355" y="1214651"/>
                </a:cubicBezTo>
                <a:cubicBezTo>
                  <a:pt x="1201312" y="1218140"/>
                  <a:pt x="1214466" y="1224347"/>
                  <a:pt x="1228299" y="1228299"/>
                </a:cubicBezTo>
                <a:cubicBezTo>
                  <a:pt x="1286555" y="1244944"/>
                  <a:pt x="1287795" y="1241520"/>
                  <a:pt x="1351128" y="1255594"/>
                </a:cubicBezTo>
                <a:cubicBezTo>
                  <a:pt x="1524655" y="1294155"/>
                  <a:pt x="1268075" y="1241712"/>
                  <a:pt x="1473958" y="1282890"/>
                </a:cubicBezTo>
                <a:cubicBezTo>
                  <a:pt x="1571452" y="1347886"/>
                  <a:pt x="1524019" y="1329524"/>
                  <a:pt x="1610436" y="1351129"/>
                </a:cubicBezTo>
                <a:cubicBezTo>
                  <a:pt x="1624084" y="1360227"/>
                  <a:pt x="1635702" y="1373600"/>
                  <a:pt x="1651379" y="1378424"/>
                </a:cubicBezTo>
                <a:cubicBezTo>
                  <a:pt x="1695721" y="1392068"/>
                  <a:pt x="1787857" y="1405720"/>
                  <a:pt x="1787857" y="1405720"/>
                </a:cubicBezTo>
                <a:cubicBezTo>
                  <a:pt x="1874293" y="1401171"/>
                  <a:pt x="1960964" y="1399908"/>
                  <a:pt x="2047164" y="1392072"/>
                </a:cubicBezTo>
                <a:cubicBezTo>
                  <a:pt x="2061491" y="1390770"/>
                  <a:pt x="2074151" y="1381913"/>
                  <a:pt x="2088108" y="1378424"/>
                </a:cubicBezTo>
                <a:cubicBezTo>
                  <a:pt x="2110612" y="1372798"/>
                  <a:pt x="2133842" y="1370402"/>
                  <a:pt x="2156346" y="1364776"/>
                </a:cubicBezTo>
                <a:cubicBezTo>
                  <a:pt x="2170303" y="1361287"/>
                  <a:pt x="2183457" y="1355081"/>
                  <a:pt x="2197290" y="1351129"/>
                </a:cubicBezTo>
                <a:cubicBezTo>
                  <a:pt x="2215325" y="1345976"/>
                  <a:pt x="2233684" y="1342030"/>
                  <a:pt x="2251881" y="1337481"/>
                </a:cubicBezTo>
                <a:cubicBezTo>
                  <a:pt x="2265529" y="1328382"/>
                  <a:pt x="2277835" y="1316847"/>
                  <a:pt x="2292824" y="1310185"/>
                </a:cubicBezTo>
                <a:cubicBezTo>
                  <a:pt x="2319116" y="1298500"/>
                  <a:pt x="2374711" y="1282890"/>
                  <a:pt x="2374711" y="1282890"/>
                </a:cubicBezTo>
                <a:cubicBezTo>
                  <a:pt x="2402006" y="1264693"/>
                  <a:pt x="2427255" y="1242970"/>
                  <a:pt x="2456597" y="1228299"/>
                </a:cubicBezTo>
                <a:cubicBezTo>
                  <a:pt x="2474794" y="1219200"/>
                  <a:pt x="2494633" y="1212828"/>
                  <a:pt x="2511188" y="1201003"/>
                </a:cubicBezTo>
                <a:cubicBezTo>
                  <a:pt x="2640290" y="1108787"/>
                  <a:pt x="2457104" y="1207574"/>
                  <a:pt x="2606722" y="1132764"/>
                </a:cubicBezTo>
                <a:cubicBezTo>
                  <a:pt x="2656766" y="1057700"/>
                  <a:pt x="2606721" y="1121392"/>
                  <a:pt x="2674961" y="1064526"/>
                </a:cubicBezTo>
                <a:cubicBezTo>
                  <a:pt x="2780044" y="976957"/>
                  <a:pt x="2655195" y="1064055"/>
                  <a:pt x="2756848" y="996287"/>
                </a:cubicBezTo>
                <a:cubicBezTo>
                  <a:pt x="2761397" y="982639"/>
                  <a:pt x="2761664" y="966700"/>
                  <a:pt x="2770496" y="955344"/>
                </a:cubicBezTo>
                <a:cubicBezTo>
                  <a:pt x="2794195" y="924874"/>
                  <a:pt x="2830969" y="905575"/>
                  <a:pt x="2852382" y="873457"/>
                </a:cubicBezTo>
                <a:lnTo>
                  <a:pt x="2879678" y="832514"/>
                </a:lnTo>
                <a:cubicBezTo>
                  <a:pt x="2884227" y="818866"/>
                  <a:pt x="2886891" y="804437"/>
                  <a:pt x="2893325" y="791570"/>
                </a:cubicBezTo>
                <a:cubicBezTo>
                  <a:pt x="2900660" y="776899"/>
                  <a:pt x="2914160" y="765703"/>
                  <a:pt x="2920621" y="750627"/>
                </a:cubicBezTo>
                <a:cubicBezTo>
                  <a:pt x="2928010" y="733387"/>
                  <a:pt x="2929116" y="714071"/>
                  <a:pt x="2934269" y="696036"/>
                </a:cubicBezTo>
                <a:cubicBezTo>
                  <a:pt x="2938221" y="682204"/>
                  <a:pt x="2943368" y="668741"/>
                  <a:pt x="2947917" y="655093"/>
                </a:cubicBezTo>
                <a:cubicBezTo>
                  <a:pt x="2952466" y="627797"/>
                  <a:pt x="2956614" y="600432"/>
                  <a:pt x="2961564" y="573206"/>
                </a:cubicBezTo>
                <a:cubicBezTo>
                  <a:pt x="2965713" y="550383"/>
                  <a:pt x="2975212" y="528164"/>
                  <a:pt x="2975212" y="504967"/>
                </a:cubicBezTo>
                <a:cubicBezTo>
                  <a:pt x="2975212" y="432037"/>
                  <a:pt x="2982142" y="356570"/>
                  <a:pt x="2961564" y="286603"/>
                </a:cubicBezTo>
                <a:cubicBezTo>
                  <a:pt x="2956271" y="268608"/>
                  <a:pt x="2924939" y="278345"/>
                  <a:pt x="2906973" y="272955"/>
                </a:cubicBezTo>
                <a:cubicBezTo>
                  <a:pt x="2777867" y="234223"/>
                  <a:pt x="2852956" y="240488"/>
                  <a:pt x="2674961" y="232012"/>
                </a:cubicBezTo>
                <a:cubicBezTo>
                  <a:pt x="2534021" y="225300"/>
                  <a:pt x="2392908" y="222913"/>
                  <a:pt x="2251881" y="218364"/>
                </a:cubicBezTo>
                <a:cubicBezTo>
                  <a:pt x="2238233" y="213815"/>
                  <a:pt x="2224894" y="208206"/>
                  <a:pt x="2210937" y="204717"/>
                </a:cubicBezTo>
                <a:cubicBezTo>
                  <a:pt x="2188433" y="199091"/>
                  <a:pt x="2164418" y="199214"/>
                  <a:pt x="2142699" y="191069"/>
                </a:cubicBezTo>
                <a:cubicBezTo>
                  <a:pt x="2127341" y="185309"/>
                  <a:pt x="2115403" y="172872"/>
                  <a:pt x="2101755" y="163773"/>
                </a:cubicBezTo>
                <a:cubicBezTo>
                  <a:pt x="2077493" y="127379"/>
                  <a:pt x="2069892" y="110178"/>
                  <a:pt x="2033517" y="81887"/>
                </a:cubicBezTo>
                <a:cubicBezTo>
                  <a:pt x="2007622" y="61747"/>
                  <a:pt x="1983798" y="33730"/>
                  <a:pt x="1951630" y="27296"/>
                </a:cubicBezTo>
                <a:cubicBezTo>
                  <a:pt x="1869284" y="10827"/>
                  <a:pt x="1905397" y="20984"/>
                  <a:pt x="1842448" y="0"/>
                </a:cubicBezTo>
                <a:cubicBezTo>
                  <a:pt x="1678675" y="4549"/>
                  <a:pt x="1514749" y="5257"/>
                  <a:pt x="1351128" y="13648"/>
                </a:cubicBezTo>
                <a:cubicBezTo>
                  <a:pt x="1336761" y="14385"/>
                  <a:pt x="1324339" y="24723"/>
                  <a:pt x="1310185" y="27296"/>
                </a:cubicBezTo>
                <a:cubicBezTo>
                  <a:pt x="1274099" y="33857"/>
                  <a:pt x="1237637" y="39157"/>
                  <a:pt x="1201003" y="40944"/>
                </a:cubicBezTo>
                <a:cubicBezTo>
                  <a:pt x="1050987" y="48262"/>
                  <a:pt x="900752" y="50042"/>
                  <a:pt x="750627" y="54591"/>
                </a:cubicBezTo>
                <a:cubicBezTo>
                  <a:pt x="730425" y="57477"/>
                  <a:pt x="598454" y="75575"/>
                  <a:pt x="573206" y="81887"/>
                </a:cubicBezTo>
                <a:cubicBezTo>
                  <a:pt x="545293" y="88865"/>
                  <a:pt x="518615" y="100084"/>
                  <a:pt x="491320" y="109182"/>
                </a:cubicBezTo>
                <a:lnTo>
                  <a:pt x="450376" y="122830"/>
                </a:lnTo>
                <a:lnTo>
                  <a:pt x="409433" y="136478"/>
                </a:lnTo>
                <a:cubicBezTo>
                  <a:pt x="359858" y="119953"/>
                  <a:pt x="386686" y="125105"/>
                  <a:pt x="382137" y="122830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222" grpId="0"/>
      <p:bldP spid="223" grpId="0"/>
      <p:bldP spid="255" grpId="0" animBg="1"/>
      <p:bldP spid="257" grpId="0" animBg="1"/>
      <p:bldP spid="256" grpId="0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262" grpId="0" animBg="1"/>
      <p:bldP spid="265" grpId="0" animBg="1"/>
      <p:bldP spid="2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Navegação por </a:t>
            </a:r>
            <a:r>
              <a:rPr lang="pt-BR" i="1" dirty="0" err="1" smtClean="0"/>
              <a:t>Tag</a:t>
            </a:r>
            <a:r>
              <a:rPr lang="pt-BR" i="1" dirty="0" smtClean="0"/>
              <a:t> </a:t>
            </a:r>
            <a:r>
              <a:rPr lang="pt-BR" i="1" dirty="0" err="1" smtClean="0"/>
              <a:t>Cloud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438400"/>
            <a:ext cx="7794625" cy="4483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Navegação por Mapa Esquemático</a:t>
            </a:r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540000"/>
            <a:ext cx="7199313" cy="4611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Clustering</a:t>
            </a:r>
            <a:r>
              <a:rPr lang="pt-BR" dirty="0" smtClean="0"/>
              <a:t>  X 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Clustering X Classificação</a:t>
            </a:r>
          </a:p>
          <a:p>
            <a:pPr lvl="1"/>
            <a:r>
              <a:rPr lang="pt-BR" dirty="0" smtClean="0"/>
              <a:t>Clustering</a:t>
            </a:r>
          </a:p>
          <a:p>
            <a:pPr lvl="2"/>
            <a:r>
              <a:rPr lang="pt-BR" dirty="0" smtClean="0"/>
              <a:t>Criar grupos de documentos</a:t>
            </a:r>
          </a:p>
          <a:p>
            <a:pPr lvl="2"/>
            <a:r>
              <a:rPr lang="pt-BR" dirty="0" smtClean="0"/>
              <a:t>Classes geradas automaticamente</a:t>
            </a:r>
          </a:p>
          <a:p>
            <a:pPr lvl="1"/>
            <a:r>
              <a:rPr lang="pt-BR" dirty="0" smtClean="0"/>
              <a:t>Classificação</a:t>
            </a:r>
          </a:p>
          <a:p>
            <a:pPr lvl="2"/>
            <a:r>
              <a:rPr lang="pt-BR" dirty="0" smtClean="0"/>
              <a:t>Determinar a qual grupo pertence o documento</a:t>
            </a:r>
          </a:p>
          <a:p>
            <a:pPr lvl="2"/>
            <a:r>
              <a:rPr lang="pt-BR" dirty="0" smtClean="0"/>
              <a:t>Classes pré-definidas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pic>
        <p:nvPicPr>
          <p:cNvPr id="1026" name="Picture 2" descr="C:\Users\Família\AppData\Local\Microsoft\Windows\Temporary Internet Files\Content.IE5\JT5UUQD9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928" y="2369840"/>
            <a:ext cx="1622425" cy="3933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BAEZA-YATES, R. A.; RIBEIRO-NETO, B. </a:t>
            </a:r>
            <a:r>
              <a:rPr lang="pt-BR" dirty="0" err="1" smtClean="0"/>
              <a:t>Modern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</a:t>
            </a:r>
            <a:r>
              <a:rPr lang="pt-BR" dirty="0" err="1" smtClean="0"/>
              <a:t>retrieval</a:t>
            </a:r>
            <a:r>
              <a:rPr lang="pt-BR" dirty="0" smtClean="0"/>
              <a:t>. </a:t>
            </a:r>
            <a:r>
              <a:rPr lang="pt-BR" dirty="0" err="1" smtClean="0"/>
              <a:t>Addison</a:t>
            </a:r>
            <a:r>
              <a:rPr lang="pt-BR" dirty="0" smtClean="0"/>
              <a:t>- Wesley </a:t>
            </a:r>
            <a:r>
              <a:rPr lang="pt-BR" dirty="0" err="1" smtClean="0"/>
              <a:t>Longman</a:t>
            </a:r>
            <a:r>
              <a:rPr lang="pt-BR" dirty="0" smtClean="0"/>
              <a:t> </a:t>
            </a:r>
            <a:r>
              <a:rPr lang="pt-BR" dirty="0" err="1" smtClean="0"/>
              <a:t>Publishing</a:t>
            </a:r>
            <a:r>
              <a:rPr lang="pt-BR" dirty="0" smtClean="0"/>
              <a:t> Co., Inc., 1999.</a:t>
            </a:r>
          </a:p>
          <a:p>
            <a:r>
              <a:rPr lang="pt-BR" dirty="0" err="1" smtClean="0"/>
              <a:t>Sebastiani</a:t>
            </a:r>
            <a:r>
              <a:rPr lang="pt-BR" dirty="0" smtClean="0"/>
              <a:t>, F. Machine </a:t>
            </a:r>
            <a:r>
              <a:rPr lang="pt-BR" dirty="0" err="1" smtClean="0"/>
              <a:t>learning</a:t>
            </a:r>
            <a:r>
              <a:rPr lang="pt-BR" dirty="0" smtClean="0"/>
              <a:t> in </a:t>
            </a:r>
            <a:r>
              <a:rPr lang="pt-BR" dirty="0" err="1" smtClean="0"/>
              <a:t>automated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categorization</a:t>
            </a:r>
            <a:r>
              <a:rPr lang="pt-BR" dirty="0" smtClean="0"/>
              <a:t>. Disponível em: </a:t>
            </a:r>
            <a:r>
              <a:rPr lang="pt-BR" dirty="0" smtClean="0">
                <a:hlinkClick r:id="rId2"/>
              </a:rPr>
              <a:t>http://nmis.isti.cnr.it/sebastiani/Publications/ACMCS02.pdf</a:t>
            </a:r>
            <a:endParaRPr lang="pt-BR" dirty="0" smtClean="0"/>
          </a:p>
          <a:p>
            <a:r>
              <a:rPr lang="pt-BR" dirty="0" smtClean="0"/>
              <a:t>Slides Aprendizagem de Máquina PUCPR. Disponível em: </a:t>
            </a:r>
            <a:r>
              <a:rPr lang="pt-BR" dirty="0" smtClean="0">
                <a:hlinkClick r:id="rId3"/>
              </a:rPr>
              <a:t>http://www.ppgia.pucpr.br/~alekoe/AM/2007/1-Introducao-ApreMaq-2007.pdf</a:t>
            </a:r>
            <a:endParaRPr lang="pt-BR" dirty="0" smtClean="0"/>
          </a:p>
          <a:p>
            <a:r>
              <a:rPr lang="pt-BR" dirty="0" smtClean="0"/>
              <a:t>Slides de George </a:t>
            </a:r>
            <a:r>
              <a:rPr lang="pt-BR" dirty="0" err="1" smtClean="0"/>
              <a:t>Darmiton</a:t>
            </a:r>
            <a:r>
              <a:rPr lang="pt-BR" dirty="0" smtClean="0"/>
              <a:t> e </a:t>
            </a:r>
            <a:r>
              <a:rPr lang="pt-BR" dirty="0" err="1" smtClean="0"/>
              <a:t>Tsang</a:t>
            </a:r>
            <a:r>
              <a:rPr lang="pt-BR" dirty="0" smtClean="0"/>
              <a:t> </a:t>
            </a:r>
            <a:r>
              <a:rPr lang="pt-BR" dirty="0" err="1" smtClean="0"/>
              <a:t>Ren</a:t>
            </a:r>
            <a:r>
              <a:rPr lang="pt-BR" dirty="0" smtClean="0"/>
              <a:t>: Aprendizagem de Máquina IF699 http://sites.google.com/site/aprendizagemmaquina/aulas</a:t>
            </a:r>
          </a:p>
          <a:p>
            <a:r>
              <a:rPr lang="pt-BR" dirty="0" err="1" smtClean="0"/>
              <a:t>Rodriges</a:t>
            </a:r>
            <a:r>
              <a:rPr lang="pt-BR" dirty="0" smtClean="0"/>
              <a:t>, H. S.; Seleção de Características Para Classificação de Texto.</a:t>
            </a:r>
          </a:p>
          <a:p>
            <a:r>
              <a:rPr lang="pt-BR" dirty="0" smtClean="0"/>
              <a:t>Santos, Fernando Chagas. Variações do Método </a:t>
            </a:r>
            <a:r>
              <a:rPr lang="pt-BR" dirty="0" err="1" smtClean="0"/>
              <a:t>kNN</a:t>
            </a:r>
            <a:r>
              <a:rPr lang="pt-BR" dirty="0" smtClean="0"/>
              <a:t> e suas Aplicações na Classificação Automática de Textos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Classificação de Texto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classificação de textos é a tarefa de associar textos em linguagem natural a rótulos pré-definidos, a ﬁm de agrupar documentos semanticamente relacionados</a:t>
            </a:r>
          </a:p>
          <a:p>
            <a:endParaRPr lang="pt-BR" dirty="0" smtClean="0"/>
          </a:p>
          <a:p>
            <a:r>
              <a:rPr lang="pt-BR" dirty="0" smtClean="0"/>
              <a:t>Definição Formal</a:t>
            </a:r>
          </a:p>
          <a:p>
            <a:pPr lvl="1"/>
            <a:r>
              <a:rPr lang="pt-BR" dirty="0" smtClean="0"/>
              <a:t>Considere </a:t>
            </a:r>
            <a:r>
              <a:rPr lang="pt-BR" b="1" dirty="0" smtClean="0"/>
              <a:t>C = {c1, c2, ..., cm}</a:t>
            </a:r>
            <a:r>
              <a:rPr lang="pt-BR" dirty="0" smtClean="0"/>
              <a:t> como um conjunto de categorias (classes) e </a:t>
            </a:r>
            <a:r>
              <a:rPr lang="pt-BR" b="1" dirty="0" smtClean="0"/>
              <a:t>D = {d1, d2, ..., </a:t>
            </a:r>
            <a:r>
              <a:rPr lang="pt-BR" b="1" dirty="0" err="1" smtClean="0"/>
              <a:t>dm</a:t>
            </a:r>
            <a:r>
              <a:rPr lang="pt-BR" b="1" dirty="0" smtClean="0"/>
              <a:t>} </a:t>
            </a:r>
            <a:r>
              <a:rPr lang="pt-BR" dirty="0" smtClean="0"/>
              <a:t>como um conjunto de documentos. </a:t>
            </a:r>
          </a:p>
          <a:p>
            <a:pPr lvl="1"/>
            <a:r>
              <a:rPr lang="pt-BR" dirty="0" smtClean="0"/>
              <a:t>A tarefa de classificação de texto consiste em atribuir para cada par </a:t>
            </a:r>
            <a:r>
              <a:rPr lang="pt-BR" b="1" dirty="0" smtClean="0"/>
              <a:t>(ci, </a:t>
            </a:r>
            <a:r>
              <a:rPr lang="pt-BR" b="1" dirty="0" err="1" smtClean="0"/>
              <a:t>dj</a:t>
            </a:r>
            <a:r>
              <a:rPr lang="pt-BR" b="1" dirty="0" smtClean="0"/>
              <a:t>) </a:t>
            </a:r>
            <a:r>
              <a:rPr lang="pt-BR" dirty="0" smtClean="0"/>
              <a:t>de C x D (com 1 &lt;= i &lt;= m e 1 &lt;= j &lt;= n) um valor de 0 ou 1, isto é, 0 se o documento </a:t>
            </a:r>
            <a:r>
              <a:rPr lang="pt-BR" dirty="0" err="1" smtClean="0"/>
              <a:t>dj</a:t>
            </a:r>
            <a:r>
              <a:rPr lang="pt-BR" dirty="0" smtClean="0"/>
              <a:t> não pertence a ci.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5536808" cy="5353640"/>
          </a:xfrm>
        </p:spPr>
        <p:txBody>
          <a:bodyPr>
            <a:normAutofit/>
          </a:bodyPr>
          <a:lstStyle/>
          <a:p>
            <a:r>
              <a:rPr lang="pt-BR" dirty="0" smtClean="0"/>
              <a:t>Objetivos</a:t>
            </a:r>
          </a:p>
          <a:p>
            <a:pPr lvl="1"/>
            <a:r>
              <a:rPr lang="pt-BR" dirty="0" smtClean="0"/>
              <a:t>Melhor organização dos documentos</a:t>
            </a:r>
          </a:p>
          <a:p>
            <a:pPr lvl="1"/>
            <a:r>
              <a:rPr lang="pt-BR" dirty="0" smtClean="0"/>
              <a:t>Facilitar a sua busca automática</a:t>
            </a:r>
          </a:p>
          <a:p>
            <a:pPr lvl="1"/>
            <a:r>
              <a:rPr lang="pt-BR" dirty="0" smtClean="0"/>
              <a:t>Facilitar o acesso a informação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032" y="2369840"/>
            <a:ext cx="4513263" cy="35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Classificação Automática</a:t>
            </a:r>
          </a:p>
          <a:p>
            <a:pPr lvl="1"/>
            <a:r>
              <a:rPr lang="pt-BR" dirty="0" smtClean="0"/>
              <a:t>A classificação é realizada por um sistema automática de classificação</a:t>
            </a:r>
          </a:p>
          <a:p>
            <a:pPr lvl="1"/>
            <a:r>
              <a:rPr lang="pt-BR" dirty="0" smtClean="0">
                <a:solidFill>
                  <a:srgbClr val="00B050"/>
                </a:solidFill>
              </a:rPr>
              <a:t>Dinamismo na classificação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Construção relativamente complexa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Perda de precisão</a:t>
            </a:r>
          </a:p>
          <a:p>
            <a:endParaRPr lang="pt-BR" dirty="0" smtClean="0"/>
          </a:p>
          <a:p>
            <a:r>
              <a:rPr lang="pt-BR" dirty="0" smtClean="0"/>
              <a:t>Classificação Manual</a:t>
            </a:r>
          </a:p>
          <a:p>
            <a:pPr lvl="1"/>
            <a:r>
              <a:rPr lang="pt-BR" dirty="0" smtClean="0"/>
              <a:t>O especialista é quem define a qual classe o documento pertence</a:t>
            </a:r>
          </a:p>
          <a:p>
            <a:pPr lvl="1"/>
            <a:r>
              <a:rPr lang="pt-BR" dirty="0" smtClean="0">
                <a:solidFill>
                  <a:srgbClr val="00B050"/>
                </a:solidFill>
              </a:rPr>
              <a:t>Alta precisão na classificação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Impraticável em bases que constantemente são modificadas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1458</TotalTime>
  <Words>1921</Words>
  <Application>Microsoft Office PowerPoint</Application>
  <PresentationFormat>Personalizar</PresentationFormat>
  <Paragraphs>544</Paragraphs>
  <Slides>56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Cívico</vt:lpstr>
      <vt:lpstr>Classificação/Clusterização</vt:lpstr>
      <vt:lpstr>Roteiro</vt:lpstr>
      <vt:lpstr>Motivação</vt:lpstr>
      <vt:lpstr>Motivação</vt:lpstr>
      <vt:lpstr>Recuperação de Informação</vt:lpstr>
      <vt:lpstr>Classificação de Texto</vt:lpstr>
      <vt:lpstr>Definição</vt:lpstr>
      <vt:lpstr>Classificação</vt:lpstr>
      <vt:lpstr>Classificação</vt:lpstr>
      <vt:lpstr>Classificação de documentos</vt:lpstr>
      <vt:lpstr>Técnicas de Construção de Classificadores</vt:lpstr>
      <vt:lpstr>Construção Manual</vt:lpstr>
      <vt:lpstr>Construção Manual</vt:lpstr>
      <vt:lpstr>Construção Manual</vt:lpstr>
      <vt:lpstr>Construção Automática</vt:lpstr>
      <vt:lpstr>Construção Automática</vt:lpstr>
      <vt:lpstr>Aprendizagem de Máquina</vt:lpstr>
      <vt:lpstr>Construção Automática de Classificadores</vt:lpstr>
      <vt:lpstr>Algoritmos de Aprendizagem de Classificadores</vt:lpstr>
      <vt:lpstr>Preparação dos textos</vt:lpstr>
      <vt:lpstr>Preparação dos textos</vt:lpstr>
      <vt:lpstr>Representação dos textos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Seleção de Atributos</vt:lpstr>
      <vt:lpstr>Seleção de Atributos</vt:lpstr>
      <vt:lpstr>Redução de Dimensionalidade</vt:lpstr>
      <vt:lpstr>Redução de Dimensionalidade</vt:lpstr>
      <vt:lpstr>Weka</vt:lpstr>
      <vt:lpstr>Aplicações</vt:lpstr>
      <vt:lpstr>Aplicações</vt:lpstr>
      <vt:lpstr>Aplicações</vt:lpstr>
      <vt:lpstr>Aplicações</vt:lpstr>
      <vt:lpstr>Aplicações</vt:lpstr>
      <vt:lpstr>Aplicações</vt:lpstr>
      <vt:lpstr>Aplicações</vt:lpstr>
      <vt:lpstr>Aplicações</vt:lpstr>
      <vt:lpstr>Clustering</vt:lpstr>
      <vt:lpstr>Objetivo</vt:lpstr>
      <vt:lpstr>Clusterização</vt:lpstr>
      <vt:lpstr>Clusterização</vt:lpstr>
      <vt:lpstr>Métodos de Clustering</vt:lpstr>
      <vt:lpstr>Métodos de Clustering</vt:lpstr>
      <vt:lpstr>Métodos de Clustering</vt:lpstr>
      <vt:lpstr>K-Means</vt:lpstr>
      <vt:lpstr>K-Means</vt:lpstr>
      <vt:lpstr>K-Means</vt:lpstr>
      <vt:lpstr>Aplicações</vt:lpstr>
      <vt:lpstr>Aplicações</vt:lpstr>
      <vt:lpstr>Clustering  X Classificação</vt:lpstr>
      <vt:lpstr>Dúvidas?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fab</cp:lastModifiedBy>
  <cp:revision>90</cp:revision>
  <dcterms:created xsi:type="dcterms:W3CDTF">2004-05-06T09:28:21Z</dcterms:created>
  <dcterms:modified xsi:type="dcterms:W3CDTF">2013-07-03T14:43:44Z</dcterms:modified>
</cp:coreProperties>
</file>