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10" r:id="rId3"/>
    <p:sldId id="280" r:id="rId4"/>
    <p:sldId id="281" r:id="rId5"/>
    <p:sldId id="282" r:id="rId6"/>
    <p:sldId id="283" r:id="rId7"/>
    <p:sldId id="284" r:id="rId8"/>
    <p:sldId id="285" r:id="rId9"/>
    <p:sldId id="294" r:id="rId10"/>
    <p:sldId id="295" r:id="rId11"/>
    <p:sldId id="286" r:id="rId12"/>
    <p:sldId id="287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288" r:id="rId21"/>
    <p:sldId id="289" r:id="rId22"/>
    <p:sldId id="290" r:id="rId23"/>
    <p:sldId id="292" r:id="rId24"/>
    <p:sldId id="293" r:id="rId25"/>
    <p:sldId id="303" r:id="rId26"/>
    <p:sldId id="304" r:id="rId27"/>
    <p:sldId id="305" r:id="rId28"/>
    <p:sldId id="306" r:id="rId29"/>
    <p:sldId id="307" r:id="rId30"/>
    <p:sldId id="308" r:id="rId31"/>
    <p:sldId id="309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D6B17-C735-44EC-98F1-17053972E56D}" type="datetimeFigureOut">
              <a:rPr lang="pt-BR" smtClean="0"/>
              <a:t>19/07/2013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C7A0F-5D38-4837-A131-2000EB26219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5547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M = kn</a:t>
            </a:r>
          </a:p>
          <a:p>
            <a:r>
              <a:rPr lang="pt-BR" dirty="0" smtClean="0"/>
              <a:t>A = b+jm</a:t>
            </a:r>
          </a:p>
          <a:p>
            <a:r>
              <a:rPr lang="pt-BR" dirty="0" smtClean="0"/>
              <a:t>A= b + kjn</a:t>
            </a:r>
          </a:p>
          <a:p>
            <a:r>
              <a:rPr lang="pt-BR" smtClean="0"/>
              <a:t>A=b mod n</a:t>
            </a: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DB3D0-4495-483E-A9F3-C066AE1CC395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2115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EDA8-7E79-4DAC-B58E-883367518DCA}" type="datetimeFigureOut">
              <a:rPr lang="pt-BR" smtClean="0"/>
              <a:t>19/07/2013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0986-8912-46A2-9ED0-C4843C265E3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527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EDA8-7E79-4DAC-B58E-883367518DCA}" type="datetimeFigureOut">
              <a:rPr lang="pt-BR" smtClean="0"/>
              <a:t>19/07/2013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0986-8912-46A2-9ED0-C4843C265E3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980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EDA8-7E79-4DAC-B58E-883367518DCA}" type="datetimeFigureOut">
              <a:rPr lang="pt-BR" smtClean="0"/>
              <a:t>19/07/2013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0986-8912-46A2-9ED0-C4843C265E3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4558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EDA8-7E79-4DAC-B58E-883367518DCA}" type="datetimeFigureOut">
              <a:rPr lang="pt-BR" smtClean="0"/>
              <a:t>19/07/2013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0986-8912-46A2-9ED0-C4843C265E3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3905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EDA8-7E79-4DAC-B58E-883367518DCA}" type="datetimeFigureOut">
              <a:rPr lang="pt-BR" smtClean="0"/>
              <a:t>19/07/2013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0986-8912-46A2-9ED0-C4843C265E3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96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EDA8-7E79-4DAC-B58E-883367518DCA}" type="datetimeFigureOut">
              <a:rPr lang="pt-BR" smtClean="0"/>
              <a:t>19/07/2013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0986-8912-46A2-9ED0-C4843C265E3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745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EDA8-7E79-4DAC-B58E-883367518DCA}" type="datetimeFigureOut">
              <a:rPr lang="pt-BR" smtClean="0"/>
              <a:t>19/07/2013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0986-8912-46A2-9ED0-C4843C265E3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7504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EDA8-7E79-4DAC-B58E-883367518DCA}" type="datetimeFigureOut">
              <a:rPr lang="pt-BR" smtClean="0"/>
              <a:t>19/07/2013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0986-8912-46A2-9ED0-C4843C265E3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8678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EDA8-7E79-4DAC-B58E-883367518DCA}" type="datetimeFigureOut">
              <a:rPr lang="pt-BR" smtClean="0"/>
              <a:t>19/07/2013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0986-8912-46A2-9ED0-C4843C265E3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9659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EDA8-7E79-4DAC-B58E-883367518DCA}" type="datetimeFigureOut">
              <a:rPr lang="pt-BR" smtClean="0"/>
              <a:t>19/07/2013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0986-8912-46A2-9ED0-C4843C265E3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324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EDA8-7E79-4DAC-B58E-883367518DCA}" type="datetimeFigureOut">
              <a:rPr lang="pt-BR" smtClean="0"/>
              <a:t>19/07/2013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0986-8912-46A2-9ED0-C4843C265E3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730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9EDA8-7E79-4DAC-B58E-883367518DCA}" type="datetimeFigureOut">
              <a:rPr lang="pt-BR" smtClean="0"/>
              <a:t>19/07/2013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A0986-8912-46A2-9ED0-C4843C265E3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2067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125" y="1124744"/>
            <a:ext cx="4293477" cy="324036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70848" y="4221088"/>
            <a:ext cx="89656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Revisão para Prova 1</a:t>
            </a:r>
          </a:p>
          <a:p>
            <a:pPr algn="ctr"/>
            <a:r>
              <a:rPr lang="pt-BR" sz="1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É muito assunto pra pouco espaço no subtítulo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5" name="CaixaDeTexto 7"/>
          <p:cNvSpPr txBox="1"/>
          <p:nvPr/>
        </p:nvSpPr>
        <p:spPr>
          <a:xfrm>
            <a:off x="70848" y="5818038"/>
            <a:ext cx="313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Guilherme Peixoto	(gpp)</a:t>
            </a:r>
          </a:p>
          <a:p>
            <a:r>
              <a:rPr lang="pt-B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Duhan</a:t>
            </a:r>
            <a:r>
              <a:rPr lang="pt-B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pt-B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Caraciolo</a:t>
            </a:r>
            <a:r>
              <a:rPr lang="pt-B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(dcms2)</a:t>
            </a:r>
          </a:p>
          <a:p>
            <a:r>
              <a:rPr lang="pt-B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Rafael </a:t>
            </a:r>
            <a:r>
              <a:rPr lang="pt-B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Acevedo</a:t>
            </a:r>
            <a:r>
              <a:rPr lang="pt-B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(raa7)</a:t>
            </a:r>
          </a:p>
        </p:txBody>
      </p:sp>
      <p:sp>
        <p:nvSpPr>
          <p:cNvPr id="7" name="CaixaDeTexto 3"/>
          <p:cNvSpPr txBox="1"/>
          <p:nvPr/>
        </p:nvSpPr>
        <p:spPr>
          <a:xfrm>
            <a:off x="755575" y="145391"/>
            <a:ext cx="7560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Monitoria de Matemática Discreta</a:t>
            </a:r>
          </a:p>
        </p:txBody>
      </p:sp>
    </p:spTree>
    <p:extLst>
      <p:ext uri="{BB962C8B-B14F-4D97-AF65-F5344CB8AC3E}">
        <p14:creationId xmlns:p14="http://schemas.microsoft.com/office/powerpoint/2010/main" val="402092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Sequências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r>
              <a:rPr lang="pt-BR" sz="2800" dirty="0" smtClean="0"/>
              <a:t>	</a:t>
            </a:r>
            <a:endParaRPr lang="pt-B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</p:spPr>
            <p:txBody>
              <a:bodyPr>
                <a:normAutofit/>
              </a:bodyPr>
              <a:lstStyle/>
              <a:p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PA: n, n+r, n+2r... .Nela,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pt-BR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pt-BR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pt-BR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pt-BR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pt-BR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pt-BR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pt-BR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𝑟</m:t>
                    </m:r>
                  </m:oMath>
                </a14:m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.Soma dos termos de uma PA: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pt-BR" b="0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pt-BR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+ </m:t>
                        </m:r>
                        <m:sSub>
                          <m:sSubPr>
                            <m:ctrlPr>
                              <a:rPr lang="pt-BR" b="0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pt-BR" b="0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pt-BR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.</m:t>
                    </m:r>
                    <m:r>
                      <a:rPr lang="pt-BR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𝑛</m:t>
                    </m:r>
                    <m:r>
                      <a:rPr lang="pt-BR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/2</m:t>
                    </m:r>
                  </m:oMath>
                </a14:m>
                <a:endParaRPr lang="pt-BR" dirty="0" smtClean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PG: n, n.q,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𝑛</m:t>
                    </m:r>
                    <m:r>
                      <a:rPr lang="pt-BR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pt-BR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pt-BR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,... .Nela,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pt-BR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pt-BR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pt-BR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pt-BR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pt-BR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pt-BR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.</m:t>
                    </m:r>
                    <m:r>
                      <a:rPr lang="pt-BR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𝑞</m:t>
                    </m:r>
                  </m:oMath>
                </a14:m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 .Soma dos termos de uma PG: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pt-BR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(1−</m:t>
                    </m:r>
                    <m:sSup>
                      <m:sSupPr>
                        <m:ctrlPr>
                          <a:rPr lang="pt-BR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pt-BR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pt-BR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)/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1−</m:t>
                        </m:r>
                        <m:r>
                          <a:rPr lang="pt-BR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𝑞</m:t>
                        </m:r>
                      </m:e>
                    </m:d>
                  </m:oMath>
                </a14:m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  <a:p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Exemplos de sequências: 1,-1,1,-1,1...</a:t>
                </a:r>
                <a:b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</a:b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				          1,2,4,7,11,16...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  <a:blipFill rotWithShape="0">
                <a:blip r:embed="rId3"/>
                <a:stretch>
                  <a:fillRect l="-1704" t="-1442" r="-7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3456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Indução Matemática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91641" y="1253371"/>
            <a:ext cx="7848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r>
              <a:rPr lang="pt-BR" sz="2800" dirty="0" smtClean="0"/>
              <a:t>	</a:t>
            </a:r>
            <a:endParaRPr lang="pt-BR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pt-BR" b="1" dirty="0" smtClean="0"/>
              <a:t>SEJA FORMAL! </a:t>
            </a:r>
            <a:endParaRPr lang="pt-BR" b="1" dirty="0"/>
          </a:p>
        </p:txBody>
      </p:sp>
      <p:pic>
        <p:nvPicPr>
          <p:cNvPr id="1026" name="Picture 2" descr="http://data.whicdn.com/images/30148200/minion-clipboard_lar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546" y="1052736"/>
            <a:ext cx="2150926" cy="2667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3"/>
          <p:cNvSpPr txBox="1">
            <a:spLocks/>
          </p:cNvSpPr>
          <p:nvPr/>
        </p:nvSpPr>
        <p:spPr>
          <a:xfrm>
            <a:off x="609600" y="1205136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pt-BR" dirty="0">
              <a:solidFill>
                <a:schemeClr val="bg1">
                  <a:lumMod val="65000"/>
                </a:schemeClr>
              </a:solidFill>
            </a:endParaRPr>
          </a:p>
          <a:p>
            <a:pPr marL="457200" lvl="1" indent="0">
              <a:buFont typeface="Arial" pitchFamily="34" charset="0"/>
              <a:buNone/>
            </a:pP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Prova por Indução</a:t>
            </a:r>
          </a:p>
          <a:p>
            <a:pPr marL="457200" lvl="1" indent="0">
              <a:buFont typeface="Arial" pitchFamily="34" charset="0"/>
              <a:buNone/>
            </a:pPr>
            <a:r>
              <a:rPr lang="pt-BR" u="sng" dirty="0" smtClean="0">
                <a:solidFill>
                  <a:schemeClr val="bg1">
                    <a:lumMod val="65000"/>
                  </a:schemeClr>
                </a:solidFill>
              </a:rPr>
              <a:t>Caso Base: n =  (?)</a:t>
            </a:r>
          </a:p>
          <a:p>
            <a:pPr marL="457200" lvl="1" indent="0">
              <a:buFont typeface="Arial" pitchFamily="34" charset="0"/>
              <a:buNone/>
            </a:pPr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Atenção: nem sempre o caso base é </a:t>
            </a:r>
          </a:p>
          <a:p>
            <a:pPr marL="457200" lvl="1" indent="0">
              <a:buFont typeface="Arial" pitchFamily="34" charset="0"/>
              <a:buNone/>
            </a:pPr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n=0!</a:t>
            </a:r>
          </a:p>
          <a:p>
            <a:pPr marL="457200" lvl="1" indent="0">
              <a:buFont typeface="Arial" pitchFamily="34" charset="0"/>
              <a:buNone/>
            </a:pPr>
            <a:r>
              <a:rPr lang="pt-BR" u="sng" dirty="0" smtClean="0">
                <a:solidFill>
                  <a:schemeClr val="bg1">
                    <a:lumMod val="65000"/>
                  </a:schemeClr>
                </a:solidFill>
              </a:rPr>
              <a:t>Hipótese Indutiva: &lt;sua H.I.&gt;</a:t>
            </a:r>
          </a:p>
          <a:p>
            <a:pPr marL="457200" lvl="1" indent="0">
              <a:buFont typeface="Arial" pitchFamily="34" charset="0"/>
              <a:buNone/>
            </a:pPr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	Assumir como verdade para n</a:t>
            </a:r>
          </a:p>
          <a:p>
            <a:pPr marL="457200" lvl="1" indent="0">
              <a:buFont typeface="Arial" pitchFamily="34" charset="0"/>
              <a:buNone/>
            </a:pPr>
            <a:r>
              <a:rPr lang="pt-BR" u="sng" dirty="0" smtClean="0">
                <a:solidFill>
                  <a:schemeClr val="bg1">
                    <a:lumMod val="65000"/>
                  </a:schemeClr>
                </a:solidFill>
              </a:rPr>
              <a:t>Tese Indutiva: &lt;sua tese&gt;</a:t>
            </a:r>
          </a:p>
          <a:p>
            <a:pPr marL="457200" lvl="1" indent="0">
              <a:buFont typeface="Arial" pitchFamily="34" charset="0"/>
              <a:buNone/>
            </a:pPr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	Provar para n+1</a:t>
            </a:r>
          </a:p>
          <a:p>
            <a:pPr marL="457200" lvl="1" indent="0">
              <a:buFont typeface="Arial" pitchFamily="34" charset="0"/>
              <a:buNone/>
            </a:pPr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Substituir HI de alguma forma na sua tese e chegar</a:t>
            </a:r>
          </a:p>
          <a:p>
            <a:pPr marL="457200" lvl="1" indent="0">
              <a:buFont typeface="Arial" pitchFamily="34" charset="0"/>
              <a:buNone/>
            </a:pPr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a uma conclusão irrefutável</a:t>
            </a:r>
          </a:p>
          <a:p>
            <a:pPr marL="457200" lvl="1" indent="0">
              <a:buFont typeface="Arial" pitchFamily="34" charset="0"/>
              <a:buNone/>
            </a:pPr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</a:p>
          <a:p>
            <a:pPr marL="971550" lvl="1" indent="-514350">
              <a:buFont typeface="+mj-lt"/>
              <a:buAutoNum type="arabicPeriod"/>
            </a:pPr>
            <a:endParaRPr lang="pt-BR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23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Indução Matemática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91641" y="1253371"/>
            <a:ext cx="7848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r>
              <a:rPr lang="pt-BR" sz="2800" dirty="0" smtClean="0"/>
              <a:t>	</a:t>
            </a:r>
            <a:endParaRPr lang="pt-B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</p:spPr>
            <p:txBody>
              <a:bodyPr>
                <a:normAutofit/>
              </a:bodyPr>
              <a:lstStyle/>
              <a:p>
                <a:pPr marL="457200" lvl="1" indent="0">
                  <a:buNone/>
                </a:pPr>
                <a:r>
                  <a:rPr lang="pt-BR" dirty="0">
                    <a:solidFill>
                      <a:schemeClr val="bg1">
                        <a:lumMod val="65000"/>
                      </a:schemeClr>
                    </a:solidFill>
                  </a:rPr>
                  <a:t>Exemplos</a:t>
                </a:r>
              </a:p>
              <a:p>
                <a:pPr marL="457200" lvl="1" indent="0">
                  <a:buNone/>
                </a:pPr>
                <a:endParaRPr lang="pt-BR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Prove que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t-BR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pt-BR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pt-BR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pt-BR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!,</m:t>
                    </m:r>
                  </m:oMath>
                </a14:m>
                <a:r>
                  <a:rPr lang="pt-BR" dirty="0">
                    <a:solidFill>
                      <a:schemeClr val="bg1">
                        <a:lumMod val="65000"/>
                      </a:schemeClr>
                    </a:solidFill>
                  </a:rPr>
                  <a:t> para </a:t>
                </a:r>
                <a14:m>
                  <m:oMath xmlns:m="http://schemas.openxmlformats.org/officeDocument/2006/math">
                    <m:r>
                      <a:rPr lang="pt-BR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lang="pt-BR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≥4</m:t>
                    </m:r>
                  </m:oMath>
                </a14:m>
                <a:endParaRPr lang="pt-BR" dirty="0" smtClean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marL="971550" lvl="1" indent="-514350">
                  <a:buFont typeface="+mj-lt"/>
                  <a:buAutoNum type="arabicPeriod"/>
                </a:pPr>
                <a:endParaRPr lang="pt-BR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marL="971550" lvl="1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pt-BR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3+ </m:t>
                    </m:r>
                    <m:sSup>
                      <m:sSupPr>
                        <m:ctrlPr>
                          <a:rPr lang="pt-BR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t-BR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pt-BR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pt-BR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pt-BR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t-BR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pt-BR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pt-BR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+ …+</m:t>
                    </m:r>
                    <m:sSup>
                      <m:sSupPr>
                        <m:ctrlPr>
                          <a:rPr lang="pt-BR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t-BR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pt-BR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pt-BR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type m:val="lin"/>
                        <m:ctrlPr>
                          <a:rPr lang="pt-BR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t-BR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d>
                          <m:dPr>
                            <m:ctrlPr>
                              <a:rPr lang="pt-BR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pt-BR" i="1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t-BR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pt-BR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  <m:r>
                              <a:rPr lang="pt-BR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num>
                      <m:den>
                        <m:r>
                          <a:rPr lang="pt-BR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pt-BR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dirty="0">
                    <a:solidFill>
                      <a:schemeClr val="bg1">
                        <a:lumMod val="65000"/>
                      </a:schemeClr>
                    </a:solidFill>
                  </a:rPr>
                  <a:t>, para </a:t>
                </a:r>
                <a14:m>
                  <m:oMath xmlns:m="http://schemas.openxmlformats.org/officeDocument/2006/math">
                    <m:r>
                      <a:rPr lang="pt-BR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endParaRPr lang="pt-BR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marL="971550" lvl="1" indent="-514350">
                  <a:buFont typeface="+mj-lt"/>
                  <a:buAutoNum type="arabicPeriod"/>
                </a:pPr>
                <a:endParaRPr lang="pt-BR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marL="971550" lvl="1" indent="-514350">
                  <a:buFont typeface="+mj-lt"/>
                  <a:buAutoNum type="arabicPeriod"/>
                </a:pPr>
                <a:endParaRPr lang="pt-BR" dirty="0" smtClean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marL="457200" lvl="1" indent="0">
                  <a:buNone/>
                </a:pPr>
                <a:endParaRPr lang="pt-BR" dirty="0" smtClean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marL="971550" lvl="1" indent="-514350">
                  <a:buFont typeface="+mj-lt"/>
                  <a:buAutoNum type="arabicPeriod"/>
                </a:pPr>
                <a:endParaRPr lang="pt-BR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  <a:blipFill rotWithShape="0">
                <a:blip r:embed="rId3"/>
                <a:stretch>
                  <a:fillRect t="-120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690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Recursão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r>
              <a:rPr lang="pt-BR" sz="2800" dirty="0" smtClean="0"/>
              <a:t>	</a:t>
            </a:r>
            <a:endParaRPr lang="pt-BR" sz="2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23528" y="1196752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3200" dirty="0" smtClean="0">
                <a:solidFill>
                  <a:schemeClr val="bg1">
                    <a:lumMod val="65000"/>
                  </a:schemeClr>
                </a:solidFill>
              </a:rPr>
              <a:t>Como fazer?</a:t>
            </a:r>
            <a:endParaRPr lang="pt-BR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467544" y="1916832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pt-BR" sz="2800" dirty="0" smtClean="0"/>
              <a:t>Caso Base;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pt-BR" sz="2800" dirty="0" smtClean="0"/>
              <a:t>Caso Recursivo</a:t>
            </a:r>
            <a:endParaRPr lang="pt-BR" sz="2800" dirty="0"/>
          </a:p>
        </p:txBody>
      </p:sp>
      <p:pic>
        <p:nvPicPr>
          <p:cNvPr id="13" name="Imagem 12" descr="Sem títul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4797152"/>
            <a:ext cx="7203836" cy="1584176"/>
          </a:xfrm>
          <a:prstGeom prst="rect">
            <a:avLst/>
          </a:prstGeom>
        </p:spPr>
      </p:pic>
      <p:sp>
        <p:nvSpPr>
          <p:cNvPr id="14" name="CaixaDeTexto 13"/>
          <p:cNvSpPr txBox="1"/>
          <p:nvPr/>
        </p:nvSpPr>
        <p:spPr>
          <a:xfrm>
            <a:off x="683568" y="3068960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Exemplo: </a:t>
            </a:r>
            <a:endParaRPr lang="pt-BR" sz="24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755576" y="3645024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	</a:t>
            </a:r>
            <a:r>
              <a:rPr lang="pt-BR" sz="2800" dirty="0" smtClean="0"/>
              <a:t>Fibonacci     </a:t>
            </a:r>
            <a:r>
              <a:rPr lang="pt-BR" dirty="0" smtClean="0"/>
              <a:t>                          </a:t>
            </a:r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</a:rPr>
              <a:t>(Por favor, denovo não!)</a:t>
            </a:r>
            <a:endParaRPr lang="pt-BR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60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Recursão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r>
              <a:rPr lang="pt-BR" sz="2800" dirty="0" smtClean="0"/>
              <a:t>	</a:t>
            </a:r>
            <a:endParaRPr lang="pt-BR" sz="2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95536" y="1124744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BR" sz="3200" dirty="0" smtClean="0">
                <a:solidFill>
                  <a:schemeClr val="bg1">
                    <a:lumMod val="65000"/>
                  </a:schemeClr>
                </a:solidFill>
              </a:rPr>
              <a:t>Exemplos</a:t>
            </a:r>
            <a:r>
              <a:rPr lang="pt-BR" sz="24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  <a:endParaRPr lang="pt-BR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611560" y="2060848"/>
            <a:ext cx="799288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5ª)</a:t>
            </a:r>
            <a:r>
              <a:rPr lang="pt-BR" sz="2800" dirty="0" smtClean="0"/>
              <a:t> Encontre uma definição recursiva para a função  A(n) = 5n + 2.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780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Recursão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r>
              <a:rPr lang="pt-BR" sz="2800" dirty="0" smtClean="0"/>
              <a:t>	</a:t>
            </a:r>
            <a:endParaRPr lang="pt-BR" sz="2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95536" y="1340768"/>
            <a:ext cx="799288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6ª)</a:t>
            </a:r>
            <a:r>
              <a:rPr lang="pt-BR" sz="2800" dirty="0" smtClean="0"/>
              <a:t> Encontre uma definição recursiva para a função  A(n) = 3n+8n².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316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Contagem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r>
              <a:rPr lang="pt-BR" sz="2800" dirty="0" smtClean="0"/>
              <a:t>	</a:t>
            </a:r>
            <a:endParaRPr lang="pt-BR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pt-BR" sz="2400" dirty="0" smtClean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pt-BR" sz="2400" dirty="0">
                <a:solidFill>
                  <a:schemeClr val="bg1">
                    <a:lumMod val="65000"/>
                  </a:schemeClr>
                </a:solidFill>
              </a:rPr>
              <a:t>) Quantos números de seis algarismos distintos podemos formar usando os dígitos 1, 2, 3, 4, 5 e 6, nos quais o 1 e o 2 nunca ocupam posições </a:t>
            </a:r>
            <a:r>
              <a:rPr lang="pt-BR" sz="2400" dirty="0" smtClean="0">
                <a:solidFill>
                  <a:schemeClr val="bg1">
                    <a:lumMod val="65000"/>
                  </a:schemeClr>
                </a:solidFill>
              </a:rPr>
              <a:t>adjacentes, mas </a:t>
            </a:r>
            <a:r>
              <a:rPr lang="pt-BR" sz="2400" dirty="0">
                <a:solidFill>
                  <a:schemeClr val="bg1">
                    <a:lumMod val="65000"/>
                  </a:schemeClr>
                </a:solidFill>
              </a:rPr>
              <a:t>o 3 e o 4 sempre ocupam posições adjacentes? </a:t>
            </a: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pt-BR" sz="2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pt-BR" sz="2400" dirty="0">
                <a:solidFill>
                  <a:schemeClr val="bg1">
                    <a:lumMod val="65000"/>
                  </a:schemeClr>
                </a:solidFill>
              </a:rPr>
              <a:t>2) De quantas maneiras </a:t>
            </a:r>
            <a:r>
              <a:rPr lang="pt-BR" sz="2400" dirty="0" smtClean="0">
                <a:solidFill>
                  <a:schemeClr val="bg1">
                    <a:lumMod val="65000"/>
                  </a:schemeClr>
                </a:solidFill>
              </a:rPr>
              <a:t>n </a:t>
            </a:r>
            <a:r>
              <a:rPr lang="pt-BR" sz="2400" dirty="0">
                <a:solidFill>
                  <a:schemeClr val="bg1">
                    <a:lumMod val="65000"/>
                  </a:schemeClr>
                </a:solidFill>
              </a:rPr>
              <a:t>pessoas podem </a:t>
            </a:r>
            <a:r>
              <a:rPr lang="pt-BR" sz="2400" dirty="0" smtClean="0">
                <a:solidFill>
                  <a:schemeClr val="bg1">
                    <a:lumMod val="65000"/>
                  </a:schemeClr>
                </a:solidFill>
              </a:rPr>
              <a:t>sentar </a:t>
            </a:r>
            <a:r>
              <a:rPr lang="pt-BR" sz="2400" dirty="0">
                <a:solidFill>
                  <a:schemeClr val="bg1">
                    <a:lumMod val="65000"/>
                  </a:schemeClr>
                </a:solidFill>
              </a:rPr>
              <a:t>num banco de </a:t>
            </a:r>
            <a:r>
              <a:rPr lang="pt-BR" sz="2400" dirty="0" smtClean="0">
                <a:solidFill>
                  <a:schemeClr val="bg1">
                    <a:lumMod val="65000"/>
                  </a:schemeClr>
                </a:solidFill>
              </a:rPr>
              <a:t>n </a:t>
            </a:r>
            <a:r>
              <a:rPr lang="pt-BR" sz="2400" dirty="0">
                <a:solidFill>
                  <a:schemeClr val="bg1">
                    <a:lumMod val="65000"/>
                  </a:schemeClr>
                </a:solidFill>
              </a:rPr>
              <a:t>lugares de modo que </a:t>
            </a:r>
            <a:r>
              <a:rPr lang="pt-BR" sz="2400" dirty="0" smtClean="0">
                <a:solidFill>
                  <a:schemeClr val="bg1">
                    <a:lumMod val="65000"/>
                  </a:schemeClr>
                </a:solidFill>
              </a:rPr>
              <a:t>k </a:t>
            </a:r>
            <a:r>
              <a:rPr lang="pt-BR" sz="2400" dirty="0">
                <a:solidFill>
                  <a:schemeClr val="bg1">
                    <a:lumMod val="65000"/>
                  </a:schemeClr>
                </a:solidFill>
              </a:rPr>
              <a:t>delas fiquem sempre juntas, em qualquer ordem?</a:t>
            </a:r>
          </a:p>
        </p:txBody>
      </p:sp>
    </p:spTree>
    <p:extLst>
      <p:ext uri="{BB962C8B-B14F-4D97-AF65-F5344CB8AC3E}">
        <p14:creationId xmlns:p14="http://schemas.microsoft.com/office/powerpoint/2010/main" val="246793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Contagem (Maratona)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r>
              <a:rPr lang="pt-BR" sz="2800" dirty="0" smtClean="0"/>
              <a:t>	</a:t>
            </a:r>
            <a:endParaRPr lang="pt-BR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pt-BR" sz="2400" dirty="0" smtClean="0">
                <a:solidFill>
                  <a:schemeClr val="bg1">
                    <a:lumMod val="65000"/>
                  </a:schemeClr>
                </a:solidFill>
              </a:rPr>
              <a:t>Vova , depois de muito tempo, voltou de viagem; e , junto com os amigos, vai comemorar em um restaurante.</a:t>
            </a:r>
          </a:p>
          <a:p>
            <a:r>
              <a:rPr lang="pt-BR" sz="2400" dirty="0" smtClean="0">
                <a:solidFill>
                  <a:schemeClr val="bg1">
                    <a:lumMod val="65000"/>
                  </a:schemeClr>
                </a:solidFill>
              </a:rPr>
              <a:t>Existem N pessoas no restaurante, incluindo Vova. Eles sentarão em uma mesa redonda, porém Vova tem que sentar perto da porta já que é homenagem para ele.</a:t>
            </a:r>
          </a:p>
          <a:p>
            <a:r>
              <a:rPr lang="pt-BR" sz="2400" dirty="0" smtClean="0">
                <a:solidFill>
                  <a:schemeClr val="bg1">
                    <a:lumMod val="65000"/>
                  </a:schemeClr>
                </a:solidFill>
              </a:rPr>
              <a:t>Cada uma das N pessoas quer sentar junto de determinadas pessoas.</a:t>
            </a:r>
          </a:p>
          <a:p>
            <a:r>
              <a:rPr lang="pt-BR" sz="2400" dirty="0" smtClean="0">
                <a:solidFill>
                  <a:schemeClr val="bg1">
                    <a:lumMod val="65000"/>
                  </a:schemeClr>
                </a:solidFill>
              </a:rPr>
              <a:t>Quantas maneiras diferentes eles podem se sentar nas cadeiras?</a:t>
            </a:r>
            <a:endParaRPr lang="pt-BR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26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Inclusão-Exclusão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r>
              <a:rPr lang="pt-BR" sz="2800" dirty="0" smtClean="0"/>
              <a:t>	</a:t>
            </a:r>
            <a:endParaRPr lang="pt-BR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pt-BR" sz="2400" dirty="0" smtClean="0">
                <a:solidFill>
                  <a:schemeClr val="bg1">
                    <a:lumMod val="65000"/>
                  </a:schemeClr>
                </a:solidFill>
              </a:rPr>
              <a:t>1) Quantos números inteiros no intervalo [0,1000] não são divisíveis por 2, 3 ou 5?</a:t>
            </a:r>
          </a:p>
          <a:p>
            <a:endParaRPr lang="pt-BR" sz="2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pt-BR" sz="2400" dirty="0" smtClean="0">
                <a:solidFill>
                  <a:schemeClr val="bg1">
                    <a:lumMod val="65000"/>
                  </a:schemeClr>
                </a:solidFill>
              </a:rPr>
              <a:t>2) Quantas permutações das 26 letras do alfabeto não contém as palavras “tomer”, “simis”, “van”?</a:t>
            </a:r>
            <a:endParaRPr lang="pt-BR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80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Casa dos pombos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r>
              <a:rPr lang="pt-BR" sz="2800" dirty="0" smtClean="0"/>
              <a:t>	</a:t>
            </a:r>
            <a:endParaRPr lang="pt-BR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pt-BR" sz="2400" dirty="0">
                <a:solidFill>
                  <a:schemeClr val="bg1">
                    <a:lumMod val="65000"/>
                  </a:schemeClr>
                </a:solidFill>
              </a:rPr>
              <a:t>Numa floresta crescem 1.000 jaqueiras. É conhecido que uma jaqueira não contém mais do que 600 frutos. Prove que existem 2 jaqueiras na floresta que têm a mesma quantidade de frutos.</a:t>
            </a:r>
          </a:p>
        </p:txBody>
      </p:sp>
    </p:spTree>
    <p:extLst>
      <p:ext uri="{BB962C8B-B14F-4D97-AF65-F5344CB8AC3E}">
        <p14:creationId xmlns:p14="http://schemas.microsoft.com/office/powerpoint/2010/main" val="371980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Vê um real de assunto aí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r>
              <a:rPr lang="pt-BR" sz="2800" dirty="0" smtClean="0"/>
              <a:t>	</a:t>
            </a:r>
            <a:endParaRPr lang="pt-BR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Assuntos:</a:t>
            </a:r>
          </a:p>
          <a:p>
            <a:pPr lvl="1"/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Provas e Proposições</a:t>
            </a:r>
          </a:p>
          <a:p>
            <a:pPr lvl="1"/>
            <a:r>
              <a:rPr lang="pt-BR" b="1" dirty="0" smtClean="0"/>
              <a:t>Identidade de Conjuntos</a:t>
            </a:r>
          </a:p>
          <a:p>
            <a:pPr lvl="1"/>
            <a:r>
              <a:rPr lang="pt-BR" dirty="0" err="1" smtClean="0">
                <a:solidFill>
                  <a:schemeClr val="bg1">
                    <a:lumMod val="65000"/>
                  </a:schemeClr>
                </a:solidFill>
              </a:rPr>
              <a:t>Enumerabilidade</a:t>
            </a:r>
            <a:endParaRPr lang="pt-BR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Funções e Sequências</a:t>
            </a:r>
          </a:p>
          <a:p>
            <a:pPr lvl="1"/>
            <a:r>
              <a:rPr lang="pt-BR" b="1" dirty="0" smtClean="0"/>
              <a:t>Indução</a:t>
            </a:r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, Recursão</a:t>
            </a:r>
          </a:p>
          <a:p>
            <a:pPr lvl="1"/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Contagem, Inclusão-Exclusão, Casa dos Pombos</a:t>
            </a:r>
          </a:p>
          <a:p>
            <a:pPr lvl="1"/>
            <a:r>
              <a:rPr lang="pt-BR" b="1" dirty="0" smtClean="0"/>
              <a:t>Argumento Combinatório, Teorema Binomial, Identidade de Pascal</a:t>
            </a:r>
          </a:p>
          <a:p>
            <a:pPr lvl="1"/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Números primos e divisibilidade, Algoritmo de Euclides, Aritmética Modular</a:t>
            </a:r>
          </a:p>
          <a:p>
            <a:pPr lvl="1"/>
            <a:r>
              <a:rPr lang="pt-BR" b="1" dirty="0" smtClean="0"/>
              <a:t>Teorema Chinês do Resto</a:t>
            </a:r>
          </a:p>
          <a:p>
            <a:pPr lvl="1"/>
            <a:r>
              <a:rPr lang="pt-BR" b="1" dirty="0" smtClean="0"/>
              <a:t>Pequeno Teorema de </a:t>
            </a:r>
            <a:r>
              <a:rPr lang="pt-BR" b="1" dirty="0" err="1" smtClean="0"/>
              <a:t>Fermat</a:t>
            </a:r>
            <a:endParaRPr lang="pt-BR" b="1" dirty="0"/>
          </a:p>
          <a:p>
            <a:pPr lvl="1"/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Teste de </a:t>
            </a:r>
            <a:r>
              <a:rPr lang="pt-BR" dirty="0" err="1" smtClean="0">
                <a:solidFill>
                  <a:schemeClr val="bg1">
                    <a:lumMod val="65000"/>
                  </a:schemeClr>
                </a:solidFill>
              </a:rPr>
              <a:t>Primalidade</a:t>
            </a:r>
            <a:endParaRPr lang="pt-BR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56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/>
          <p:cNvSpPr txBox="1">
            <a:spLocks/>
          </p:cNvSpPr>
          <p:nvPr/>
        </p:nvSpPr>
        <p:spPr>
          <a:xfrm>
            <a:off x="609600" y="1205136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Teorema Binomial:</a:t>
            </a:r>
          </a:p>
          <a:p>
            <a:pPr lvl="1"/>
            <a:endParaRPr lang="pt-BR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endParaRPr lang="pt-BR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Identidade de Pascal:</a:t>
            </a:r>
          </a:p>
          <a:p>
            <a:pPr lvl="1"/>
            <a:endParaRPr lang="pt-BR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endParaRPr lang="pt-BR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Argumento Combinatório:</a:t>
            </a:r>
          </a:p>
          <a:p>
            <a:pPr lvl="2"/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Texto longo e chato 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rgbClr val="B2605E"/>
                </a:solidFill>
              </a:rPr>
              <a:t>Teorema Binomial, Identidade de Pascal, Argumento Combinatório</a:t>
            </a:r>
          </a:p>
        </p:txBody>
      </p:sp>
      <p:pic>
        <p:nvPicPr>
          <p:cNvPr id="11" name="Picture 2" descr="http://thewe.net/tex/%20(x+h)%5E%7Bn%7D=%5Csum%5E%7Bn%7D_%7Bk=0%7D%7B%20n%20%5Cchoose%20k%7D%20x%5E%7Bk%7Dh%5E%7Bn-k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233" y="1021685"/>
            <a:ext cx="4075918" cy="917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114"/>
          <p:cNvSpPr/>
          <p:nvPr/>
        </p:nvSpPr>
        <p:spPr>
          <a:xfrm>
            <a:off x="4724400" y="2489871"/>
            <a:ext cx="3873907" cy="984967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377020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55576" y="145391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rgbClr val="B2605E"/>
                </a:solidFill>
              </a:rPr>
              <a:t>Teorema Binomial, Identidade de Pascal, Argumento Combinatório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3"/>
              <p:cNvSpPr txBox="1">
                <a:spLocks/>
              </p:cNvSpPr>
              <p:nvPr/>
            </p:nvSpPr>
            <p:spPr>
              <a:xfrm>
                <a:off x="609600" y="1205136"/>
                <a:ext cx="8229600" cy="507342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lvl="1" indent="0">
                  <a:buNone/>
                </a:pP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Exemplos</a:t>
                </a:r>
              </a:p>
              <a:p>
                <a:pPr lvl="1"/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Prove que: </a:t>
                </a:r>
              </a:p>
              <a:p>
                <a:pPr marL="457200" lvl="1" indent="0">
                  <a:buNone/>
                </a:pP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/>
                </a:r>
                <a:b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</a:br>
                <a:endParaRPr lang="pt-BR" dirty="0" smtClean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marL="457200" lvl="1" indent="0">
                  <a:buNone/>
                </a:pP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por argumento combinatório.</a:t>
                </a:r>
              </a:p>
              <a:p>
                <a:pPr marL="457200" lvl="1" indent="0">
                  <a:buNone/>
                </a:pPr>
                <a:endParaRPr lang="pt-BR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marL="457200" lvl="1" indent="0">
                  <a:buNone/>
                </a:pPr>
                <a:r>
                  <a:rPr lang="pt-BR" dirty="0" err="1" smtClean="0">
                    <a:solidFill>
                      <a:schemeClr val="bg1">
                        <a:lumMod val="65000"/>
                      </a:schemeClr>
                    </a:solidFill>
                  </a:rPr>
                  <a:t>Obs</a:t>
                </a: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: Lembre-se que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</m:oMath>
                </a14:m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 conta o número de subconjuntos com k elementos de um conjunto de n elementos.</a:t>
                </a:r>
              </a:p>
              <a:p>
                <a:pPr marL="457200" lvl="1" indent="0">
                  <a:buNone/>
                </a:pPr>
                <a:endParaRPr lang="pt-BR" dirty="0" smtClean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205136"/>
                <a:ext cx="8229600" cy="5073427"/>
              </a:xfrm>
              <a:prstGeom prst="rect">
                <a:avLst/>
              </a:prstGeom>
              <a:blipFill rotWithShape="0">
                <a:blip r:embed="rId3"/>
                <a:stretch>
                  <a:fillRect t="-1202" r="-207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1547664" y="2348880"/>
                <a:ext cx="7128792" cy="5948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pt-BR" sz="320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sz="32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sz="3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pt-BR" sz="32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  <m:r>
                      <a:rPr lang="pt-BR" sz="3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pt-BR" sz="32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sz="32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sz="3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sz="3200" b="0" i="1" smtClean="0">
                                <a:latin typeface="Cambria Math" panose="02040503050406030204" pitchFamily="18" charset="0"/>
                              </a:rPr>
                              <m:t> −3</m:t>
                            </m:r>
                          </m:num>
                          <m:den>
                            <m:r>
                              <a:rPr lang="pt-B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</m:oMath>
                </a14:m>
                <a:r>
                  <a:rPr lang="pt-BR" sz="3200" dirty="0" smtClean="0"/>
                  <a:t> + 3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sz="32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sz="32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sz="3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sz="3200" b="0" i="1" smtClean="0">
                                <a:latin typeface="Cambria Math" panose="02040503050406030204" pitchFamily="18" charset="0"/>
                              </a:rPr>
                              <m:t> −3</m:t>
                            </m:r>
                          </m:num>
                          <m:den>
                            <m:r>
                              <a:rPr lang="pt-B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pt-BR" sz="3200" b="0" i="1" smtClean="0">
                                <a:latin typeface="Cambria Math" panose="02040503050406030204" pitchFamily="18" charset="0"/>
                              </a:rPr>
                              <m:t> −1</m:t>
                            </m:r>
                          </m:den>
                        </m:f>
                      </m:e>
                    </m:d>
                  </m:oMath>
                </a14:m>
                <a:r>
                  <a:rPr lang="pt-BR" sz="3200" dirty="0" smtClean="0"/>
                  <a:t> + 3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sz="32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sz="32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sz="320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sz="32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num>
                          <m:den>
                            <m:r>
                              <a:rPr lang="pt-B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pt-BR" sz="3200" b="0" i="1" smtClean="0">
                                <a:latin typeface="Cambria Math" panose="02040503050406030204" pitchFamily="18" charset="0"/>
                              </a:rPr>
                              <m:t> −2</m:t>
                            </m:r>
                          </m:den>
                        </m:f>
                      </m:e>
                    </m:d>
                  </m:oMath>
                </a14:m>
                <a:r>
                  <a:rPr lang="pt-BR" sz="3200" dirty="0" smtClean="0"/>
                  <a:t> 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sz="32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sz="32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sz="3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sz="3200" b="0" i="1" smtClean="0">
                                <a:latin typeface="Cambria Math" panose="02040503050406030204" pitchFamily="18" charset="0"/>
                              </a:rPr>
                              <m:t> −3</m:t>
                            </m:r>
                          </m:num>
                          <m:den>
                            <m:r>
                              <a:rPr lang="pt-B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pt-BR" sz="3200" b="0" i="1" smtClean="0">
                                <a:latin typeface="Cambria Math" panose="02040503050406030204" pitchFamily="18" charset="0"/>
                              </a:rPr>
                              <m:t> −3</m:t>
                            </m:r>
                          </m:den>
                        </m:f>
                      </m:e>
                    </m:d>
                  </m:oMath>
                </a14:m>
                <a:endParaRPr lang="pt-BR" sz="3200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348880"/>
                <a:ext cx="7128792" cy="594843"/>
              </a:xfrm>
              <a:prstGeom prst="rect">
                <a:avLst/>
              </a:prstGeom>
              <a:blipFill rotWithShape="0">
                <a:blip r:embed="rId4"/>
                <a:stretch>
                  <a:fillRect t="-11224" b="-3265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753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55576" y="145391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rgbClr val="B2605E"/>
                </a:solidFill>
              </a:rPr>
              <a:t>Teorema Binomial, Identidade de Pascal, Argumento Combinatório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3"/>
              <p:cNvSpPr txBox="1">
                <a:spLocks/>
              </p:cNvSpPr>
              <p:nvPr/>
            </p:nvSpPr>
            <p:spPr>
              <a:xfrm>
                <a:off x="35495" y="908720"/>
                <a:ext cx="9110719" cy="56166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lvl="1" indent="0">
                  <a:buNone/>
                </a:pPr>
                <a:r>
                  <a:rPr lang="pt-BR" b="1" dirty="0" smtClean="0">
                    <a:solidFill>
                      <a:schemeClr val="bg1">
                        <a:lumMod val="65000"/>
                      </a:schemeClr>
                    </a:solidFill>
                  </a:rPr>
                  <a:t>Padrão:</a:t>
                </a:r>
              </a:p>
              <a:p>
                <a:pPr marL="457200" lvl="1" indent="0">
                  <a:buNone/>
                </a:pP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Seja </a:t>
                </a:r>
                <a:r>
                  <a:rPr lang="pt-BR" dirty="0">
                    <a:solidFill>
                      <a:schemeClr val="bg1">
                        <a:lumMod val="65000"/>
                      </a:schemeClr>
                    </a:solidFill>
                  </a:rPr>
                  <a:t>T um conjunto cuja cardinalidade é n. Considere que T pode ser dividido em </a:t>
                </a: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2 </a:t>
                </a:r>
                <a:r>
                  <a:rPr lang="pt-BR" dirty="0">
                    <a:solidFill>
                      <a:schemeClr val="bg1">
                        <a:lumMod val="65000"/>
                      </a:schemeClr>
                    </a:solidFill>
                  </a:rPr>
                  <a:t>partes: um </a:t>
                </a: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conjunto s1 </a:t>
                </a:r>
                <a:r>
                  <a:rPr lang="pt-BR" dirty="0">
                    <a:solidFill>
                      <a:schemeClr val="bg1">
                        <a:lumMod val="65000"/>
                      </a:schemeClr>
                    </a:solidFill>
                  </a:rPr>
                  <a:t>de tamanho </a:t>
                </a: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3 </a:t>
                </a:r>
                <a:r>
                  <a:rPr lang="pt-BR" dirty="0">
                    <a:solidFill>
                      <a:schemeClr val="bg1">
                        <a:lumMod val="65000"/>
                      </a:schemeClr>
                    </a:solidFill>
                  </a:rPr>
                  <a:t>e um conjunto s2 de tamanho </a:t>
                </a: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n-3. </a:t>
                </a:r>
                <a:r>
                  <a:rPr lang="pt-BR" dirty="0">
                    <a:solidFill>
                      <a:schemeClr val="bg1">
                        <a:lumMod val="65000"/>
                      </a:schemeClr>
                    </a:solidFill>
                  </a:rPr>
                  <a:t>O lado </a:t>
                </a: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esquerdo dessa </a:t>
                </a:r>
                <a:r>
                  <a:rPr lang="pt-BR" dirty="0">
                    <a:solidFill>
                      <a:schemeClr val="bg1">
                        <a:lumMod val="65000"/>
                      </a:schemeClr>
                    </a:solidFill>
                  </a:rPr>
                  <a:t>identidade conta os </a:t>
                </a: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subconjuntos de tamanho k </a:t>
                </a:r>
                <a:r>
                  <a:rPr lang="pt-BR" dirty="0">
                    <a:solidFill>
                      <a:schemeClr val="bg1">
                        <a:lumMod val="65000"/>
                      </a:schemeClr>
                    </a:solidFill>
                  </a:rPr>
                  <a:t>de um conjunto de </a:t>
                </a: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tamanho n</a:t>
                </a:r>
                <a:r>
                  <a:rPr lang="pt-BR" dirty="0">
                    <a:solidFill>
                      <a:schemeClr val="bg1">
                        <a:lumMod val="65000"/>
                      </a:schemeClr>
                    </a:solidFill>
                  </a:rPr>
                  <a:t>. Seja T esse conjunto </a:t>
                </a: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de tamanho </a:t>
                </a:r>
                <a:r>
                  <a:rPr lang="pt-BR" dirty="0">
                    <a:solidFill>
                      <a:schemeClr val="bg1">
                        <a:lumMod val="65000"/>
                      </a:schemeClr>
                    </a:solidFill>
                  </a:rPr>
                  <a:t>n. Podemos fazer essa </a:t>
                </a: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contagem da </a:t>
                </a:r>
                <a:r>
                  <a:rPr lang="pt-BR" dirty="0">
                    <a:solidFill>
                      <a:schemeClr val="bg1">
                        <a:lumMod val="65000"/>
                      </a:schemeClr>
                    </a:solidFill>
                  </a:rPr>
                  <a:t>seguinte maneira</a:t>
                </a: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:</a:t>
                </a:r>
              </a:p>
              <a:p>
                <a:pPr marL="457200" lvl="1" indent="0">
                  <a:buNone/>
                </a:pPr>
                <a:endParaRPr lang="pt-BR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marL="457200" lvl="1" indent="0">
                  <a:buNone/>
                </a:pPr>
                <a:r>
                  <a:rPr lang="pt-BR" dirty="0">
                    <a:solidFill>
                      <a:schemeClr val="bg1">
                        <a:lumMod val="65000"/>
                      </a:schemeClr>
                    </a:solidFill>
                  </a:rPr>
                  <a:t>– Nenhum elemento está em s1 e k elementos em s2</a:t>
                </a: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pt-BR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num>
                          <m:den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</m:oMath>
                </a14:m>
                <a:endParaRPr lang="pt-BR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marL="457200" lvl="1" indent="0">
                  <a:buNone/>
                </a:pP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– </a:t>
                </a:r>
                <a:r>
                  <a:rPr lang="pt-BR" dirty="0">
                    <a:solidFill>
                      <a:schemeClr val="bg1">
                        <a:lumMod val="65000"/>
                      </a:schemeClr>
                    </a:solidFill>
                  </a:rPr>
                  <a:t>1 elemento está em s1 e </a:t>
                </a: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k-1 </a:t>
                </a:r>
                <a:r>
                  <a:rPr lang="pt-BR" dirty="0">
                    <a:solidFill>
                      <a:schemeClr val="bg1">
                        <a:lumMod val="65000"/>
                      </a:schemeClr>
                    </a:solidFill>
                  </a:rPr>
                  <a:t>elementos em s2</a:t>
                </a: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pt-BR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num>
                          <m:den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d>
                  </m:oMath>
                </a14:m>
                <a:endParaRPr lang="pt-BR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marL="457200" lvl="1" indent="0">
                  <a:buNone/>
                </a:pP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– </a:t>
                </a:r>
                <a:r>
                  <a:rPr lang="pt-BR" dirty="0">
                    <a:solidFill>
                      <a:schemeClr val="bg1">
                        <a:lumMod val="65000"/>
                      </a:schemeClr>
                    </a:solidFill>
                  </a:rPr>
                  <a:t>2 elementos estão em s1 e </a:t>
                </a: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k-2 </a:t>
                </a:r>
                <a:r>
                  <a:rPr lang="pt-BR" dirty="0">
                    <a:solidFill>
                      <a:schemeClr val="bg1">
                        <a:lumMod val="65000"/>
                      </a:schemeClr>
                    </a:solidFill>
                  </a:rPr>
                  <a:t>elementos em s2</a:t>
                </a: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pt-BR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num>
                          <m:den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den>
                        </m:f>
                      </m:e>
                    </m:d>
                  </m:oMath>
                </a14:m>
                <a:endParaRPr lang="pt-BR" dirty="0" smtClean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marL="457200" lvl="1" indent="0">
                  <a:buNone/>
                </a:pP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- 3 elementos estão em s1 e k-3 elementos em s2: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pt-BR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num>
                          <m:den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den>
                        </m:f>
                      </m:e>
                    </m:d>
                  </m:oMath>
                </a14:m>
                <a:endParaRPr lang="pt-BR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marL="457200" lvl="1" indent="0">
                  <a:buNone/>
                </a:pPr>
                <a:endParaRPr lang="pt-BR" dirty="0" smtClean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5" y="908720"/>
                <a:ext cx="9110719" cy="5616624"/>
              </a:xfrm>
              <a:prstGeom prst="rect">
                <a:avLst/>
              </a:prstGeom>
              <a:blipFill rotWithShape="0">
                <a:blip r:embed="rId3"/>
                <a:stretch>
                  <a:fillRect t="-1629" r="-113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658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91641" y="1253371"/>
            <a:ext cx="7848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r>
              <a:rPr lang="pt-BR" sz="2800" dirty="0" smtClean="0"/>
              <a:t>	</a:t>
            </a:r>
            <a:endParaRPr lang="pt-B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</p:spPr>
            <p:txBody>
              <a:bodyPr>
                <a:normAutofit/>
              </a:bodyPr>
              <a:lstStyle/>
              <a:p>
                <a:pPr marL="457200" lvl="1" indent="0">
                  <a:buNone/>
                </a:pP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Prove ou refute pelo Teorema Binomial que </a:t>
                </a:r>
              </a:p>
              <a:p>
                <a:pPr marL="457200" lvl="1" indent="0">
                  <a:buNone/>
                </a:pPr>
                <a:endParaRPr lang="pt-BR" dirty="0" smtClean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pt-BR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pt-BR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i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pt-BR" i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pt-BR" i="1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t-BR" i="1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pt-BR" i="1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pt-BR" i="1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noBar"/>
                                      <m:ctrlPr>
                                        <a:rPr lang="pt-BR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pt-BR" i="1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den>
                                  </m:f>
                                </m:e>
                              </m:d>
                            </m:e>
                          </m:nary>
                        </m:e>
                      </m:d>
                    </m:oMath>
                  </m:oMathPara>
                </a14:m>
                <a:endParaRPr lang="pt-BR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  <a:blipFill rotWithShape="0">
                <a:blip r:embed="rId3"/>
                <a:stretch>
                  <a:fillRect t="-120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ixaDeTexto 6"/>
          <p:cNvSpPr txBox="1"/>
          <p:nvPr/>
        </p:nvSpPr>
        <p:spPr>
          <a:xfrm>
            <a:off x="755576" y="145391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rgbClr val="B2605E"/>
                </a:solidFill>
              </a:rPr>
              <a:t>Teorema Binomial, Identidade de Pascal, Argumento Combinatório</a:t>
            </a:r>
          </a:p>
        </p:txBody>
      </p:sp>
    </p:spTree>
    <p:extLst>
      <p:ext uri="{BB962C8B-B14F-4D97-AF65-F5344CB8AC3E}">
        <p14:creationId xmlns:p14="http://schemas.microsoft.com/office/powerpoint/2010/main" val="327572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91641" y="1253371"/>
            <a:ext cx="7848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r>
              <a:rPr lang="pt-BR" sz="2800" dirty="0" smtClean="0"/>
              <a:t>	</a:t>
            </a:r>
            <a:endParaRPr lang="pt-BR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Prove pela Identidade de Pascal que:</a:t>
            </a:r>
          </a:p>
          <a:p>
            <a:pPr marL="457200" lvl="1" indent="0">
              <a:buNone/>
            </a:pPr>
            <a:endParaRPr lang="pt-BR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55576" y="145391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rgbClr val="B2605E"/>
                </a:solidFill>
              </a:rPr>
              <a:t>Teorema Binomial, Identidade de Pascal, Argumento Combinatório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240" y="2341587"/>
            <a:ext cx="7517535" cy="128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73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Divisibilidade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r>
              <a:rPr lang="pt-BR" sz="2800" dirty="0" smtClean="0"/>
              <a:t>	</a:t>
            </a:r>
            <a:endParaRPr lang="pt-BR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Prove que se a|b, então a|mb.</a:t>
            </a:r>
          </a:p>
          <a:p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Prove que se a|b e a|c, então a|b+c</a:t>
            </a:r>
          </a:p>
        </p:txBody>
      </p:sp>
    </p:spTree>
    <p:extLst>
      <p:ext uri="{BB962C8B-B14F-4D97-AF65-F5344CB8AC3E}">
        <p14:creationId xmlns:p14="http://schemas.microsoft.com/office/powerpoint/2010/main" val="276046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Algoritmo de Euclides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r>
              <a:rPr lang="pt-BR" sz="2800" dirty="0" smtClean="0"/>
              <a:t>	</a:t>
            </a:r>
            <a:endParaRPr lang="pt-BR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Encontre o mdc entre 123 e 277, usando o algoritmo de Euclides.</a:t>
            </a:r>
          </a:p>
          <a:p>
            <a:endParaRPr lang="pt-BR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81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Aritmética Modular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r>
              <a:rPr lang="pt-BR" sz="2800" dirty="0" smtClean="0"/>
              <a:t>	</a:t>
            </a:r>
            <a:endParaRPr lang="pt-B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</p:spPr>
            <p:txBody>
              <a:bodyPr>
                <a:normAutofit/>
              </a:bodyPr>
              <a:lstStyle/>
              <a:p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Mostre que se n|m, onde n e m são inteiros maiores que 1, e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𝑎</m:t>
                    </m:r>
                    <m:r>
                      <a:rPr lang="pt-BR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  <a:ea typeface="Cambria Math"/>
                      </a:rPr>
                      <m:t>≡</m:t>
                    </m:r>
                    <m:r>
                      <a:rPr lang="pt-BR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  <a:ea typeface="Cambria Math"/>
                      </a:rPr>
                      <m:t>𝑏</m:t>
                    </m:r>
                    <m:r>
                      <a:rPr lang="pt-BR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  <a:ea typeface="Cambria Math"/>
                      </a:rPr>
                      <m:t> (</m:t>
                    </m:r>
                    <m:r>
                      <a:rPr lang="pt-BR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  <a:ea typeface="Cambria Math"/>
                      </a:rPr>
                      <m:t>𝑚𝑜𝑑</m:t>
                    </m:r>
                    <m:r>
                      <a:rPr lang="pt-BR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pt-BR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pt-BR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  <a:ea typeface="Cambria Math"/>
                      </a:rPr>
                      <m:t>) </m:t>
                    </m:r>
                  </m:oMath>
                </a14:m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, onde a e b são inteiros, então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𝑎</m:t>
                    </m:r>
                    <m:r>
                      <a:rPr lang="pt-BR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 ≡</m:t>
                    </m:r>
                    <m:r>
                      <a:rPr lang="pt-BR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  <a:ea typeface="Cambria Math"/>
                      </a:rPr>
                      <m:t>𝑏</m:t>
                    </m:r>
                    <m:r>
                      <a:rPr lang="pt-BR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  <a:ea typeface="Cambria Math"/>
                      </a:rPr>
                      <m:t> (</m:t>
                    </m:r>
                    <m:r>
                      <a:rPr lang="pt-BR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  <a:ea typeface="Cambria Math"/>
                      </a:rPr>
                      <m:t>𝑚𝑜𝑑</m:t>
                    </m:r>
                    <m:r>
                      <a:rPr lang="pt-BR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pt-BR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pt-BR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pt-BR" dirty="0" smtClean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endParaRPr lang="pt-BR" dirty="0" smtClean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  <a:blipFill rotWithShape="0">
                <a:blip r:embed="rId4"/>
                <a:stretch>
                  <a:fillRect l="-1704" t="-1563" r="-59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275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Teorema Chinês do Resto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r>
              <a:rPr lang="pt-BR" sz="2800" dirty="0" smtClean="0"/>
              <a:t>	</a:t>
            </a:r>
            <a:endParaRPr lang="pt-B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8229600" cy="5616624"/>
              </a:xfrm>
            </p:spPr>
            <p:txBody>
              <a:bodyPr/>
              <a:lstStyle/>
              <a:p>
                <a:r>
                  <a:rPr lang="pt-BR" sz="2400" dirty="0" smtClean="0">
                    <a:solidFill>
                      <a:schemeClr val="bg1">
                        <a:lumMod val="65000"/>
                      </a:schemeClr>
                    </a:solidFill>
                  </a:rPr>
                  <a:t>Calcular x tal que:</a:t>
                </a:r>
              </a:p>
              <a:p>
                <a:r>
                  <a:rPr lang="pt-BR" sz="2400" dirty="0" smtClean="0">
                    <a:solidFill>
                      <a:schemeClr val="bg1">
                        <a:lumMod val="65000"/>
                      </a:schemeClr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pt-BR" sz="2400" i="1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  <a:ea typeface="Cambria Math"/>
                      </a:rPr>
                      <m:t>≡</m:t>
                    </m:r>
                  </m:oMath>
                </a14:m>
                <a:r>
                  <a:rPr lang="pt-BR" sz="2400" dirty="0" smtClean="0">
                    <a:solidFill>
                      <a:schemeClr val="bg1">
                        <a:lumMod val="6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sz="2400" b="0" i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 (</m:t>
                    </m:r>
                    <m:r>
                      <m:rPr>
                        <m:sty m:val="p"/>
                      </m:rPr>
                      <a:rPr lang="pt-BR" sz="2400" b="0" i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mod</m:t>
                    </m:r>
                    <m:r>
                      <a:rPr lang="pt-BR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pt-BR" sz="2400" dirty="0" smtClean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r>
                  <a:rPr lang="pt-BR" sz="2400" dirty="0" smtClean="0">
                    <a:solidFill>
                      <a:schemeClr val="bg1">
                        <a:lumMod val="65000"/>
                      </a:schemeClr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pt-BR" sz="2400" i="1" dirty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  <a:ea typeface="Cambria Math"/>
                      </a:rPr>
                      <m:t>≡</m:t>
                    </m:r>
                  </m:oMath>
                </a14:m>
                <a:r>
                  <a:rPr lang="pt-BR" sz="2400" dirty="0" smtClean="0">
                    <a:solidFill>
                      <a:schemeClr val="bg1">
                        <a:lumMod val="6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𝑚𝑜𝑑</m:t>
                        </m:r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pt-BR" sz="2400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BR" sz="2400" b="0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pt-BR" sz="2400" b="0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pt-BR" sz="2400" b="0" dirty="0" smtClean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r>
                  <a:rPr lang="pt-BR" sz="2400" dirty="0" smtClean="0">
                    <a:solidFill>
                      <a:schemeClr val="bg1">
                        <a:lumMod val="65000"/>
                      </a:schemeClr>
                    </a:solidFill>
                  </a:rPr>
                  <a:t>...</a:t>
                </a:r>
              </a:p>
              <a:p>
                <a:r>
                  <a:rPr lang="pt-BR" sz="2400" dirty="0" smtClean="0">
                    <a:solidFill>
                      <a:schemeClr val="bg1">
                        <a:lumMod val="65000"/>
                      </a:schemeClr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pt-BR" sz="2400" i="1" dirty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  <a:ea typeface="Cambria Math"/>
                      </a:rPr>
                      <m:t>≡</m:t>
                    </m:r>
                  </m:oMath>
                </a14:m>
                <a:r>
                  <a:rPr lang="pt-BR" sz="2400" dirty="0" smtClean="0">
                    <a:solidFill>
                      <a:schemeClr val="bg1">
                        <a:lumMod val="6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pt-BR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 (</m:t>
                    </m:r>
                    <m:r>
                      <a:rPr lang="pt-BR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𝑚𝑜𝑑</m:t>
                    </m:r>
                    <m:r>
                      <a:rPr lang="pt-BR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pt-BR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pt-BR" sz="2400" dirty="0" smtClean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endParaRPr lang="pt-BR" sz="2400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r>
                  <a:rPr lang="pt-BR" sz="2400" dirty="0" smtClean="0">
                    <a:solidFill>
                      <a:schemeClr val="bg1">
                        <a:lumMod val="65000"/>
                      </a:schemeClr>
                    </a:solidFill>
                  </a:rPr>
                  <a:t>Primeiro calculamos m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sz="2400" dirty="0" smtClean="0">
                    <a:solidFill>
                      <a:schemeClr val="bg1">
                        <a:lumMod val="65000"/>
                      </a:schemeClr>
                    </a:solidFill>
                  </a:rPr>
                  <a:t> *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sz="2400" dirty="0" smtClean="0">
                    <a:solidFill>
                      <a:schemeClr val="bg1">
                        <a:lumMod val="65000"/>
                      </a:schemeClr>
                    </a:solidFill>
                  </a:rPr>
                  <a:t> * ... *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pt-BR" sz="2400" dirty="0" smtClean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r>
                  <a:rPr lang="pt-BR" sz="2400" dirty="0" smtClean="0">
                    <a:solidFill>
                      <a:schemeClr val="bg1">
                        <a:lumMod val="65000"/>
                      </a:schemeClr>
                    </a:solidFill>
                  </a:rPr>
                  <a:t>Depois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sz="2400" dirty="0" smtClean="0">
                    <a:solidFill>
                      <a:schemeClr val="bg1">
                        <a:lumMod val="6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pt-BR" sz="240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pt-BR" sz="2400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sz="2400" b="0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/>
                              </a:rPr>
                              <m:t>𝑚</m:t>
                            </m:r>
                          </m:num>
                          <m:den>
                            <m:sSub>
                              <m:sSubPr>
                                <m:ctrlPr>
                                  <a:rPr lang="pt-BR" sz="2400" i="1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t-BR" sz="2400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pt-BR" sz="2400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</m:e>
                    </m:box>
                  </m:oMath>
                </a14:m>
                <a:r>
                  <a:rPr lang="pt-BR" sz="2400" dirty="0" smtClean="0">
                    <a:solidFill>
                      <a:schemeClr val="bg1">
                        <a:lumMod val="65000"/>
                      </a:schemeClr>
                    </a:solidFill>
                  </a:rPr>
                  <a:t> , para 1 </a:t>
                </a:r>
                <a14:m>
                  <m:oMath xmlns:m="http://schemas.openxmlformats.org/officeDocument/2006/math">
                    <m:r>
                      <a:rPr lang="pt-BR" sz="2400" i="1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pt-BR" sz="2400" dirty="0" smtClean="0">
                    <a:solidFill>
                      <a:schemeClr val="bg1">
                        <a:lumMod val="65000"/>
                      </a:schemeClr>
                    </a:solidFill>
                  </a:rPr>
                  <a:t> i </a:t>
                </a:r>
                <a14:m>
                  <m:oMath xmlns:m="http://schemas.openxmlformats.org/officeDocument/2006/math">
                    <m:r>
                      <a:rPr lang="pt-BR" sz="240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pt-BR" sz="2400" dirty="0" smtClean="0">
                    <a:solidFill>
                      <a:schemeClr val="bg1">
                        <a:lumMod val="65000"/>
                      </a:schemeClr>
                    </a:solidFill>
                  </a:rPr>
                  <a:t> n</a:t>
                </a:r>
              </a:p>
              <a:p>
                <a:r>
                  <a:rPr lang="pt-BR" sz="2400" dirty="0" smtClean="0">
                    <a:solidFill>
                      <a:schemeClr val="bg1">
                        <a:lumMod val="65000"/>
                      </a:schemeClr>
                    </a:solidFill>
                  </a:rPr>
                  <a:t>Por final,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sz="2400" dirty="0" smtClean="0">
                    <a:solidFill>
                      <a:schemeClr val="bg1">
                        <a:lumMod val="65000"/>
                      </a:schemeClr>
                    </a:solidFill>
                  </a:rPr>
                  <a:t> de forma 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sz="2400" dirty="0">
                    <a:solidFill>
                      <a:schemeClr val="bg1">
                        <a:lumMod val="65000"/>
                      </a:schemeClr>
                    </a:solidFill>
                  </a:rPr>
                  <a:t> </a:t>
                </a:r>
                <a:r>
                  <a:rPr lang="pt-BR" sz="2400" dirty="0" smtClean="0">
                    <a:solidFill>
                      <a:schemeClr val="bg1">
                        <a:lumMod val="65000"/>
                      </a:schemeClr>
                    </a:solidFill>
                  </a:rPr>
                  <a:t> seja o inverso modular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sz="2400" dirty="0" smtClean="0">
                    <a:solidFill>
                      <a:schemeClr val="bg1">
                        <a:lumMod val="65000"/>
                      </a:schemeClr>
                    </a:solidFill>
                  </a:rPr>
                  <a:t> (mod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pt-BR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pt-BR" sz="2400" dirty="0" smtClean="0">
                    <a:solidFill>
                      <a:schemeClr val="bg1">
                        <a:lumMod val="65000"/>
                      </a:schemeClr>
                    </a:solidFill>
                  </a:rPr>
                  <a:t>, ou seja,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pt-BR" sz="2400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/>
                              </a:rPr>
                              <m:t>𝑀</m:t>
                            </m:r>
                          </m:e>
                          <m:sub>
                            <m:r>
                              <a:rPr lang="pt-BR" sz="2400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 ∗ </m:t>
                        </m:r>
                        <m: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pt-BR" sz="2400" b="0" i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=1 (</m:t>
                    </m:r>
                    <m:r>
                      <m:rPr>
                        <m:sty m:val="p"/>
                      </m:rPr>
                      <a:rPr lang="pt-BR" sz="2400" b="0" i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mod</m:t>
                    </m:r>
                    <m:r>
                      <a:rPr lang="pt-BR" sz="2400" b="0" i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pt-BR" sz="2400" b="0" i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pt-BR" sz="2400" dirty="0" smtClean="0">
                    <a:solidFill>
                      <a:schemeClr val="bg1">
                        <a:lumMod val="65000"/>
                      </a:schemeClr>
                    </a:solidFill>
                  </a:rPr>
                  <a:t> , para </a:t>
                </a:r>
                <a:r>
                  <a:rPr lang="pt-BR" sz="2400" dirty="0">
                    <a:solidFill>
                      <a:schemeClr val="bg1">
                        <a:lumMod val="65000"/>
                      </a:schemeClr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pt-BR" sz="2400" i="1" dirty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pt-BR" sz="2400" dirty="0">
                    <a:solidFill>
                      <a:schemeClr val="bg1">
                        <a:lumMod val="65000"/>
                      </a:schemeClr>
                    </a:solidFill>
                  </a:rPr>
                  <a:t> i </a:t>
                </a:r>
                <a14:m>
                  <m:oMath xmlns:m="http://schemas.openxmlformats.org/officeDocument/2006/math">
                    <m:r>
                      <a:rPr lang="pt-BR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pt-BR" sz="2400" dirty="0">
                    <a:solidFill>
                      <a:schemeClr val="bg1">
                        <a:lumMod val="65000"/>
                      </a:schemeClr>
                    </a:solidFill>
                  </a:rPr>
                  <a:t> n</a:t>
                </a:r>
              </a:p>
              <a:p>
                <a:r>
                  <a:rPr lang="pt-BR" sz="2400" dirty="0" smtClean="0">
                    <a:solidFill>
                      <a:schemeClr val="bg1">
                        <a:lumMod val="65000"/>
                      </a:schemeClr>
                    </a:solidFill>
                  </a:rPr>
                  <a:t>Com isso temos que:</a:t>
                </a:r>
              </a:p>
              <a:p>
                <a:r>
                  <a:rPr lang="pt-BR" sz="2400" dirty="0" smtClean="0">
                    <a:solidFill>
                      <a:schemeClr val="bg1">
                        <a:lumMod val="65000"/>
                      </a:schemeClr>
                    </a:solidFill>
                  </a:rPr>
                  <a:t>x =</a:t>
                </a:r>
                <a14:m>
                  <m:oMath xmlns:m="http://schemas.openxmlformats.org/officeDocument/2006/math">
                    <m:r>
                      <a:rPr lang="pt-BR" sz="2400" b="0" i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∗</m:t>
                    </m:r>
                    <m:sSub>
                      <m:sSubPr>
                        <m:ctrlP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∗</m:t>
                    </m:r>
                    <m:sSub>
                      <m:sSubPr>
                        <m:ctrlP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+…</m:t>
                    </m:r>
                    <m:r>
                      <a:rPr lang="pt-BR" sz="240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 </m:t>
                    </m:r>
                    <m:r>
                      <a:rPr lang="pt-BR" sz="2400" b="0" i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+ </m:t>
                    </m:r>
                    <m:sSub>
                      <m:sSubPr>
                        <m:ctrlP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pt-BR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∗</m:t>
                    </m:r>
                    <m:sSub>
                      <m:sSubPr>
                        <m:ctrlP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pt-BR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∗</m:t>
                    </m:r>
                    <m:sSub>
                      <m:sSubPr>
                        <m:ctrlP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pt-BR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 (</m:t>
                    </m:r>
                    <m:r>
                      <a:rPr lang="pt-BR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𝑚𝑜𝑑</m:t>
                    </m:r>
                    <m:r>
                      <a:rPr lang="pt-BR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 </m:t>
                    </m:r>
                    <m:r>
                      <a:rPr lang="pt-BR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𝑚</m:t>
                    </m:r>
                    <m:r>
                      <a:rPr lang="pt-BR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pt-BR" sz="24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8229600" cy="5616624"/>
              </a:xfrm>
              <a:blipFill rotWithShape="0">
                <a:blip r:embed="rId3"/>
                <a:stretch>
                  <a:fillRect l="-963" t="-86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845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r>
              <a:rPr lang="pt-BR" sz="2800" dirty="0" smtClean="0"/>
              <a:t>	</a:t>
            </a:r>
            <a:endParaRPr lang="pt-BR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/>
          <a:lstStyle/>
          <a:p>
            <a:r>
              <a:rPr lang="pt-BR" sz="2400" dirty="0" smtClean="0">
                <a:solidFill>
                  <a:schemeClr val="bg1">
                    <a:lumMod val="65000"/>
                  </a:schemeClr>
                </a:solidFill>
              </a:rPr>
              <a:t>Que inteiros possuem digito 1 em seu ultimo algarismo na base 2 e na base 3?</a:t>
            </a:r>
          </a:p>
          <a:p>
            <a:endParaRPr lang="pt-BR" sz="2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pt-BR" sz="2400" dirty="0" smtClean="0">
                <a:solidFill>
                  <a:schemeClr val="bg1">
                    <a:lumMod val="65000"/>
                  </a:schemeClr>
                </a:solidFill>
              </a:rPr>
              <a:t>Se Tomer Simis tem uma pizza fatiada em N pedaços iguais, e quando divide ela com outra pessoa , igualmente, sobra uma fatia, com mais duas pessoas sobra duas fatias, e com quatro pessoas sobra quatro fatias. Quantos pedaços tem a pizza? O.o</a:t>
            </a:r>
            <a:endParaRPr lang="pt-BR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Teorema Chinês do Resto</a:t>
            </a:r>
          </a:p>
        </p:txBody>
      </p:sp>
    </p:spTree>
    <p:extLst>
      <p:ext uri="{BB962C8B-B14F-4D97-AF65-F5344CB8AC3E}">
        <p14:creationId xmlns:p14="http://schemas.microsoft.com/office/powerpoint/2010/main" val="347422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Provas e Proposições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r>
              <a:rPr lang="pt-BR" sz="2800" dirty="0" smtClean="0"/>
              <a:t>	</a:t>
            </a:r>
            <a:endParaRPr lang="pt-BR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</p:spPr>
            <p:txBody>
              <a:bodyPr>
                <a:normAutofit/>
              </a:bodyPr>
              <a:lstStyle/>
              <a:p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Métodos mais comuns para provar uma determinada propriedade</a:t>
                </a:r>
              </a:p>
              <a:p>
                <a:pPr lvl="1"/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Prova direta</a:t>
                </a:r>
              </a:p>
              <a:p>
                <a:pPr lvl="1"/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Prova por </a:t>
                </a:r>
                <a:r>
                  <a:rPr lang="pt-BR" dirty="0" err="1" smtClean="0">
                    <a:solidFill>
                      <a:schemeClr val="bg1">
                        <a:lumMod val="65000"/>
                      </a:schemeClr>
                    </a:solidFill>
                  </a:rPr>
                  <a:t>contrapositiva</a:t>
                </a:r>
                <a:endParaRPr lang="pt-BR" dirty="0" smtClean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 →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⟺¬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→¬</m:t>
                    </m:r>
                    <m:r>
                      <a:rPr 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</m:oMath>
                </a14:m>
                <a:endParaRPr lang="pt-BR" dirty="0" smtClean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lvl="1"/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Prova por contradição</a:t>
                </a:r>
              </a:p>
              <a:p>
                <a:pPr lvl="2"/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Assume-se o oposto do que é pretendido e depois de uma série de passos, encontra-se uma contradição. Logo, o que assumimos inicialmente estava “errado”</a:t>
                </a:r>
              </a:p>
              <a:p>
                <a:pPr lvl="1"/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Prova por contraexemplo</a:t>
                </a: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  <a:blipFill rotWithShape="1">
                <a:blip r:embed="rId3"/>
                <a:stretch>
                  <a:fillRect l="-1630" t="-156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0606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Pequeno Teorema de Fermat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r>
              <a:rPr lang="pt-BR" sz="2800" dirty="0" smtClean="0"/>
              <a:t>	</a:t>
            </a:r>
            <a:endParaRPr lang="pt-B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</p:spPr>
            <p:txBody>
              <a:bodyPr/>
              <a:lstStyle/>
              <a:p>
                <a:r>
                  <a:rPr lang="pt-BR" sz="2400" dirty="0" smtClean="0">
                    <a:solidFill>
                      <a:schemeClr val="bg1">
                        <a:lumMod val="65000"/>
                      </a:schemeClr>
                    </a:solidFill>
                  </a:rPr>
                  <a:t>Qual o resto da divisão 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40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500</m:t>
                        </m:r>
                      </m:sup>
                    </m:sSup>
                    <m:r>
                      <m:rPr>
                        <m:sty m:val="p"/>
                      </m:rPr>
                      <a:rPr lang="pt-BR" sz="2400" b="0" i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por</m:t>
                    </m:r>
                    <m:r>
                      <a:rPr lang="pt-BR" sz="2400" b="0" i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 17?</m:t>
                    </m:r>
                  </m:oMath>
                </a14:m>
                <a:endParaRPr lang="pt-BR" sz="2400" dirty="0" smtClean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endParaRPr lang="pt-BR" sz="2400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r>
                  <a:rPr lang="pt-BR" sz="2400" dirty="0" smtClean="0">
                    <a:solidFill>
                      <a:schemeClr val="bg1">
                        <a:lumMod val="65000"/>
                      </a:schemeClr>
                    </a:solidFill>
                  </a:rPr>
                  <a:t>Qual o último digito 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40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7</m:t>
                        </m:r>
                      </m:e>
                      <m:sup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234</m:t>
                        </m:r>
                      </m:sup>
                    </m:sSup>
                  </m:oMath>
                </a14:m>
                <a:r>
                  <a:rPr lang="pt-BR" sz="2400" dirty="0" smtClean="0">
                    <a:solidFill>
                      <a:schemeClr val="bg1">
                        <a:lumMod val="65000"/>
                      </a:schemeClr>
                    </a:solidFill>
                  </a:rPr>
                  <a:t> na base 11?</a:t>
                </a:r>
              </a:p>
              <a:p>
                <a:endParaRPr lang="pt-BR" sz="2400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pt-BR" sz="240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8 ∗ (8</m:t>
                        </m:r>
                      </m:e>
                      <m:sup>
                        <m:r>
                          <a:rPr lang="pt-BR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520</m:t>
                        </m:r>
                      </m:sup>
                    </m:sSup>
                  </m:oMath>
                </a14:m>
                <a:r>
                  <a:rPr lang="pt-BR" sz="2400" dirty="0" smtClean="0">
                    <a:solidFill>
                      <a:schemeClr val="bg1">
                        <a:lumMod val="65000"/>
                      </a:schemeClr>
                    </a:solidFill>
                  </a:rPr>
                  <a:t> - 1) é divisível por 11? Por que?</a:t>
                </a:r>
                <a:endParaRPr lang="pt-BR" sz="24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  <a:blipFill rotWithShape="0">
                <a:blip r:embed="rId3"/>
                <a:stretch>
                  <a:fillRect l="-963" t="-84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12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Teste de primalidade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r>
              <a:rPr lang="pt-BR" sz="2800" dirty="0" smtClean="0"/>
              <a:t>	</a:t>
            </a:r>
            <a:endParaRPr lang="pt-BR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pt-BR" sz="2400" dirty="0" smtClean="0">
                <a:solidFill>
                  <a:schemeClr val="bg1">
                    <a:lumMod val="65000"/>
                  </a:schemeClr>
                </a:solidFill>
              </a:rPr>
              <a:t>111 é primo?</a:t>
            </a:r>
          </a:p>
          <a:p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pt-BR" sz="2400" dirty="0" smtClean="0">
                <a:solidFill>
                  <a:schemeClr val="bg1">
                    <a:lumMod val="65000"/>
                  </a:schemeClr>
                </a:solidFill>
              </a:rPr>
              <a:t>Usando o pequeno teorema de Fermat diga se 31 é primo.</a:t>
            </a:r>
            <a:endParaRPr lang="pt-BR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59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Provas e Proposições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r>
              <a:rPr lang="pt-BR" sz="2800" dirty="0" smtClean="0"/>
              <a:t>	</a:t>
            </a:r>
            <a:endParaRPr lang="pt-BR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Exemplos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Se a, b, c são inteiros ímpares, mostre que a equação ax² + </a:t>
            </a:r>
            <a:r>
              <a:rPr lang="pt-BR" dirty="0" err="1" smtClean="0">
                <a:solidFill>
                  <a:schemeClr val="bg1">
                    <a:lumMod val="65000"/>
                  </a:schemeClr>
                </a:solidFill>
              </a:rPr>
              <a:t>bx</a:t>
            </a:r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 + c = 0 não possui raízes racionais.</a:t>
            </a:r>
          </a:p>
          <a:p>
            <a:pPr marL="971550" lvl="1" indent="-514350">
              <a:buFont typeface="+mj-lt"/>
              <a:buAutoNum type="arabicPeriod"/>
            </a:pPr>
            <a:endParaRPr lang="pt-BR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Se n² é par, então n é par.</a:t>
            </a:r>
          </a:p>
          <a:p>
            <a:pPr marL="971550" lvl="1" indent="-514350">
              <a:buFont typeface="+mj-lt"/>
              <a:buAutoNum type="arabicPeriod"/>
            </a:pPr>
            <a:endParaRPr lang="pt-BR" dirty="0">
              <a:solidFill>
                <a:schemeClr val="bg1">
                  <a:lumMod val="65000"/>
                </a:schemeClr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endParaRPr lang="pt-BR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2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Identidade de Conjuntos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r>
              <a:rPr lang="pt-BR" sz="2800" dirty="0" smtClean="0"/>
              <a:t>	</a:t>
            </a:r>
            <a:endParaRPr lang="pt-B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Comutatividade</a:t>
                </a:r>
              </a:p>
              <a:p>
                <a:pPr lvl="1"/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A </a:t>
                </a:r>
                <a:r>
                  <a:rPr lang="pt-BR" dirty="0">
                    <a:solidFill>
                      <a:schemeClr val="bg1">
                        <a:lumMod val="65000"/>
                      </a:schemeClr>
                    </a:solidFill>
                  </a:rPr>
                  <a:t>⌂</a:t>
                </a: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 </a:t>
                </a:r>
                <a:r>
                  <a:rPr lang="pt-BR" dirty="0">
                    <a:solidFill>
                      <a:schemeClr val="bg1">
                        <a:lumMod val="65000"/>
                      </a:schemeClr>
                    </a:solidFill>
                  </a:rPr>
                  <a:t>B = B ⌂</a:t>
                </a: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 A</a:t>
                </a:r>
              </a:p>
              <a:p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Associatividade </a:t>
                </a:r>
              </a:p>
              <a:p>
                <a:pPr lvl="1"/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(A </a:t>
                </a:r>
                <a:r>
                  <a:rPr lang="pt-BR" dirty="0">
                    <a:solidFill>
                      <a:schemeClr val="bg1">
                        <a:lumMod val="65000"/>
                      </a:schemeClr>
                    </a:solidFill>
                  </a:rPr>
                  <a:t>⌂</a:t>
                </a: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 </a:t>
                </a:r>
                <a:r>
                  <a:rPr lang="pt-BR" dirty="0">
                    <a:solidFill>
                      <a:schemeClr val="bg1">
                        <a:lumMod val="65000"/>
                      </a:schemeClr>
                    </a:solidFill>
                  </a:rPr>
                  <a:t>B) ⌂</a:t>
                </a: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 </a:t>
                </a:r>
                <a:r>
                  <a:rPr lang="pt-BR" dirty="0">
                    <a:solidFill>
                      <a:schemeClr val="bg1">
                        <a:lumMod val="65000"/>
                      </a:schemeClr>
                    </a:solidFill>
                  </a:rPr>
                  <a:t>C = A ⌂</a:t>
                </a: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 </a:t>
                </a:r>
                <a:r>
                  <a:rPr lang="pt-BR" dirty="0">
                    <a:solidFill>
                      <a:schemeClr val="bg1">
                        <a:lumMod val="65000"/>
                      </a:schemeClr>
                    </a:solidFill>
                  </a:rPr>
                  <a:t>(B ⌂</a:t>
                </a: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 </a:t>
                </a:r>
                <a:r>
                  <a:rPr lang="pt-BR" dirty="0">
                    <a:solidFill>
                      <a:schemeClr val="bg1">
                        <a:lumMod val="65000"/>
                      </a:schemeClr>
                    </a:solidFill>
                  </a:rPr>
                  <a:t>C</a:t>
                </a: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)</a:t>
                </a:r>
                <a:endParaRPr lang="pt-BR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Distributividade</a:t>
                </a:r>
                <a:endParaRPr lang="pt-BR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lvl="1"/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A </a:t>
                </a:r>
                <a:r>
                  <a:rPr lang="pt-BR" dirty="0">
                    <a:solidFill>
                      <a:schemeClr val="bg1">
                        <a:lumMod val="65000"/>
                      </a:schemeClr>
                    </a:solidFill>
                  </a:rPr>
                  <a:t>∪ (B ∩ C) = (A ∪ B) ∩ (A ∪ C) </a:t>
                </a: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e A </a:t>
                </a:r>
                <a:r>
                  <a:rPr lang="pt-BR" dirty="0">
                    <a:solidFill>
                      <a:schemeClr val="bg1">
                        <a:lumMod val="65000"/>
                      </a:schemeClr>
                    </a:solidFill>
                  </a:rPr>
                  <a:t>∩ (B ∪ C) = (A ∩ B) ∪ (A ∩ C)</a:t>
                </a:r>
              </a:p>
              <a:p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Identidade A </a:t>
                </a:r>
                <a:r>
                  <a:rPr lang="pt-BR" dirty="0">
                    <a:solidFill>
                      <a:schemeClr val="bg1">
                        <a:lumMod val="65000"/>
                      </a:schemeClr>
                    </a:solidFill>
                  </a:rPr>
                  <a:t>∪ ∅ </a:t>
                </a: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= A; A </a:t>
                </a:r>
                <a:r>
                  <a:rPr lang="pt-BR" dirty="0">
                    <a:solidFill>
                      <a:schemeClr val="bg1">
                        <a:lumMod val="65000"/>
                      </a:schemeClr>
                    </a:solidFill>
                  </a:rPr>
                  <a:t>∩ U = A</a:t>
                </a:r>
              </a:p>
              <a:p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Dominação: A </a:t>
                </a:r>
                <a:r>
                  <a:rPr lang="pt-BR" dirty="0">
                    <a:solidFill>
                      <a:schemeClr val="bg1">
                        <a:lumMod val="65000"/>
                      </a:schemeClr>
                    </a:solidFill>
                  </a:rPr>
                  <a:t>∪ U = </a:t>
                </a: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U; </a:t>
                </a:r>
                <a:r>
                  <a:rPr lang="pt-BR" dirty="0">
                    <a:solidFill>
                      <a:schemeClr val="bg1">
                        <a:lumMod val="65000"/>
                      </a:schemeClr>
                    </a:solidFill>
                  </a:rPr>
                  <a:t>A ∩ ∅ = </a:t>
                </a: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∅</a:t>
                </a:r>
              </a:p>
              <a:p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Complemento: A ∪ A’ = U; A ∩ A’ = ∅; (A’)’=A</a:t>
                </a:r>
              </a:p>
              <a:p>
                <a:r>
                  <a:rPr lang="pt-BR" dirty="0" err="1" smtClean="0">
                    <a:solidFill>
                      <a:schemeClr val="bg1">
                        <a:lumMod val="65000"/>
                      </a:schemeClr>
                    </a:solidFill>
                  </a:rPr>
                  <a:t>Idempotência</a:t>
                </a: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: A ∪ A = A; A </a:t>
                </a:r>
                <a:r>
                  <a:rPr lang="pt-BR" dirty="0">
                    <a:solidFill>
                      <a:schemeClr val="bg1">
                        <a:lumMod val="65000"/>
                      </a:schemeClr>
                    </a:solidFill>
                  </a:rPr>
                  <a:t>∩ </a:t>
                </a: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A = A</a:t>
                </a:r>
              </a:p>
              <a:p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Absorção: A ∩ (A ∪ B) = A</a:t>
                </a:r>
                <a:endParaRPr lang="pt-BR" dirty="0" smtClean="0">
                  <a:solidFill>
                    <a:srgbClr val="FF0000"/>
                  </a:solidFill>
                </a:endParaRPr>
              </a:p>
              <a:p>
                <a:r>
                  <a:rPr lang="pt-BR" b="1" u="sng" dirty="0" smtClean="0">
                    <a:solidFill>
                      <a:srgbClr val="FF0000"/>
                    </a:solidFill>
                  </a:rPr>
                  <a:t>Leis de </a:t>
                </a:r>
                <a:r>
                  <a:rPr lang="pt-BR" b="1" u="sng" dirty="0" err="1" smtClean="0">
                    <a:solidFill>
                      <a:srgbClr val="FF0000"/>
                    </a:solidFill>
                  </a:rPr>
                  <a:t>DeMorgan</a:t>
                </a: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: </a:t>
                </a: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pt-BR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t-BR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m:rPr>
                            <m:nor/>
                          </m:rPr>
                          <a:rPr lang="pt-BR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pt-BR" b="1" dirty="0" smtClean="0">
                            <a:solidFill>
                              <a:schemeClr val="tx1"/>
                            </a:solidFill>
                          </a:rPr>
                          <m:t>∪</m:t>
                        </m:r>
                        <m:r>
                          <m:rPr>
                            <m:nor/>
                          </m:rPr>
                          <a:rPr lang="pt-BR" b="1" i="0" dirty="0" smtClean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a:rPr lang="pt-BR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pt-BR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acc>
                    <m:r>
                      <a:rPr lang="pt-BR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acc>
                      <m:accPr>
                        <m:chr m:val="̅"/>
                        <m:ctrlPr>
                          <a:rPr lang="pt-BR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pt-BR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acc>
                    <m:r>
                      <m:rPr>
                        <m:nor/>
                      </m:rPr>
                      <a:rPr lang="pt-BR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pt-BR" b="1" dirty="0">
                        <a:solidFill>
                          <a:schemeClr val="tx1"/>
                        </a:solidFill>
                      </a:rPr>
                      <m:t>∩</m:t>
                    </m:r>
                    <m:r>
                      <m:rPr>
                        <m:nor/>
                      </m:rPr>
                      <a:rPr lang="pt-BR" b="1" i="0" dirty="0" smtClean="0">
                        <a:solidFill>
                          <a:schemeClr val="tx1"/>
                        </a:solidFill>
                      </a:rPr>
                      <m:t> </m:t>
                    </m:r>
                    <m:acc>
                      <m:accPr>
                        <m:chr m:val="̅"/>
                        <m:ctrlPr>
                          <a:rPr lang="pt-BR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pt-BR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acc>
                  </m:oMath>
                </a14:m>
                <a:r>
                  <a:rPr lang="pt-BR" b="1" dirty="0" smtClean="0">
                    <a:solidFill>
                      <a:schemeClr val="tx1"/>
                    </a:solidFill>
                  </a:rPr>
                  <a:t> ;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pt-BR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t-BR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m:rPr>
                            <m:nor/>
                          </m:rPr>
                          <a:rPr lang="pt-BR" b="1" dirty="0"/>
                          <m:t>∩</m:t>
                        </m:r>
                        <m:r>
                          <a:rPr lang="pt-BR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pt-BR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acc>
                    <m:r>
                      <a:rPr lang="pt-BR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acc>
                      <m:accPr>
                        <m:chr m:val="̅"/>
                        <m:ctrlPr>
                          <a:rPr lang="pt-BR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pt-BR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acc>
                    <m:r>
                      <m:rPr>
                        <m:nor/>
                      </m:rPr>
                      <a:rPr lang="pt-BR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pt-BR" b="1" dirty="0"/>
                      <m:t>∪</m:t>
                    </m:r>
                    <m:r>
                      <m:rPr>
                        <m:nor/>
                      </m:rPr>
                      <a:rPr lang="pt-BR" b="1" i="0" dirty="0" smtClean="0"/>
                      <m:t> </m:t>
                    </m:r>
                    <m:acc>
                      <m:accPr>
                        <m:chr m:val="̅"/>
                        <m:ctrlPr>
                          <a:rPr lang="pt-BR" b="1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pt-BR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acc>
                  </m:oMath>
                </a14:m>
                <a:endParaRPr lang="pt-BR" b="1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  <a:blipFill rotWithShape="0">
                <a:blip r:embed="rId3"/>
                <a:stretch>
                  <a:fillRect l="-1037" t="-228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242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Identidade de Conjuntos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91641" y="1253371"/>
            <a:ext cx="7848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r>
              <a:rPr lang="pt-BR" sz="2800" dirty="0" smtClean="0"/>
              <a:t>	</a:t>
            </a:r>
            <a:endParaRPr lang="pt-BR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Exemplos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sz="3200" dirty="0">
                <a:solidFill>
                  <a:schemeClr val="bg1">
                    <a:lumMod val="65000"/>
                  </a:schemeClr>
                </a:solidFill>
              </a:rPr>
              <a:t>(A </a:t>
            </a:r>
            <a:r>
              <a:rPr lang="pt-BR" sz="3200" dirty="0" smtClean="0">
                <a:solidFill>
                  <a:schemeClr val="bg1">
                    <a:lumMod val="65000"/>
                  </a:schemeClr>
                </a:solidFill>
              </a:rPr>
              <a:t>– B) – C  ?=? (A – C) – (B – C)</a:t>
            </a:r>
          </a:p>
          <a:p>
            <a:pPr marL="457200" lvl="1" indent="0">
              <a:buNone/>
            </a:pPr>
            <a:endParaRPr lang="pt-BR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endParaRPr lang="pt-BR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71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err="1" smtClean="0">
                <a:solidFill>
                  <a:srgbClr val="B2605E"/>
                </a:solidFill>
              </a:rPr>
              <a:t>Enumerabilidade</a:t>
            </a:r>
            <a:endParaRPr lang="pt-BR" sz="2800" b="1" dirty="0" smtClean="0">
              <a:solidFill>
                <a:srgbClr val="B2605E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91641" y="1253371"/>
            <a:ext cx="7848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r>
              <a:rPr lang="pt-BR" sz="2800" dirty="0" smtClean="0"/>
              <a:t>	</a:t>
            </a:r>
            <a:endParaRPr lang="pt-BR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chemeClr val="bg1">
                    <a:lumMod val="65000"/>
                  </a:schemeClr>
                </a:solidFill>
              </a:rPr>
              <a:t>Um conjunto que é </a:t>
            </a:r>
            <a:r>
              <a:rPr lang="pt-BR" sz="2400" dirty="0" err="1">
                <a:solidFill>
                  <a:schemeClr val="bg1">
                    <a:lumMod val="65000"/>
                  </a:schemeClr>
                </a:solidFill>
              </a:rPr>
              <a:t>ﬁnito</a:t>
            </a:r>
            <a:r>
              <a:rPr lang="pt-BR" sz="2400" dirty="0">
                <a:solidFill>
                  <a:schemeClr val="bg1">
                    <a:lumMod val="65000"/>
                  </a:schemeClr>
                </a:solidFill>
              </a:rPr>
              <a:t> ou possui a </a:t>
            </a:r>
            <a:r>
              <a:rPr lang="pt-BR" sz="2400" dirty="0" smtClean="0">
                <a:solidFill>
                  <a:schemeClr val="bg1">
                    <a:lumMod val="65000"/>
                  </a:schemeClr>
                </a:solidFill>
              </a:rPr>
              <a:t>mesma cardinalidade </a:t>
            </a:r>
            <a:r>
              <a:rPr lang="pt-BR" sz="2400" dirty="0">
                <a:solidFill>
                  <a:schemeClr val="bg1">
                    <a:lumMod val="65000"/>
                  </a:schemeClr>
                </a:solidFill>
              </a:rPr>
              <a:t>dos números naturais </a:t>
            </a:r>
            <a:r>
              <a:rPr lang="pt-BR" sz="2400" dirty="0" smtClean="0">
                <a:solidFill>
                  <a:schemeClr val="bg1">
                    <a:lumMod val="65000"/>
                  </a:schemeClr>
                </a:solidFill>
              </a:rPr>
              <a:t>é chamado de enumerável (ou contável), caso contrário ele é dito não enumerável</a:t>
            </a:r>
          </a:p>
          <a:p>
            <a:endParaRPr lang="pt-BR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pt-BR" sz="2400" dirty="0">
                <a:solidFill>
                  <a:schemeClr val="bg1">
                    <a:lumMod val="65000"/>
                  </a:schemeClr>
                </a:solidFill>
              </a:rPr>
              <a:t>Os conjuntos A e B possuem a mesma cardinalidade se e somente se existe uma bijeção entre A e B</a:t>
            </a:r>
          </a:p>
          <a:p>
            <a:pPr marL="457200" lvl="1" indent="0">
              <a:buNone/>
            </a:pPr>
            <a:endParaRPr lang="pt-BR" dirty="0">
              <a:solidFill>
                <a:schemeClr val="bg1">
                  <a:lumMod val="65000"/>
                </a:schemeClr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endParaRPr lang="pt-BR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85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err="1" smtClean="0">
                <a:solidFill>
                  <a:srgbClr val="B2605E"/>
                </a:solidFill>
              </a:rPr>
              <a:t>Enumerabilidade</a:t>
            </a:r>
            <a:endParaRPr lang="pt-BR" sz="2800" b="1" dirty="0" smtClean="0">
              <a:solidFill>
                <a:srgbClr val="B2605E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91641" y="1253371"/>
            <a:ext cx="7848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r>
              <a:rPr lang="pt-BR" sz="2800" dirty="0" smtClean="0"/>
              <a:t>	</a:t>
            </a:r>
            <a:endParaRPr lang="pt-BR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Exemplos</a:t>
            </a:r>
          </a:p>
          <a:p>
            <a:pPr marL="457200" lvl="1" indent="0">
              <a:buNone/>
            </a:pPr>
            <a:endParaRPr lang="pt-BR" dirty="0">
              <a:solidFill>
                <a:schemeClr val="bg1">
                  <a:lumMod val="65000"/>
                </a:schemeClr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Se A é um conjunto enumerável e B é não enumerável, </a:t>
            </a:r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A ∩ </a:t>
            </a:r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B é enumerável? 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Se A é um conjunto não enumerável e B é </a:t>
            </a:r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não enumerável, A </a:t>
            </a:r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U </a:t>
            </a:r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B </a:t>
            </a:r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é enumerável</a:t>
            </a:r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? 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Se A é um conjunto não enumerável e B é um conjunto enumerável, </a:t>
            </a:r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A ∩ </a:t>
            </a:r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B’ </a:t>
            </a:r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é enumerável? </a:t>
            </a:r>
          </a:p>
          <a:p>
            <a:pPr marL="971550" lvl="1" indent="-514350">
              <a:buFont typeface="+mj-lt"/>
              <a:buAutoNum type="arabicPeriod"/>
            </a:pPr>
            <a:endParaRPr lang="pt-BR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42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Funções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r>
              <a:rPr lang="pt-BR" sz="2800" dirty="0" smtClean="0"/>
              <a:t>	</a:t>
            </a:r>
            <a:endParaRPr lang="pt-B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</p:spPr>
            <p:txBody>
              <a:bodyPr/>
              <a:lstStyle/>
              <a:p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Sobrejetora: Contradomínio é igual à </a:t>
                </a:r>
                <a:r>
                  <a:rPr lang="pt-BR" dirty="0">
                    <a:solidFill>
                      <a:schemeClr val="bg1">
                        <a:lumMod val="65000"/>
                      </a:schemeClr>
                    </a:solidFill>
                  </a:rPr>
                  <a:t>I</a:t>
                </a:r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magem.</a:t>
                </a:r>
              </a:p>
              <a:p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Injetora: Não há elementos distintos do domínio com a mesma imagem.</a:t>
                </a:r>
              </a:p>
              <a:p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Bijetora: É sobrejetora e injetora ao mesmo tempo.</a:t>
                </a:r>
              </a:p>
              <a:p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Função inversa: Só existe quando a função original é bijetora.Para obtê-la, “trocamos” f(x) por x e x por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pt-BR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pt-BR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(</m:t>
                    </m:r>
                    <m:r>
                      <a:rPr lang="pt-BR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pt-BR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pt-BR" dirty="0"/>
              </a:p>
              <a:p>
                <a:r>
                  <a:rPr lang="pt-BR" dirty="0" smtClean="0">
                    <a:solidFill>
                      <a:schemeClr val="bg1">
                        <a:lumMod val="65000"/>
                      </a:schemeClr>
                    </a:solidFill>
                  </a:rPr>
                  <a:t>Assim, para f(x) = 2x+1,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pt-BR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pt-BR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=(</m:t>
                    </m:r>
                    <m:r>
                      <a:rPr lang="pt-BR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pt-BR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−1)/2</m:t>
                    </m:r>
                  </m:oMath>
                </a14:m>
                <a:endParaRPr lang="pt-BR" sz="24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  <a:blipFill rotWithShape="0">
                <a:blip r:embed="rId3"/>
                <a:stretch>
                  <a:fillRect l="-1704" t="-1563" r="-667" b="-12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62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1751</Words>
  <Application>Microsoft Office PowerPoint</Application>
  <PresentationFormat>On-screen Show (4:3)</PresentationFormat>
  <Paragraphs>240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gpp@cin.ufpe.br;raa7@cin.ufpe.br</dc:creator>
  <cp:keywords>mmdiscreta</cp:keywords>
  <cp:lastModifiedBy>Duhan Caraciolo</cp:lastModifiedBy>
  <cp:revision>36</cp:revision>
  <dcterms:created xsi:type="dcterms:W3CDTF">2013-02-02T01:12:08Z</dcterms:created>
  <dcterms:modified xsi:type="dcterms:W3CDTF">2013-07-19T21:24:03Z</dcterms:modified>
</cp:coreProperties>
</file>