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activeX/activeX1.xml" ContentType="application/vnd.ms-office.activeX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9"/>
  </p:notesMasterIdLst>
  <p:handoutMasterIdLst>
    <p:handoutMasterId r:id="rId50"/>
  </p:handoutMasterIdLst>
  <p:sldIdLst>
    <p:sldId id="283" r:id="rId2"/>
    <p:sldId id="322" r:id="rId3"/>
    <p:sldId id="285" r:id="rId4"/>
    <p:sldId id="332" r:id="rId5"/>
    <p:sldId id="334" r:id="rId6"/>
    <p:sldId id="344" r:id="rId7"/>
    <p:sldId id="346" r:id="rId8"/>
    <p:sldId id="291" r:id="rId9"/>
    <p:sldId id="306" r:id="rId10"/>
    <p:sldId id="307" r:id="rId11"/>
    <p:sldId id="309" r:id="rId12"/>
    <p:sldId id="311" r:id="rId13"/>
    <p:sldId id="312" r:id="rId14"/>
    <p:sldId id="313" r:id="rId15"/>
    <p:sldId id="347" r:id="rId16"/>
    <p:sldId id="352" r:id="rId17"/>
    <p:sldId id="295" r:id="rId18"/>
    <p:sldId id="325" r:id="rId19"/>
    <p:sldId id="323" r:id="rId20"/>
    <p:sldId id="324" r:id="rId21"/>
    <p:sldId id="353" r:id="rId22"/>
    <p:sldId id="293" r:id="rId23"/>
    <p:sldId id="342" r:id="rId24"/>
    <p:sldId id="329" r:id="rId25"/>
    <p:sldId id="348" r:id="rId26"/>
    <p:sldId id="292" r:id="rId27"/>
    <p:sldId id="321" r:id="rId28"/>
    <p:sldId id="349" r:id="rId29"/>
    <p:sldId id="294" r:id="rId30"/>
    <p:sldId id="338" r:id="rId31"/>
    <p:sldId id="339" r:id="rId32"/>
    <p:sldId id="326" r:id="rId33"/>
    <p:sldId id="315" r:id="rId34"/>
    <p:sldId id="316" r:id="rId35"/>
    <p:sldId id="317" r:id="rId36"/>
    <p:sldId id="318" r:id="rId37"/>
    <p:sldId id="319" r:id="rId38"/>
    <p:sldId id="327" r:id="rId39"/>
    <p:sldId id="365" r:id="rId40"/>
    <p:sldId id="391" r:id="rId41"/>
    <p:sldId id="389" r:id="rId42"/>
    <p:sldId id="314" r:id="rId43"/>
    <p:sldId id="336" r:id="rId44"/>
    <p:sldId id="390" r:id="rId45"/>
    <p:sldId id="298" r:id="rId46"/>
    <p:sldId id="392" r:id="rId47"/>
    <p:sldId id="383" r:id="rId48"/>
  </p:sldIdLst>
  <p:sldSz cx="9144000" cy="6858000" type="screen4x3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79298" autoAdjust="0"/>
  </p:normalViewPr>
  <p:slideViewPr>
    <p:cSldViewPr>
      <p:cViewPr varScale="1">
        <p:scale>
          <a:sx n="82" d="100"/>
          <a:sy n="82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5403"/>
  <ax:ocxPr ax:name="_cy" ax:value="13401"/>
  <ax:ocxPr ax:name="FlashVars" ax:value=""/>
  <ax:ocxPr ax:name="Movie" ax:value="simulador.swf"/>
  <ax:ocxPr ax:name="Src" ax:value="simulado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2"/>
            <c:explosion val="18"/>
          </c:dPt>
          <c:dPt>
            <c:idx val="3"/>
            <c:explosion val="13"/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096"/>
          <c:w val="0.30239888769465517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marker val="1"/>
        <c:axId val="57567872"/>
        <c:axId val="57586048"/>
      </c:lineChart>
      <c:catAx>
        <c:axId val="57567872"/>
        <c:scaling>
          <c:orientation val="minMax"/>
        </c:scaling>
        <c:axPos val="b"/>
        <c:tickLblPos val="nextTo"/>
        <c:crossAx val="57586048"/>
        <c:crosses val="autoZero"/>
        <c:auto val="1"/>
        <c:lblAlgn val="ctr"/>
        <c:lblOffset val="100"/>
      </c:catAx>
      <c:valAx>
        <c:axId val="57586048"/>
        <c:scaling>
          <c:orientation val="minMax"/>
        </c:scaling>
        <c:axPos val="l"/>
        <c:majorGridlines/>
        <c:numFmt formatCode="General" sourceLinked="1"/>
        <c:tickLblPos val="nextTo"/>
        <c:crossAx val="5756787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6.9596754951086193E-2"/>
          <c:y val="5.8944700877907506E-2"/>
          <c:w val="0.64047712644079979"/>
          <c:h val="0.7326458445946713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mobiCLUB!$B$5:$F$5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marker val="1"/>
        <c:axId val="63597952"/>
        <c:axId val="63600128"/>
      </c:lineChart>
      <c:catAx>
        <c:axId val="63597952"/>
        <c:scaling>
          <c:orientation val="minMax"/>
        </c:scaling>
        <c:axPos val="b"/>
        <c:tickLblPos val="nextTo"/>
        <c:crossAx val="63600128"/>
        <c:crosses val="autoZero"/>
        <c:auto val="1"/>
        <c:lblAlgn val="ctr"/>
        <c:lblOffset val="100"/>
      </c:catAx>
      <c:valAx>
        <c:axId val="63600128"/>
        <c:scaling>
          <c:orientation val="minMax"/>
        </c:scaling>
        <c:axPos val="l"/>
        <c:majorGridlines/>
        <c:numFmt formatCode="General" sourceLinked="1"/>
        <c:tickLblPos val="nextTo"/>
        <c:crossAx val="6359795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18/10/2009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18/10/2009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efetuada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21</a:t>
            </a:fld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30</a:t>
            </a:fld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31</a:t>
            </a:fld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B567CC12-4D56-4131-B1A3-004A84F0E9DF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ocasionou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do</a:t>
            </a:r>
          </a:p>
          <a:p>
            <a:r>
              <a:rPr lang="en-US" baseline="0" dirty="0" err="1" smtClean="0"/>
              <a:t>Consumo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consequentemente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pagar</a:t>
            </a:r>
            <a:r>
              <a:rPr lang="en-US" baseline="0" dirty="0" smtClean="0"/>
              <a:t>.</a:t>
            </a:r>
          </a:p>
        </p:txBody>
      </p:sp>
      <p:sp>
        <p:nvSpPr>
          <p:cNvPr id="77828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7D8164F9-24F4-452D-B349-B6352CFCD90D}" type="slidenum">
              <a:rPr lang="pt-BR" sz="1200"/>
              <a:pPr algn="r" defTabSz="912813"/>
              <a:t>4</a:t>
            </a:fld>
            <a:endParaRPr lang="pt-BR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43</a:t>
            </a:fld>
            <a:endParaRPr lang="pt-BR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44</a:t>
            </a:fld>
            <a:endParaRPr lang="pt-BR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5</a:t>
            </a:fld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7</a:t>
            </a:fld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18/10/2009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5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4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6.png"/><Relationship Id="rId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image" Target="../media/image28.png"/><Relationship Id="rId9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 descr="VectorBackgroun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163" y="0"/>
            <a:ext cx="930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m 8" descr="back cit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13" y="4338638"/>
            <a:ext cx="94297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-214313"/>
            <a:ext cx="6929438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66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1500188" y="2428875"/>
            <a:ext cx="801687" cy="831850"/>
            <a:chOff x="1571604" y="3071810"/>
            <a:chExt cx="801689" cy="831851"/>
          </a:xfrm>
        </p:grpSpPr>
        <p:grpSp>
          <p:nvGrpSpPr>
            <p:cNvPr id="26640" name="Grupo 97"/>
            <p:cNvGrpSpPr>
              <a:grpSpLocks/>
            </p:cNvGrpSpPr>
            <p:nvPr/>
          </p:nvGrpSpPr>
          <p:grpSpPr bwMode="auto">
            <a:xfrm>
              <a:off x="1571604" y="3071810"/>
              <a:ext cx="649289" cy="679451"/>
              <a:chOff x="6728041" y="1434594"/>
              <a:chExt cx="649289" cy="679451"/>
            </a:xfrm>
          </p:grpSpPr>
          <p:pic>
            <p:nvPicPr>
              <p:cNvPr id="2664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41" name="Grupo 97"/>
            <p:cNvGrpSpPr>
              <a:grpSpLocks/>
            </p:cNvGrpSpPr>
            <p:nvPr/>
          </p:nvGrpSpPr>
          <p:grpSpPr bwMode="auto">
            <a:xfrm>
              <a:off x="1724004" y="3224210"/>
              <a:ext cx="649289" cy="679451"/>
              <a:chOff x="6728041" y="1434594"/>
              <a:chExt cx="649289" cy="679451"/>
            </a:xfrm>
          </p:grpSpPr>
          <p:pic>
            <p:nvPicPr>
              <p:cNvPr id="2664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1654">
            <a:off x="4941888" y="5006975"/>
            <a:ext cx="50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857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71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357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013" y="27289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32146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3861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643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0225" y="38576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143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357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:35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643688" y="4786313"/>
            <a:ext cx="57150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071538" y="1928802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500" dirty="0" smtClean="0">
                <a:latin typeface="Arial Rounded MT Bold" pitchFamily="34" charset="0"/>
              </a:rPr>
              <a:t>     </a:t>
            </a:r>
            <a:r>
              <a:rPr lang="en-US" sz="2500" dirty="0" smtClean="0">
                <a:latin typeface="Arial Rounded MT Bold" pitchFamily="34" charset="0"/>
              </a:rPr>
              <a:t>“</a:t>
            </a:r>
            <a:r>
              <a:rPr lang="pt-BR" sz="2500" dirty="0" smtClean="0">
                <a:latin typeface="Arial Rounded MT Bold" pitchFamily="34" charset="0"/>
              </a:rPr>
              <a:t>Prefiro </a:t>
            </a:r>
            <a:r>
              <a:rPr lang="pt-BR" sz="2500" dirty="0">
                <a:latin typeface="Arial Rounded MT Bold" pitchFamily="34" charset="0"/>
              </a:rPr>
              <a:t>não ir </a:t>
            </a:r>
            <a:r>
              <a:rPr lang="pt-BR" sz="2500" dirty="0" smtClean="0">
                <a:latin typeface="Arial Rounded MT Bold" pitchFamily="34" charset="0"/>
              </a:rPr>
              <a:t>para o </a:t>
            </a:r>
            <a:r>
              <a:rPr lang="pt-BR" sz="2500" dirty="0" err="1" smtClean="0">
                <a:latin typeface="Arial Rounded MT Bold" pitchFamily="34" charset="0"/>
              </a:rPr>
              <a:t>PubShow</a:t>
            </a:r>
            <a:r>
              <a:rPr lang="pt-BR" sz="2500" dirty="0" smtClean="0">
                <a:latin typeface="Arial Rounded MT Bold" pitchFamily="34" charset="0"/>
              </a:rPr>
              <a:t>, odeio filas.”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5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000125" y="3786190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500" dirty="0">
                <a:latin typeface="Arial Rounded MT Bold" pitchFamily="34" charset="0"/>
              </a:rPr>
              <a:t>	</a:t>
            </a:r>
            <a:r>
              <a:rPr lang="pt-BR" sz="2500" dirty="0" smtClean="0">
                <a:latin typeface="Arial Rounded MT Bold" pitchFamily="34" charset="0"/>
              </a:rPr>
              <a:t> “Vou sair mais cedo para não enfrentar fila.”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500" dirty="0">
              <a:latin typeface="Arial Rounded MT Bold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Cenário Atual - Conclusão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572" y="25003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2844" y="43576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000240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dirty="0" smtClean="0">
                <a:latin typeface="Arial Rounded MT Bold" pitchFamily="34" charset="0"/>
              </a:rPr>
              <a:t>	A </a:t>
            </a:r>
            <a:r>
              <a:rPr lang="pt-BR" sz="4000" dirty="0" err="1" smtClean="0">
                <a:latin typeface="Arial Rounded MT Bold" pitchFamily="34" charset="0"/>
              </a:rPr>
              <a:t>PubShow</a:t>
            </a:r>
            <a:r>
              <a:rPr lang="pt-BR" sz="4000" dirty="0" smtClean="0">
                <a:latin typeface="Arial Rounded MT Bold" pitchFamily="34" charset="0"/>
              </a:rPr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4000496" y="4071940"/>
            <a:ext cx="1016263" cy="2246768"/>
            <a:chOff x="115569" y="5260669"/>
            <a:chExt cx="572801" cy="1265534"/>
          </a:xfrm>
        </p:grpSpPr>
        <p:sp>
          <p:nvSpPr>
            <p:cNvPr id="14" name="Retângulo 13"/>
            <p:cNvSpPr/>
            <p:nvPr/>
          </p:nvSpPr>
          <p:spPr>
            <a:xfrm>
              <a:off x="115569" y="5260669"/>
              <a:ext cx="572801" cy="1265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40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$</a:t>
              </a:r>
            </a:p>
          </p:txBody>
        </p:sp>
        <p:pic>
          <p:nvPicPr>
            <p:cNvPr id="32779" name="Picture 3" descr="C:\Users\Bruno\Desktop\1251780879_Thumbs_dow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834" y="5743536"/>
              <a:ext cx="442914" cy="44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Cenário Atual - Conclusão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857364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b="1" dirty="0" smtClean="0">
                <a:latin typeface="Arial Rounded MT Bold" pitchFamily="34" charset="0"/>
              </a:rPr>
              <a:t>	</a:t>
            </a:r>
            <a:r>
              <a:rPr lang="pt-BR" sz="6000" b="1" dirty="0" smtClean="0">
                <a:latin typeface="Myriad Pro Light" pitchFamily="34" charset="0"/>
              </a:rPr>
              <a:t>Dados Estatísticos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b="1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Questionário e Entrevista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8625" y="2071688"/>
            <a:ext cx="4357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b="1" dirty="0" smtClean="0">
                <a:latin typeface="Arial Rounded MT Bold" pitchFamily="34" charset="0"/>
              </a:rPr>
              <a:t>Perfil:</a:t>
            </a:r>
            <a:endParaRPr lang="pt-BR" sz="3200" b="1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28624" y="1285875"/>
            <a:ext cx="714377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250 pessoas </a:t>
            </a:r>
            <a:r>
              <a:rPr lang="pt-BR" sz="3200" dirty="0" smtClean="0">
                <a:latin typeface="Arial Rounded MT Bold" pitchFamily="34" charset="0"/>
              </a:rPr>
              <a:t>entrevistadas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2700" dirty="0">
                <a:latin typeface="Arial Rounded MT Bold" pitchFamily="34" charset="0"/>
              </a:rPr>
              <a:t>	</a:t>
            </a:r>
            <a:r>
              <a:rPr lang="pt-BR" sz="3200" dirty="0">
                <a:latin typeface="Arial Rounded MT Bold" pitchFamily="34" charset="0"/>
              </a:rPr>
              <a:t>Faixa etária: </a:t>
            </a:r>
            <a:r>
              <a:rPr lang="pt-BR" sz="3200" dirty="0" smtClean="0">
                <a:latin typeface="Arial Rounded MT Bold" pitchFamily="34" charset="0"/>
              </a:rPr>
              <a:t>18 </a:t>
            </a:r>
            <a:r>
              <a:rPr lang="pt-BR" sz="3200" dirty="0">
                <a:latin typeface="Arial Rounded MT Bold" pitchFamily="34" charset="0"/>
              </a:rPr>
              <a:t>a </a:t>
            </a:r>
            <a:r>
              <a:rPr lang="pt-BR" sz="3200" dirty="0" smtClean="0">
                <a:latin typeface="Arial Rounded MT Bold" pitchFamily="34" charset="0"/>
              </a:rPr>
              <a:t>30 </a:t>
            </a:r>
            <a:r>
              <a:rPr lang="pt-BR" sz="3200" dirty="0">
                <a:latin typeface="Arial Rounded MT Bold" pitchFamily="34" charset="0"/>
              </a:rPr>
              <a:t>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3200" dirty="0">
                <a:latin typeface="Arial Rounded MT Bold" pitchFamily="34" charset="0"/>
              </a:rPr>
              <a:t> </a:t>
            </a: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	Freqüentadores de </a:t>
            </a:r>
            <a:r>
              <a:rPr lang="pt-BR" sz="3200" dirty="0" smtClean="0">
                <a:latin typeface="Arial Rounded MT Bold" pitchFamily="34" charset="0"/>
              </a:rPr>
              <a:t>boates.</a:t>
            </a:r>
            <a:endParaRPr lang="pt-BR" sz="32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smtClean="0">
                <a:latin typeface="Myriad Pro Light"/>
                <a:ea typeface="Aharoni"/>
                <a:cs typeface="Aharoni"/>
              </a:rPr>
              <a:t>Resultados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785926"/>
            <a:ext cx="7500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71604" y="3429000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071802" y="4929198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43174" y="3571876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00628" y="3929066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86182" y="3429000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Arial Rounded MT Bold" pitchFamily="34" charset="0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4214810" y="4000504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57422" y="3643314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789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0" descr="Maraca DEFINITI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429125"/>
            <a:ext cx="4214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1571612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i="1" dirty="0" smtClean="0">
                <a:latin typeface="Arial Rounded MT Bold"/>
              </a:rPr>
              <a:t>“Criar </a:t>
            </a:r>
            <a:r>
              <a:rPr lang="pt-BR" sz="4000" i="1" dirty="0">
                <a:latin typeface="Arial Rounded MT Bold"/>
              </a:rPr>
              <a:t>soluções </a:t>
            </a:r>
            <a:r>
              <a:rPr lang="pt-BR" sz="4000" i="1" dirty="0" smtClean="0">
                <a:latin typeface="Arial Rounded MT Bold"/>
              </a:rPr>
              <a:t>móveis </a:t>
            </a:r>
            <a:r>
              <a:rPr lang="pt-BR" sz="4000" i="1" dirty="0">
                <a:latin typeface="Arial Rounded MT Bold"/>
              </a:rPr>
              <a:t>inteligentes para aumentar a rentabilidade dos nossos </a:t>
            </a:r>
            <a:r>
              <a:rPr lang="pt-BR" sz="4000" i="1" dirty="0" smtClean="0">
                <a:latin typeface="Arial Rounded MT Bold"/>
              </a:rPr>
              <a:t>clientes.”</a:t>
            </a:r>
            <a:endParaRPr lang="pt-BR" sz="4000" i="1" dirty="0">
              <a:latin typeface="Arial Rounded MT Bold"/>
            </a:endParaRPr>
          </a:p>
        </p:txBody>
      </p:sp>
      <p:sp>
        <p:nvSpPr>
          <p:cNvPr id="16390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Missão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da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Empresa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Você deixa de consumir produtos ou </a:t>
            </a:r>
            <a:r>
              <a:rPr lang="pt-BR" sz="3200" b="1" dirty="0" err="1">
                <a:latin typeface="Arial Rounded MT Bold" pitchFamily="34" charset="0"/>
              </a:rPr>
              <a:t>frequentar</a:t>
            </a:r>
            <a:r>
              <a:rPr lang="pt-BR" sz="3200" b="1" dirty="0">
                <a:latin typeface="Arial Rounded MT Bold" pitchFamily="34" charset="0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4714876" y="464344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89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Resultados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428596" y="500042"/>
            <a:ext cx="807249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atin typeface="Myriad Pro Light" pitchFamily="34" charset="0"/>
              </a:rPr>
              <a:t>Problema</a:t>
            </a:r>
          </a:p>
          <a:p>
            <a:pPr algn="just"/>
            <a:endParaRPr lang="pt-BR" sz="5400" dirty="0" smtClean="0">
              <a:latin typeface="Myriad Pro Light" pitchFamily="34" charset="0"/>
            </a:endParaRPr>
          </a:p>
          <a:p>
            <a:pPr algn="ctr"/>
            <a:r>
              <a:rPr lang="pt-BR" sz="5000" dirty="0" smtClean="0">
                <a:latin typeface="Myriad Pro Light" pitchFamily="34" charset="0"/>
              </a:rPr>
              <a:t>As boates perdem clientes e deixam de vender, devido às formas de pagamentos existentes. </a:t>
            </a:r>
            <a:endParaRPr lang="pt-BR" sz="5000" dirty="0">
              <a:latin typeface="Myriad Pro Light" pitchFamily="34" charset="0"/>
            </a:endParaRPr>
          </a:p>
          <a:p>
            <a:pPr algn="just"/>
            <a:endParaRPr lang="pt-BR" sz="24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Formas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pagamento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1845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786190"/>
            <a:ext cx="2571736" cy="189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285860"/>
            <a:ext cx="2500330" cy="21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Pagamentos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Móveis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72074"/>
            <a:ext cx="2184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357826"/>
            <a:ext cx="24717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285992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428596" y="135729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Vantagens </a:t>
            </a:r>
          </a:p>
          <a:p>
            <a:pPr>
              <a:buBlip>
                <a:blip r:embed="rId6"/>
              </a:buBlip>
            </a:pPr>
            <a:r>
              <a:rPr lang="pt-BR" sz="2800" dirty="0" smtClean="0"/>
              <a:t>Comodidade e Praticidade</a:t>
            </a:r>
          </a:p>
          <a:p>
            <a:pPr lvl="0">
              <a:buBlip>
                <a:blip r:embed="rId6"/>
              </a:buBlip>
            </a:pPr>
            <a:r>
              <a:rPr lang="pt-BR" sz="2800" dirty="0" smtClean="0"/>
              <a:t>Segurança</a:t>
            </a:r>
          </a:p>
          <a:p>
            <a:pPr lvl="0"/>
            <a:endParaRPr lang="pt-BR" sz="2800" dirty="0" smtClean="0"/>
          </a:p>
          <a:p>
            <a:r>
              <a:rPr lang="pt-BR" sz="2800" b="1" dirty="0" smtClean="0"/>
              <a:t>Desvantagens </a:t>
            </a:r>
          </a:p>
          <a:p>
            <a:pPr lvl="0">
              <a:buBlip>
                <a:blip r:embed="rId6"/>
              </a:buBlip>
            </a:pPr>
            <a:r>
              <a:rPr lang="pt-BR" sz="2800" dirty="0" smtClean="0"/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pic>
        <p:nvPicPr>
          <p:cNvPr id="32772" name="Picture 4" descr="http://corrosionx.toaqui.com/images/logo_oipag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357562"/>
            <a:ext cx="1928826" cy="1535024"/>
          </a:xfrm>
          <a:prstGeom prst="rect">
            <a:avLst/>
          </a:prstGeom>
          <a:noFill/>
        </p:spPr>
      </p:pic>
      <p:pic>
        <p:nvPicPr>
          <p:cNvPr id="32784" name="Picture 16" descr="http://www.gestaovanbarcin.com/portal/pagseguro_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429132"/>
            <a:ext cx="17907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Dinheiro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em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Espécie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1285860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Estabelecimento não paga comissão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Aceitabilidade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Insegurança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Cartão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Crédito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1428736"/>
            <a:ext cx="8572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Portabilidade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Segurança</a:t>
            </a:r>
          </a:p>
          <a:p>
            <a:pPr lvl="0"/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Aceitabilidade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Custo para estabelecimento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214710" cy="2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47788"/>
            <a:ext cx="88582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Custo ($) – Custo de implementação e uso do sistema.</a:t>
            </a:r>
          </a:p>
          <a:p>
            <a:pPr>
              <a:buBlip>
                <a:blip r:embed="rId3"/>
              </a:buBlip>
            </a:pPr>
            <a:endParaRPr lang="pt-BR" sz="2400" dirty="0" smtClean="0"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Segurança – Segurança no ambiente de utilização do serviço (antes e durante).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Praticidade – Facilidade em utilizar o serviço.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Espera para saída – Tempo gasto entre a decisão e o ato de sair do local.</a:t>
            </a: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4813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5000" b="1" dirty="0" smtClean="0">
                <a:latin typeface="Myriad Pro Light"/>
                <a:ea typeface="Aharoni"/>
                <a:cs typeface="Aharoni"/>
              </a:rPr>
              <a:t>Valores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Comparados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Curva de Valores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1571612"/>
          <a:ext cx="857256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2500306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smtClean="0">
                <a:latin typeface="Myriad Pro Light"/>
                <a:ea typeface="Aharoni"/>
                <a:cs typeface="Aharoni"/>
              </a:rPr>
              <a:t>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interessados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412875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Boates (Cliente)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Maior público no estabelecimento.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Aumentar o consumo.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err="1">
                <a:latin typeface="Arial Rounded MT Bold" pitchFamily="34" charset="0"/>
              </a:rPr>
              <a:t>Frequentadores</a:t>
            </a:r>
            <a:r>
              <a:rPr lang="pt-BR" sz="3200" dirty="0">
                <a:latin typeface="Arial Rounded MT Bold" pitchFamily="34" charset="0"/>
              </a:rPr>
              <a:t> de boate (Usuários)</a:t>
            </a:r>
          </a:p>
          <a:p>
            <a:pPr marL="809625" lvl="1" indent="-352425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Forma prática, rápida e segura de fazer pagamentos.</a:t>
            </a: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Roteiro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17412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4488"/>
            <a:ext cx="6429375" cy="4500581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Contextualização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Cenário Atual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Questionários e estatísticas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Concorrentes e curva de Valores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Nossa </a:t>
            </a:r>
            <a:r>
              <a:rPr lang="pt-BR" sz="2800" dirty="0" smtClean="0">
                <a:latin typeface="Arial Rounded MT Bold" pitchFamily="34" charset="0"/>
              </a:rPr>
              <a:t>Solução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Demonstração</a:t>
            </a:r>
            <a:endParaRPr lang="pt-BR" sz="2800" dirty="0" smtClean="0">
              <a:latin typeface="Arial Rounded MT Bold" pitchFamily="34" charset="0"/>
            </a:endParaRPr>
          </a:p>
          <a:p>
            <a:pPr eaLnBrk="1" hangingPunct="1">
              <a:spcBef>
                <a:spcPts val="1000"/>
              </a:spcBef>
              <a:buFont typeface="Arial" charset="0"/>
              <a:buNone/>
            </a:pPr>
            <a:endParaRPr lang="pt-BR" sz="2800" dirty="0" smtClean="0">
              <a:latin typeface="Berlin Sans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5929322" y="-150022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  <a:ea typeface="Aharoni"/>
                <a:cs typeface="Aharoni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428728" y="-157166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Menos</a:t>
            </a:r>
            <a:r>
              <a:rPr lang="en-US" sz="2000" kern="1200" dirty="0" smtClean="0"/>
              <a:t> 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3857620" y="-124570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18507 0.7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7326 0.575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967 0.47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4214810" y="3214686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3000364" y="235743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714876" y="192880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pic>
        <p:nvPicPr>
          <p:cNvPr id="10" name="Imagem 46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3193505" cy="28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2899 0.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382 0.4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8368 0.48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500306"/>
            <a:ext cx="82153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Sistema Web.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Fácil </a:t>
            </a:r>
            <a:r>
              <a:rPr lang="pt-BR" sz="2800" dirty="0">
                <a:latin typeface="Arial Rounded MT Bold" pitchFamily="34" charset="0"/>
              </a:rPr>
              <a:t>integração com </a:t>
            </a:r>
            <a:r>
              <a:rPr lang="pt-BR" sz="2800" dirty="0" smtClean="0">
                <a:latin typeface="Arial Rounded MT Bold" pitchFamily="34" charset="0"/>
              </a:rPr>
              <a:t>sistemas financeiros.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2800" dirty="0">
              <a:latin typeface="Arial Rounded MT Bold" pitchFamily="34" charset="0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Pagamento pelo celular.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Elimina a fila para pagar.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Serviços Agregados.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-785842"/>
            <a:ext cx="4429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292350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 smtClean="0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2444750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143375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4143375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214678" y="4286256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63" y="71437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357290" y="17144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22014 -0.2250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0643E-6 L 0.6552 0.2685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13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o explicativo em forma de nuvem 33"/>
          <p:cNvSpPr/>
          <p:nvPr/>
        </p:nvSpPr>
        <p:spPr bwMode="auto">
          <a:xfrm>
            <a:off x="2357438" y="3786188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Picture 25" descr="C:\Documents and Settings\bics\Desktop\figuras\fil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63" y="3929063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o explicativo em forma de nuvem 47"/>
          <p:cNvSpPr/>
          <p:nvPr/>
        </p:nvSpPr>
        <p:spPr bwMode="auto">
          <a:xfrm>
            <a:off x="4429125" y="4857750"/>
            <a:ext cx="1709738" cy="119538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9" name="Texto explicativo em forma de nuvem 48"/>
          <p:cNvSpPr/>
          <p:nvPr/>
        </p:nvSpPr>
        <p:spPr bwMode="auto">
          <a:xfrm>
            <a:off x="1214438" y="2571750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Texto explicativo em forma de nuvem 49"/>
          <p:cNvSpPr/>
          <p:nvPr/>
        </p:nvSpPr>
        <p:spPr bwMode="auto">
          <a:xfrm>
            <a:off x="3214688" y="1000125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2" name="Texto explicativo em forma de nuvem 51"/>
          <p:cNvSpPr/>
          <p:nvPr/>
        </p:nvSpPr>
        <p:spPr bwMode="auto">
          <a:xfrm>
            <a:off x="5786438" y="977900"/>
            <a:ext cx="1357312" cy="9493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3" name="Imagem 52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50" y="1022350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1071563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0" y="2643188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928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66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70" name="Grupo 69"/>
          <p:cNvGrpSpPr/>
          <p:nvPr/>
        </p:nvGrpSpPr>
        <p:grpSpPr>
          <a:xfrm>
            <a:off x="1500166" y="1142984"/>
            <a:ext cx="5357850" cy="4757771"/>
            <a:chOff x="1500166" y="1142984"/>
            <a:chExt cx="5357850" cy="4757771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86050" y="4000504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6314" y="5129224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43636" y="1142984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00430" y="1214422"/>
              <a:ext cx="785818" cy="6429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0" animBg="1"/>
      <p:bldP spid="48" grpId="0" animBg="1"/>
      <p:bldP spid="49" grpId="0" animBg="1"/>
      <p:bldP spid="50" grpId="0" animBg="1"/>
      <p:bldP spid="52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250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25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24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24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7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24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upo 97"/>
          <p:cNvGrpSpPr>
            <a:grpSpLocks/>
          </p:cNvGrpSpPr>
          <p:nvPr/>
        </p:nvGrpSpPr>
        <p:grpSpPr bwMode="auto">
          <a:xfrm>
            <a:off x="3571875" y="928688"/>
            <a:ext cx="649288" cy="679450"/>
            <a:chOff x="6728041" y="1434594"/>
            <a:chExt cx="649289" cy="679451"/>
          </a:xfrm>
        </p:grpSpPr>
        <p:pic>
          <p:nvPicPr>
            <p:cNvPr id="6248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Grupo 97"/>
          <p:cNvGrpSpPr>
            <a:grpSpLocks/>
          </p:cNvGrpSpPr>
          <p:nvPr/>
        </p:nvGrpSpPr>
        <p:grpSpPr bwMode="auto">
          <a:xfrm>
            <a:off x="1571625" y="3071813"/>
            <a:ext cx="649288" cy="679450"/>
            <a:chOff x="6728041" y="1434594"/>
            <a:chExt cx="649289" cy="679451"/>
          </a:xfrm>
        </p:grpSpPr>
        <p:pic>
          <p:nvPicPr>
            <p:cNvPr id="6248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upo 97"/>
          <p:cNvGrpSpPr>
            <a:grpSpLocks/>
          </p:cNvGrpSpPr>
          <p:nvPr/>
        </p:nvGrpSpPr>
        <p:grpSpPr bwMode="auto">
          <a:xfrm>
            <a:off x="2714625" y="4000500"/>
            <a:ext cx="649288" cy="679450"/>
            <a:chOff x="6728041" y="1434594"/>
            <a:chExt cx="649289" cy="679451"/>
          </a:xfrm>
        </p:grpSpPr>
        <p:pic>
          <p:nvPicPr>
            <p:cNvPr id="6248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" name="Grupo 97"/>
          <p:cNvGrpSpPr>
            <a:grpSpLocks/>
          </p:cNvGrpSpPr>
          <p:nvPr/>
        </p:nvGrpSpPr>
        <p:grpSpPr bwMode="auto">
          <a:xfrm>
            <a:off x="4929188" y="4929188"/>
            <a:ext cx="649287" cy="679450"/>
            <a:chOff x="6728041" y="1434594"/>
            <a:chExt cx="649289" cy="679451"/>
          </a:xfrm>
        </p:grpSpPr>
        <p:pic>
          <p:nvPicPr>
            <p:cNvPr id="6248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51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3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2357430"/>
            <a:ext cx="928694" cy="928694"/>
          </a:xfrm>
          <a:prstGeom prst="rect">
            <a:avLst/>
          </a:prstGeom>
          <a:noFill/>
        </p:spPr>
      </p:pic>
      <p:pic>
        <p:nvPicPr>
          <p:cNvPr id="44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714620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60563">
            <a:off x="4754114" y="3028818"/>
            <a:ext cx="1011328" cy="1011328"/>
          </a:xfrm>
          <a:prstGeom prst="rect">
            <a:avLst/>
          </a:prstGeom>
          <a:noFill/>
        </p:spPr>
      </p:pic>
      <p:pic>
        <p:nvPicPr>
          <p:cNvPr id="46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92933">
            <a:off x="5096779" y="3376564"/>
            <a:ext cx="1005984" cy="100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pt-BR" sz="6000" b="1" dirty="0" smtClean="0">
                <a:latin typeface="Myriad Pro Light"/>
              </a:rPr>
              <a:t>Funcionamento</a:t>
            </a:r>
            <a:endParaRPr lang="en-US" sz="6000" b="1" dirty="0" smtClean="0">
              <a:latin typeface="Myriad Pro Light"/>
              <a:ea typeface="Aharoni"/>
              <a:cs typeface="Aharoni"/>
            </a:endParaRPr>
          </a:p>
        </p:txBody>
      </p:sp>
    </p:spTree>
    <p:controls>
      <p:control spid="4101" name="ShockwaveFlash1" r:id="rId2" imgW="5545791" imgH="482415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de cantos arredondados 38"/>
          <p:cNvSpPr/>
          <p:nvPr/>
        </p:nvSpPr>
        <p:spPr>
          <a:xfrm>
            <a:off x="642910" y="1357298"/>
            <a:ext cx="8143932" cy="4357718"/>
          </a:xfrm>
          <a:prstGeom prst="roundRect">
            <a:avLst>
              <a:gd name="adj" fmla="val 776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9"/>
          <p:cNvGrpSpPr/>
          <p:nvPr/>
        </p:nvGrpSpPr>
        <p:grpSpPr>
          <a:xfrm>
            <a:off x="857224" y="1357298"/>
            <a:ext cx="7723053" cy="2798846"/>
            <a:chOff x="214282" y="642918"/>
            <a:chExt cx="8884095" cy="3219610"/>
          </a:xfrm>
        </p:grpSpPr>
        <p:pic>
          <p:nvPicPr>
            <p:cNvPr id="16" name="Picture 18" descr="server.png"/>
            <p:cNvPicPr>
              <a:picLocks noChangeAspect="1"/>
            </p:cNvPicPr>
            <p:nvPr/>
          </p:nvPicPr>
          <p:blipFill>
            <a:blip r:embed="rId3" cstate="print"/>
            <a:srcRect r="75245"/>
            <a:stretch>
              <a:fillRect/>
            </a:stretch>
          </p:blipFill>
          <p:spPr>
            <a:xfrm>
              <a:off x="3419209" y="642918"/>
              <a:ext cx="571504" cy="1245388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2761788" y="971628"/>
              <a:ext cx="1887302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Nosso Servidor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377602" y="1793404"/>
              <a:ext cx="2720775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Estabelecimento</a:t>
              </a:r>
              <a:endParaRPr lang="pt-BR" sz="1400" b="1" dirty="0"/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992" y="2204293"/>
              <a:ext cx="9620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214282" y="3108246"/>
              <a:ext cx="1972263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Usuário</a:t>
              </a:r>
            </a:p>
          </p:txBody>
        </p:sp>
        <p:pic>
          <p:nvPicPr>
            <p:cNvPr id="27" name="Picture 4" descr="C:\Documents and Settings\Vinícius_2\Desktop\Image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8892" y="2110907"/>
              <a:ext cx="2737920" cy="1751621"/>
            </a:xfrm>
            <a:prstGeom prst="rect">
              <a:avLst/>
            </a:prstGeom>
            <a:noFill/>
          </p:spPr>
        </p:pic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143248"/>
            <a:ext cx="13811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dirty="0" smtClean="0">
                <a:latin typeface="Myriad Pro Ligh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072074"/>
            <a:ext cx="857256" cy="56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3231301" y="4643446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/>
              <a:t>Cartão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Crédito</a:t>
            </a:r>
            <a:endParaRPr lang="en-US" sz="1400" b="1" dirty="0"/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2071670" y="2071678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357686" y="2071678"/>
            <a:ext cx="1571636" cy="1143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357686" y="2285992"/>
            <a:ext cx="1500198" cy="1214446"/>
          </a:xfrm>
          <a:prstGeom prst="curvedConnector3">
            <a:avLst>
              <a:gd name="adj1" fmla="val 620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2143108" y="2357430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2892412" y="3536157"/>
            <a:ext cx="178674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5400000" flipH="1" flipV="1">
            <a:off x="3071404" y="3500041"/>
            <a:ext cx="18573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151869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o pagamento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143504" y="207167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a Conta</a:t>
            </a:r>
            <a:endParaRPr lang="pt-BR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643306" y="292893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Manda a Conta</a:t>
            </a:r>
            <a:endParaRPr lang="pt-BR" sz="1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71462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a Conta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000372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Pode sair</a:t>
            </a:r>
            <a:endParaRPr lang="pt-BR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223307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Efetua o pagamento</a:t>
            </a:r>
            <a:endParaRPr lang="pt-BR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357422" y="328612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Contacta</a:t>
            </a:r>
            <a:r>
              <a:rPr lang="pt-BR" sz="1200" dirty="0" smtClean="0"/>
              <a:t> o Cartão de Crédito</a:t>
            </a:r>
            <a:endParaRPr lang="pt-BR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143372" y="342900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sucesso do pagamento</a:t>
            </a:r>
            <a:endParaRPr lang="pt-BR" sz="12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1857364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o pagamento</a:t>
            </a:r>
            <a:endParaRPr lang="pt-BR" sz="12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143240" y="321468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Libera o Cartão da Boate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9"/>
          <p:cNvSpPr>
            <a:spLocks noGrp="1"/>
          </p:cNvSpPr>
          <p:nvPr>
            <p:ph type="title" idx="4294967295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z="5000" b="1" dirty="0" smtClean="0">
                <a:latin typeface="Myriad Pro Light"/>
                <a:ea typeface="Aharoni"/>
                <a:cs typeface="Aharoni"/>
              </a:rPr>
              <a:t>Breve História das Formas de Pagamento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110828" y="1928802"/>
            <a:ext cx="6922342" cy="35719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9" name="Forma livre 8"/>
          <p:cNvSpPr/>
          <p:nvPr/>
        </p:nvSpPr>
        <p:spPr>
          <a:xfrm>
            <a:off x="500580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Troca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(9000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2583909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667237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Papel</a:t>
            </a:r>
            <a:r>
              <a:rPr lang="en-US" sz="2300" kern="1200" dirty="0" smtClean="0"/>
              <a:t> </a:t>
            </a: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(800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6750566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Cartão</a:t>
            </a:r>
            <a:r>
              <a:rPr lang="en-US" sz="2300" kern="1200" dirty="0" smtClean="0"/>
              <a:t> de </a:t>
            </a:r>
            <a:r>
              <a:rPr lang="en-US" sz="2300" kern="1200" dirty="0" err="1" smtClean="0"/>
              <a:t>Crédito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(1950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Integração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571612"/>
            <a:ext cx="8215312" cy="64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API simples para adaptaç</a:t>
            </a:r>
            <a:r>
              <a:rPr lang="pt-BR" sz="3200" dirty="0" smtClean="0">
                <a:latin typeface="Arial Rounded MT Bold" pitchFamily="34" charset="0"/>
              </a:rPr>
              <a:t>ão com  sistemas financeiros de terceiros</a:t>
            </a:r>
            <a:endParaRPr lang="pt-BR" sz="2400" dirty="0">
              <a:latin typeface="Arial Rounded MT Bold" pitchFamily="34" charset="0"/>
            </a:endParaRPr>
          </a:p>
          <a:p>
            <a:pPr defTabSz="912813"/>
            <a:endParaRPr lang="pt-BR" sz="4400" baseline="-25000" dirty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Tutorial explicativo</a:t>
            </a: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Modelo de implementação completo em Java (protótipo funcional)</a:t>
            </a:r>
            <a:endParaRPr lang="pt-BR" sz="24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/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Serviços Agregados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428736"/>
            <a:ext cx="8215312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Divulgação de Eventos</a:t>
            </a: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SMS e </a:t>
            </a:r>
            <a:r>
              <a:rPr lang="pt-BR" sz="2400" dirty="0" smtClean="0">
                <a:latin typeface="Arial Rounded MT Bold" pitchFamily="34" charset="0"/>
              </a:rPr>
              <a:t>site.</a:t>
            </a:r>
            <a:endParaRPr lang="pt-BR" sz="2400" dirty="0" smtClean="0">
              <a:latin typeface="Arial Rounded MT Bold" pitchFamily="34" charset="0"/>
            </a:endParaRP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Facilidade de </a:t>
            </a:r>
            <a:r>
              <a:rPr lang="pt-BR" sz="2400" dirty="0" smtClean="0">
                <a:latin typeface="Arial Rounded MT Bold" pitchFamily="34" charset="0"/>
              </a:rPr>
              <a:t>publicação.</a:t>
            </a:r>
            <a:endParaRPr lang="pt-BR" sz="2400" dirty="0">
              <a:latin typeface="Arial Rounded MT Bold" pitchFamily="34" charset="0"/>
            </a:endParaRPr>
          </a:p>
          <a:p>
            <a:pPr defTabSz="912813"/>
            <a:endParaRPr lang="pt-BR" sz="4400" baseline="-250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Propaganda </a:t>
            </a:r>
            <a:r>
              <a:rPr lang="pt-BR" sz="3200" dirty="0">
                <a:latin typeface="Arial Rounded MT Bold" pitchFamily="34" charset="0"/>
              </a:rPr>
              <a:t>de </a:t>
            </a:r>
            <a:r>
              <a:rPr lang="pt-BR" sz="3200" dirty="0" smtClean="0">
                <a:latin typeface="Arial Rounded MT Bold" pitchFamily="34" charset="0"/>
              </a:rPr>
              <a:t>produtos</a:t>
            </a:r>
          </a:p>
          <a:p>
            <a:pPr marL="441325" indent="179388" algn="just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SMS.</a:t>
            </a:r>
            <a:endParaRPr lang="pt-BR" sz="2400" dirty="0" smtClean="0">
              <a:latin typeface="Arial Rounded MT Bold" pitchFamily="34" charset="0"/>
            </a:endParaRPr>
          </a:p>
          <a:p>
            <a:pPr marL="441325" indent="179388" algn="just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Durante a noite do </a:t>
            </a:r>
            <a:r>
              <a:rPr lang="pt-BR" sz="2400" dirty="0" smtClean="0">
                <a:latin typeface="Arial Rounded MT Bold" pitchFamily="34" charset="0"/>
              </a:rPr>
              <a:t>evento.</a:t>
            </a:r>
            <a:endParaRPr lang="pt-BR" sz="24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Enquetes</a:t>
            </a: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Site </a:t>
            </a:r>
            <a:r>
              <a:rPr lang="pt-BR" sz="2400" dirty="0" smtClean="0">
                <a:latin typeface="Arial Rounded MT Bold" pitchFamily="34" charset="0"/>
              </a:rPr>
              <a:t>móvel.</a:t>
            </a:r>
            <a:endParaRPr lang="pt-BR" sz="2400" dirty="0" smtClean="0">
              <a:latin typeface="Arial Rounded MT Bold" pitchFamily="34" charset="0"/>
            </a:endParaRP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Opcional, livre escolha </a:t>
            </a:r>
            <a:r>
              <a:rPr lang="pt-BR" sz="2400" smtClean="0">
                <a:latin typeface="Arial Rounded MT Bold" pitchFamily="34" charset="0"/>
              </a:rPr>
              <a:t>do </a:t>
            </a:r>
            <a:r>
              <a:rPr lang="pt-BR" sz="2400" smtClean="0">
                <a:latin typeface="Arial Rounded MT Bold" pitchFamily="34" charset="0"/>
              </a:rPr>
              <a:t>usuário.</a:t>
            </a:r>
            <a:endParaRPr lang="pt-BR" sz="24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Curva com o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14282" y="1428736"/>
          <a:ext cx="878687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“O número de pessoas </a:t>
            </a:r>
            <a:r>
              <a:rPr lang="pt-BR" sz="2800" dirty="0" err="1" smtClean="0">
                <a:latin typeface="Arial Rounded MT Bold" pitchFamily="34" charset="0"/>
              </a:rPr>
              <a:t>utilizadoras</a:t>
            </a:r>
            <a:r>
              <a:rPr lang="pt-BR" sz="2800" dirty="0" smtClean="0">
                <a:latin typeface="Arial Rounded MT Bold" pitchFamily="34" charset="0"/>
              </a:rPr>
              <a:t> de serviços financeiros via </a:t>
            </a:r>
            <a:r>
              <a:rPr lang="pt-BR" sz="2800" dirty="0" err="1" smtClean="0">
                <a:latin typeface="Arial Rounded MT Bold" pitchFamily="34" charset="0"/>
              </a:rPr>
              <a:t>telemóvel</a:t>
            </a:r>
            <a:r>
              <a:rPr lang="pt-BR" sz="2800" dirty="0" smtClean="0">
                <a:latin typeface="Arial Rounded MT Bold" pitchFamily="34" charset="0"/>
              </a:rPr>
              <a:t> vai crescer em média 89% ao ano, de 20 milhões no ano passado para 913 milhões em 2014.”</a:t>
            </a:r>
          </a:p>
          <a:p>
            <a:pPr marL="717550" lvl="1" indent="-185738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717550" lvl="1" indent="-185738" defTabSz="912813">
              <a:buBlip>
                <a:blip r:embed="rId3"/>
              </a:buBlip>
            </a:pPr>
            <a:r>
              <a:rPr lang="pt-BR" sz="2000" dirty="0" smtClean="0">
                <a:latin typeface="Arial Rounded MT Bold" pitchFamily="34" charset="0"/>
              </a:rPr>
              <a:t>Fonte: empresa de pesquisas - Berg Insight</a:t>
            </a:r>
          </a:p>
          <a:p>
            <a:pPr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Dispositivos móveis serão a principal ferramenta de conexão à internet, para a maioria das pessoas, em 2020.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717550" lvl="1" indent="-185738" defTabSz="912813">
              <a:buBlip>
                <a:blip r:embed="rId3"/>
              </a:buBlip>
            </a:pPr>
            <a:r>
              <a:rPr lang="pt-BR" sz="2000" dirty="0" smtClean="0">
                <a:latin typeface="Arial Rounded MT Bold" pitchFamily="34" charset="0"/>
              </a:rPr>
              <a:t>Fonte: Relatório do </a:t>
            </a:r>
            <a:r>
              <a:rPr lang="pt-BR" sz="2000" dirty="0" err="1" smtClean="0">
                <a:latin typeface="Arial Rounded MT Bold" pitchFamily="34" charset="0"/>
              </a:rPr>
              <a:t>Pew</a:t>
            </a:r>
            <a:r>
              <a:rPr lang="pt-BR" sz="2000" dirty="0" smtClean="0">
                <a:latin typeface="Arial Rounded MT Bold" pitchFamily="34" charset="0"/>
              </a:rPr>
              <a:t> Internet Project.</a:t>
            </a: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Modelo de Negócio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357430"/>
            <a:ext cx="8215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Publicidade no site do </a:t>
            </a:r>
            <a:r>
              <a:rPr lang="pt-BR" sz="3200" dirty="0" err="1">
                <a:latin typeface="Arial Rounded MT Bold" pitchFamily="34" charset="0"/>
              </a:rPr>
              <a:t>mobiCLUB</a:t>
            </a:r>
            <a:r>
              <a:rPr lang="pt-BR" sz="3200" dirty="0" smtClean="0">
                <a:latin typeface="Arial Rounded MT Bold" pitchFamily="34" charset="0"/>
              </a:rPr>
              <a:t>.</a:t>
            </a: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Divulgação de eventos.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Propaganda </a:t>
            </a:r>
            <a:r>
              <a:rPr lang="pt-BR" sz="3200" dirty="0">
                <a:latin typeface="Arial Rounded MT Bold" pitchFamily="34" charset="0"/>
              </a:rPr>
              <a:t>de </a:t>
            </a:r>
            <a:r>
              <a:rPr lang="pt-BR" sz="3200" dirty="0" smtClean="0">
                <a:latin typeface="Arial Rounded MT Bold" pitchFamily="34" charset="0"/>
              </a:rPr>
              <a:t>produtos.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Mensalidade.</a:t>
            </a: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Demonstração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428750" y="1143000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Dúvidas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44312"/>
            <a:ext cx="3357586" cy="14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982" y="5715016"/>
            <a:ext cx="15670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6143644"/>
            <a:ext cx="914584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929330"/>
            <a:ext cx="1214446" cy="3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929586" y="6143644"/>
            <a:ext cx="1119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Imagem 46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27819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214290"/>
            <a:ext cx="87296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Consequência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: FILAS!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5" name="Picture 3" descr="E:\Fotos\205485212_95e8c73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7"/>
            <a:ext cx="5357850" cy="39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1857364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Onde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8195" name="Picture 3" descr="E:\Fotos\Jorge-f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3143272" cy="209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Fotos\GD7775933@BULAWAYO,-ZIMBABWE----9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3624126" cy="243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E:\Fotos\que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8575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142844" y="-142900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Boates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6286544" cy="3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</a:t>
            </a:r>
            <a:r>
              <a:rPr lang="pt-BR" sz="5000" smtClean="0">
                <a:latin typeface="Myriad Pro Light"/>
              </a:rPr>
              <a:t> </a:t>
            </a:r>
            <a:r>
              <a:rPr lang="pt-BR" sz="5000" b="1" smtClean="0">
                <a:latin typeface="Myriad Pro Light"/>
              </a:rPr>
              <a:t>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71538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857356" y="32146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214942" y="407194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1081</Words>
  <Application>Microsoft Office PowerPoint</Application>
  <PresentationFormat>Apresentação na tela (4:3)</PresentationFormat>
  <Paragraphs>374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Slide 1</vt:lpstr>
      <vt:lpstr>Slide 2</vt:lpstr>
      <vt:lpstr> Roteiro</vt:lpstr>
      <vt:lpstr>Breve História das Formas de Pagamento</vt:lpstr>
      <vt:lpstr>Slide 5</vt:lpstr>
      <vt:lpstr>Slide 6</vt:lpstr>
      <vt:lpstr>Slide 7</vt:lpstr>
      <vt:lpstr> Cenário Atual</vt:lpstr>
      <vt:lpstr> Cenário Atual</vt:lpstr>
      <vt:lpstr> Cenário Atual</vt:lpstr>
      <vt:lpstr> Cenário Atual</vt:lpstr>
      <vt:lpstr> Cenário Atual</vt:lpstr>
      <vt:lpstr> Cenário Atual</vt:lpstr>
      <vt:lpstr>Slide 14</vt:lpstr>
      <vt:lpstr>Slide 15</vt:lpstr>
      <vt:lpstr>Slide 16</vt:lpstr>
      <vt:lpstr> Questionário e Entrevista</vt:lpstr>
      <vt:lpstr> Resultados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Funcionamento</vt:lpstr>
      <vt:lpstr>Slide 39</vt:lpstr>
      <vt:lpstr> Integração</vt:lpstr>
      <vt:lpstr> Serviços Agregados</vt:lpstr>
      <vt:lpstr>Slide 42</vt:lpstr>
      <vt:lpstr> Dados Estatísticos</vt:lpstr>
      <vt:lpstr> Dados Estatísticos</vt:lpstr>
      <vt:lpstr> Modelo de Negócio</vt:lpstr>
      <vt:lpstr> Demonstração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jvwr</cp:lastModifiedBy>
  <cp:revision>388</cp:revision>
  <dcterms:created xsi:type="dcterms:W3CDTF">2008-03-12T12:45:45Z</dcterms:created>
  <dcterms:modified xsi:type="dcterms:W3CDTF">2009-10-18T18:20:12Z</dcterms:modified>
</cp:coreProperties>
</file>