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30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07655-9FC5-4DF9-9178-84673493154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4E2C2-4620-4FD3-A684-D5BEB88E3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ts val="591"/>
              </a:spcBef>
              <a:spcAft>
                <a:spcPts val="591"/>
              </a:spcAft>
            </a:pPr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3F7C31-7AB7-8040-A97B-BACF68E349B4}" type="slidenum">
              <a:rPr lang="en-US"/>
              <a:pPr/>
              <a:t>18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19461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2532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22533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4580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24581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6628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26629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8676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28677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0724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30725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3796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33797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5844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35845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7892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37893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ts val="591"/>
              </a:spcBef>
              <a:spcAft>
                <a:spcPts val="591"/>
              </a:spcAft>
            </a:pPr>
            <a:endParaRPr lang="pt-B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9940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39941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1988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41989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4036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44037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6084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46085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4213"/>
            <a:ext cx="4575175" cy="3430587"/>
          </a:xfrm>
          <a:ln cap="flat"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2809"/>
            <a:ext cx="5029200" cy="4116574"/>
          </a:xfrm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8132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48133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50180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50181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52228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52229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54276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54277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56324" name="Footer Placeholder 6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  <p:sp>
        <p:nvSpPr>
          <p:cNvPr id="56325" name="Header Placeholder 7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pt-BR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ts val="591"/>
              </a:spcBef>
              <a:spcAft>
                <a:spcPts val="591"/>
              </a:spcAft>
            </a:pPr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FBEFF-5149-F443-B584-3AB203A361DC}" type="slidenum">
              <a:rPr lang="en-US"/>
              <a:pPr/>
              <a:t>14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EC392-BD83-044B-A05A-D7E2720B348C}" type="slidenum">
              <a:rPr lang="en-US"/>
              <a:pPr/>
              <a:t>15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E622D-7228-F347-B09F-EDB9189CD9D7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9E23D0-866A-F94B-88E1-4C1FEFB6F0AC}" type="slidenum">
              <a:rPr lang="en-US"/>
              <a:pPr/>
              <a:t>17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750037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C27C1B-FE9B-43F5-82FB-864AEE17843B}" type="datetimeFigureOut">
              <a:rPr lang="en-US" smtClean="0"/>
              <a:pPr/>
              <a:t>9/25/2010</a:t>
            </a:fld>
            <a:endParaRPr lang="en-US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3A4C3B-D786-401E-89A4-A0FA4B4A1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 – </a:t>
            </a:r>
            <a:r>
              <a:rPr lang="en-US" dirty="0" err="1" smtClean="0"/>
              <a:t>Introdução</a:t>
            </a:r>
            <a:r>
              <a:rPr lang="en-US" dirty="0" smtClean="0"/>
              <a:t> a POO Java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Paulo de Barros (pbsf@cin.ufpe.br)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Professor</a:t>
            </a:r>
            <a:r>
              <a:rPr lang="en-US" smtClean="0"/>
              <a:t>:  Fernando Castor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Slides </a:t>
            </a:r>
            <a:r>
              <a:rPr lang="en-US" dirty="0" err="1" smtClean="0"/>
              <a:t>cedidos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Sérgio</a:t>
            </a:r>
            <a:r>
              <a:rPr lang="en-US" dirty="0" smtClean="0"/>
              <a:t> </a:t>
            </a:r>
            <a:r>
              <a:rPr lang="en-US" dirty="0" err="1" smtClean="0"/>
              <a:t>Soares</a:t>
            </a:r>
            <a:r>
              <a:rPr lang="en-US" dirty="0" smtClean="0"/>
              <a:t> e </a:t>
            </a:r>
          </a:p>
          <a:p>
            <a:pPr>
              <a:buNone/>
            </a:pPr>
            <a:r>
              <a:rPr lang="en-US" dirty="0" smtClean="0"/>
              <a:t>Ricardo Massa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Definindo</a:t>
            </a:r>
            <a:r>
              <a:rPr lang="en-US" dirty="0" smtClean="0"/>
              <a:t> Classes </a:t>
            </a:r>
            <a:r>
              <a:rPr lang="en-US" dirty="0" err="1" smtClean="0"/>
              <a:t>em</a:t>
            </a:r>
            <a:r>
              <a:rPr lang="en-US" dirty="0" smtClean="0"/>
              <a:t> Java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3651797"/>
            <a:ext cx="7918450" cy="189301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corpo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conter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(dados)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métodos</a:t>
            </a:r>
            <a:r>
              <a:rPr lang="en-US" dirty="0" smtClean="0"/>
              <a:t> (</a:t>
            </a:r>
            <a:r>
              <a:rPr lang="en-US" dirty="0" err="1" smtClean="0"/>
              <a:t>operações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construtores</a:t>
            </a:r>
            <a:r>
              <a:rPr lang="en-US" dirty="0" smtClean="0"/>
              <a:t> (</a:t>
            </a:r>
            <a:r>
              <a:rPr lang="en-US" dirty="0" err="1" smtClean="0"/>
              <a:t>inicializadores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classes... </a:t>
            </a:r>
          </a:p>
          <a:p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43572" y="1880415"/>
            <a:ext cx="5056854" cy="1437186"/>
          </a:xfrm>
          <a:prstGeom prst="rect">
            <a:avLst/>
          </a:prstGeom>
          <a:solidFill>
            <a:srgbClr val="CBEEF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public class </a:t>
            </a:r>
            <a:r>
              <a:rPr lang="en-US" sz="2700" dirty="0" err="1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Conta</a:t>
            </a:r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{</a:t>
            </a: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   </a:t>
            </a:r>
            <a:r>
              <a:rPr lang="en-US" sz="2700" dirty="0" err="1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CorpoDaClasse</a:t>
            </a:r>
            <a:endParaRPr lang="en-US" sz="2700" dirty="0">
              <a:solidFill>
                <a:schemeClr val="accent4">
                  <a:lumMod val="10000"/>
                </a:schemeClr>
              </a:solidFill>
              <a:latin typeface="Courier New" charset="0"/>
            </a:endParaRP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Definindo</a:t>
            </a:r>
            <a:r>
              <a:rPr lang="en-US" dirty="0" smtClean="0"/>
              <a:t> </a:t>
            </a:r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57237" y="3875367"/>
            <a:ext cx="7918450" cy="2561404"/>
          </a:xfrm>
        </p:spPr>
        <p:txBody>
          <a:bodyPr/>
          <a:lstStyle/>
          <a:p>
            <a:r>
              <a:rPr lang="en-US" sz="2800" dirty="0" err="1"/>
              <a:t>cada</a:t>
            </a:r>
            <a:r>
              <a:rPr lang="en-US" sz="2800" dirty="0"/>
              <a:t> </a:t>
            </a:r>
            <a:r>
              <a:rPr lang="en-US" sz="2800" dirty="0" err="1"/>
              <a:t>atributo</a:t>
            </a:r>
            <a:r>
              <a:rPr lang="en-US" sz="2800" dirty="0"/>
              <a:t> tem um </a:t>
            </a:r>
            <a:r>
              <a:rPr lang="en-US" sz="2800" dirty="0" err="1"/>
              <a:t>tipo</a:t>
            </a:r>
            <a:r>
              <a:rPr lang="en-US" sz="2800" dirty="0"/>
              <a:t> </a:t>
            </a:r>
            <a:r>
              <a:rPr lang="en-US" sz="2800" dirty="0" err="1"/>
              <a:t>específico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</a:t>
            </a:r>
            <a:r>
              <a:rPr lang="en-US" sz="2800" dirty="0" err="1"/>
              <a:t>caracteriza</a:t>
            </a:r>
            <a:r>
              <a:rPr lang="en-US" sz="2800" dirty="0"/>
              <a:t> as </a:t>
            </a:r>
            <a:r>
              <a:rPr lang="en-US" sz="2800" dirty="0" err="1"/>
              <a:t>propriedades</a:t>
            </a:r>
            <a:r>
              <a:rPr lang="en-US" sz="2800" dirty="0"/>
              <a:t> dos </a:t>
            </a:r>
            <a:r>
              <a:rPr lang="en-US" sz="2800" dirty="0" err="1"/>
              <a:t>objetos</a:t>
            </a:r>
            <a:r>
              <a:rPr lang="en-US" sz="2800" dirty="0"/>
              <a:t> </a:t>
            </a:r>
            <a:r>
              <a:rPr lang="en-US" sz="2800" dirty="0" err="1"/>
              <a:t>da</a:t>
            </a:r>
            <a:r>
              <a:rPr lang="en-US" sz="2800" dirty="0"/>
              <a:t> </a:t>
            </a:r>
            <a:r>
              <a:rPr lang="en-US" sz="2800" dirty="0" err="1"/>
              <a:t>classe</a:t>
            </a:r>
            <a:r>
              <a:rPr lang="en-US" sz="2800" dirty="0"/>
              <a:t> </a:t>
            </a:r>
          </a:p>
          <a:p>
            <a:r>
              <a:rPr lang="en-US" sz="2800" dirty="0">
                <a:latin typeface="Courier New"/>
                <a:cs typeface="Courier New"/>
              </a:rPr>
              <a:t>double</a:t>
            </a:r>
            <a:r>
              <a:rPr lang="en-US" sz="2800" dirty="0"/>
              <a:t> </a:t>
            </a:r>
            <a:r>
              <a:rPr lang="en-US" sz="2800" dirty="0" err="1"/>
              <a:t>e</a:t>
            </a:r>
            <a:r>
              <a:rPr lang="en-US" sz="2800" dirty="0"/>
              <a:t> </a:t>
            </a:r>
            <a:r>
              <a:rPr lang="en-US" sz="2800" dirty="0">
                <a:latin typeface="Courier New"/>
                <a:cs typeface="Courier New"/>
              </a:rPr>
              <a:t>String</a:t>
            </a:r>
            <a:r>
              <a:rPr lang="en-US" sz="2800" dirty="0"/>
              <a:t> </a:t>
            </a:r>
            <a:r>
              <a:rPr lang="en-US" sz="2800" dirty="0" err="1"/>
              <a:t>denotam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tipos</a:t>
            </a:r>
            <a:r>
              <a:rPr lang="en-US" sz="2800" dirty="0"/>
              <a:t> </a:t>
            </a:r>
            <a:r>
              <a:rPr lang="en-US" sz="2800" dirty="0" err="1"/>
              <a:t>cujos</a:t>
            </a:r>
            <a:r>
              <a:rPr lang="en-US" sz="2800" dirty="0"/>
              <a:t> </a:t>
            </a:r>
            <a:r>
              <a:rPr lang="en-US" sz="2800" dirty="0" err="1"/>
              <a:t>elementos</a:t>
            </a:r>
            <a:r>
              <a:rPr lang="en-US" sz="2800" dirty="0"/>
              <a:t> </a:t>
            </a:r>
            <a:r>
              <a:rPr lang="en-US" sz="2800" dirty="0" err="1"/>
              <a:t>são</a:t>
            </a:r>
            <a:r>
              <a:rPr lang="en-US" sz="2800" dirty="0"/>
              <a:t> </a:t>
            </a:r>
            <a:r>
              <a:rPr lang="en-US" sz="2800" dirty="0" err="1"/>
              <a:t>reais</a:t>
            </a:r>
            <a:r>
              <a:rPr lang="en-US" sz="2800" dirty="0"/>
              <a:t> </a:t>
            </a:r>
            <a:r>
              <a:rPr lang="en-US" sz="2800" dirty="0" err="1"/>
              <a:t>e</a:t>
            </a:r>
            <a:r>
              <a:rPr lang="en-US" sz="2800" dirty="0"/>
              <a:t> strings (</a:t>
            </a:r>
            <a:r>
              <a:rPr lang="en-US" sz="2800" dirty="0" err="1"/>
              <a:t>texto</a:t>
            </a:r>
            <a:r>
              <a:rPr lang="en-US" sz="2800" dirty="0"/>
              <a:t>)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01458" y="1535217"/>
            <a:ext cx="5728826" cy="2116580"/>
          </a:xfrm>
          <a:prstGeom prst="rect">
            <a:avLst/>
          </a:prstGeom>
          <a:solidFill>
            <a:srgbClr val="CBEEFE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35" tIns="45717" rIns="91435" bIns="45717" numCol="1" anchor="t" anchorCtr="0" compatLnSpc="1">
            <a:prstTxWarp prst="textNoShape">
              <a:avLst/>
            </a:prstTxWarp>
          </a:bodyPr>
          <a:lstStyle/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public class </a:t>
            </a:r>
            <a:r>
              <a:rPr lang="en-US" sz="2700" dirty="0" err="1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Conta</a:t>
            </a:r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{</a:t>
            </a: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   private String </a:t>
            </a:r>
            <a:r>
              <a:rPr lang="en-US" sz="2700" dirty="0" err="1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numero</a:t>
            </a:r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;</a:t>
            </a: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   private double </a:t>
            </a:r>
            <a:r>
              <a:rPr lang="en-US" sz="2700" dirty="0" err="1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saldo</a:t>
            </a:r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;</a:t>
            </a: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    ...</a:t>
            </a:r>
          </a:p>
          <a:p>
            <a:r>
              <a:rPr lang="en-US" sz="2700" dirty="0">
                <a:solidFill>
                  <a:schemeClr val="accent4">
                    <a:lumMod val="10000"/>
                  </a:schemeClr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Tipos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000" dirty="0" err="1"/>
              <a:t>Primitivos</a:t>
            </a:r>
            <a:endParaRPr lang="en-US" sz="3000" dirty="0"/>
          </a:p>
          <a:p>
            <a:pPr lvl="1"/>
            <a:r>
              <a:rPr lang="en-US" sz="2700" dirty="0">
                <a:latin typeface="Courier New"/>
                <a:cs typeface="Courier New"/>
              </a:rPr>
              <a:t>char </a:t>
            </a:r>
          </a:p>
          <a:p>
            <a:pPr lvl="1"/>
            <a:r>
              <a:rPr lang="en-US" sz="2700" dirty="0" err="1">
                <a:latin typeface="Courier New"/>
                <a:cs typeface="Courier New"/>
              </a:rPr>
              <a:t>int</a:t>
            </a:r>
            <a:endParaRPr lang="en-US" sz="2700" dirty="0">
              <a:latin typeface="Courier New"/>
              <a:cs typeface="Courier New"/>
            </a:endParaRPr>
          </a:p>
          <a:p>
            <a:pPr lvl="1"/>
            <a:r>
              <a:rPr lang="en-US" sz="2700" dirty="0" err="1">
                <a:latin typeface="Courier New"/>
                <a:cs typeface="Courier New"/>
              </a:rPr>
              <a:t>boolean</a:t>
            </a:r>
            <a:endParaRPr lang="en-US" sz="2700" dirty="0">
              <a:latin typeface="Courier New"/>
              <a:cs typeface="Courier New"/>
            </a:endParaRPr>
          </a:p>
          <a:p>
            <a:pPr lvl="1"/>
            <a:r>
              <a:rPr lang="en-US" sz="2700" dirty="0">
                <a:latin typeface="Courier New"/>
                <a:cs typeface="Courier New"/>
              </a:rPr>
              <a:t>double</a:t>
            </a:r>
          </a:p>
          <a:p>
            <a:pPr lvl="1"/>
            <a:r>
              <a:rPr lang="en-US" sz="2700" dirty="0"/>
              <a:t>...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000" dirty="0" err="1"/>
              <a:t>Referência</a:t>
            </a:r>
            <a:endParaRPr lang="en-US" sz="3000" dirty="0"/>
          </a:p>
          <a:p>
            <a:pPr lvl="1"/>
            <a:r>
              <a:rPr lang="en-US" sz="2700" dirty="0"/>
              <a:t>classes (</a:t>
            </a:r>
            <a:r>
              <a:rPr lang="en-US" sz="2700" dirty="0">
                <a:latin typeface="Courier New"/>
                <a:cs typeface="Courier New"/>
              </a:rPr>
              <a:t>String</a:t>
            </a:r>
            <a:r>
              <a:rPr lang="en-US" sz="2700" dirty="0"/>
              <a:t>, </a:t>
            </a:r>
            <a:r>
              <a:rPr lang="en-US" sz="2700" dirty="0">
                <a:latin typeface="Courier New"/>
                <a:cs typeface="Courier New"/>
              </a:rPr>
              <a:t>Object</a:t>
            </a:r>
            <a:r>
              <a:rPr lang="en-US" sz="2700" dirty="0"/>
              <a:t>, </a:t>
            </a:r>
            <a:r>
              <a:rPr lang="en-US" sz="2700" dirty="0" err="1">
                <a:latin typeface="Courier New"/>
                <a:cs typeface="Courier New"/>
              </a:rPr>
              <a:t>Livro</a:t>
            </a:r>
            <a:r>
              <a:rPr lang="en-US" sz="2700" dirty="0"/>
              <a:t>, </a:t>
            </a:r>
            <a:r>
              <a:rPr lang="en-US" sz="2700" dirty="0" err="1">
                <a:latin typeface="Courier New"/>
                <a:cs typeface="Courier New"/>
              </a:rPr>
              <a:t>Conta</a:t>
            </a:r>
            <a:r>
              <a:rPr lang="en-US" sz="2700" dirty="0"/>
              <a:t>, etc.)</a:t>
            </a:r>
          </a:p>
          <a:p>
            <a:pPr lvl="1"/>
            <a:r>
              <a:rPr lang="en-US" sz="2700" dirty="0"/>
              <a:t>interfaces</a:t>
            </a:r>
          </a:p>
          <a:p>
            <a:pPr lvl="1"/>
            <a:r>
              <a:rPr lang="en-US" sz="2700" dirty="0"/>
              <a:t>arrays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779358" y="5099984"/>
            <a:ext cx="6550926" cy="939357"/>
          </a:xfrm>
          <a:prstGeom prst="rect">
            <a:avLst/>
          </a:prstGeom>
          <a:solidFill>
            <a:srgbClr val="FF8000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69" tIns="46036" rIns="92069" bIns="46036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Os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elementos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de um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tipo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primitivo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são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valores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,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enquanto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os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elementos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de um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tipo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referência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são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(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referências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para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) </a:t>
            </a:r>
            <a:r>
              <a:rPr lang="en-US" dirty="0" err="1">
                <a:solidFill>
                  <a:srgbClr val="161616"/>
                </a:solidFill>
                <a:latin typeface="Comic Sans MS"/>
                <a:cs typeface="Comic Sans MS"/>
              </a:rPr>
              <a:t>objetos</a:t>
            </a:r>
            <a:r>
              <a:rPr lang="en-US" dirty="0">
                <a:solidFill>
                  <a:srgbClr val="161616"/>
                </a:solidFill>
                <a:latin typeface="Comic Sans MS"/>
                <a:cs typeface="Comic Sans MS"/>
              </a:rPr>
              <a:t>!</a:t>
            </a:r>
            <a:r>
              <a:rPr lang="en-US" sz="1900" dirty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Antes de criar objetos...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786"/>
              </a:spcAft>
            </a:pPr>
            <a:r>
              <a:rPr lang="pt-BR" dirty="0" smtClean="0"/>
              <a:t>Precisamos criar um método especial nas classes que será responsável por inicializar os atributos dos objetos que criaremos</a:t>
            </a:r>
          </a:p>
          <a:p>
            <a:pPr>
              <a:spcAft>
                <a:spcPts val="1786"/>
              </a:spcAft>
            </a:pPr>
            <a:r>
              <a:rPr lang="pt-BR" dirty="0" smtClean="0"/>
              <a:t>Estes métodos especiais são chamados de construtores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1" cy="1143000"/>
          </a:xfrm>
          <a:noFill/>
        </p:spPr>
        <p:txBody>
          <a:bodyPr/>
          <a:lstStyle/>
          <a:p>
            <a:r>
              <a:rPr lang="en-US"/>
              <a:t>Construtores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39073" y="4542989"/>
            <a:ext cx="7125567" cy="1452786"/>
          </a:xfrm>
          <a:solidFill>
            <a:srgbClr val="D5F2FE"/>
          </a:solidFill>
          <a:ln w="12700" cap="flat">
            <a:solidFill>
              <a:srgbClr val="FFFFFF"/>
            </a:solidFill>
          </a:ln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700" dirty="0"/>
              <a:t>&lt;</a:t>
            </a:r>
            <a:r>
              <a:rPr lang="en-US" sz="2700" i="1" dirty="0" err="1"/>
              <a:t>nome</a:t>
            </a:r>
            <a:r>
              <a:rPr lang="en-US" sz="2700" i="1" dirty="0"/>
              <a:t> </a:t>
            </a:r>
            <a:r>
              <a:rPr lang="en-US" sz="2700" i="1" dirty="0" err="1"/>
              <a:t>da</a:t>
            </a:r>
            <a:r>
              <a:rPr lang="en-US" sz="2700" i="1" dirty="0"/>
              <a:t> </a:t>
            </a:r>
            <a:r>
              <a:rPr lang="en-US" sz="2700" i="1" dirty="0" err="1"/>
              <a:t>classe</a:t>
            </a:r>
            <a:r>
              <a:rPr lang="en-US" sz="2700" dirty="0"/>
              <a:t>&gt; (&lt;</a:t>
            </a:r>
            <a:r>
              <a:rPr lang="en-US" sz="2700" i="1" dirty="0" err="1"/>
              <a:t>lista</a:t>
            </a:r>
            <a:r>
              <a:rPr lang="en-US" sz="2700" i="1" dirty="0"/>
              <a:t> de </a:t>
            </a:r>
            <a:r>
              <a:rPr lang="en-US" sz="2700" i="1" dirty="0" err="1"/>
              <a:t>parâmetros</a:t>
            </a:r>
            <a:r>
              <a:rPr lang="en-US" sz="2700" dirty="0"/>
              <a:t>&gt;)  {      </a:t>
            </a:r>
          </a:p>
          <a:p>
            <a:pPr>
              <a:buFontTx/>
              <a:buNone/>
            </a:pPr>
            <a:r>
              <a:rPr lang="en-US" sz="2700" dirty="0"/>
              <a:t>    &lt;</a:t>
            </a:r>
            <a:r>
              <a:rPr lang="en-US" sz="2700" i="1" dirty="0" err="1"/>
              <a:t>corpo</a:t>
            </a:r>
            <a:r>
              <a:rPr lang="en-US" sz="2700" i="1" dirty="0"/>
              <a:t> do </a:t>
            </a:r>
            <a:r>
              <a:rPr lang="en-US" sz="2700" i="1" dirty="0" err="1"/>
              <a:t>construtor</a:t>
            </a:r>
            <a:r>
              <a:rPr lang="en-US" sz="2700" dirty="0"/>
              <a:t>&gt;</a:t>
            </a:r>
          </a:p>
          <a:p>
            <a:pPr>
              <a:buFontTx/>
              <a:buNone/>
            </a:pPr>
            <a:r>
              <a:rPr lang="en-US" sz="2700" dirty="0"/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14043" y="1461673"/>
            <a:ext cx="5036623" cy="237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69" tIns="46036" rIns="92069" bIns="46036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Além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de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métodos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e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atributos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o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corpo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de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uma</a:t>
            </a:r>
            <a:endParaRPr lang="en-US" dirty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classe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pode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conter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algn="ctr"/>
            <a:endParaRPr lang="en-US" dirty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sz="4000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construtores</a:t>
            </a:r>
            <a:endParaRPr lang="en-US" sz="4000" dirty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  <a:p>
            <a:pPr algn="ctr"/>
            <a:endParaRPr lang="en-US" dirty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definindo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como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os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atributos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de um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objeto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dirty="0" smtClean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 smtClean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são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chemeClr val="tx2">
                    <a:lumMod val="10000"/>
                  </a:schemeClr>
                </a:solidFill>
                <a:latin typeface="Comic Sans MS"/>
                <a:cs typeface="Comic Sans MS"/>
              </a:rPr>
              <a:t>inicializados</a:t>
            </a:r>
            <a:endParaRPr lang="en-US" dirty="0">
              <a:solidFill>
                <a:schemeClr val="tx2">
                  <a:lumMod val="10000"/>
                </a:schemeClr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1" cy="1143000"/>
          </a:xfrm>
          <a:noFill/>
        </p:spPr>
        <p:txBody>
          <a:bodyPr/>
          <a:lstStyle/>
          <a:p>
            <a:r>
              <a:rPr lang="en-US"/>
              <a:t>Construtor default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79359" y="1447799"/>
            <a:ext cx="8044995" cy="4654775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893"/>
              </a:spcAft>
            </a:pPr>
            <a:r>
              <a:rPr lang="en-US" sz="2800" dirty="0"/>
              <a:t>Um </a:t>
            </a:r>
            <a:r>
              <a:rPr lang="en-US" sz="2800" dirty="0" err="1"/>
              <a:t>construtor</a:t>
            </a:r>
            <a:r>
              <a:rPr lang="en-US" sz="2800" dirty="0"/>
              <a:t> </a:t>
            </a:r>
            <a:r>
              <a:rPr lang="en-US" sz="2800" dirty="0" err="1"/>
              <a:t>sem</a:t>
            </a:r>
            <a:r>
              <a:rPr lang="en-US" sz="2800" dirty="0"/>
              <a:t> </a:t>
            </a:r>
            <a:r>
              <a:rPr lang="en-US" sz="2800" dirty="0" err="1"/>
              <a:t>parâmetros</a:t>
            </a:r>
            <a:endParaRPr lang="en-US" sz="2800" dirty="0"/>
          </a:p>
          <a:p>
            <a:pPr>
              <a:lnSpc>
                <a:spcPct val="90000"/>
              </a:lnSpc>
              <a:spcAft>
                <a:spcPts val="893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893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893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893"/>
              </a:spcAft>
            </a:pPr>
            <a:r>
              <a:rPr lang="en-US" sz="2800" dirty="0" err="1"/>
              <a:t>Caso</a:t>
            </a:r>
            <a:r>
              <a:rPr lang="en-US" sz="2800" dirty="0"/>
              <a:t> </a:t>
            </a:r>
            <a:r>
              <a:rPr lang="en-US" sz="2800" dirty="0" err="1"/>
              <a:t>não</a:t>
            </a:r>
            <a:r>
              <a:rPr lang="en-US" sz="2800" dirty="0"/>
              <a:t> </a:t>
            </a:r>
            <a:r>
              <a:rPr lang="en-US" sz="2800" dirty="0" err="1"/>
              <a:t>seja</a:t>
            </a:r>
            <a:r>
              <a:rPr lang="en-US" sz="2800" dirty="0"/>
              <a:t> </a:t>
            </a:r>
            <a:r>
              <a:rPr lang="en-US" sz="2800" dirty="0" err="1"/>
              <a:t>definido</a:t>
            </a:r>
            <a:r>
              <a:rPr lang="en-US" sz="2800" dirty="0"/>
              <a:t> um </a:t>
            </a:r>
            <a:r>
              <a:rPr lang="en-US" sz="2800" dirty="0" err="1"/>
              <a:t>construtor</a:t>
            </a:r>
            <a:r>
              <a:rPr lang="en-US" sz="2800" dirty="0"/>
              <a:t>, um </a:t>
            </a:r>
            <a:r>
              <a:rPr lang="en-US" sz="2800" dirty="0" err="1"/>
              <a:t>construtor</a:t>
            </a:r>
            <a:r>
              <a:rPr lang="en-US" sz="2800" dirty="0"/>
              <a:t> </a:t>
            </a:r>
            <a:r>
              <a:rPr lang="en-US" sz="2800" dirty="0" err="1"/>
              <a:t>implícito</a:t>
            </a:r>
            <a:r>
              <a:rPr lang="en-US" sz="2800" dirty="0"/>
              <a:t> </a:t>
            </a:r>
            <a:r>
              <a:rPr lang="en-US" sz="2800" i="1" dirty="0"/>
              <a:t>default</a:t>
            </a:r>
            <a:r>
              <a:rPr lang="en-US" sz="2800" dirty="0"/>
              <a:t>, </a:t>
            </a:r>
            <a:r>
              <a:rPr lang="en-US" sz="2800" dirty="0" err="1"/>
              <a:t>equivalente</a:t>
            </a:r>
            <a:r>
              <a:rPr lang="en-US" sz="2800" dirty="0"/>
              <a:t> a</a:t>
            </a:r>
          </a:p>
          <a:p>
            <a:pPr>
              <a:lnSpc>
                <a:spcPct val="90000"/>
              </a:lnSpc>
              <a:spcAft>
                <a:spcPts val="893"/>
              </a:spcAft>
              <a:buNone/>
            </a:pPr>
            <a:r>
              <a:rPr lang="en-US" dirty="0">
                <a:latin typeface="Courier New" charset="0"/>
              </a:rPr>
              <a:t>     </a:t>
            </a:r>
            <a:r>
              <a:rPr lang="en-US" sz="2800" dirty="0">
                <a:latin typeface="Courier New" charset="0"/>
              </a:rPr>
              <a:t>&lt;</a:t>
            </a:r>
            <a:r>
              <a:rPr lang="en-US" sz="2800" dirty="0" err="1">
                <a:latin typeface="Courier New" charset="0"/>
              </a:rPr>
              <a:t>nome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da</a:t>
            </a:r>
            <a:r>
              <a:rPr lang="en-US" sz="2800" dirty="0">
                <a:latin typeface="Courier New" charset="0"/>
              </a:rPr>
              <a:t> </a:t>
            </a:r>
            <a:r>
              <a:rPr lang="en-US" sz="2800" dirty="0" err="1">
                <a:latin typeface="Courier New" charset="0"/>
              </a:rPr>
              <a:t>classe</a:t>
            </a:r>
            <a:r>
              <a:rPr lang="en-US" sz="2800" dirty="0">
                <a:latin typeface="Courier New" charset="0"/>
              </a:rPr>
              <a:t>&gt;(){}</a:t>
            </a:r>
          </a:p>
          <a:p>
            <a:pPr>
              <a:lnSpc>
                <a:spcPct val="90000"/>
              </a:lnSpc>
              <a:spcAft>
                <a:spcPts val="893"/>
              </a:spcAft>
              <a:buNone/>
            </a:pPr>
            <a:r>
              <a:rPr lang="en-US" sz="2800" dirty="0">
                <a:latin typeface="Courier New" charset="0"/>
              </a:rPr>
              <a:t>  </a:t>
            </a:r>
            <a:r>
              <a:rPr lang="en-US" sz="2800" dirty="0" err="1"/>
              <a:t>é</a:t>
            </a:r>
            <a:r>
              <a:rPr lang="en-US" sz="2800" dirty="0"/>
              <a:t> </a:t>
            </a:r>
            <a:r>
              <a:rPr lang="en-US" sz="2800" dirty="0" err="1"/>
              <a:t>fornecido</a:t>
            </a:r>
            <a:r>
              <a:rPr lang="en-US" sz="2800" dirty="0"/>
              <a:t>, </a:t>
            </a:r>
            <a:r>
              <a:rPr lang="en-US" sz="2800" dirty="0" err="1"/>
              <a:t>inicializando</a:t>
            </a:r>
            <a:r>
              <a:rPr lang="en-US" sz="2800" dirty="0"/>
              <a:t> </a:t>
            </a:r>
            <a:r>
              <a:rPr lang="en-US" sz="2800" dirty="0" err="1"/>
              <a:t>os</a:t>
            </a:r>
            <a:r>
              <a:rPr lang="en-US" sz="2800" dirty="0"/>
              <a:t> </a:t>
            </a:r>
            <a:r>
              <a:rPr lang="en-US" sz="2800" dirty="0" err="1"/>
              <a:t>atributos</a:t>
            </a:r>
            <a:r>
              <a:rPr lang="en-US" sz="2800" dirty="0"/>
              <a:t> com </a:t>
            </a:r>
            <a:r>
              <a:rPr lang="en-US" sz="2800" dirty="0" err="1"/>
              <a:t>seus</a:t>
            </a:r>
            <a:r>
              <a:rPr lang="en-US" sz="2800" dirty="0"/>
              <a:t> </a:t>
            </a:r>
            <a:r>
              <a:rPr lang="en-US" sz="2800" dirty="0" err="1"/>
              <a:t>valores</a:t>
            </a:r>
            <a:r>
              <a:rPr lang="en-US" sz="2800" dirty="0"/>
              <a:t> </a:t>
            </a:r>
            <a:r>
              <a:rPr lang="en-US" sz="2800" i="1" dirty="0"/>
              <a:t>default</a:t>
            </a:r>
            <a:endParaRPr lang="en-US" sz="2800" dirty="0"/>
          </a:p>
          <a:p>
            <a:pPr>
              <a:lnSpc>
                <a:spcPct val="90000"/>
              </a:lnSpc>
              <a:spcAft>
                <a:spcPts val="893"/>
              </a:spcAft>
              <a:buNone/>
            </a:pP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077929" y="2076981"/>
            <a:ext cx="2758284" cy="1245386"/>
          </a:xfrm>
          <a:prstGeom prst="rect">
            <a:avLst/>
          </a:prstGeom>
          <a:solidFill>
            <a:srgbClr val="D5F2FE"/>
          </a:solidFill>
        </p:spPr>
        <p:txBody>
          <a:bodyPr wrap="square" lIns="136063" tIns="68031" rIns="136063" bIns="68031">
            <a:spAutoFit/>
          </a:bodyPr>
          <a:lstStyle/>
          <a:p>
            <a:pPr marL="0" lvl="1"/>
            <a:r>
              <a:rPr lang="en-US" dirty="0" err="1" smtClean="0">
                <a:solidFill>
                  <a:srgbClr val="161616"/>
                </a:solidFill>
                <a:latin typeface="Courier New" charset="0"/>
              </a:rPr>
              <a:t>Conta</a:t>
            </a:r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() {</a:t>
            </a:r>
          </a:p>
          <a:p>
            <a:pPr marL="0" lvl="1"/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  </a:t>
            </a:r>
            <a:r>
              <a:rPr lang="en-US" dirty="0" err="1" smtClean="0">
                <a:solidFill>
                  <a:srgbClr val="161616"/>
                </a:solidFill>
                <a:latin typeface="Courier New" charset="0"/>
              </a:rPr>
              <a:t>saldo</a:t>
            </a:r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 = 0; </a:t>
            </a:r>
          </a:p>
          <a:p>
            <a:pPr marL="0" lvl="1"/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  ...</a:t>
            </a:r>
          </a:p>
          <a:p>
            <a:pPr marL="0" lvl="1"/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}</a:t>
            </a:r>
            <a:endParaRPr lang="en-US" dirty="0">
              <a:solidFill>
                <a:srgbClr val="161616"/>
              </a:solidFill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/>
              <a:t>Valores default para atributos	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Aft>
                <a:spcPts val="2678"/>
              </a:spcAft>
            </a:pPr>
            <a:r>
              <a:rPr lang="en-US" dirty="0">
                <a:latin typeface="Courier New" charset="0"/>
              </a:rPr>
              <a:t>0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" charset="0"/>
              </a:rPr>
              <a:t>double</a:t>
            </a:r>
            <a:r>
              <a:rPr lang="en-US" dirty="0"/>
              <a:t>, etc.</a:t>
            </a:r>
          </a:p>
          <a:p>
            <a:pPr>
              <a:spcAft>
                <a:spcPts val="2678"/>
              </a:spcAft>
            </a:pPr>
            <a:r>
              <a:rPr lang="en-US" dirty="0">
                <a:latin typeface="Courier New" charset="0"/>
              </a:rPr>
              <a:t>false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>
                <a:latin typeface="Courier New" charset="0"/>
              </a:rPr>
              <a:t>boolean</a:t>
            </a:r>
            <a:endParaRPr lang="en-US" dirty="0">
              <a:latin typeface="Courier New" charset="0"/>
            </a:endParaRPr>
          </a:p>
          <a:p>
            <a:pPr>
              <a:spcAft>
                <a:spcPts val="2678"/>
              </a:spcAft>
            </a:pPr>
            <a:r>
              <a:rPr lang="en-US" dirty="0">
                <a:latin typeface="Courier New" charset="0"/>
              </a:rPr>
              <a:t>null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tipos</a:t>
            </a:r>
            <a:r>
              <a:rPr lang="en-US" dirty="0"/>
              <a:t> </a:t>
            </a:r>
            <a:r>
              <a:rPr lang="en-US" dirty="0" err="1"/>
              <a:t>referência</a:t>
            </a:r>
            <a:endParaRPr lang="en-US" dirty="0"/>
          </a:p>
          <a:p>
            <a:pPr>
              <a:spcAft>
                <a:spcPts val="2678"/>
              </a:spcAft>
            </a:pPr>
            <a:endParaRPr 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49414" y="3709988"/>
            <a:ext cx="5059362" cy="2160587"/>
            <a:chOff x="1039" y="2337"/>
            <a:chExt cx="3187" cy="1361"/>
          </a:xfrm>
        </p:grpSpPr>
        <p:sp>
          <p:nvSpPr>
            <p:cNvPr id="21510" name="Freeform 4"/>
            <p:cNvSpPr>
              <a:spLocks/>
            </p:cNvSpPr>
            <p:nvPr/>
          </p:nvSpPr>
          <p:spPr bwMode="auto">
            <a:xfrm>
              <a:off x="1039" y="2337"/>
              <a:ext cx="3187" cy="1361"/>
            </a:xfrm>
            <a:custGeom>
              <a:avLst/>
              <a:gdLst>
                <a:gd name="T0" fmla="*/ 786 w 3187"/>
                <a:gd name="T1" fmla="*/ 304 h 1361"/>
                <a:gd name="T2" fmla="*/ 689 w 3187"/>
                <a:gd name="T3" fmla="*/ 307 h 1361"/>
                <a:gd name="T4" fmla="*/ 599 w 3187"/>
                <a:gd name="T5" fmla="*/ 318 h 1361"/>
                <a:gd name="T6" fmla="*/ 517 w 3187"/>
                <a:gd name="T7" fmla="*/ 334 h 1361"/>
                <a:gd name="T8" fmla="*/ 447 w 3187"/>
                <a:gd name="T9" fmla="*/ 356 h 1361"/>
                <a:gd name="T10" fmla="*/ 387 w 3187"/>
                <a:gd name="T11" fmla="*/ 381 h 1361"/>
                <a:gd name="T12" fmla="*/ 344 w 3187"/>
                <a:gd name="T13" fmla="*/ 411 h 1361"/>
                <a:gd name="T14" fmla="*/ 316 w 3187"/>
                <a:gd name="T15" fmla="*/ 444 h 1361"/>
                <a:gd name="T16" fmla="*/ 305 w 3187"/>
                <a:gd name="T17" fmla="*/ 479 h 1361"/>
                <a:gd name="T18" fmla="*/ 305 w 3187"/>
                <a:gd name="T19" fmla="*/ 743 h 1361"/>
                <a:gd name="T20" fmla="*/ 305 w 3187"/>
                <a:gd name="T21" fmla="*/ 1184 h 1361"/>
                <a:gd name="T22" fmla="*/ 316 w 3187"/>
                <a:gd name="T23" fmla="*/ 1220 h 1361"/>
                <a:gd name="T24" fmla="*/ 344 w 3187"/>
                <a:gd name="T25" fmla="*/ 1253 h 1361"/>
                <a:gd name="T26" fmla="*/ 387 w 3187"/>
                <a:gd name="T27" fmla="*/ 1282 h 1361"/>
                <a:gd name="T28" fmla="*/ 447 w 3187"/>
                <a:gd name="T29" fmla="*/ 1309 h 1361"/>
                <a:gd name="T30" fmla="*/ 517 w 3187"/>
                <a:gd name="T31" fmla="*/ 1329 h 1361"/>
                <a:gd name="T32" fmla="*/ 599 w 3187"/>
                <a:gd name="T33" fmla="*/ 1346 h 1361"/>
                <a:gd name="T34" fmla="*/ 689 w 3187"/>
                <a:gd name="T35" fmla="*/ 1356 h 1361"/>
                <a:gd name="T36" fmla="*/ 786 w 3187"/>
                <a:gd name="T37" fmla="*/ 1360 h 1361"/>
                <a:gd name="T38" fmla="*/ 1506 w 3187"/>
                <a:gd name="T39" fmla="*/ 1360 h 1361"/>
                <a:gd name="T40" fmla="*/ 2705 w 3187"/>
                <a:gd name="T41" fmla="*/ 1360 h 1361"/>
                <a:gd name="T42" fmla="*/ 2802 w 3187"/>
                <a:gd name="T43" fmla="*/ 1356 h 1361"/>
                <a:gd name="T44" fmla="*/ 2893 w 3187"/>
                <a:gd name="T45" fmla="*/ 1346 h 1361"/>
                <a:gd name="T46" fmla="*/ 2974 w 3187"/>
                <a:gd name="T47" fmla="*/ 1329 h 1361"/>
                <a:gd name="T48" fmla="*/ 3045 w 3187"/>
                <a:gd name="T49" fmla="*/ 1309 h 1361"/>
                <a:gd name="T50" fmla="*/ 3104 w 3187"/>
                <a:gd name="T51" fmla="*/ 1282 h 1361"/>
                <a:gd name="T52" fmla="*/ 3147 w 3187"/>
                <a:gd name="T53" fmla="*/ 1253 h 1361"/>
                <a:gd name="T54" fmla="*/ 3175 w 3187"/>
                <a:gd name="T55" fmla="*/ 1220 h 1361"/>
                <a:gd name="T56" fmla="*/ 3186 w 3187"/>
                <a:gd name="T57" fmla="*/ 1184 h 1361"/>
                <a:gd name="T58" fmla="*/ 3186 w 3187"/>
                <a:gd name="T59" fmla="*/ 743 h 1361"/>
                <a:gd name="T60" fmla="*/ 3186 w 3187"/>
                <a:gd name="T61" fmla="*/ 479 h 1361"/>
                <a:gd name="T62" fmla="*/ 3175 w 3187"/>
                <a:gd name="T63" fmla="*/ 444 h 1361"/>
                <a:gd name="T64" fmla="*/ 3147 w 3187"/>
                <a:gd name="T65" fmla="*/ 411 h 1361"/>
                <a:gd name="T66" fmla="*/ 3104 w 3187"/>
                <a:gd name="T67" fmla="*/ 381 h 1361"/>
                <a:gd name="T68" fmla="*/ 3045 w 3187"/>
                <a:gd name="T69" fmla="*/ 356 h 1361"/>
                <a:gd name="T70" fmla="*/ 2974 w 3187"/>
                <a:gd name="T71" fmla="*/ 334 h 1361"/>
                <a:gd name="T72" fmla="*/ 2893 w 3187"/>
                <a:gd name="T73" fmla="*/ 318 h 1361"/>
                <a:gd name="T74" fmla="*/ 2802 w 3187"/>
                <a:gd name="T75" fmla="*/ 307 h 1361"/>
                <a:gd name="T76" fmla="*/ 2705 w 3187"/>
                <a:gd name="T77" fmla="*/ 304 h 1361"/>
                <a:gd name="T78" fmla="*/ 1506 w 3187"/>
                <a:gd name="T79" fmla="*/ 304 h 1361"/>
                <a:gd name="T80" fmla="*/ 0 w 3187"/>
                <a:gd name="T81" fmla="*/ 0 h 1361"/>
                <a:gd name="T82" fmla="*/ 786 w 3187"/>
                <a:gd name="T83" fmla="*/ 304 h 1361"/>
                <a:gd name="T84" fmla="*/ 786 w 3187"/>
                <a:gd name="T85" fmla="*/ 304 h 1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87"/>
                <a:gd name="T130" fmla="*/ 0 h 1361"/>
                <a:gd name="T131" fmla="*/ 3187 w 3187"/>
                <a:gd name="T132" fmla="*/ 1361 h 136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87" h="1361">
                  <a:moveTo>
                    <a:pt x="786" y="304"/>
                  </a:moveTo>
                  <a:lnTo>
                    <a:pt x="689" y="307"/>
                  </a:lnTo>
                  <a:lnTo>
                    <a:pt x="599" y="318"/>
                  </a:lnTo>
                  <a:lnTo>
                    <a:pt x="517" y="334"/>
                  </a:lnTo>
                  <a:lnTo>
                    <a:pt x="447" y="356"/>
                  </a:lnTo>
                  <a:lnTo>
                    <a:pt x="387" y="381"/>
                  </a:lnTo>
                  <a:lnTo>
                    <a:pt x="344" y="411"/>
                  </a:lnTo>
                  <a:lnTo>
                    <a:pt x="316" y="444"/>
                  </a:lnTo>
                  <a:lnTo>
                    <a:pt x="305" y="479"/>
                  </a:lnTo>
                  <a:lnTo>
                    <a:pt x="305" y="743"/>
                  </a:lnTo>
                  <a:lnTo>
                    <a:pt x="305" y="1184"/>
                  </a:lnTo>
                  <a:lnTo>
                    <a:pt x="316" y="1220"/>
                  </a:lnTo>
                  <a:lnTo>
                    <a:pt x="344" y="1253"/>
                  </a:lnTo>
                  <a:lnTo>
                    <a:pt x="387" y="1282"/>
                  </a:lnTo>
                  <a:lnTo>
                    <a:pt x="447" y="1309"/>
                  </a:lnTo>
                  <a:lnTo>
                    <a:pt x="517" y="1329"/>
                  </a:lnTo>
                  <a:lnTo>
                    <a:pt x="599" y="1346"/>
                  </a:lnTo>
                  <a:lnTo>
                    <a:pt x="689" y="1356"/>
                  </a:lnTo>
                  <a:lnTo>
                    <a:pt x="786" y="1360"/>
                  </a:lnTo>
                  <a:lnTo>
                    <a:pt x="1506" y="1360"/>
                  </a:lnTo>
                  <a:lnTo>
                    <a:pt x="2705" y="1360"/>
                  </a:lnTo>
                  <a:lnTo>
                    <a:pt x="2802" y="1356"/>
                  </a:lnTo>
                  <a:lnTo>
                    <a:pt x="2893" y="1346"/>
                  </a:lnTo>
                  <a:lnTo>
                    <a:pt x="2974" y="1329"/>
                  </a:lnTo>
                  <a:lnTo>
                    <a:pt x="3045" y="1309"/>
                  </a:lnTo>
                  <a:lnTo>
                    <a:pt x="3104" y="1282"/>
                  </a:lnTo>
                  <a:lnTo>
                    <a:pt x="3147" y="1253"/>
                  </a:lnTo>
                  <a:lnTo>
                    <a:pt x="3175" y="1220"/>
                  </a:lnTo>
                  <a:lnTo>
                    <a:pt x="3186" y="1184"/>
                  </a:lnTo>
                  <a:lnTo>
                    <a:pt x="3186" y="743"/>
                  </a:lnTo>
                  <a:lnTo>
                    <a:pt x="3186" y="479"/>
                  </a:lnTo>
                  <a:lnTo>
                    <a:pt x="3175" y="444"/>
                  </a:lnTo>
                  <a:lnTo>
                    <a:pt x="3147" y="411"/>
                  </a:lnTo>
                  <a:lnTo>
                    <a:pt x="3104" y="381"/>
                  </a:lnTo>
                  <a:lnTo>
                    <a:pt x="3045" y="356"/>
                  </a:lnTo>
                  <a:lnTo>
                    <a:pt x="2974" y="334"/>
                  </a:lnTo>
                  <a:lnTo>
                    <a:pt x="2893" y="318"/>
                  </a:lnTo>
                  <a:lnTo>
                    <a:pt x="2802" y="307"/>
                  </a:lnTo>
                  <a:lnTo>
                    <a:pt x="2705" y="304"/>
                  </a:lnTo>
                  <a:lnTo>
                    <a:pt x="1506" y="304"/>
                  </a:lnTo>
                  <a:lnTo>
                    <a:pt x="0" y="0"/>
                  </a:lnTo>
                  <a:lnTo>
                    <a:pt x="786" y="304"/>
                  </a:lnTo>
                </a:path>
              </a:pathLst>
            </a:custGeom>
            <a:noFill/>
            <a:ln w="12700" cap="rnd">
              <a:solidFill>
                <a:srgbClr val="FFFF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1" name="Rectangle 5"/>
            <p:cNvSpPr>
              <a:spLocks noChangeArrowheads="1"/>
            </p:cNvSpPr>
            <p:nvPr/>
          </p:nvSpPr>
          <p:spPr bwMode="auto">
            <a:xfrm>
              <a:off x="1506" y="2709"/>
              <a:ext cx="2556" cy="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/>
              <a:endParaRPr lang="pt-BR" dirty="0">
                <a:latin typeface="Arial" charset="0"/>
              </a:endParaRPr>
            </a:p>
          </p:txBody>
        </p:sp>
      </p:grp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894287" y="5322782"/>
            <a:ext cx="6321068" cy="646969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square" lIns="92069" tIns="46036" rIns="92069" bIns="46036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2E2E00"/>
                </a:solidFill>
                <a:latin typeface="Courier New"/>
                <a:cs typeface="Courier New"/>
              </a:rPr>
              <a:t>null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denota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uma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2E2E00"/>
                </a:solidFill>
                <a:latin typeface="Comic Sans MS"/>
                <a:cs typeface="Comic Sans MS"/>
              </a:rPr>
              <a:t>referência</a:t>
            </a:r>
            <a:r>
              <a:rPr lang="en-US" dirty="0" smtClean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2E2E00"/>
                </a:solidFill>
                <a:latin typeface="Comic Sans MS"/>
                <a:cs typeface="Comic Sans MS"/>
              </a:rPr>
              <a:t>nula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,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não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existente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,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para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2E2E00"/>
                </a:solidFill>
                <a:latin typeface="Comic Sans MS"/>
                <a:cs typeface="Comic Sans MS"/>
              </a:rPr>
              <a:t>um </a:t>
            </a:r>
            <a:r>
              <a:rPr lang="en-US" dirty="0" err="1" smtClean="0">
                <a:solidFill>
                  <a:srgbClr val="2E2E00"/>
                </a:solidFill>
                <a:latin typeface="Comic Sans MS"/>
                <a:cs typeface="Comic Sans MS"/>
              </a:rPr>
              <a:t>objeto</a:t>
            </a:r>
            <a:r>
              <a:rPr lang="en-US" dirty="0" smtClean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de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qualquer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dirty="0" err="1">
                <a:solidFill>
                  <a:srgbClr val="2E2E00"/>
                </a:solidFill>
                <a:latin typeface="Comic Sans MS"/>
                <a:cs typeface="Comic Sans MS"/>
              </a:rPr>
              <a:t>tipo</a:t>
            </a:r>
            <a:endParaRPr lang="en-US" dirty="0">
              <a:solidFill>
                <a:srgbClr val="2E2E00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Outros construtores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30586" y="1646616"/>
            <a:ext cx="7678840" cy="3429001"/>
          </a:xfrm>
          <a:solidFill>
            <a:srgbClr val="D5F2FE"/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public class </a:t>
            </a:r>
            <a:r>
              <a:rPr lang="en-US" sz="2500" dirty="0" err="1">
                <a:latin typeface="Courier New" charset="0"/>
              </a:rPr>
              <a:t>Conta</a:t>
            </a:r>
            <a:r>
              <a:rPr lang="en-US" sz="2500" dirty="0">
                <a:latin typeface="Courier New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public </a:t>
            </a:r>
            <a:r>
              <a:rPr lang="en-US" sz="2500" dirty="0" err="1">
                <a:latin typeface="Courier New" charset="0"/>
              </a:rPr>
              <a:t>Conta(String</a:t>
            </a:r>
            <a:r>
              <a:rPr lang="en-US" sz="2500" dirty="0">
                <a:latin typeface="Courier New" charset="0"/>
              </a:rPr>
              <a:t> </a:t>
            </a:r>
            <a:r>
              <a:rPr lang="en-US" sz="2500" dirty="0" err="1">
                <a:latin typeface="Courier New" charset="0"/>
              </a:rPr>
              <a:t>numeroInicial</a:t>
            </a:r>
            <a:r>
              <a:rPr lang="en-US" sz="2500" dirty="0">
                <a:latin typeface="Courier New" charset="0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             double </a:t>
            </a:r>
            <a:r>
              <a:rPr lang="en-US" sz="2500" dirty="0" err="1">
                <a:latin typeface="Courier New" charset="0"/>
              </a:rPr>
              <a:t>saldoInicial</a:t>
            </a:r>
            <a:r>
              <a:rPr lang="en-US" sz="2500" dirty="0">
                <a:latin typeface="Courier New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  </a:t>
            </a:r>
            <a:r>
              <a:rPr lang="en-US" sz="2500" dirty="0" err="1">
                <a:latin typeface="Courier New" charset="0"/>
              </a:rPr>
              <a:t>numero</a:t>
            </a:r>
            <a:r>
              <a:rPr lang="en-US" sz="2500" dirty="0">
                <a:latin typeface="Courier New" charset="0"/>
              </a:rPr>
              <a:t> = </a:t>
            </a:r>
            <a:r>
              <a:rPr lang="en-US" sz="2500" dirty="0" err="1">
                <a:latin typeface="Courier New" charset="0"/>
              </a:rPr>
              <a:t>numeroInicial</a:t>
            </a:r>
            <a:r>
              <a:rPr lang="en-US" sz="2500" dirty="0">
                <a:latin typeface="Courier New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  </a:t>
            </a:r>
            <a:r>
              <a:rPr lang="en-US" sz="2500" dirty="0" err="1">
                <a:latin typeface="Courier New" charset="0"/>
              </a:rPr>
              <a:t>saldo</a:t>
            </a:r>
            <a:r>
              <a:rPr lang="en-US" sz="2500" dirty="0">
                <a:latin typeface="Courier New" charset="0"/>
              </a:rPr>
              <a:t> = </a:t>
            </a:r>
            <a:r>
              <a:rPr lang="en-US" sz="2500" dirty="0" err="1">
                <a:latin typeface="Courier New" charset="0"/>
              </a:rPr>
              <a:t>saldoInicial</a:t>
            </a:r>
            <a:r>
              <a:rPr lang="en-US" sz="2500" dirty="0">
                <a:latin typeface="Courier New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ourier New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83859" y="5434181"/>
            <a:ext cx="4712070" cy="862413"/>
          </a:xfrm>
          <a:prstGeom prst="rect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69" tIns="46036" rIns="92069" bIns="46036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Neste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caso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,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o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construtor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implícito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é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sz="2500" dirty="0" err="1">
                <a:solidFill>
                  <a:srgbClr val="2E2E00"/>
                </a:solidFill>
                <a:latin typeface="Comic Sans MS"/>
                <a:cs typeface="Comic Sans MS"/>
              </a:rPr>
              <a:t>descartado</a:t>
            </a:r>
            <a:r>
              <a:rPr lang="en-US" sz="2500" dirty="0">
                <a:solidFill>
                  <a:srgbClr val="2E2E00"/>
                </a:solidFill>
                <a:latin typeface="Comic Sans MS"/>
                <a:cs typeface="Comic Sans MS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1" cy="1143000"/>
          </a:xfrm>
          <a:noFill/>
        </p:spPr>
        <p:txBody>
          <a:bodyPr/>
          <a:lstStyle/>
          <a:p>
            <a:r>
              <a:rPr lang="en-US"/>
              <a:t>Criação de objetos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73467" y="1661785"/>
            <a:ext cx="8610601" cy="1523999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Um </a:t>
            </a:r>
            <a:r>
              <a:rPr lang="en-US" sz="2800" dirty="0" err="1"/>
              <a:t>objeto</a:t>
            </a:r>
            <a:r>
              <a:rPr lang="en-US" sz="2800" dirty="0"/>
              <a:t> </a:t>
            </a:r>
            <a:r>
              <a:rPr lang="en-US" sz="2800" dirty="0" err="1"/>
              <a:t>é</a:t>
            </a:r>
            <a:r>
              <a:rPr lang="en-US" sz="2800" dirty="0"/>
              <a:t> </a:t>
            </a:r>
            <a:r>
              <a:rPr lang="en-US" sz="2800" dirty="0" err="1"/>
              <a:t>criado</a:t>
            </a:r>
            <a:r>
              <a:rPr lang="en-US" sz="2800" dirty="0"/>
              <a:t> </a:t>
            </a:r>
            <a:r>
              <a:rPr lang="en-US" sz="2800" dirty="0" err="1"/>
              <a:t>através</a:t>
            </a:r>
            <a:r>
              <a:rPr lang="en-US" sz="2800" dirty="0"/>
              <a:t> do </a:t>
            </a:r>
            <a:r>
              <a:rPr lang="en-US" sz="2800" dirty="0" err="1"/>
              <a:t>operador</a:t>
            </a:r>
            <a:r>
              <a:rPr lang="en-US" sz="2800" dirty="0"/>
              <a:t> </a:t>
            </a:r>
            <a:r>
              <a:rPr lang="en-US" sz="2800" dirty="0">
                <a:latin typeface="Courier New" charset="0"/>
              </a:rPr>
              <a:t>new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smtClean="0">
                <a:latin typeface="Courier New" charset="0"/>
              </a:rPr>
              <a:t> </a:t>
            </a:r>
            <a:endParaRPr lang="en-US" sz="2800" dirty="0">
              <a:latin typeface="Courier New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48073" y="3094803"/>
            <a:ext cx="3103070" cy="2644775"/>
            <a:chOff x="1836" y="1743"/>
            <a:chExt cx="2053" cy="1666"/>
          </a:xfrm>
        </p:grpSpPr>
        <p:sp>
          <p:nvSpPr>
            <p:cNvPr id="25612" name="Freeform 4"/>
            <p:cNvSpPr>
              <a:spLocks/>
            </p:cNvSpPr>
            <p:nvPr/>
          </p:nvSpPr>
          <p:spPr bwMode="auto">
            <a:xfrm>
              <a:off x="1836" y="1743"/>
              <a:ext cx="2053" cy="1666"/>
            </a:xfrm>
            <a:custGeom>
              <a:avLst/>
              <a:gdLst>
                <a:gd name="T0" fmla="*/ 324 w 2053"/>
                <a:gd name="T1" fmla="*/ 801 h 1666"/>
                <a:gd name="T2" fmla="*/ 324 w 2053"/>
                <a:gd name="T3" fmla="*/ 945 h 1666"/>
                <a:gd name="T4" fmla="*/ 324 w 2053"/>
                <a:gd name="T5" fmla="*/ 945 h 1666"/>
                <a:gd name="T6" fmla="*/ 324 w 2053"/>
                <a:gd name="T7" fmla="*/ 1161 h 1666"/>
                <a:gd name="T8" fmla="*/ 324 w 2053"/>
                <a:gd name="T9" fmla="*/ 1665 h 1666"/>
                <a:gd name="T10" fmla="*/ 612 w 2053"/>
                <a:gd name="T11" fmla="*/ 1665 h 1666"/>
                <a:gd name="T12" fmla="*/ 612 w 2053"/>
                <a:gd name="T13" fmla="*/ 1665 h 1666"/>
                <a:gd name="T14" fmla="*/ 1044 w 2053"/>
                <a:gd name="T15" fmla="*/ 1665 h 1666"/>
                <a:gd name="T16" fmla="*/ 2052 w 2053"/>
                <a:gd name="T17" fmla="*/ 1665 h 1666"/>
                <a:gd name="T18" fmla="*/ 2052 w 2053"/>
                <a:gd name="T19" fmla="*/ 1161 h 1666"/>
                <a:gd name="T20" fmla="*/ 2052 w 2053"/>
                <a:gd name="T21" fmla="*/ 945 h 1666"/>
                <a:gd name="T22" fmla="*/ 2052 w 2053"/>
                <a:gd name="T23" fmla="*/ 945 h 1666"/>
                <a:gd name="T24" fmla="*/ 2052 w 2053"/>
                <a:gd name="T25" fmla="*/ 801 h 1666"/>
                <a:gd name="T26" fmla="*/ 1044 w 2053"/>
                <a:gd name="T27" fmla="*/ 801 h 1666"/>
                <a:gd name="T28" fmla="*/ 0 w 2053"/>
                <a:gd name="T29" fmla="*/ 0 h 1666"/>
                <a:gd name="T30" fmla="*/ 612 w 2053"/>
                <a:gd name="T31" fmla="*/ 801 h 1666"/>
                <a:gd name="T32" fmla="*/ 324 w 2053"/>
                <a:gd name="T33" fmla="*/ 801 h 16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53"/>
                <a:gd name="T52" fmla="*/ 0 h 1666"/>
                <a:gd name="T53" fmla="*/ 2053 w 2053"/>
                <a:gd name="T54" fmla="*/ 1666 h 16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53" h="1666">
                  <a:moveTo>
                    <a:pt x="324" y="801"/>
                  </a:moveTo>
                  <a:lnTo>
                    <a:pt x="324" y="945"/>
                  </a:lnTo>
                  <a:lnTo>
                    <a:pt x="324" y="1161"/>
                  </a:lnTo>
                  <a:lnTo>
                    <a:pt x="324" y="1665"/>
                  </a:lnTo>
                  <a:lnTo>
                    <a:pt x="612" y="1665"/>
                  </a:lnTo>
                  <a:lnTo>
                    <a:pt x="1044" y="1665"/>
                  </a:lnTo>
                  <a:lnTo>
                    <a:pt x="2052" y="1665"/>
                  </a:lnTo>
                  <a:lnTo>
                    <a:pt x="2052" y="1161"/>
                  </a:lnTo>
                  <a:lnTo>
                    <a:pt x="2052" y="945"/>
                  </a:lnTo>
                  <a:lnTo>
                    <a:pt x="2052" y="801"/>
                  </a:lnTo>
                  <a:lnTo>
                    <a:pt x="1044" y="801"/>
                  </a:lnTo>
                  <a:lnTo>
                    <a:pt x="0" y="0"/>
                  </a:lnTo>
                  <a:lnTo>
                    <a:pt x="612" y="801"/>
                  </a:lnTo>
                  <a:lnTo>
                    <a:pt x="324" y="801"/>
                  </a:lnTo>
                </a:path>
              </a:pathLst>
            </a:custGeom>
            <a:noFill/>
            <a:ln w="12700" cap="rnd">
              <a:solidFill>
                <a:srgbClr val="2E2E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613" name="Rectangle 5"/>
            <p:cNvSpPr>
              <a:spLocks noChangeArrowheads="1"/>
            </p:cNvSpPr>
            <p:nvPr/>
          </p:nvSpPr>
          <p:spPr bwMode="auto">
            <a:xfrm>
              <a:off x="2221" y="2576"/>
              <a:ext cx="1606" cy="80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200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cria</a:t>
              </a:r>
              <a:r>
                <a:rPr lang="en-US" sz="2200" dirty="0">
                  <a:solidFill>
                    <a:srgbClr val="2E2E00"/>
                  </a:solidFill>
                  <a:latin typeface="Comic Sans MS"/>
                  <a:cs typeface="Comic Sans MS"/>
                </a:rPr>
                <a:t> um </a:t>
              </a:r>
              <a:r>
                <a:rPr lang="en-US" sz="2200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objeto</a:t>
              </a:r>
              <a:r>
                <a:rPr lang="en-US" sz="2200" dirty="0">
                  <a:solidFill>
                    <a:srgbClr val="2E2E00"/>
                  </a:solidFill>
                  <a:latin typeface="Comic Sans MS"/>
                  <a:cs typeface="Comic Sans MS"/>
                </a:rPr>
                <a:t> do </a:t>
              </a:r>
              <a:r>
                <a:rPr lang="en-US" sz="2200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tipo</a:t>
              </a:r>
              <a:r>
                <a:rPr lang="en-US" sz="2200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sz="2200" dirty="0" err="1">
                  <a:solidFill>
                    <a:srgbClr val="2E2E00"/>
                  </a:solidFill>
                  <a:latin typeface="Courier New"/>
                  <a:cs typeface="Courier New"/>
                </a:rPr>
                <a:t>Conta</a:t>
              </a:r>
              <a:r>
                <a:rPr lang="en-US" sz="2200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sz="2200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em</a:t>
              </a:r>
              <a:r>
                <a:rPr lang="en-US" sz="2200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sz="2200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memória</a:t>
              </a:r>
              <a:endParaRPr lang="en-US" sz="2200" dirty="0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710112" y="3148775"/>
            <a:ext cx="4208462" cy="2173289"/>
            <a:chOff x="2967" y="1800"/>
            <a:chExt cx="2651" cy="1369"/>
          </a:xfrm>
        </p:grpSpPr>
        <p:sp>
          <p:nvSpPr>
            <p:cNvPr id="25610" name="Freeform 7"/>
            <p:cNvSpPr>
              <a:spLocks/>
            </p:cNvSpPr>
            <p:nvPr/>
          </p:nvSpPr>
          <p:spPr bwMode="auto">
            <a:xfrm>
              <a:off x="2967" y="1800"/>
              <a:ext cx="2651" cy="1369"/>
            </a:xfrm>
            <a:custGeom>
              <a:avLst/>
              <a:gdLst>
                <a:gd name="T0" fmla="*/ 1290 w 2651"/>
                <a:gd name="T1" fmla="*/ 313 h 1369"/>
                <a:gd name="T2" fmla="*/ 1235 w 2651"/>
                <a:gd name="T3" fmla="*/ 316 h 1369"/>
                <a:gd name="T4" fmla="*/ 1184 w 2651"/>
                <a:gd name="T5" fmla="*/ 326 h 1369"/>
                <a:gd name="T6" fmla="*/ 1137 w 2651"/>
                <a:gd name="T7" fmla="*/ 342 h 1369"/>
                <a:gd name="T8" fmla="*/ 1097 w 2651"/>
                <a:gd name="T9" fmla="*/ 365 h 1369"/>
                <a:gd name="T10" fmla="*/ 1064 w 2651"/>
                <a:gd name="T11" fmla="*/ 390 h 1369"/>
                <a:gd name="T12" fmla="*/ 1039 w 2651"/>
                <a:gd name="T13" fmla="*/ 420 h 1369"/>
                <a:gd name="T14" fmla="*/ 1023 w 2651"/>
                <a:gd name="T15" fmla="*/ 453 h 1369"/>
                <a:gd name="T16" fmla="*/ 1018 w 2651"/>
                <a:gd name="T17" fmla="*/ 489 h 1369"/>
                <a:gd name="T18" fmla="*/ 0 w 2651"/>
                <a:gd name="T19" fmla="*/ 0 h 1369"/>
                <a:gd name="T20" fmla="*/ 1018 w 2651"/>
                <a:gd name="T21" fmla="*/ 753 h 1369"/>
                <a:gd name="T22" fmla="*/ 1018 w 2651"/>
                <a:gd name="T23" fmla="*/ 1192 h 1369"/>
                <a:gd name="T24" fmla="*/ 1023 w 2651"/>
                <a:gd name="T25" fmla="*/ 1228 h 1369"/>
                <a:gd name="T26" fmla="*/ 1039 w 2651"/>
                <a:gd name="T27" fmla="*/ 1261 h 1369"/>
                <a:gd name="T28" fmla="*/ 1064 w 2651"/>
                <a:gd name="T29" fmla="*/ 1291 h 1369"/>
                <a:gd name="T30" fmla="*/ 1097 w 2651"/>
                <a:gd name="T31" fmla="*/ 1318 h 1369"/>
                <a:gd name="T32" fmla="*/ 1137 w 2651"/>
                <a:gd name="T33" fmla="*/ 1339 h 1369"/>
                <a:gd name="T34" fmla="*/ 1184 w 2651"/>
                <a:gd name="T35" fmla="*/ 1355 h 1369"/>
                <a:gd name="T36" fmla="*/ 1235 w 2651"/>
                <a:gd name="T37" fmla="*/ 1365 h 1369"/>
                <a:gd name="T38" fmla="*/ 1290 w 2651"/>
                <a:gd name="T39" fmla="*/ 1368 h 1369"/>
                <a:gd name="T40" fmla="*/ 1697 w 2651"/>
                <a:gd name="T41" fmla="*/ 1368 h 1369"/>
                <a:gd name="T42" fmla="*/ 2378 w 2651"/>
                <a:gd name="T43" fmla="*/ 1368 h 1369"/>
                <a:gd name="T44" fmla="*/ 2433 w 2651"/>
                <a:gd name="T45" fmla="*/ 1365 h 1369"/>
                <a:gd name="T46" fmla="*/ 2484 w 2651"/>
                <a:gd name="T47" fmla="*/ 1355 h 1369"/>
                <a:gd name="T48" fmla="*/ 2530 w 2651"/>
                <a:gd name="T49" fmla="*/ 1339 h 1369"/>
                <a:gd name="T50" fmla="*/ 2571 w 2651"/>
                <a:gd name="T51" fmla="*/ 1318 h 1369"/>
                <a:gd name="T52" fmla="*/ 2603 w 2651"/>
                <a:gd name="T53" fmla="*/ 1291 h 1369"/>
                <a:gd name="T54" fmla="*/ 2629 w 2651"/>
                <a:gd name="T55" fmla="*/ 1261 h 1369"/>
                <a:gd name="T56" fmla="*/ 2645 w 2651"/>
                <a:gd name="T57" fmla="*/ 1228 h 1369"/>
                <a:gd name="T58" fmla="*/ 2650 w 2651"/>
                <a:gd name="T59" fmla="*/ 1192 h 1369"/>
                <a:gd name="T60" fmla="*/ 2650 w 2651"/>
                <a:gd name="T61" fmla="*/ 753 h 1369"/>
                <a:gd name="T62" fmla="*/ 2650 w 2651"/>
                <a:gd name="T63" fmla="*/ 489 h 1369"/>
                <a:gd name="T64" fmla="*/ 2645 w 2651"/>
                <a:gd name="T65" fmla="*/ 453 h 1369"/>
                <a:gd name="T66" fmla="*/ 2629 w 2651"/>
                <a:gd name="T67" fmla="*/ 420 h 1369"/>
                <a:gd name="T68" fmla="*/ 2603 w 2651"/>
                <a:gd name="T69" fmla="*/ 390 h 1369"/>
                <a:gd name="T70" fmla="*/ 2571 w 2651"/>
                <a:gd name="T71" fmla="*/ 365 h 1369"/>
                <a:gd name="T72" fmla="*/ 2530 w 2651"/>
                <a:gd name="T73" fmla="*/ 342 h 1369"/>
                <a:gd name="T74" fmla="*/ 2484 w 2651"/>
                <a:gd name="T75" fmla="*/ 326 h 1369"/>
                <a:gd name="T76" fmla="*/ 2433 w 2651"/>
                <a:gd name="T77" fmla="*/ 316 h 1369"/>
                <a:gd name="T78" fmla="*/ 2378 w 2651"/>
                <a:gd name="T79" fmla="*/ 313 h 1369"/>
                <a:gd name="T80" fmla="*/ 1697 w 2651"/>
                <a:gd name="T81" fmla="*/ 313 h 1369"/>
                <a:gd name="T82" fmla="*/ 1290 w 2651"/>
                <a:gd name="T83" fmla="*/ 313 h 1369"/>
                <a:gd name="T84" fmla="*/ 1290 w 2651"/>
                <a:gd name="T85" fmla="*/ 313 h 136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651"/>
                <a:gd name="T130" fmla="*/ 0 h 1369"/>
                <a:gd name="T131" fmla="*/ 2651 w 2651"/>
                <a:gd name="T132" fmla="*/ 1369 h 136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651" h="1369">
                  <a:moveTo>
                    <a:pt x="1290" y="313"/>
                  </a:moveTo>
                  <a:lnTo>
                    <a:pt x="1235" y="316"/>
                  </a:lnTo>
                  <a:lnTo>
                    <a:pt x="1184" y="326"/>
                  </a:lnTo>
                  <a:lnTo>
                    <a:pt x="1137" y="342"/>
                  </a:lnTo>
                  <a:lnTo>
                    <a:pt x="1097" y="365"/>
                  </a:lnTo>
                  <a:lnTo>
                    <a:pt x="1064" y="390"/>
                  </a:lnTo>
                  <a:lnTo>
                    <a:pt x="1039" y="420"/>
                  </a:lnTo>
                  <a:lnTo>
                    <a:pt x="1023" y="453"/>
                  </a:lnTo>
                  <a:lnTo>
                    <a:pt x="1018" y="489"/>
                  </a:lnTo>
                  <a:lnTo>
                    <a:pt x="0" y="0"/>
                  </a:lnTo>
                  <a:lnTo>
                    <a:pt x="1018" y="753"/>
                  </a:lnTo>
                  <a:lnTo>
                    <a:pt x="1018" y="1192"/>
                  </a:lnTo>
                  <a:lnTo>
                    <a:pt x="1023" y="1228"/>
                  </a:lnTo>
                  <a:lnTo>
                    <a:pt x="1039" y="1261"/>
                  </a:lnTo>
                  <a:lnTo>
                    <a:pt x="1064" y="1291"/>
                  </a:lnTo>
                  <a:lnTo>
                    <a:pt x="1097" y="1318"/>
                  </a:lnTo>
                  <a:lnTo>
                    <a:pt x="1137" y="1339"/>
                  </a:lnTo>
                  <a:lnTo>
                    <a:pt x="1184" y="1355"/>
                  </a:lnTo>
                  <a:lnTo>
                    <a:pt x="1235" y="1365"/>
                  </a:lnTo>
                  <a:lnTo>
                    <a:pt x="1290" y="1368"/>
                  </a:lnTo>
                  <a:lnTo>
                    <a:pt x="1697" y="1368"/>
                  </a:lnTo>
                  <a:lnTo>
                    <a:pt x="2378" y="1368"/>
                  </a:lnTo>
                  <a:lnTo>
                    <a:pt x="2433" y="1365"/>
                  </a:lnTo>
                  <a:lnTo>
                    <a:pt x="2484" y="1355"/>
                  </a:lnTo>
                  <a:lnTo>
                    <a:pt x="2530" y="1339"/>
                  </a:lnTo>
                  <a:lnTo>
                    <a:pt x="2571" y="1318"/>
                  </a:lnTo>
                  <a:lnTo>
                    <a:pt x="2603" y="1291"/>
                  </a:lnTo>
                  <a:lnTo>
                    <a:pt x="2629" y="1261"/>
                  </a:lnTo>
                  <a:lnTo>
                    <a:pt x="2645" y="1228"/>
                  </a:lnTo>
                  <a:lnTo>
                    <a:pt x="2650" y="1192"/>
                  </a:lnTo>
                  <a:lnTo>
                    <a:pt x="2650" y="753"/>
                  </a:lnTo>
                  <a:lnTo>
                    <a:pt x="2650" y="489"/>
                  </a:lnTo>
                  <a:lnTo>
                    <a:pt x="2645" y="453"/>
                  </a:lnTo>
                  <a:lnTo>
                    <a:pt x="2629" y="420"/>
                  </a:lnTo>
                  <a:lnTo>
                    <a:pt x="2603" y="390"/>
                  </a:lnTo>
                  <a:lnTo>
                    <a:pt x="2571" y="365"/>
                  </a:lnTo>
                  <a:lnTo>
                    <a:pt x="2530" y="342"/>
                  </a:lnTo>
                  <a:lnTo>
                    <a:pt x="2484" y="326"/>
                  </a:lnTo>
                  <a:lnTo>
                    <a:pt x="2433" y="316"/>
                  </a:lnTo>
                  <a:lnTo>
                    <a:pt x="2378" y="313"/>
                  </a:lnTo>
                  <a:lnTo>
                    <a:pt x="1697" y="313"/>
                  </a:lnTo>
                  <a:lnTo>
                    <a:pt x="1290" y="313"/>
                  </a:lnTo>
                </a:path>
              </a:pathLst>
            </a:custGeom>
            <a:noFill/>
            <a:ln w="12700" cap="rnd">
              <a:solidFill>
                <a:srgbClr val="2E2E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4101" y="2181"/>
              <a:ext cx="1399" cy="919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responsável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por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inicializar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os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atributos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do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objeto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criado</a:t>
              </a:r>
              <a:endParaRPr lang="en-US" dirty="0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9342" y="3070990"/>
            <a:ext cx="2668587" cy="2479675"/>
            <a:chOff x="241" y="1751"/>
            <a:chExt cx="1681" cy="1562"/>
          </a:xfrm>
          <a:solidFill>
            <a:schemeClr val="tx1"/>
          </a:solidFill>
        </p:grpSpPr>
        <p:sp>
          <p:nvSpPr>
            <p:cNvPr id="25608" name="Freeform 10"/>
            <p:cNvSpPr>
              <a:spLocks/>
            </p:cNvSpPr>
            <p:nvPr/>
          </p:nvSpPr>
          <p:spPr bwMode="auto">
            <a:xfrm>
              <a:off x="241" y="1751"/>
              <a:ext cx="1681" cy="1562"/>
            </a:xfrm>
            <a:custGeom>
              <a:avLst/>
              <a:gdLst>
                <a:gd name="T0" fmla="*/ 279 w 1681"/>
                <a:gd name="T1" fmla="*/ 506 h 1562"/>
                <a:gd name="T2" fmla="*/ 223 w 1681"/>
                <a:gd name="T3" fmla="*/ 509 h 1562"/>
                <a:gd name="T4" fmla="*/ 170 w 1681"/>
                <a:gd name="T5" fmla="*/ 520 h 1562"/>
                <a:gd name="T6" fmla="*/ 123 w 1681"/>
                <a:gd name="T7" fmla="*/ 536 h 1562"/>
                <a:gd name="T8" fmla="*/ 82 w 1681"/>
                <a:gd name="T9" fmla="*/ 557 h 1562"/>
                <a:gd name="T10" fmla="*/ 47 w 1681"/>
                <a:gd name="T11" fmla="*/ 583 h 1562"/>
                <a:gd name="T12" fmla="*/ 22 w 1681"/>
                <a:gd name="T13" fmla="*/ 613 h 1562"/>
                <a:gd name="T14" fmla="*/ 5 w 1681"/>
                <a:gd name="T15" fmla="*/ 646 h 1562"/>
                <a:gd name="T16" fmla="*/ 0 w 1681"/>
                <a:gd name="T17" fmla="*/ 682 h 1562"/>
                <a:gd name="T18" fmla="*/ 0 w 1681"/>
                <a:gd name="T19" fmla="*/ 945 h 1562"/>
                <a:gd name="T20" fmla="*/ 0 w 1681"/>
                <a:gd name="T21" fmla="*/ 1385 h 1562"/>
                <a:gd name="T22" fmla="*/ 5 w 1681"/>
                <a:gd name="T23" fmla="*/ 1421 h 1562"/>
                <a:gd name="T24" fmla="*/ 22 w 1681"/>
                <a:gd name="T25" fmla="*/ 1454 h 1562"/>
                <a:gd name="T26" fmla="*/ 47 w 1681"/>
                <a:gd name="T27" fmla="*/ 1484 h 1562"/>
                <a:gd name="T28" fmla="*/ 82 w 1681"/>
                <a:gd name="T29" fmla="*/ 1510 h 1562"/>
                <a:gd name="T30" fmla="*/ 123 w 1681"/>
                <a:gd name="T31" fmla="*/ 1531 h 1562"/>
                <a:gd name="T32" fmla="*/ 170 w 1681"/>
                <a:gd name="T33" fmla="*/ 1547 h 1562"/>
                <a:gd name="T34" fmla="*/ 223 w 1681"/>
                <a:gd name="T35" fmla="*/ 1558 h 1562"/>
                <a:gd name="T36" fmla="*/ 279 w 1681"/>
                <a:gd name="T37" fmla="*/ 1561 h 1562"/>
                <a:gd name="T38" fmla="*/ 979 w 1681"/>
                <a:gd name="T39" fmla="*/ 1561 h 1562"/>
                <a:gd name="T40" fmla="*/ 1399 w 1681"/>
                <a:gd name="T41" fmla="*/ 1561 h 1562"/>
                <a:gd name="T42" fmla="*/ 1456 w 1681"/>
                <a:gd name="T43" fmla="*/ 1558 h 1562"/>
                <a:gd name="T44" fmla="*/ 1508 w 1681"/>
                <a:gd name="T45" fmla="*/ 1547 h 1562"/>
                <a:gd name="T46" fmla="*/ 1556 w 1681"/>
                <a:gd name="T47" fmla="*/ 1531 h 1562"/>
                <a:gd name="T48" fmla="*/ 1598 w 1681"/>
                <a:gd name="T49" fmla="*/ 1510 h 1562"/>
                <a:gd name="T50" fmla="*/ 1632 w 1681"/>
                <a:gd name="T51" fmla="*/ 1484 h 1562"/>
                <a:gd name="T52" fmla="*/ 1657 w 1681"/>
                <a:gd name="T53" fmla="*/ 1454 h 1562"/>
                <a:gd name="T54" fmla="*/ 1674 w 1681"/>
                <a:gd name="T55" fmla="*/ 1421 h 1562"/>
                <a:gd name="T56" fmla="*/ 1680 w 1681"/>
                <a:gd name="T57" fmla="*/ 1385 h 1562"/>
                <a:gd name="T58" fmla="*/ 1680 w 1681"/>
                <a:gd name="T59" fmla="*/ 945 h 1562"/>
                <a:gd name="T60" fmla="*/ 1680 w 1681"/>
                <a:gd name="T61" fmla="*/ 682 h 1562"/>
                <a:gd name="T62" fmla="*/ 1674 w 1681"/>
                <a:gd name="T63" fmla="*/ 646 h 1562"/>
                <a:gd name="T64" fmla="*/ 1657 w 1681"/>
                <a:gd name="T65" fmla="*/ 613 h 1562"/>
                <a:gd name="T66" fmla="*/ 1632 w 1681"/>
                <a:gd name="T67" fmla="*/ 583 h 1562"/>
                <a:gd name="T68" fmla="*/ 1598 w 1681"/>
                <a:gd name="T69" fmla="*/ 557 h 1562"/>
                <a:gd name="T70" fmla="*/ 1556 w 1681"/>
                <a:gd name="T71" fmla="*/ 536 h 1562"/>
                <a:gd name="T72" fmla="*/ 1508 w 1681"/>
                <a:gd name="T73" fmla="*/ 520 h 1562"/>
                <a:gd name="T74" fmla="*/ 1456 w 1681"/>
                <a:gd name="T75" fmla="*/ 509 h 1562"/>
                <a:gd name="T76" fmla="*/ 1399 w 1681"/>
                <a:gd name="T77" fmla="*/ 506 h 1562"/>
                <a:gd name="T78" fmla="*/ 1153 w 1681"/>
                <a:gd name="T79" fmla="*/ 0 h 1562"/>
                <a:gd name="T80" fmla="*/ 979 w 1681"/>
                <a:gd name="T81" fmla="*/ 506 h 1562"/>
                <a:gd name="T82" fmla="*/ 279 w 1681"/>
                <a:gd name="T83" fmla="*/ 506 h 15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81"/>
                <a:gd name="T127" fmla="*/ 0 h 1562"/>
                <a:gd name="T128" fmla="*/ 1681 w 1681"/>
                <a:gd name="T129" fmla="*/ 1562 h 156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81" h="1562">
                  <a:moveTo>
                    <a:pt x="279" y="506"/>
                  </a:moveTo>
                  <a:lnTo>
                    <a:pt x="223" y="509"/>
                  </a:lnTo>
                  <a:lnTo>
                    <a:pt x="170" y="520"/>
                  </a:lnTo>
                  <a:lnTo>
                    <a:pt x="123" y="536"/>
                  </a:lnTo>
                  <a:lnTo>
                    <a:pt x="82" y="557"/>
                  </a:lnTo>
                  <a:lnTo>
                    <a:pt x="47" y="583"/>
                  </a:lnTo>
                  <a:lnTo>
                    <a:pt x="22" y="613"/>
                  </a:lnTo>
                  <a:lnTo>
                    <a:pt x="5" y="646"/>
                  </a:lnTo>
                  <a:lnTo>
                    <a:pt x="0" y="682"/>
                  </a:lnTo>
                  <a:lnTo>
                    <a:pt x="0" y="945"/>
                  </a:lnTo>
                  <a:lnTo>
                    <a:pt x="0" y="1385"/>
                  </a:lnTo>
                  <a:lnTo>
                    <a:pt x="5" y="1421"/>
                  </a:lnTo>
                  <a:lnTo>
                    <a:pt x="22" y="1454"/>
                  </a:lnTo>
                  <a:lnTo>
                    <a:pt x="47" y="1484"/>
                  </a:lnTo>
                  <a:lnTo>
                    <a:pt x="82" y="1510"/>
                  </a:lnTo>
                  <a:lnTo>
                    <a:pt x="123" y="1531"/>
                  </a:lnTo>
                  <a:lnTo>
                    <a:pt x="170" y="1547"/>
                  </a:lnTo>
                  <a:lnTo>
                    <a:pt x="223" y="1558"/>
                  </a:lnTo>
                  <a:lnTo>
                    <a:pt x="279" y="1561"/>
                  </a:lnTo>
                  <a:lnTo>
                    <a:pt x="979" y="1561"/>
                  </a:lnTo>
                  <a:lnTo>
                    <a:pt x="1399" y="1561"/>
                  </a:lnTo>
                  <a:lnTo>
                    <a:pt x="1456" y="1558"/>
                  </a:lnTo>
                  <a:lnTo>
                    <a:pt x="1508" y="1547"/>
                  </a:lnTo>
                  <a:lnTo>
                    <a:pt x="1556" y="1531"/>
                  </a:lnTo>
                  <a:lnTo>
                    <a:pt x="1598" y="1510"/>
                  </a:lnTo>
                  <a:lnTo>
                    <a:pt x="1632" y="1484"/>
                  </a:lnTo>
                  <a:lnTo>
                    <a:pt x="1657" y="1454"/>
                  </a:lnTo>
                  <a:lnTo>
                    <a:pt x="1674" y="1421"/>
                  </a:lnTo>
                  <a:lnTo>
                    <a:pt x="1680" y="1385"/>
                  </a:lnTo>
                  <a:lnTo>
                    <a:pt x="1680" y="945"/>
                  </a:lnTo>
                  <a:lnTo>
                    <a:pt x="1680" y="682"/>
                  </a:lnTo>
                  <a:lnTo>
                    <a:pt x="1674" y="646"/>
                  </a:lnTo>
                  <a:lnTo>
                    <a:pt x="1657" y="613"/>
                  </a:lnTo>
                  <a:lnTo>
                    <a:pt x="1632" y="583"/>
                  </a:lnTo>
                  <a:lnTo>
                    <a:pt x="1598" y="557"/>
                  </a:lnTo>
                  <a:lnTo>
                    <a:pt x="1556" y="536"/>
                  </a:lnTo>
                  <a:lnTo>
                    <a:pt x="1508" y="520"/>
                  </a:lnTo>
                  <a:lnTo>
                    <a:pt x="1456" y="509"/>
                  </a:lnTo>
                  <a:lnTo>
                    <a:pt x="1399" y="506"/>
                  </a:lnTo>
                  <a:lnTo>
                    <a:pt x="1153" y="0"/>
                  </a:lnTo>
                  <a:lnTo>
                    <a:pt x="979" y="506"/>
                  </a:lnTo>
                  <a:lnTo>
                    <a:pt x="279" y="506"/>
                  </a:lnTo>
                </a:path>
              </a:pathLst>
            </a:custGeom>
            <a:grpFill/>
            <a:ln w="12700" cap="rnd">
              <a:solidFill>
                <a:srgbClr val="2E2E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25609" name="Rectangle 11"/>
            <p:cNvSpPr>
              <a:spLocks noChangeArrowheads="1"/>
            </p:cNvSpPr>
            <p:nvPr/>
          </p:nvSpPr>
          <p:spPr bwMode="auto">
            <a:xfrm>
              <a:off x="286" y="2325"/>
              <a:ext cx="1564" cy="9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Atribui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à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variável</a:t>
              </a:r>
              <a:r>
                <a:rPr lang="en-US" dirty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urier New"/>
                  <a:cs typeface="Courier New"/>
                </a:rPr>
                <a:t>c</a:t>
              </a:r>
              <a:r>
                <a:rPr lang="en-US" dirty="0" smtClean="0">
                  <a:solidFill>
                    <a:srgbClr val="2E2E00"/>
                  </a:solidFill>
                  <a:latin typeface="Comic Sans MS"/>
                  <a:cs typeface="Comic Sans MS"/>
                </a:rPr>
                <a:t> a </a:t>
              </a:r>
              <a:r>
                <a:rPr lang="en-US" dirty="0" err="1" smtClean="0">
                  <a:solidFill>
                    <a:srgbClr val="2E2E00"/>
                  </a:solidFill>
                  <a:latin typeface="Comic Sans MS"/>
                  <a:cs typeface="Comic Sans MS"/>
                </a:rPr>
                <a:t>referência</a:t>
              </a:r>
              <a:r>
                <a:rPr lang="en-US" dirty="0" smtClean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2E2E00"/>
                  </a:solidFill>
                  <a:latin typeface="Comic Sans MS"/>
                  <a:cs typeface="Comic Sans MS"/>
                </a:rPr>
                <a:t>para</a:t>
              </a:r>
              <a:r>
                <a:rPr lang="en-US" dirty="0" smtClean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>
                  <a:solidFill>
                    <a:srgbClr val="2E2E00"/>
                  </a:solidFill>
                  <a:latin typeface="Comic Sans MS"/>
                  <a:cs typeface="Comic Sans MS"/>
                </a:rPr>
                <a:t>o</a:t>
              </a:r>
              <a:r>
                <a:rPr lang="en-US" dirty="0" smtClean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2E2E00"/>
                  </a:solidFill>
                  <a:latin typeface="Comic Sans MS"/>
                  <a:cs typeface="Comic Sans MS"/>
                </a:rPr>
                <a:t>objeto</a:t>
              </a:r>
              <a:r>
                <a:rPr lang="en-US" dirty="0" smtClean="0">
                  <a:solidFill>
                    <a:srgbClr val="2E2E00"/>
                  </a:solidFill>
                  <a:latin typeface="Comic Sans MS"/>
                  <a:cs typeface="Comic Sans MS"/>
                </a:rPr>
                <a:t> </a:t>
              </a:r>
              <a:r>
                <a:rPr lang="en-US" dirty="0" err="1" smtClean="0">
                  <a:solidFill>
                    <a:srgbClr val="2E2E00"/>
                  </a:solidFill>
                  <a:latin typeface="Comic Sans MS"/>
                  <a:cs typeface="Comic Sans MS"/>
                </a:rPr>
                <a:t>criado</a:t>
              </a:r>
              <a:endParaRPr lang="en-US" dirty="0">
                <a:solidFill>
                  <a:srgbClr val="2E2E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779359" y="5874072"/>
            <a:ext cx="6435995" cy="369970"/>
          </a:xfrm>
          <a:prstGeom prst="rect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wrap="square" lIns="92069" tIns="46036" rIns="92069" bIns="46036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2E2E00"/>
                </a:solidFill>
                <a:latin typeface="Courier New"/>
                <a:cs typeface="Courier New"/>
              </a:rPr>
              <a:t>new 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&lt;</a:t>
            </a:r>
            <a:r>
              <a:rPr lang="en-US" i="1" dirty="0" err="1">
                <a:solidFill>
                  <a:srgbClr val="2E2E00"/>
                </a:solidFill>
                <a:latin typeface="Comic Sans MS"/>
                <a:cs typeface="Comic Sans MS"/>
              </a:rPr>
              <a:t>nome</a:t>
            </a:r>
            <a:r>
              <a:rPr lang="en-US" i="1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i="1" dirty="0" err="1">
                <a:solidFill>
                  <a:srgbClr val="2E2E00"/>
                </a:solidFill>
                <a:latin typeface="Comic Sans MS"/>
                <a:cs typeface="Comic Sans MS"/>
              </a:rPr>
              <a:t>da</a:t>
            </a:r>
            <a:r>
              <a:rPr lang="en-US" i="1" dirty="0">
                <a:solidFill>
                  <a:srgbClr val="2E2E00"/>
                </a:solidFill>
                <a:latin typeface="Comic Sans MS"/>
                <a:cs typeface="Comic Sans MS"/>
              </a:rPr>
              <a:t> </a:t>
            </a:r>
            <a:r>
              <a:rPr lang="en-US" i="1" dirty="0" err="1">
                <a:solidFill>
                  <a:srgbClr val="2E2E00"/>
                </a:solidFill>
                <a:latin typeface="Comic Sans MS"/>
                <a:cs typeface="Comic Sans MS"/>
              </a:rPr>
              <a:t>classe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&gt;(</a:t>
            </a:r>
            <a:r>
              <a:rPr lang="en-US" i="1" dirty="0" err="1">
                <a:solidFill>
                  <a:srgbClr val="2E2E00"/>
                </a:solidFill>
                <a:latin typeface="Comic Sans MS"/>
                <a:cs typeface="Comic Sans MS"/>
              </a:rPr>
              <a:t>lista</a:t>
            </a:r>
            <a:r>
              <a:rPr lang="en-US" i="1" dirty="0">
                <a:solidFill>
                  <a:srgbClr val="2E2E00"/>
                </a:solidFill>
                <a:latin typeface="Comic Sans MS"/>
                <a:cs typeface="Comic Sans MS"/>
              </a:rPr>
              <a:t> de </a:t>
            </a:r>
            <a:r>
              <a:rPr lang="en-US" i="1" dirty="0" err="1">
                <a:solidFill>
                  <a:srgbClr val="2E2E00"/>
                </a:solidFill>
                <a:latin typeface="Comic Sans MS"/>
                <a:cs typeface="Comic Sans MS"/>
              </a:rPr>
              <a:t>argumentos</a:t>
            </a:r>
            <a:r>
              <a:rPr lang="en-US" dirty="0">
                <a:solidFill>
                  <a:srgbClr val="2E2E00"/>
                </a:solidFill>
                <a:latin typeface="Comic Sans MS"/>
                <a:cs typeface="Comic Sans MS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3858" y="2272089"/>
            <a:ext cx="5746425" cy="691389"/>
          </a:xfrm>
          <a:prstGeom prst="rect">
            <a:avLst/>
          </a:prstGeom>
          <a:solidFill>
            <a:srgbClr val="D5F2FE"/>
          </a:solidFill>
        </p:spPr>
        <p:txBody>
          <a:bodyPr wrap="square" lIns="136063" tIns="68031" rIns="136063" bIns="68031">
            <a:spAutoFit/>
          </a:bodyPr>
          <a:lstStyle/>
          <a:p>
            <a:pPr>
              <a:buFontTx/>
              <a:buNone/>
            </a:pPr>
            <a:r>
              <a:rPr lang="en-US" dirty="0" err="1" smtClean="0">
                <a:solidFill>
                  <a:srgbClr val="161616"/>
                </a:solidFill>
                <a:latin typeface="Courier New" charset="0"/>
              </a:rPr>
              <a:t>Conta</a:t>
            </a:r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urier New" charset="0"/>
              </a:rPr>
              <a:t>c</a:t>
            </a:r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;...</a:t>
            </a:r>
          </a:p>
          <a:p>
            <a:pPr>
              <a:buFontTx/>
              <a:buNone/>
            </a:pPr>
            <a:r>
              <a:rPr lang="en-US" dirty="0" err="1" smtClean="0">
                <a:solidFill>
                  <a:srgbClr val="161616"/>
                </a:solidFill>
                <a:latin typeface="Courier New" charset="0"/>
              </a:rPr>
              <a:t>c</a:t>
            </a:r>
            <a:r>
              <a:rPr lang="en-US" dirty="0" smtClean="0">
                <a:solidFill>
                  <a:srgbClr val="161616"/>
                </a:solidFill>
                <a:latin typeface="Courier New" charset="0"/>
              </a:rPr>
              <a:t> = new Conta("12345",100.0);</a:t>
            </a:r>
            <a:endParaRPr lang="en-US" dirty="0">
              <a:solidFill>
                <a:srgbClr val="161616"/>
              </a:solidFill>
              <a:latin typeface="Courier New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classe</a:t>
            </a:r>
            <a:endParaRPr lang="pt-BR" dirty="0"/>
          </a:p>
        </p:txBody>
      </p:sp>
      <p:sp>
        <p:nvSpPr>
          <p:cNvPr id="16" name="Rectangle 15"/>
          <p:cNvSpPr/>
          <p:nvPr/>
        </p:nvSpPr>
        <p:spPr>
          <a:xfrm>
            <a:off x="894287" y="1131744"/>
            <a:ext cx="7585281" cy="4877150"/>
          </a:xfrm>
          <a:prstGeom prst="rect">
            <a:avLst/>
          </a:prstGeom>
          <a:solidFill>
            <a:srgbClr val="D5F2FE"/>
          </a:solidFill>
        </p:spPr>
        <p:txBody>
          <a:bodyPr wrap="square" lIns="136063" tIns="68031" rIns="136063" bIns="68031">
            <a:spAutoFit/>
          </a:bodyPr>
          <a:lstStyle/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public class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Conta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private String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numero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private double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saldo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public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Conta(String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numeroInicial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 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numero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=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numeroInicial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 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saldo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= 0.0;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}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public void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creditar(double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valor) {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 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saldo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=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saldo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+ valor;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} ...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public String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getNumero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() {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  return </a:t>
            </a:r>
            <a:r>
              <a:rPr lang="en-US" sz="2200" dirty="0" err="1">
                <a:solidFill>
                  <a:srgbClr val="161616"/>
                </a:solidFill>
                <a:latin typeface="Courier New"/>
                <a:cs typeface="Courier New"/>
              </a:rPr>
              <a:t>numero</a:t>
            </a:r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  } ...</a:t>
            </a:r>
          </a:p>
          <a:p>
            <a:r>
              <a:rPr lang="en-US" sz="2200" dirty="0">
                <a:solidFill>
                  <a:srgbClr val="161616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68930" y="5691094"/>
            <a:ext cx="7585281" cy="1106887"/>
          </a:xfrm>
          <a:prstGeom prst="rect">
            <a:avLst/>
          </a:prstGeom>
          <a:solidFill>
            <a:srgbClr val="FF6600"/>
          </a:solidFill>
        </p:spPr>
        <p:txBody>
          <a:bodyPr wrap="square" lIns="136063" tIns="68031" rIns="136063" bIns="68031" rtlCol="0">
            <a:spAutoFit/>
          </a:bodyPr>
          <a:lstStyle/>
          <a:p>
            <a:pPr>
              <a:buFont typeface="Arial"/>
              <a:buChar char="•"/>
            </a:pPr>
            <a:r>
              <a:rPr lang="pt-BR" sz="2100" dirty="0">
                <a:solidFill>
                  <a:srgbClr val="161616"/>
                </a:solidFill>
                <a:latin typeface="Comic Sans MS"/>
                <a:cs typeface="Comic Sans MS"/>
              </a:rPr>
              <a:t> Essa classe não tem </a:t>
            </a:r>
            <a:r>
              <a:rPr lang="pt-BR" sz="2100" dirty="0" err="1">
                <a:solidFill>
                  <a:srgbClr val="161616"/>
                </a:solidFill>
                <a:latin typeface="Courier"/>
                <a:cs typeface="Courier"/>
              </a:rPr>
              <a:t>main</a:t>
            </a:r>
            <a:r>
              <a:rPr lang="pt-BR" sz="2100" dirty="0">
                <a:solidFill>
                  <a:srgbClr val="161616"/>
                </a:solidFill>
                <a:latin typeface="Comic Sans MS"/>
                <a:cs typeface="Comic Sans MS"/>
              </a:rPr>
              <a:t>!!!</a:t>
            </a:r>
          </a:p>
          <a:p>
            <a:pPr>
              <a:buFont typeface="Arial"/>
              <a:buChar char="•"/>
            </a:pPr>
            <a:r>
              <a:rPr lang="pt-BR" sz="2100" dirty="0">
                <a:solidFill>
                  <a:srgbClr val="161616"/>
                </a:solidFill>
                <a:latin typeface="Comic Sans MS"/>
                <a:cs typeface="Comic Sans MS"/>
              </a:rPr>
              <a:t> Método </a:t>
            </a:r>
            <a:r>
              <a:rPr lang="pt-BR" sz="2100" dirty="0" err="1">
                <a:solidFill>
                  <a:srgbClr val="161616"/>
                </a:solidFill>
                <a:latin typeface="Courier"/>
                <a:cs typeface="Courier"/>
              </a:rPr>
              <a:t>main</a:t>
            </a:r>
            <a:r>
              <a:rPr lang="pt-BR" sz="2100" dirty="0">
                <a:solidFill>
                  <a:srgbClr val="161616"/>
                </a:solidFill>
                <a:latin typeface="Courier"/>
                <a:cs typeface="Courier"/>
              </a:rPr>
              <a:t> </a:t>
            </a:r>
            <a:r>
              <a:rPr lang="pt-BR" sz="2100" dirty="0">
                <a:solidFill>
                  <a:srgbClr val="161616"/>
                </a:solidFill>
                <a:latin typeface="Comic Sans MS"/>
                <a:cs typeface="Comic Sans MS"/>
              </a:rPr>
              <a:t>inicia a execução de toda aplicação Java</a:t>
            </a:r>
          </a:p>
          <a:p>
            <a:pPr>
              <a:buFont typeface="Arial"/>
              <a:buChar char="•"/>
            </a:pPr>
            <a:r>
              <a:rPr lang="pt-BR" sz="2100" dirty="0">
                <a:solidFill>
                  <a:srgbClr val="161616"/>
                </a:solidFill>
                <a:latin typeface="Comic Sans MS"/>
                <a:cs typeface="Comic Sans MS"/>
              </a:rPr>
              <a:t> Portanto, essa classe não é uma aplicação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um objeto?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366788"/>
            <a:ext cx="7918450" cy="462438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É o agrupamento dos dados e operações que representam um </a:t>
            </a:r>
            <a:r>
              <a:rPr lang="pt-BR" dirty="0" smtClean="0">
                <a:solidFill>
                  <a:srgbClr val="FF0000"/>
                </a:solidFill>
              </a:rPr>
              <a:t>conceito</a:t>
            </a:r>
          </a:p>
          <a:p>
            <a:pPr lvl="1"/>
            <a:r>
              <a:rPr lang="pt-BR" dirty="0" smtClean="0"/>
              <a:t>Conta bancária</a:t>
            </a:r>
          </a:p>
          <a:p>
            <a:pPr lvl="2"/>
            <a:r>
              <a:rPr lang="pt-BR" dirty="0" smtClean="0"/>
              <a:t>número e saldo</a:t>
            </a:r>
          </a:p>
          <a:p>
            <a:pPr lvl="2"/>
            <a:r>
              <a:rPr lang="pt-BR" dirty="0" smtClean="0"/>
              <a:t>creditar e debitar</a:t>
            </a:r>
          </a:p>
          <a:p>
            <a:pPr lvl="1"/>
            <a:r>
              <a:rPr lang="pt-BR" dirty="0" smtClean="0"/>
              <a:t>Aluno da UFPE (cadastrado no </a:t>
            </a:r>
            <a:r>
              <a:rPr lang="pt-BR" dirty="0" err="1" smtClean="0"/>
              <a:t>Sig</a:t>
            </a:r>
            <a:r>
              <a:rPr lang="pt-BR" dirty="0" smtClean="0"/>
              <a:t>@)</a:t>
            </a:r>
          </a:p>
          <a:p>
            <a:pPr lvl="2"/>
            <a:r>
              <a:rPr lang="pt-BR" dirty="0" smtClean="0"/>
              <a:t>nome, </a:t>
            </a:r>
            <a:r>
              <a:rPr lang="pt-BR" dirty="0" err="1" smtClean="0"/>
              <a:t>cpf</a:t>
            </a:r>
            <a:r>
              <a:rPr lang="pt-BR" dirty="0" smtClean="0"/>
              <a:t>, endereço ...</a:t>
            </a:r>
          </a:p>
          <a:p>
            <a:pPr lvl="2"/>
            <a:r>
              <a:rPr lang="pt-BR" dirty="0" smtClean="0"/>
              <a:t>corrigir nome, atualizar endereço</a:t>
            </a:r>
          </a:p>
          <a:p>
            <a:pPr lvl="1"/>
            <a:r>
              <a:rPr lang="pt-BR" dirty="0" smtClean="0"/>
              <a:t>Produto (de </a:t>
            </a:r>
            <a:r>
              <a:rPr lang="pt-BR" dirty="0" err="1" smtClean="0"/>
              <a:t>supermecado</a:t>
            </a:r>
            <a:r>
              <a:rPr lang="pt-BR" dirty="0" smtClean="0"/>
              <a:t>)</a:t>
            </a:r>
          </a:p>
          <a:p>
            <a:pPr lvl="2"/>
            <a:r>
              <a:rPr lang="pt-BR" dirty="0" smtClean="0"/>
              <a:t>código, descrição, valor ...</a:t>
            </a:r>
          </a:p>
          <a:p>
            <a:pPr lvl="2"/>
            <a:r>
              <a:rPr lang="pt-BR" dirty="0" smtClean="0"/>
              <a:t>atualizar estoque, remarcar preço...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 a herança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Imagine que temos uma aplicação bancária com </a:t>
            </a:r>
          </a:p>
          <a:p>
            <a:pPr lvl="1"/>
            <a:r>
              <a:rPr lang="pt-BR" dirty="0" smtClean="0"/>
              <a:t>Uma classe </a:t>
            </a:r>
            <a:r>
              <a:rPr lang="pt-BR" dirty="0" smtClean="0">
                <a:latin typeface="Courier New" charset="0"/>
                <a:cs typeface="Courier New" charset="0"/>
              </a:rPr>
              <a:t>Conta</a:t>
            </a:r>
            <a:r>
              <a:rPr lang="pt-BR" dirty="0" smtClean="0"/>
              <a:t>, que possui número, saldo, e os métodos creditar e debitar</a:t>
            </a:r>
          </a:p>
          <a:p>
            <a:pPr lvl="1"/>
            <a:r>
              <a:rPr lang="pt-BR" dirty="0" smtClean="0"/>
              <a:t>Uma classe </a:t>
            </a:r>
            <a:r>
              <a:rPr lang="pt-BR" dirty="0" smtClean="0">
                <a:latin typeface="Courier New" charset="0"/>
                <a:cs typeface="Courier New" charset="0"/>
              </a:rPr>
              <a:t>Banco</a:t>
            </a:r>
            <a:r>
              <a:rPr lang="pt-BR" dirty="0" smtClean="0"/>
              <a:t> que possui um </a:t>
            </a:r>
            <a:r>
              <a:rPr lang="pt-BR" dirty="0" err="1" smtClean="0"/>
              <a:t>array</a:t>
            </a:r>
            <a:r>
              <a:rPr lang="pt-BR" dirty="0" smtClean="0"/>
              <a:t> de </a:t>
            </a:r>
            <a:r>
              <a:rPr lang="pt-BR" dirty="0" smtClean="0">
                <a:latin typeface="Courier New" charset="0"/>
                <a:cs typeface="Courier New" charset="0"/>
              </a:rPr>
              <a:t>Conta</a:t>
            </a:r>
            <a:r>
              <a:rPr lang="pt-BR" dirty="0" smtClean="0"/>
              <a:t> (</a:t>
            </a:r>
            <a:r>
              <a:rPr lang="pt-BR" b="1" dirty="0" smtClean="0"/>
              <a:t>lembra das classes repositório?</a:t>
            </a:r>
            <a:r>
              <a:rPr lang="pt-BR" dirty="0" smtClean="0"/>
              <a:t>), que armazena as contas do banco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Estados do Objeto Conta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3663950" y="2292350"/>
            <a:ext cx="1816100" cy="368300"/>
          </a:xfrm>
          <a:prstGeom prst="rightArrow">
            <a:avLst>
              <a:gd name="adj1" fmla="val 50000"/>
              <a:gd name="adj2" fmla="val 24662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641725" y="1812925"/>
            <a:ext cx="162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Times New Roman" charset="0"/>
              </a:rPr>
              <a:t>creditar(20)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107950" y="206057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338263" y="362267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116138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216150" y="360203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431925" y="3602038"/>
            <a:ext cx="642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078038" y="311626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159000" y="3995738"/>
            <a:ext cx="865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376363" y="399573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875,32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795463" y="266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008313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658938" y="255905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714500" y="269716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658938" y="502126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1773238" y="516413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18451" name="Line 22"/>
          <p:cNvSpPr>
            <a:spLocks noChangeShapeType="1"/>
          </p:cNvSpPr>
          <p:nvPr/>
        </p:nvSpPr>
        <p:spPr bwMode="auto">
          <a:xfrm>
            <a:off x="1357313" y="3890963"/>
            <a:ext cx="1658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Oval 24"/>
          <p:cNvSpPr>
            <a:spLocks noChangeArrowheads="1"/>
          </p:cNvSpPr>
          <p:nvPr/>
        </p:nvSpPr>
        <p:spPr bwMode="auto">
          <a:xfrm>
            <a:off x="4832350" y="206057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3" name="Rectangle 25"/>
          <p:cNvSpPr>
            <a:spLocks noChangeArrowheads="1"/>
          </p:cNvSpPr>
          <p:nvPr/>
        </p:nvSpPr>
        <p:spPr bwMode="auto">
          <a:xfrm>
            <a:off x="6062663" y="362267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54" name="Line 26"/>
          <p:cNvSpPr>
            <a:spLocks noChangeShapeType="1"/>
          </p:cNvSpPr>
          <p:nvPr/>
        </p:nvSpPr>
        <p:spPr bwMode="auto">
          <a:xfrm>
            <a:off x="6840538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Rectangle 27"/>
          <p:cNvSpPr>
            <a:spLocks noChangeArrowheads="1"/>
          </p:cNvSpPr>
          <p:nvPr/>
        </p:nvSpPr>
        <p:spPr bwMode="auto">
          <a:xfrm>
            <a:off x="6940550" y="360203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18456" name="Rectangle 28"/>
          <p:cNvSpPr>
            <a:spLocks noChangeArrowheads="1"/>
          </p:cNvSpPr>
          <p:nvPr/>
        </p:nvSpPr>
        <p:spPr bwMode="auto">
          <a:xfrm>
            <a:off x="6156325" y="3602038"/>
            <a:ext cx="642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18457" name="Rectangle 29"/>
          <p:cNvSpPr>
            <a:spLocks noChangeArrowheads="1"/>
          </p:cNvSpPr>
          <p:nvPr/>
        </p:nvSpPr>
        <p:spPr bwMode="auto">
          <a:xfrm>
            <a:off x="6802438" y="311626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18458" name="Rectangle 30"/>
          <p:cNvSpPr>
            <a:spLocks noChangeArrowheads="1"/>
          </p:cNvSpPr>
          <p:nvPr/>
        </p:nvSpPr>
        <p:spPr bwMode="auto">
          <a:xfrm>
            <a:off x="6883400" y="3995738"/>
            <a:ext cx="865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18459" name="Rectangle 31"/>
          <p:cNvSpPr>
            <a:spLocks noChangeArrowheads="1"/>
          </p:cNvSpPr>
          <p:nvPr/>
        </p:nvSpPr>
        <p:spPr bwMode="auto">
          <a:xfrm>
            <a:off x="6100763" y="399573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895,32</a:t>
            </a:r>
          </a:p>
        </p:txBody>
      </p:sp>
      <p:sp>
        <p:nvSpPr>
          <p:cNvPr id="18460" name="Rectangle 32"/>
          <p:cNvSpPr>
            <a:spLocks noChangeArrowheads="1"/>
          </p:cNvSpPr>
          <p:nvPr/>
        </p:nvSpPr>
        <p:spPr bwMode="auto">
          <a:xfrm>
            <a:off x="6519863" y="266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8461" name="Line 33"/>
          <p:cNvSpPr>
            <a:spLocks noChangeShapeType="1"/>
          </p:cNvSpPr>
          <p:nvPr/>
        </p:nvSpPr>
        <p:spPr bwMode="auto">
          <a:xfrm>
            <a:off x="7732713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383338" y="255905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18463" name="Rectangle 35"/>
          <p:cNvSpPr>
            <a:spLocks noChangeArrowheads="1"/>
          </p:cNvSpPr>
          <p:nvPr/>
        </p:nvSpPr>
        <p:spPr bwMode="auto">
          <a:xfrm>
            <a:off x="6438900" y="269716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383338" y="502126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18465" name="Rectangle 37"/>
          <p:cNvSpPr>
            <a:spLocks noChangeArrowheads="1"/>
          </p:cNvSpPr>
          <p:nvPr/>
        </p:nvSpPr>
        <p:spPr bwMode="auto">
          <a:xfrm>
            <a:off x="6497638" y="516413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18466" name="Line 41"/>
          <p:cNvSpPr>
            <a:spLocks noChangeShapeType="1"/>
          </p:cNvSpPr>
          <p:nvPr/>
        </p:nvSpPr>
        <p:spPr bwMode="auto">
          <a:xfrm>
            <a:off x="6081713" y="3890963"/>
            <a:ext cx="1658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Motivação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Imagine agora que surge um novo requisito</a:t>
            </a:r>
          </a:p>
          <a:p>
            <a:pPr lvl="1"/>
            <a:r>
              <a:rPr lang="pt-BR" smtClean="0"/>
              <a:t>O banco precisa trabalhar com poupanças que rendem juros uma vez por mês</a:t>
            </a:r>
          </a:p>
          <a:p>
            <a:pPr lvl="1"/>
            <a:endParaRPr lang="pt-BR" smtClean="0"/>
          </a:p>
          <a:p>
            <a:pPr algn="ctr">
              <a:buFont typeface="Wingdings" charset="2"/>
              <a:buNone/>
            </a:pPr>
            <a:r>
              <a:rPr lang="pt-BR" b="1" smtClean="0">
                <a:solidFill>
                  <a:srgbClr val="FF0000"/>
                </a:solidFill>
              </a:rPr>
              <a:t>O QUE FAZER?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i="1" smtClean="0"/>
              <a:t>Objeto Poupança</a:t>
            </a:r>
            <a:br>
              <a:rPr lang="en-US" i="1" smtClean="0"/>
            </a:br>
            <a:endParaRPr lang="en-US" i="1" smtClean="0"/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1835150" y="1196975"/>
            <a:ext cx="5508625" cy="5435600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00338" y="3341688"/>
            <a:ext cx="2274887" cy="111601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756025" y="33353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892550" y="3311525"/>
            <a:ext cx="1016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 i="1">
                <a:latin typeface="Times New Roman" charset="0"/>
              </a:rPr>
              <a:t> </a:t>
            </a:r>
            <a:r>
              <a:rPr lang="en-US" sz="1800" b="1" i="1">
                <a:latin typeface="Times New Roman" charset="0"/>
              </a:rPr>
              <a:t>Número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827338" y="3311525"/>
            <a:ext cx="776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 i="1">
                <a:latin typeface="Times New Roman" charset="0"/>
              </a:rPr>
              <a:t> </a:t>
            </a:r>
            <a:r>
              <a:rPr lang="en-US" sz="1800" b="1" i="1">
                <a:latin typeface="Times New Roman" charset="0"/>
              </a:rPr>
              <a:t>Saldo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738563" y="264636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800">
              <a:latin typeface="Times New Roman" charset="0"/>
            </a:endParaRPr>
          </a:p>
          <a:p>
            <a:pPr defTabSz="762000"/>
            <a:endParaRPr lang="en-US" sz="1800">
              <a:latin typeface="Times New Roman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814763" y="3852863"/>
            <a:ext cx="1058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>
                <a:latin typeface="Times New Roman" charset="0"/>
              </a:rPr>
              <a:t> </a:t>
            </a:r>
            <a:r>
              <a:rPr lang="en-US" sz="1800" b="1">
                <a:latin typeface="Times New Roman" charset="0"/>
              </a:rPr>
              <a:t>21.342-7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752725" y="3852863"/>
            <a:ext cx="868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>
                <a:latin typeface="Times New Roman" charset="0"/>
              </a:rPr>
              <a:t> </a:t>
            </a:r>
            <a:r>
              <a:rPr lang="en-US" sz="1800" b="1">
                <a:latin typeface="Times New Roman" charset="0"/>
              </a:rPr>
              <a:t>875,32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124325" y="2024063"/>
            <a:ext cx="1276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 b="1">
                <a:latin typeface="Courier New" charset="0"/>
              </a:rPr>
              <a:t>Creditar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965700" y="3335338"/>
            <a:ext cx="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940175" y="1881188"/>
            <a:ext cx="1481138" cy="5619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4014788" y="2006600"/>
            <a:ext cx="1276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Courier New" charset="0"/>
              </a:rPr>
              <a:t>creditar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940175" y="5260975"/>
            <a:ext cx="1481138" cy="563563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092575" y="5389563"/>
            <a:ext cx="1139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Courier New" charset="0"/>
              </a:rPr>
              <a:t>debitar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464175" y="37226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 b="1">
                <a:latin typeface="Courier New" charset="0"/>
              </a:rPr>
              <a:t>Creditar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280025" y="3579813"/>
            <a:ext cx="1798638" cy="5635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5219700" y="3708400"/>
            <a:ext cx="16859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>
                <a:latin typeface="Courier New" charset="0"/>
              </a:rPr>
              <a:t>renderJuros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2727325" y="3708400"/>
            <a:ext cx="2249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Estados do Objeto Poupança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663950" y="2292350"/>
            <a:ext cx="1816100" cy="368300"/>
          </a:xfrm>
          <a:prstGeom prst="rightArrow">
            <a:avLst>
              <a:gd name="adj1" fmla="val 50000"/>
              <a:gd name="adj2" fmla="val 24662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641725" y="1812925"/>
            <a:ext cx="162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Times New Roman" charset="0"/>
              </a:rPr>
              <a:t>creditar(20)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07950" y="206057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46125" y="362267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524000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624013" y="360203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839788" y="3602038"/>
            <a:ext cx="642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485900" y="311626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566863" y="3995738"/>
            <a:ext cx="865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784225" y="399573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875,32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95463" y="266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2416175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658938" y="255905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1714500" y="269716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658938" y="502126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1773238" y="516413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2782888" y="390207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2647950" y="3797300"/>
            <a:ext cx="1325563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2603500" y="3937000"/>
            <a:ext cx="135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renderJuros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765175" y="3890963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Oval 24"/>
          <p:cNvSpPr>
            <a:spLocks noChangeArrowheads="1"/>
          </p:cNvSpPr>
          <p:nvPr/>
        </p:nvSpPr>
        <p:spPr bwMode="auto">
          <a:xfrm>
            <a:off x="4832350" y="206057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6" name="Rectangle 25"/>
          <p:cNvSpPr>
            <a:spLocks noChangeArrowheads="1"/>
          </p:cNvSpPr>
          <p:nvPr/>
        </p:nvSpPr>
        <p:spPr bwMode="auto">
          <a:xfrm>
            <a:off x="5470525" y="362267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6248400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Rectangle 27"/>
          <p:cNvSpPr>
            <a:spLocks noChangeArrowheads="1"/>
          </p:cNvSpPr>
          <p:nvPr/>
        </p:nvSpPr>
        <p:spPr bwMode="auto">
          <a:xfrm>
            <a:off x="6348413" y="360203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23579" name="Rectangle 28"/>
          <p:cNvSpPr>
            <a:spLocks noChangeArrowheads="1"/>
          </p:cNvSpPr>
          <p:nvPr/>
        </p:nvSpPr>
        <p:spPr bwMode="auto">
          <a:xfrm>
            <a:off x="5564188" y="3602038"/>
            <a:ext cx="642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23580" name="Rectangle 29"/>
          <p:cNvSpPr>
            <a:spLocks noChangeArrowheads="1"/>
          </p:cNvSpPr>
          <p:nvPr/>
        </p:nvSpPr>
        <p:spPr bwMode="auto">
          <a:xfrm>
            <a:off x="6210300" y="311626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23581" name="Rectangle 30"/>
          <p:cNvSpPr>
            <a:spLocks noChangeArrowheads="1"/>
          </p:cNvSpPr>
          <p:nvPr/>
        </p:nvSpPr>
        <p:spPr bwMode="auto">
          <a:xfrm>
            <a:off x="6291263" y="3995738"/>
            <a:ext cx="865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23582" name="Rectangle 31"/>
          <p:cNvSpPr>
            <a:spLocks noChangeArrowheads="1"/>
          </p:cNvSpPr>
          <p:nvPr/>
        </p:nvSpPr>
        <p:spPr bwMode="auto">
          <a:xfrm>
            <a:off x="5508625" y="399573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895,32</a:t>
            </a:r>
          </a:p>
        </p:txBody>
      </p:sp>
      <p:sp>
        <p:nvSpPr>
          <p:cNvPr id="23583" name="Rectangle 32"/>
          <p:cNvSpPr>
            <a:spLocks noChangeArrowheads="1"/>
          </p:cNvSpPr>
          <p:nvPr/>
        </p:nvSpPr>
        <p:spPr bwMode="auto">
          <a:xfrm>
            <a:off x="6519863" y="266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7140575" y="361950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383338" y="255905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86" name="Rectangle 35"/>
          <p:cNvSpPr>
            <a:spLocks noChangeArrowheads="1"/>
          </p:cNvSpPr>
          <p:nvPr/>
        </p:nvSpPr>
        <p:spPr bwMode="auto">
          <a:xfrm>
            <a:off x="6438900" y="269716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383338" y="502126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88" name="Rectangle 37"/>
          <p:cNvSpPr>
            <a:spLocks noChangeArrowheads="1"/>
          </p:cNvSpPr>
          <p:nvPr/>
        </p:nvSpPr>
        <p:spPr bwMode="auto">
          <a:xfrm>
            <a:off x="6497638" y="516413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23589" name="Rectangle 38"/>
          <p:cNvSpPr>
            <a:spLocks noChangeArrowheads="1"/>
          </p:cNvSpPr>
          <p:nvPr/>
        </p:nvSpPr>
        <p:spPr bwMode="auto">
          <a:xfrm>
            <a:off x="7507288" y="390207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7372350" y="3797300"/>
            <a:ext cx="1325563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3591" name="Rectangle 40"/>
          <p:cNvSpPr>
            <a:spLocks noChangeArrowheads="1"/>
          </p:cNvSpPr>
          <p:nvPr/>
        </p:nvSpPr>
        <p:spPr bwMode="auto">
          <a:xfrm>
            <a:off x="7327900" y="3937000"/>
            <a:ext cx="135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renderJuros</a:t>
            </a:r>
          </a:p>
        </p:txBody>
      </p:sp>
      <p:sp>
        <p:nvSpPr>
          <p:cNvPr id="23592" name="Line 41"/>
          <p:cNvSpPr>
            <a:spLocks noChangeShapeType="1"/>
          </p:cNvSpPr>
          <p:nvPr/>
        </p:nvSpPr>
        <p:spPr bwMode="auto">
          <a:xfrm>
            <a:off x="5489575" y="3890963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Estados do Objeto Poupança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771900" y="2179638"/>
            <a:ext cx="1816100" cy="368300"/>
          </a:xfrm>
          <a:prstGeom prst="rightArrow">
            <a:avLst>
              <a:gd name="adj1" fmla="val 50000"/>
              <a:gd name="adj2" fmla="val 246620"/>
            </a:avLst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455988" y="1700213"/>
            <a:ext cx="234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>
                <a:latin typeface="Times New Roman" charset="0"/>
              </a:rPr>
              <a:t>renderJuros(0.01)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107950" y="209232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6125" y="365442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1524000" y="365125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24013" y="363378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839788" y="3633788"/>
            <a:ext cx="642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1485900" y="314801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66863" y="4027488"/>
            <a:ext cx="865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784225" y="402748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875,32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1795463" y="269557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2416175" y="365125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658938" y="259080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714500" y="272891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658938" y="505301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773238" y="519588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782888" y="393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647950" y="3829050"/>
            <a:ext cx="1325563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603500" y="3968750"/>
            <a:ext cx="135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renderJuros</a:t>
            </a: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765175" y="3922713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23" name="Oval 24"/>
          <p:cNvSpPr>
            <a:spLocks noChangeArrowheads="1"/>
          </p:cNvSpPr>
          <p:nvPr/>
        </p:nvSpPr>
        <p:spPr bwMode="auto">
          <a:xfrm>
            <a:off x="4832350" y="2092325"/>
            <a:ext cx="4060825" cy="3960813"/>
          </a:xfrm>
          <a:prstGeom prst="ellipse">
            <a:avLst/>
          </a:prstGeom>
          <a:solidFill>
            <a:srgbClr val="CC00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24" name="Rectangle 25"/>
          <p:cNvSpPr>
            <a:spLocks noChangeArrowheads="1"/>
          </p:cNvSpPr>
          <p:nvPr/>
        </p:nvSpPr>
        <p:spPr bwMode="auto">
          <a:xfrm>
            <a:off x="5470525" y="3654425"/>
            <a:ext cx="1676400" cy="8143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6248400" y="365125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5626" name="Rectangle 27"/>
          <p:cNvSpPr>
            <a:spLocks noChangeArrowheads="1"/>
          </p:cNvSpPr>
          <p:nvPr/>
        </p:nvSpPr>
        <p:spPr bwMode="auto">
          <a:xfrm>
            <a:off x="6348413" y="3633788"/>
            <a:ext cx="831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Número</a:t>
            </a:r>
          </a:p>
        </p:txBody>
      </p:sp>
      <p:sp>
        <p:nvSpPr>
          <p:cNvPr id="25627" name="Rectangle 28"/>
          <p:cNvSpPr>
            <a:spLocks noChangeArrowheads="1"/>
          </p:cNvSpPr>
          <p:nvPr/>
        </p:nvSpPr>
        <p:spPr bwMode="auto">
          <a:xfrm>
            <a:off x="5564188" y="3633788"/>
            <a:ext cx="642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i="1">
                <a:latin typeface="Times New Roman" charset="0"/>
              </a:rPr>
              <a:t> </a:t>
            </a:r>
            <a:r>
              <a:rPr lang="en-US" sz="1400" b="1" i="1">
                <a:latin typeface="Times New Roman" charset="0"/>
              </a:rPr>
              <a:t>Saldo</a:t>
            </a:r>
          </a:p>
        </p:txBody>
      </p:sp>
      <p:sp>
        <p:nvSpPr>
          <p:cNvPr id="25628" name="Rectangle 29"/>
          <p:cNvSpPr>
            <a:spLocks noChangeArrowheads="1"/>
          </p:cNvSpPr>
          <p:nvPr/>
        </p:nvSpPr>
        <p:spPr bwMode="auto">
          <a:xfrm>
            <a:off x="6210300" y="3148013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endParaRPr lang="en-US" sz="1400">
              <a:latin typeface="Times New Roman" charset="0"/>
            </a:endParaRPr>
          </a:p>
          <a:p>
            <a:pPr defTabSz="762000"/>
            <a:endParaRPr lang="en-US" sz="1400">
              <a:latin typeface="Times New Roman" charset="0"/>
            </a:endParaRPr>
          </a:p>
        </p:txBody>
      </p:sp>
      <p:sp>
        <p:nvSpPr>
          <p:cNvPr id="25629" name="Rectangle 30"/>
          <p:cNvSpPr>
            <a:spLocks noChangeArrowheads="1"/>
          </p:cNvSpPr>
          <p:nvPr/>
        </p:nvSpPr>
        <p:spPr bwMode="auto">
          <a:xfrm>
            <a:off x="6291263" y="4027488"/>
            <a:ext cx="865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21.342-7</a:t>
            </a:r>
          </a:p>
        </p:txBody>
      </p:sp>
      <p:sp>
        <p:nvSpPr>
          <p:cNvPr id="25630" name="Rectangle 31"/>
          <p:cNvSpPr>
            <a:spLocks noChangeArrowheads="1"/>
          </p:cNvSpPr>
          <p:nvPr/>
        </p:nvSpPr>
        <p:spPr bwMode="auto">
          <a:xfrm>
            <a:off x="5508625" y="402748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>
                <a:latin typeface="Times New Roman" charset="0"/>
              </a:rPr>
              <a:t> </a:t>
            </a:r>
            <a:r>
              <a:rPr lang="en-US" sz="1400" b="1">
                <a:latin typeface="Times New Roman" charset="0"/>
              </a:rPr>
              <a:t>884,07</a:t>
            </a:r>
          </a:p>
        </p:txBody>
      </p:sp>
      <p:sp>
        <p:nvSpPr>
          <p:cNvPr id="25631" name="Rectangle 32"/>
          <p:cNvSpPr>
            <a:spLocks noChangeArrowheads="1"/>
          </p:cNvSpPr>
          <p:nvPr/>
        </p:nvSpPr>
        <p:spPr bwMode="auto">
          <a:xfrm>
            <a:off x="6519863" y="269557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7140575" y="3651250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383338" y="2590800"/>
            <a:ext cx="1092200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34" name="Rectangle 35"/>
          <p:cNvSpPr>
            <a:spLocks noChangeArrowheads="1"/>
          </p:cNvSpPr>
          <p:nvPr/>
        </p:nvSpPr>
        <p:spPr bwMode="auto">
          <a:xfrm>
            <a:off x="6438900" y="2728913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383338" y="5053013"/>
            <a:ext cx="1092200" cy="411162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36" name="Rectangle 37"/>
          <p:cNvSpPr>
            <a:spLocks noChangeArrowheads="1"/>
          </p:cNvSpPr>
          <p:nvPr/>
        </p:nvSpPr>
        <p:spPr bwMode="auto">
          <a:xfrm>
            <a:off x="6497638" y="5195888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debitar</a:t>
            </a:r>
          </a:p>
        </p:txBody>
      </p:sp>
      <p:sp>
        <p:nvSpPr>
          <p:cNvPr id="25637" name="Rectangle 38"/>
          <p:cNvSpPr>
            <a:spLocks noChangeArrowheads="1"/>
          </p:cNvSpPr>
          <p:nvPr/>
        </p:nvSpPr>
        <p:spPr bwMode="auto">
          <a:xfrm>
            <a:off x="7507288" y="393382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400" b="1">
                <a:latin typeface="Courier New" charset="0"/>
              </a:rPr>
              <a:t>Creditar</a:t>
            </a: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7372350" y="3829050"/>
            <a:ext cx="1325563" cy="409575"/>
          </a:xfrm>
          <a:prstGeom prst="rect">
            <a:avLst/>
          </a:prstGeom>
          <a:solidFill>
            <a:srgbClr val="FFFF66"/>
          </a:solidFill>
          <a:ln w="12700">
            <a:solidFill>
              <a:srgbClr val="FFFF66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6633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</a:endParaRPr>
          </a:p>
        </p:txBody>
      </p:sp>
      <p:sp>
        <p:nvSpPr>
          <p:cNvPr id="25639" name="Rectangle 40"/>
          <p:cNvSpPr>
            <a:spLocks noChangeArrowheads="1"/>
          </p:cNvSpPr>
          <p:nvPr/>
        </p:nvSpPr>
        <p:spPr bwMode="auto">
          <a:xfrm>
            <a:off x="7327900" y="3968750"/>
            <a:ext cx="1354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latin typeface="Courier New" charset="0"/>
              </a:rPr>
              <a:t>renderJuros</a:t>
            </a:r>
          </a:p>
        </p:txBody>
      </p:sp>
      <p:sp>
        <p:nvSpPr>
          <p:cNvPr id="25640" name="Line 41"/>
          <p:cNvSpPr>
            <a:spLocks noChangeShapeType="1"/>
          </p:cNvSpPr>
          <p:nvPr/>
        </p:nvSpPr>
        <p:spPr bwMode="auto">
          <a:xfrm>
            <a:off x="5489575" y="3922713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Classe de Poupanças: Assinatura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7950" y="2135188"/>
            <a:ext cx="9120188" cy="34163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700">
                <a:latin typeface="Courier New" charset="0"/>
              </a:rPr>
              <a:t>public class PoupancaD {</a:t>
            </a:r>
          </a:p>
          <a:p>
            <a:pPr defTabSz="762000"/>
            <a:r>
              <a:rPr lang="en-US" sz="2700">
                <a:latin typeface="Courier New" charset="0"/>
              </a:rPr>
              <a:t>    public PoupancaD (String n) {} </a:t>
            </a:r>
          </a:p>
          <a:p>
            <a:pPr defTabSz="762000"/>
            <a:r>
              <a:rPr lang="en-US" sz="2700">
                <a:latin typeface="Courier New" charset="0"/>
              </a:rPr>
              <a:t>    public void creditar(double valor) {}</a:t>
            </a:r>
          </a:p>
          <a:p>
            <a:pPr defTabSz="762000"/>
            <a:r>
              <a:rPr lang="en-US" sz="2700">
                <a:latin typeface="Courier New" charset="0"/>
              </a:rPr>
              <a:t>    public void debitar(double valor) {}</a:t>
            </a:r>
          </a:p>
          <a:p>
            <a:pPr defTabSz="762000"/>
            <a:r>
              <a:rPr lang="en-US" sz="2700">
                <a:latin typeface="Courier New" charset="0"/>
              </a:rPr>
              <a:t>    public String getNumero() {}</a:t>
            </a:r>
          </a:p>
          <a:p>
            <a:pPr defTabSz="762000"/>
            <a:r>
              <a:rPr lang="en-US" sz="2700">
                <a:latin typeface="Courier New" charset="0"/>
              </a:rPr>
              <a:t>    public double getSaldo() {}</a:t>
            </a:r>
          </a:p>
          <a:p>
            <a:pPr defTabSz="762000"/>
            <a:r>
              <a:rPr lang="en-US" sz="2700">
                <a:latin typeface="Courier New" charset="0"/>
              </a:rPr>
              <a:t>    public void renderJuros(double taxa) {}</a:t>
            </a:r>
          </a:p>
          <a:p>
            <a:pPr defTabSz="762000"/>
            <a:r>
              <a:rPr lang="en-US" sz="27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/>
          <a:lstStyle/>
          <a:p>
            <a:r>
              <a:rPr lang="en-US" i="1" smtClean="0"/>
              <a:t>Classe de Poupanças: Descrição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39700" y="1968500"/>
            <a:ext cx="8912225" cy="42481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700">
                <a:latin typeface="Courier New" charset="0"/>
              </a:rPr>
              <a:t>public class PoupancaD {</a:t>
            </a:r>
          </a:p>
          <a:p>
            <a:pPr defTabSz="762000"/>
            <a:r>
              <a:rPr lang="en-US" sz="2700">
                <a:latin typeface="Courier New" charset="0"/>
              </a:rPr>
              <a:t>    private String  numero;</a:t>
            </a:r>
          </a:p>
          <a:p>
            <a:pPr defTabSz="762000"/>
            <a:r>
              <a:rPr lang="en-US" sz="2700">
                <a:latin typeface="Courier New" charset="0"/>
              </a:rPr>
              <a:t>    private double saldo;</a:t>
            </a:r>
          </a:p>
          <a:p>
            <a:pPr defTabSz="762000"/>
            <a:r>
              <a:rPr lang="en-US" sz="2700">
                <a:latin typeface="Courier New" charset="0"/>
              </a:rPr>
              <a:t>    public void creditar (double valor) {</a:t>
            </a:r>
          </a:p>
          <a:p>
            <a:pPr defTabSz="762000"/>
            <a:r>
              <a:rPr lang="en-US" sz="2700">
                <a:latin typeface="Courier New" charset="0"/>
              </a:rPr>
              <a:t>        saldo = saldo + valor;</a:t>
            </a:r>
          </a:p>
          <a:p>
            <a:pPr defTabSz="762000"/>
            <a:r>
              <a:rPr lang="en-US" sz="2700">
                <a:latin typeface="Courier New" charset="0"/>
              </a:rPr>
              <a:t>    } // ...</a:t>
            </a:r>
          </a:p>
          <a:p>
            <a:pPr defTabSz="762000"/>
            <a:r>
              <a:rPr lang="en-US" sz="2700">
                <a:latin typeface="Courier New" charset="0"/>
              </a:rPr>
              <a:t>    public void renderJuros(double taxa) {</a:t>
            </a:r>
          </a:p>
          <a:p>
            <a:pPr defTabSz="762000"/>
            <a:r>
              <a:rPr lang="en-US" sz="2700">
                <a:latin typeface="Courier New" charset="0"/>
              </a:rPr>
              <a:t>        this.creditar(saldo * taxa);</a:t>
            </a:r>
          </a:p>
          <a:p>
            <a:pPr defTabSz="762000"/>
            <a:r>
              <a:rPr lang="en-US" sz="2700">
                <a:latin typeface="Courier New" charset="0"/>
              </a:rPr>
              <a:t>    }</a:t>
            </a:r>
          </a:p>
          <a:p>
            <a:pPr defTabSz="762000"/>
            <a:r>
              <a:rPr lang="en-US" sz="27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 a aplicação bancária?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Precisamos alterar a classe </a:t>
            </a:r>
            <a:r>
              <a:rPr lang="pt-BR" smtClean="0">
                <a:latin typeface="Courier New" charset="0"/>
                <a:cs typeface="Courier New" charset="0"/>
              </a:rPr>
              <a:t>Banco </a:t>
            </a:r>
            <a:r>
              <a:rPr lang="pt-BR" smtClean="0"/>
              <a:t>(que tem um array de </a:t>
            </a:r>
            <a:r>
              <a:rPr lang="pt-BR" smtClean="0">
                <a:latin typeface="Courier New" charset="0"/>
                <a:cs typeface="Courier New" charset="0"/>
              </a:rPr>
              <a:t>Conta</a:t>
            </a:r>
            <a:r>
              <a:rPr lang="pt-BR" smtClean="0"/>
              <a:t>) para trabalhar com objetos </a:t>
            </a:r>
            <a:r>
              <a:rPr lang="pt-BR" smtClean="0">
                <a:latin typeface="Courier New" charset="0"/>
                <a:cs typeface="Courier New" charset="0"/>
              </a:rPr>
              <a:t>Poupanca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i="1" smtClean="0"/>
              <a:t>Classe de Bancos: </a:t>
            </a:r>
            <a:br>
              <a:rPr lang="en-US" i="1" smtClean="0"/>
            </a:br>
            <a:r>
              <a:rPr lang="en-US" i="1" smtClean="0"/>
              <a:t>Assinatura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450850" y="2236788"/>
            <a:ext cx="8504238" cy="3632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300">
                <a:latin typeface="Courier New" charset="0"/>
              </a:rPr>
              <a:t>public class BancoD {</a:t>
            </a:r>
          </a:p>
          <a:p>
            <a:pPr defTabSz="762000"/>
            <a:r>
              <a:rPr lang="en-US" sz="2300">
                <a:latin typeface="Courier New" charset="0"/>
              </a:rPr>
              <a:t>  public BancoD() {}</a:t>
            </a:r>
          </a:p>
          <a:p>
            <a:pPr defTabSz="762000"/>
            <a:r>
              <a:rPr lang="en-US" sz="2300">
                <a:latin typeface="Courier New" charset="0"/>
              </a:rPr>
              <a:t>  public void cadastrarConta(Conta c) {}</a:t>
            </a:r>
          </a:p>
          <a:p>
            <a:pPr defTabSz="762000"/>
            <a:r>
              <a:rPr lang="en-US" sz="2300">
                <a:latin typeface="Courier New" charset="0"/>
              </a:rPr>
              <a:t>  public void creditarConta(String numero, </a:t>
            </a:r>
          </a:p>
          <a:p>
            <a:pPr defTabSz="762000"/>
            <a:r>
              <a:rPr lang="en-US" sz="2300">
                <a:latin typeface="Courier New" charset="0"/>
              </a:rPr>
              <a:t>                            double valor) {}</a:t>
            </a:r>
          </a:p>
          <a:p>
            <a:pPr defTabSz="762000"/>
            <a:r>
              <a:rPr lang="en-US" sz="2300">
                <a:latin typeface="Courier New" charset="0"/>
              </a:rPr>
              <a:t>  </a:t>
            </a:r>
            <a:r>
              <a:rPr lang="en-US" sz="2300" b="1">
                <a:latin typeface="Courier New" charset="0"/>
              </a:rPr>
              <a:t>public void cadastrarPoupanca(PoupancaD p) {}</a:t>
            </a:r>
          </a:p>
          <a:p>
            <a:pPr defTabSz="762000"/>
            <a:r>
              <a:rPr lang="en-US" sz="2300" b="1">
                <a:latin typeface="Courier New" charset="0"/>
              </a:rPr>
              <a:t>  public void creditarPoupanca(String numero, </a:t>
            </a:r>
          </a:p>
          <a:p>
            <a:pPr defTabSz="762000"/>
            <a:r>
              <a:rPr lang="en-US" sz="2300" b="1">
                <a:latin typeface="Courier New" charset="0"/>
              </a:rPr>
              <a:t>                               double valor) {}</a:t>
            </a:r>
          </a:p>
          <a:p>
            <a:pPr defTabSz="762000"/>
            <a:r>
              <a:rPr lang="en-US" sz="2300" b="1">
                <a:latin typeface="Courier New" charset="0"/>
              </a:rPr>
              <a:t>  // ...</a:t>
            </a:r>
          </a:p>
          <a:p>
            <a:pPr defTabSz="762000"/>
            <a:r>
              <a:rPr lang="en-US" sz="23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Objetos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57237" y="1535217"/>
            <a:ext cx="7918450" cy="4624388"/>
          </a:xfrm>
        </p:spPr>
        <p:txBody>
          <a:bodyPr>
            <a:normAutofit lnSpcReduction="10000"/>
          </a:bodyPr>
          <a:lstStyle/>
          <a:p>
            <a:r>
              <a:rPr lang="pt-PT" dirty="0" smtClean="0"/>
              <a:t>Blocos básicos para construção de um programa </a:t>
            </a:r>
          </a:p>
          <a:p>
            <a:r>
              <a:rPr lang="pt-PT" dirty="0" smtClean="0"/>
              <a:t>Contém dados que podem ser usados e modificados</a:t>
            </a:r>
          </a:p>
          <a:p>
            <a:r>
              <a:rPr lang="pt-PT" dirty="0" smtClean="0"/>
              <a:t>Possuem</a:t>
            </a:r>
          </a:p>
          <a:p>
            <a:pPr lvl="1"/>
            <a:r>
              <a:rPr lang="pt-PT" dirty="0" smtClean="0"/>
              <a:t>Identidade (identificação única)</a:t>
            </a:r>
          </a:p>
          <a:p>
            <a:pPr lvl="1"/>
            <a:r>
              <a:rPr lang="pt-PT" dirty="0" smtClean="0"/>
              <a:t>Estado (os valores armazenados)</a:t>
            </a:r>
          </a:p>
          <a:p>
            <a:pPr lvl="1"/>
            <a:r>
              <a:rPr lang="pt-PT" dirty="0" smtClean="0"/>
              <a:t>Interface (como se comunicar com ele)</a:t>
            </a:r>
          </a:p>
          <a:p>
            <a:pPr lvl="1"/>
            <a:r>
              <a:rPr lang="pt-PT" dirty="0" smtClean="0"/>
              <a:t>Comportamento (operações que pode executar)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i="1" smtClean="0"/>
              <a:t>Classe de Bancos: </a:t>
            </a:r>
            <a:br>
              <a:rPr lang="en-US" i="1" smtClean="0"/>
            </a:br>
            <a:r>
              <a:rPr lang="en-US" i="1" smtClean="0"/>
              <a:t>Descrição (1)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84213" y="2476500"/>
            <a:ext cx="8007350" cy="22479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n-US" sz="2800">
                <a:latin typeface="Courier New" charset="0"/>
              </a:rPr>
              <a:t>public class BancoD {</a:t>
            </a:r>
          </a:p>
          <a:p>
            <a:pPr defTabSz="762000"/>
            <a:r>
              <a:rPr lang="en-US" sz="2800">
                <a:latin typeface="Courier New" charset="0"/>
              </a:rPr>
              <a:t>  private Conta[] contas;</a:t>
            </a:r>
          </a:p>
          <a:p>
            <a:pPr defTabSz="762000"/>
            <a:r>
              <a:rPr lang="en-US" sz="2800">
                <a:latin typeface="Courier New" charset="0"/>
              </a:rPr>
              <a:t>  private int indiceC;  </a:t>
            </a:r>
          </a:p>
          <a:p>
            <a:pPr defTabSz="762000"/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latin typeface="Courier New" charset="0"/>
              </a:rPr>
              <a:t> private PoupancaD[] poupancas;</a:t>
            </a:r>
          </a:p>
          <a:p>
            <a:pPr defTabSz="762000"/>
            <a:r>
              <a:rPr lang="en-US" sz="2800" b="1">
                <a:latin typeface="Courier New" charset="0"/>
              </a:rPr>
              <a:t>  private int indiceP;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9388" y="1958975"/>
            <a:ext cx="8915400" cy="40608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n-US" sz="2600">
                <a:latin typeface="Courier New" charset="0"/>
              </a:rPr>
              <a:t>public void cadastrarConta(Conta c) {</a:t>
            </a:r>
          </a:p>
          <a:p>
            <a:pPr defTabSz="762000"/>
            <a:r>
              <a:rPr lang="en-US" sz="2600">
                <a:latin typeface="Courier New" charset="0"/>
              </a:rPr>
              <a:t>  contas[indiceC] = c;</a:t>
            </a:r>
          </a:p>
          <a:p>
            <a:pPr defTabSz="762000"/>
            <a:r>
              <a:rPr lang="en-US" sz="2600">
                <a:latin typeface="Courier New" charset="0"/>
              </a:rPr>
              <a:t>  indiceC = indiceC + 1;</a:t>
            </a:r>
          </a:p>
          <a:p>
            <a:pPr defTabSz="762000"/>
            <a:r>
              <a:rPr lang="en-US" sz="2600">
                <a:latin typeface="Courier New" charset="0"/>
              </a:rPr>
              <a:t>}</a:t>
            </a:r>
          </a:p>
          <a:p>
            <a:pPr defTabSz="762000"/>
            <a:endParaRPr lang="en-US" sz="2600">
              <a:latin typeface="Courier New" charset="0"/>
            </a:endParaRPr>
          </a:p>
          <a:p>
            <a:pPr defTabSz="762000"/>
            <a:r>
              <a:rPr lang="en-US" sz="2600" b="1">
                <a:latin typeface="Courier New" charset="0"/>
              </a:rPr>
              <a:t>public void cadastrarPoupanca(PoupancaD p) {</a:t>
            </a:r>
          </a:p>
          <a:p>
            <a:pPr defTabSz="762000"/>
            <a:r>
              <a:rPr lang="en-US" sz="2600" b="1">
                <a:latin typeface="Courier New" charset="0"/>
              </a:rPr>
              <a:t>  poupancas[indiceP] = p;</a:t>
            </a:r>
          </a:p>
          <a:p>
            <a:pPr defTabSz="762000"/>
            <a:r>
              <a:rPr lang="en-US" sz="2600" b="1">
                <a:latin typeface="Courier New" charset="0"/>
              </a:rPr>
              <a:t>  indiceP = indiceP + 1;</a:t>
            </a:r>
          </a:p>
          <a:p>
            <a:pPr defTabSz="762000"/>
            <a:r>
              <a:rPr lang="en-US" sz="2600" b="1">
                <a:latin typeface="Courier New" charset="0"/>
              </a:rPr>
              <a:t>}</a:t>
            </a:r>
          </a:p>
          <a:p>
            <a:pPr defTabSz="762000"/>
            <a:endParaRPr lang="en-US" sz="2600">
              <a:latin typeface="Courier New" charset="0"/>
            </a:endParaRPr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47625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400" i="1">
                <a:solidFill>
                  <a:srgbClr val="0033CC"/>
                </a:solidFill>
              </a:rPr>
              <a:t>Classe de Bancos: </a:t>
            </a:r>
            <a:br>
              <a:rPr lang="en-US" sz="4400" i="1">
                <a:solidFill>
                  <a:srgbClr val="0033CC"/>
                </a:solidFill>
              </a:rPr>
            </a:br>
            <a:r>
              <a:rPr lang="en-US" sz="4400" i="1">
                <a:solidFill>
                  <a:srgbClr val="0033CC"/>
                </a:solidFill>
              </a:rPr>
              <a:t>Descrição (2)</a:t>
            </a:r>
          </a:p>
        </p:txBody>
      </p:sp>
      <p:sp>
        <p:nvSpPr>
          <p:cNvPr id="36868" name="TextBox 3"/>
          <p:cNvSpPr txBox="1">
            <a:spLocks noChangeArrowheads="1"/>
          </p:cNvSpPr>
          <p:nvPr/>
        </p:nvSpPr>
        <p:spPr bwMode="auto">
          <a:xfrm rot="-1566595">
            <a:off x="5740400" y="2787650"/>
            <a:ext cx="3451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720000"/>
                </a:solidFill>
              </a:rPr>
              <a:t>qual a diferença?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28600" y="1066800"/>
            <a:ext cx="8915400" cy="51720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n-US" sz="2200" b="1">
                <a:latin typeface="Courier New" charset="0"/>
              </a:rPr>
              <a:t>private </a:t>
            </a:r>
            <a:r>
              <a:rPr lang="en-US" sz="2200" b="1">
                <a:solidFill>
                  <a:srgbClr val="FF0000"/>
                </a:solidFill>
                <a:latin typeface="Courier New" charset="0"/>
              </a:rPr>
              <a:t>Conta </a:t>
            </a:r>
            <a:r>
              <a:rPr lang="en-US" sz="2200">
                <a:latin typeface="Courier New" charset="0"/>
              </a:rPr>
              <a:t>procurar</a:t>
            </a:r>
            <a:r>
              <a:rPr lang="en-US" sz="2200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 sz="2200">
                <a:latin typeface="Courier New" charset="0"/>
              </a:rPr>
              <a:t>(String numero) { </a:t>
            </a:r>
          </a:p>
          <a:p>
            <a:pPr defTabSz="762000"/>
            <a:r>
              <a:rPr lang="en-US" sz="2200">
                <a:latin typeface="Courier New" charset="0"/>
              </a:rPr>
              <a:t>   int i = 0; </a:t>
            </a:r>
          </a:p>
          <a:p>
            <a:pPr defTabSz="762000"/>
            <a:r>
              <a:rPr lang="en-US" sz="2200">
                <a:latin typeface="Courier New" charset="0"/>
              </a:rPr>
              <a:t>   boolean achou = false;</a:t>
            </a:r>
          </a:p>
          <a:p>
            <a:pPr defTabSz="762000"/>
            <a:r>
              <a:rPr lang="en-US" sz="2200">
                <a:latin typeface="Courier New" charset="0"/>
              </a:rPr>
              <a:t>   </a:t>
            </a:r>
            <a:r>
              <a:rPr lang="en-US" sz="2200" b="1">
                <a:solidFill>
                  <a:srgbClr val="FF0000"/>
                </a:solidFill>
                <a:latin typeface="Courier New" charset="0"/>
              </a:rPr>
              <a:t>Conta </a:t>
            </a:r>
            <a:r>
              <a:rPr lang="en-US" sz="2200">
                <a:latin typeface="Courier New" charset="0"/>
              </a:rPr>
              <a:t>resposta = null;</a:t>
            </a:r>
          </a:p>
          <a:p>
            <a:pPr defTabSz="762000"/>
            <a:r>
              <a:rPr lang="en-US" sz="2200">
                <a:latin typeface="Courier New" charset="0"/>
              </a:rPr>
              <a:t>   while ((! achou) &amp;&amp; (i &lt; indice</a:t>
            </a:r>
            <a:r>
              <a:rPr lang="en-US" sz="2200" b="1">
                <a:solidFill>
                  <a:srgbClr val="FF0000"/>
                </a:solidFill>
                <a:latin typeface="Courier New" charset="0"/>
              </a:rPr>
              <a:t>C</a:t>
            </a:r>
            <a:r>
              <a:rPr lang="en-US" sz="2200">
                <a:latin typeface="Courier New" charset="0"/>
              </a:rPr>
              <a:t>)) {</a:t>
            </a:r>
          </a:p>
          <a:p>
            <a:pPr defTabSz="762000"/>
            <a:r>
              <a:rPr lang="en-US" sz="2200">
                <a:latin typeface="Courier New" charset="0"/>
              </a:rPr>
              <a:t>      if (</a:t>
            </a:r>
            <a:r>
              <a:rPr lang="en-US" sz="2200" b="1">
                <a:solidFill>
                  <a:srgbClr val="FF0000"/>
                </a:solidFill>
                <a:latin typeface="Courier New" charset="0"/>
              </a:rPr>
              <a:t>contas</a:t>
            </a:r>
            <a:r>
              <a:rPr lang="en-US" sz="2200">
                <a:latin typeface="Courier New" charset="0"/>
              </a:rPr>
              <a:t>[i].getNumero().equals(numero)) {</a:t>
            </a:r>
          </a:p>
          <a:p>
            <a:pPr defTabSz="762000"/>
            <a:r>
              <a:rPr lang="en-US" sz="2200">
                <a:latin typeface="Courier New" charset="0"/>
              </a:rPr>
              <a:t>         achou = true;</a:t>
            </a:r>
          </a:p>
          <a:p>
            <a:pPr defTabSz="762000"/>
            <a:r>
              <a:rPr lang="en-US" sz="2200">
                <a:latin typeface="Courier New" charset="0"/>
              </a:rPr>
              <a:t>         resposta = contas[i];</a:t>
            </a:r>
          </a:p>
          <a:p>
            <a:pPr defTabSz="762000"/>
            <a:r>
              <a:rPr lang="en-US" sz="2200">
                <a:latin typeface="Courier New" charset="0"/>
              </a:rPr>
              <a:t>      } else { </a:t>
            </a:r>
          </a:p>
          <a:p>
            <a:pPr defTabSz="762000"/>
            <a:r>
              <a:rPr lang="en-US" sz="2200">
                <a:latin typeface="Courier New" charset="0"/>
              </a:rPr>
              <a:t>         i = i + 1;</a:t>
            </a:r>
          </a:p>
          <a:p>
            <a:pPr defTabSz="762000"/>
            <a:r>
              <a:rPr lang="en-US" sz="2200">
                <a:latin typeface="Courier New" charset="0"/>
              </a:rPr>
              <a:t>   }  }</a:t>
            </a:r>
          </a:p>
          <a:p>
            <a:pPr defTabSz="762000"/>
            <a:r>
              <a:rPr lang="en-US" sz="2200">
                <a:latin typeface="Courier New" charset="0"/>
              </a:rPr>
              <a:t>   if (!achou) </a:t>
            </a:r>
          </a:p>
          <a:p>
            <a:pPr defTabSz="762000"/>
            <a:r>
              <a:rPr lang="en-US" sz="2200">
                <a:latin typeface="Courier New" charset="0"/>
              </a:rPr>
              <a:t>      throw new RuntimeException(“Não achou”);</a:t>
            </a:r>
          </a:p>
          <a:p>
            <a:pPr defTabSz="762000"/>
            <a:r>
              <a:rPr lang="en-US" sz="2200">
                <a:latin typeface="Courier New" charset="0"/>
              </a:rPr>
              <a:t>   return resposta;</a:t>
            </a:r>
          </a:p>
          <a:p>
            <a:pPr defTabSz="762000"/>
            <a:r>
              <a:rPr lang="en-US" sz="2200">
                <a:latin typeface="Courier New" charset="0"/>
              </a:rPr>
              <a:t>}</a:t>
            </a:r>
          </a:p>
        </p:txBody>
      </p:sp>
      <p:sp>
        <p:nvSpPr>
          <p:cNvPr id="38915" name="Title 3"/>
          <p:cNvSpPr>
            <a:spLocks noGrp="1"/>
          </p:cNvSpPr>
          <p:nvPr>
            <p:ph type="title"/>
          </p:nvPr>
        </p:nvSpPr>
        <p:spPr>
          <a:xfrm>
            <a:off x="685800" y="-762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i="1" smtClean="0"/>
              <a:t>Classe de Bancos: </a:t>
            </a:r>
            <a:br>
              <a:rPr lang="en-US" sz="3600" i="1" smtClean="0"/>
            </a:br>
            <a:r>
              <a:rPr lang="en-US" sz="3600" i="1" smtClean="0"/>
              <a:t>Descrição (3)</a:t>
            </a:r>
            <a:endParaRPr lang="pt-BR" sz="36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62400" y="5943600"/>
            <a:ext cx="5105400" cy="769938"/>
          </a:xfrm>
          <a:prstGeom prst="rect">
            <a:avLst/>
          </a:prstGeom>
          <a:gradFill rotWithShape="1">
            <a:gsLst>
              <a:gs pos="0">
                <a:srgbClr val="E0FFF4"/>
              </a:gs>
              <a:gs pos="64999">
                <a:srgbClr val="B2FFE3"/>
              </a:gs>
              <a:gs pos="100000">
                <a:srgbClr val="90FFDA"/>
              </a:gs>
            </a:gsLst>
            <a:lin ang="5400000" scaled="1"/>
          </a:gradFill>
          <a:ln w="9525">
            <a:solidFill>
              <a:srgbClr val="00CC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pt-BR" sz="2200" b="1">
                <a:solidFill>
                  <a:srgbClr val="000000"/>
                </a:solidFill>
              </a:rPr>
              <a:t>Atenção</a:t>
            </a:r>
            <a:r>
              <a:rPr lang="pt-BR" sz="2200">
                <a:solidFill>
                  <a:srgbClr val="000000"/>
                </a:solidFill>
              </a:rPr>
              <a:t>: Por enquanto vamos indicar erros assim, mas isso vai mudar</a:t>
            </a:r>
          </a:p>
        </p:txBody>
      </p:sp>
      <p:cxnSp>
        <p:nvCxnSpPr>
          <p:cNvPr id="38917" name="Straight Arrow Connector 5"/>
          <p:cNvCxnSpPr>
            <a:cxnSpLocks noChangeShapeType="1"/>
            <a:stCxn id="4" idx="0"/>
          </p:cNvCxnSpPr>
          <p:nvPr/>
        </p:nvCxnSpPr>
        <p:spPr bwMode="auto">
          <a:xfrm rot="16200000" flipV="1">
            <a:off x="5962650" y="5391150"/>
            <a:ext cx="457200" cy="647700"/>
          </a:xfrm>
          <a:prstGeom prst="straightConnector1">
            <a:avLst/>
          </a:prstGeom>
          <a:noFill/>
          <a:ln w="47625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1000" y="1981200"/>
            <a:ext cx="8610600" cy="45243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/>
            <a:r>
              <a:rPr lang="en-US">
                <a:latin typeface="Courier New" charset="0"/>
              </a:rPr>
              <a:t>public void debitar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(String numero, </a:t>
            </a:r>
          </a:p>
          <a:p>
            <a:pPr defTabSz="762000"/>
            <a:r>
              <a:rPr lang="en-US">
                <a:latin typeface="Courier New" charset="0"/>
              </a:rPr>
              <a:t>                         double valor) {</a:t>
            </a:r>
          </a:p>
          <a:p>
            <a:pPr defTabSz="762000"/>
            <a:r>
              <a:rPr lang="en-US">
                <a:latin typeface="Courier New" charset="0"/>
              </a:rPr>
              <a:t>  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 c;</a:t>
            </a:r>
          </a:p>
          <a:p>
            <a:pPr defTabSz="762000"/>
            <a:r>
              <a:rPr lang="en-US">
                <a:latin typeface="Courier New" charset="0"/>
              </a:rPr>
              <a:t>  c = this.procurar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(numero); </a:t>
            </a:r>
          </a:p>
          <a:p>
            <a:pPr defTabSz="762000"/>
            <a:r>
              <a:rPr lang="en-US">
                <a:latin typeface="Courier New" charset="0"/>
              </a:rPr>
              <a:t>  c.debitar(valor); </a:t>
            </a:r>
          </a:p>
          <a:p>
            <a:pPr defTabSz="762000"/>
            <a:r>
              <a:rPr lang="en-US">
                <a:latin typeface="Courier New" charset="0"/>
              </a:rPr>
              <a:t>}</a:t>
            </a:r>
          </a:p>
          <a:p>
            <a:pPr defTabSz="762000"/>
            <a:r>
              <a:rPr lang="en-US">
                <a:latin typeface="Courier New" charset="0"/>
              </a:rPr>
              <a:t>public void creditar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(String numero, </a:t>
            </a:r>
          </a:p>
          <a:p>
            <a:pPr defTabSz="762000"/>
            <a:r>
              <a:rPr lang="en-US">
                <a:latin typeface="Courier New" charset="0"/>
              </a:rPr>
              <a:t>                         double valor) {</a:t>
            </a:r>
          </a:p>
          <a:p>
            <a:pPr defTabSz="762000"/>
            <a:r>
              <a:rPr lang="en-US">
                <a:latin typeface="Courier New" charset="0"/>
              </a:rPr>
              <a:t>  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 c;</a:t>
            </a:r>
          </a:p>
          <a:p>
            <a:pPr defTabSz="762000"/>
            <a:r>
              <a:rPr lang="en-US">
                <a:latin typeface="Courier New" charset="0"/>
              </a:rPr>
              <a:t>  c = this.procurar</a:t>
            </a:r>
            <a:r>
              <a:rPr lang="en-US" b="1">
                <a:solidFill>
                  <a:srgbClr val="FF0000"/>
                </a:solidFill>
                <a:latin typeface="Courier New" charset="0"/>
              </a:rPr>
              <a:t>Conta</a:t>
            </a:r>
            <a:r>
              <a:rPr lang="en-US">
                <a:latin typeface="Courier New" charset="0"/>
              </a:rPr>
              <a:t>(numero); </a:t>
            </a:r>
          </a:p>
          <a:p>
            <a:pPr defTabSz="762000"/>
            <a:r>
              <a:rPr lang="en-US">
                <a:latin typeface="Courier New" charset="0"/>
              </a:rPr>
              <a:t>  c.creditar(valor); </a:t>
            </a:r>
          </a:p>
          <a:p>
            <a:pPr defTabSz="762000"/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40963" name="Rectangle 2"/>
          <p:cNvSpPr txBox="1">
            <a:spLocks noChangeArrowheads="1"/>
          </p:cNvSpPr>
          <p:nvPr/>
        </p:nvSpPr>
        <p:spPr bwMode="auto">
          <a:xfrm>
            <a:off x="685800" y="47625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400" i="1">
                <a:solidFill>
                  <a:srgbClr val="0033CC"/>
                </a:solidFill>
              </a:rPr>
              <a:t>Classe de Bancos: </a:t>
            </a:r>
            <a:br>
              <a:rPr lang="en-US" sz="4400" i="1">
                <a:solidFill>
                  <a:srgbClr val="0033CC"/>
                </a:solidFill>
              </a:rPr>
            </a:br>
            <a:r>
              <a:rPr lang="en-US" sz="4400" i="1">
                <a:solidFill>
                  <a:srgbClr val="0033CC"/>
                </a:solidFill>
              </a:rPr>
              <a:t>Descrição (4)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Problemas</a:t>
            </a:r>
          </a:p>
        </p:txBody>
      </p:sp>
      <p:sp>
        <p:nvSpPr>
          <p:cNvPr id="43011" name="Rectangle 3"/>
          <p:cNvSpPr txBox="1">
            <a:spLocks noChangeArrowheads="1"/>
          </p:cNvSpPr>
          <p:nvPr/>
        </p:nvSpPr>
        <p:spPr bwMode="auto">
          <a:xfrm>
            <a:off x="685800" y="1557338"/>
            <a:ext cx="77724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FF3300"/>
              </a:buClr>
              <a:buSzPct val="50000"/>
              <a:buFont typeface="Wingdings" charset="2"/>
              <a:buChar char="n"/>
            </a:pPr>
            <a:r>
              <a:rPr lang="en-US" sz="2800"/>
              <a:t>Duplicação desnecessária de código:</a:t>
            </a:r>
          </a:p>
          <a:p>
            <a:pPr marL="742950" lvl="1" indent="-285750">
              <a:spcBef>
                <a:spcPct val="20000"/>
              </a:spcBef>
              <a:spcAft>
                <a:spcPts val="2400"/>
              </a:spcAft>
              <a:buClr>
                <a:srgbClr val="009900"/>
              </a:buClr>
              <a:buFontTx/>
              <a:buChar char="•"/>
            </a:pPr>
            <a:r>
              <a:rPr lang="en-US"/>
              <a:t>a definição de </a:t>
            </a:r>
            <a:r>
              <a:rPr lang="en-US">
                <a:latin typeface="Courier New" charset="0"/>
              </a:rPr>
              <a:t>PoupancaD</a:t>
            </a:r>
            <a:r>
              <a:rPr lang="en-US"/>
              <a:t> é uma simples extensão da definição de </a:t>
            </a:r>
            <a:r>
              <a:rPr lang="en-US">
                <a:latin typeface="Courier New" charset="0"/>
              </a:rPr>
              <a:t>Conta</a:t>
            </a:r>
            <a:endParaRPr lang="en-US"/>
          </a:p>
          <a:p>
            <a:pPr marL="742950" lvl="1" indent="-285750">
              <a:spcBef>
                <a:spcPct val="20000"/>
              </a:spcBef>
              <a:spcAft>
                <a:spcPts val="2400"/>
              </a:spcAft>
              <a:buClr>
                <a:srgbClr val="009900"/>
              </a:buClr>
              <a:buFontTx/>
              <a:buChar char="•"/>
            </a:pPr>
            <a:r>
              <a:rPr lang="en-US"/>
              <a:t>clientes de </a:t>
            </a:r>
            <a:r>
              <a:rPr lang="en-US">
                <a:latin typeface="Courier New" charset="0"/>
              </a:rPr>
              <a:t>Conta</a:t>
            </a:r>
            <a:r>
              <a:rPr lang="en-US"/>
              <a:t> que precisam trabalhar também com </a:t>
            </a:r>
            <a:r>
              <a:rPr lang="en-US">
                <a:latin typeface="Courier New" charset="0"/>
              </a:rPr>
              <a:t>PoupancaD</a:t>
            </a:r>
            <a:r>
              <a:rPr lang="en-US"/>
              <a:t> terão que ter código especial para manipular poupanças</a:t>
            </a:r>
          </a:p>
          <a:p>
            <a:pPr marL="342900" indent="-342900">
              <a:spcBef>
                <a:spcPct val="20000"/>
              </a:spcBef>
              <a:spcAft>
                <a:spcPts val="2400"/>
              </a:spcAft>
              <a:buClr>
                <a:srgbClr val="FF3300"/>
              </a:buClr>
              <a:buSzPct val="50000"/>
              <a:buFont typeface="Wingdings" charset="2"/>
              <a:buChar char="n"/>
            </a:pPr>
            <a:r>
              <a:rPr lang="en-US" sz="2800"/>
              <a:t>Falta refletir relação entre tipos do “mundo real”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  <a:noFill/>
        </p:spPr>
        <p:txBody>
          <a:bodyPr/>
          <a:lstStyle/>
          <a:p>
            <a:r>
              <a:rPr lang="en-US" i="1" smtClean="0"/>
              <a:t>Subtipos e Subclasses</a:t>
            </a:r>
          </a:p>
        </p:txBody>
      </p:sp>
      <p:sp>
        <p:nvSpPr>
          <p:cNvPr id="45059" name="Oval 86"/>
          <p:cNvSpPr>
            <a:spLocks noChangeArrowheads="1"/>
          </p:cNvSpPr>
          <p:nvPr/>
        </p:nvSpPr>
        <p:spPr bwMode="auto">
          <a:xfrm>
            <a:off x="6350" y="1844675"/>
            <a:ext cx="9053513" cy="4711700"/>
          </a:xfrm>
          <a:prstGeom prst="ellipse">
            <a:avLst/>
          </a:prstGeom>
          <a:solidFill>
            <a:srgbClr val="FFCC00"/>
          </a:solidFill>
          <a:ln w="12700">
            <a:solidFill>
              <a:srgbClr val="F8F8F8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1987550" y="2378075"/>
            <a:ext cx="1206500" cy="1206500"/>
            <a:chOff x="1252" y="1588"/>
            <a:chExt cx="760" cy="760"/>
          </a:xfrm>
        </p:grpSpPr>
        <p:sp>
          <p:nvSpPr>
            <p:cNvPr id="45129" name="Oval 88"/>
            <p:cNvSpPr>
              <a:spLocks noChangeArrowheads="1"/>
            </p:cNvSpPr>
            <p:nvPr/>
          </p:nvSpPr>
          <p:spPr bwMode="auto">
            <a:xfrm>
              <a:off x="1252" y="1588"/>
              <a:ext cx="760" cy="76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1588" y="1732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588" y="211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32" name="Rectangle 91"/>
            <p:cNvSpPr>
              <a:spLocks noChangeArrowheads="1"/>
            </p:cNvSpPr>
            <p:nvPr/>
          </p:nvSpPr>
          <p:spPr bwMode="auto">
            <a:xfrm>
              <a:off x="1492" y="1924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2444750" y="4664075"/>
            <a:ext cx="1206500" cy="1206500"/>
            <a:chOff x="1540" y="3028"/>
            <a:chExt cx="760" cy="760"/>
          </a:xfrm>
        </p:grpSpPr>
        <p:sp>
          <p:nvSpPr>
            <p:cNvPr id="45125" name="Oval 93"/>
            <p:cNvSpPr>
              <a:spLocks noChangeArrowheads="1"/>
            </p:cNvSpPr>
            <p:nvPr/>
          </p:nvSpPr>
          <p:spPr bwMode="auto">
            <a:xfrm>
              <a:off x="1540" y="3028"/>
              <a:ext cx="760" cy="76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1876" y="3172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1876" y="355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28" name="Rectangle 96"/>
            <p:cNvSpPr>
              <a:spLocks noChangeArrowheads="1"/>
            </p:cNvSpPr>
            <p:nvPr/>
          </p:nvSpPr>
          <p:spPr bwMode="auto">
            <a:xfrm>
              <a:off x="1780" y="3364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5062" name="Line 97"/>
          <p:cNvSpPr>
            <a:spLocks noChangeShapeType="1"/>
          </p:cNvSpPr>
          <p:nvPr/>
        </p:nvSpPr>
        <p:spPr bwMode="auto">
          <a:xfrm>
            <a:off x="2590800" y="29051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63" name="Line 98"/>
          <p:cNvSpPr>
            <a:spLocks noChangeShapeType="1"/>
          </p:cNvSpPr>
          <p:nvPr/>
        </p:nvSpPr>
        <p:spPr bwMode="auto">
          <a:xfrm>
            <a:off x="3048000" y="51911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Freeform 99"/>
          <p:cNvSpPr>
            <a:spLocks/>
          </p:cNvSpPr>
          <p:nvPr/>
        </p:nvSpPr>
        <p:spPr bwMode="auto">
          <a:xfrm>
            <a:off x="381000" y="2143125"/>
            <a:ext cx="3505200" cy="3886200"/>
          </a:xfrm>
          <a:custGeom>
            <a:avLst/>
            <a:gdLst>
              <a:gd name="T0" fmla="*/ 2147483647 w 2208"/>
              <a:gd name="T1" fmla="*/ 2147483647 h 2448"/>
              <a:gd name="T2" fmla="*/ 2147483647 w 2208"/>
              <a:gd name="T3" fmla="*/ 2147483647 h 2448"/>
              <a:gd name="T4" fmla="*/ 2147483647 w 2208"/>
              <a:gd name="T5" fmla="*/ 2147483647 h 2448"/>
              <a:gd name="T6" fmla="*/ 2147483647 w 2208"/>
              <a:gd name="T7" fmla="*/ 2147483647 h 2448"/>
              <a:gd name="T8" fmla="*/ 2147483647 w 2208"/>
              <a:gd name="T9" fmla="*/ 2147483647 h 2448"/>
              <a:gd name="T10" fmla="*/ 2147483647 w 2208"/>
              <a:gd name="T11" fmla="*/ 2147483647 h 2448"/>
              <a:gd name="T12" fmla="*/ 2147483647 w 2208"/>
              <a:gd name="T13" fmla="*/ 2147483647 h 2448"/>
              <a:gd name="T14" fmla="*/ 2147483647 w 2208"/>
              <a:gd name="T15" fmla="*/ 2147483647 h 2448"/>
              <a:gd name="T16" fmla="*/ 2147483647 w 2208"/>
              <a:gd name="T17" fmla="*/ 2147483647 h 2448"/>
              <a:gd name="T18" fmla="*/ 2147483647 w 2208"/>
              <a:gd name="T19" fmla="*/ 2147483647 h 2448"/>
              <a:gd name="T20" fmla="*/ 2147483647 w 2208"/>
              <a:gd name="T21" fmla="*/ 2147483647 h 2448"/>
              <a:gd name="T22" fmla="*/ 2147483647 w 2208"/>
              <a:gd name="T23" fmla="*/ 2147483647 h 2448"/>
              <a:gd name="T24" fmla="*/ 2147483647 w 2208"/>
              <a:gd name="T25" fmla="*/ 2147483647 h 2448"/>
              <a:gd name="T26" fmla="*/ 2147483647 w 2208"/>
              <a:gd name="T27" fmla="*/ 2147483647 h 2448"/>
              <a:gd name="T28" fmla="*/ 2147483647 w 2208"/>
              <a:gd name="T29" fmla="*/ 2147483647 h 2448"/>
              <a:gd name="T30" fmla="*/ 2147483647 w 2208"/>
              <a:gd name="T31" fmla="*/ 2147483647 h 2448"/>
              <a:gd name="T32" fmla="*/ 2147483647 w 2208"/>
              <a:gd name="T33" fmla="*/ 0 h 2448"/>
              <a:gd name="T34" fmla="*/ 2147483647 w 2208"/>
              <a:gd name="T35" fmla="*/ 2147483647 h 2448"/>
              <a:gd name="T36" fmla="*/ 2147483647 w 2208"/>
              <a:gd name="T37" fmla="*/ 2147483647 h 2448"/>
              <a:gd name="T38" fmla="*/ 2147483647 w 2208"/>
              <a:gd name="T39" fmla="*/ 2147483647 h 2448"/>
              <a:gd name="T40" fmla="*/ 2147483647 w 2208"/>
              <a:gd name="T41" fmla="*/ 2147483647 h 2448"/>
              <a:gd name="T42" fmla="*/ 2147483647 w 2208"/>
              <a:gd name="T43" fmla="*/ 2147483647 h 2448"/>
              <a:gd name="T44" fmla="*/ 2147483647 w 2208"/>
              <a:gd name="T45" fmla="*/ 2147483647 h 2448"/>
              <a:gd name="T46" fmla="*/ 2147483647 w 2208"/>
              <a:gd name="T47" fmla="*/ 2147483647 h 2448"/>
              <a:gd name="T48" fmla="*/ 2147483647 w 2208"/>
              <a:gd name="T49" fmla="*/ 2147483647 h 2448"/>
              <a:gd name="T50" fmla="*/ 2147483647 w 2208"/>
              <a:gd name="T51" fmla="*/ 2147483647 h 2448"/>
              <a:gd name="T52" fmla="*/ 2147483647 w 2208"/>
              <a:gd name="T53" fmla="*/ 2147483647 h 2448"/>
              <a:gd name="T54" fmla="*/ 2147483647 w 2208"/>
              <a:gd name="T55" fmla="*/ 2147483647 h 2448"/>
              <a:gd name="T56" fmla="*/ 2147483647 w 2208"/>
              <a:gd name="T57" fmla="*/ 2147483647 h 2448"/>
              <a:gd name="T58" fmla="*/ 2147483647 w 2208"/>
              <a:gd name="T59" fmla="*/ 2147483647 h 2448"/>
              <a:gd name="T60" fmla="*/ 2147483647 w 2208"/>
              <a:gd name="T61" fmla="*/ 2147483647 h 2448"/>
              <a:gd name="T62" fmla="*/ 2147483647 w 2208"/>
              <a:gd name="T63" fmla="*/ 2147483647 h 2448"/>
              <a:gd name="T64" fmla="*/ 2147483647 w 2208"/>
              <a:gd name="T65" fmla="*/ 2147483647 h 2448"/>
              <a:gd name="T66" fmla="*/ 2147483647 w 2208"/>
              <a:gd name="T67" fmla="*/ 2147483647 h 2448"/>
              <a:gd name="T68" fmla="*/ 2147483647 w 2208"/>
              <a:gd name="T69" fmla="*/ 2147483647 h 2448"/>
              <a:gd name="T70" fmla="*/ 2147483647 w 2208"/>
              <a:gd name="T71" fmla="*/ 2147483647 h 2448"/>
              <a:gd name="T72" fmla="*/ 2147483647 w 2208"/>
              <a:gd name="T73" fmla="*/ 2147483647 h 2448"/>
              <a:gd name="T74" fmla="*/ 2147483647 w 2208"/>
              <a:gd name="T75" fmla="*/ 2147483647 h 2448"/>
              <a:gd name="T76" fmla="*/ 2147483647 w 2208"/>
              <a:gd name="T77" fmla="*/ 2147483647 h 2448"/>
              <a:gd name="T78" fmla="*/ 2147483647 w 2208"/>
              <a:gd name="T79" fmla="*/ 2147483647 h 2448"/>
              <a:gd name="T80" fmla="*/ 2147483647 w 2208"/>
              <a:gd name="T81" fmla="*/ 2147483647 h 2448"/>
              <a:gd name="T82" fmla="*/ 2147483647 w 2208"/>
              <a:gd name="T83" fmla="*/ 2147483647 h 2448"/>
              <a:gd name="T84" fmla="*/ 2147483647 w 2208"/>
              <a:gd name="T85" fmla="*/ 2147483647 h 2448"/>
              <a:gd name="T86" fmla="*/ 2147483647 w 2208"/>
              <a:gd name="T87" fmla="*/ 2147483647 h 2448"/>
              <a:gd name="T88" fmla="*/ 2147483647 w 2208"/>
              <a:gd name="T89" fmla="*/ 2147483647 h 2448"/>
              <a:gd name="T90" fmla="*/ 2147483647 w 2208"/>
              <a:gd name="T91" fmla="*/ 2147483647 h 2448"/>
              <a:gd name="T92" fmla="*/ 2147483647 w 2208"/>
              <a:gd name="T93" fmla="*/ 2147483647 h 2448"/>
              <a:gd name="T94" fmla="*/ 2147483647 w 2208"/>
              <a:gd name="T95" fmla="*/ 2147483647 h 2448"/>
              <a:gd name="T96" fmla="*/ 2147483647 w 2208"/>
              <a:gd name="T97" fmla="*/ 2147483647 h 2448"/>
              <a:gd name="T98" fmla="*/ 2147483647 w 2208"/>
              <a:gd name="T99" fmla="*/ 2147483647 h 2448"/>
              <a:gd name="T100" fmla="*/ 2147483647 w 2208"/>
              <a:gd name="T101" fmla="*/ 2147483647 h 2448"/>
              <a:gd name="T102" fmla="*/ 2147483647 w 2208"/>
              <a:gd name="T103" fmla="*/ 2147483647 h 2448"/>
              <a:gd name="T104" fmla="*/ 2147483647 w 2208"/>
              <a:gd name="T105" fmla="*/ 2147483647 h 2448"/>
              <a:gd name="T106" fmla="*/ 2147483647 w 2208"/>
              <a:gd name="T107" fmla="*/ 2147483647 h 2448"/>
              <a:gd name="T108" fmla="*/ 2147483647 w 2208"/>
              <a:gd name="T109" fmla="*/ 2147483647 h 24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208"/>
              <a:gd name="T166" fmla="*/ 0 h 2448"/>
              <a:gd name="T167" fmla="*/ 2208 w 2208"/>
              <a:gd name="T168" fmla="*/ 2448 h 244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208" h="2448">
                <a:moveTo>
                  <a:pt x="2204" y="2366"/>
                </a:moveTo>
                <a:lnTo>
                  <a:pt x="2207" y="2299"/>
                </a:lnTo>
                <a:lnTo>
                  <a:pt x="2207" y="2265"/>
                </a:lnTo>
                <a:lnTo>
                  <a:pt x="2207" y="2242"/>
                </a:lnTo>
                <a:lnTo>
                  <a:pt x="2197" y="2208"/>
                </a:lnTo>
                <a:lnTo>
                  <a:pt x="2186" y="2162"/>
                </a:lnTo>
                <a:lnTo>
                  <a:pt x="2175" y="2128"/>
                </a:lnTo>
                <a:lnTo>
                  <a:pt x="2165" y="2083"/>
                </a:lnTo>
                <a:lnTo>
                  <a:pt x="2155" y="2038"/>
                </a:lnTo>
                <a:lnTo>
                  <a:pt x="2155" y="2003"/>
                </a:lnTo>
                <a:lnTo>
                  <a:pt x="2144" y="1969"/>
                </a:lnTo>
                <a:lnTo>
                  <a:pt x="2133" y="1935"/>
                </a:lnTo>
                <a:lnTo>
                  <a:pt x="2133" y="1879"/>
                </a:lnTo>
                <a:lnTo>
                  <a:pt x="2123" y="1855"/>
                </a:lnTo>
                <a:lnTo>
                  <a:pt x="2112" y="1809"/>
                </a:lnTo>
                <a:lnTo>
                  <a:pt x="2101" y="1753"/>
                </a:lnTo>
                <a:lnTo>
                  <a:pt x="2101" y="1730"/>
                </a:lnTo>
                <a:lnTo>
                  <a:pt x="2080" y="1696"/>
                </a:lnTo>
                <a:lnTo>
                  <a:pt x="2049" y="1662"/>
                </a:lnTo>
                <a:lnTo>
                  <a:pt x="2027" y="1628"/>
                </a:lnTo>
                <a:lnTo>
                  <a:pt x="1995" y="1605"/>
                </a:lnTo>
                <a:lnTo>
                  <a:pt x="1963" y="1570"/>
                </a:lnTo>
                <a:lnTo>
                  <a:pt x="1932" y="1526"/>
                </a:lnTo>
                <a:lnTo>
                  <a:pt x="1911" y="1491"/>
                </a:lnTo>
                <a:lnTo>
                  <a:pt x="1889" y="1457"/>
                </a:lnTo>
                <a:lnTo>
                  <a:pt x="1857" y="1411"/>
                </a:lnTo>
                <a:lnTo>
                  <a:pt x="1815" y="1377"/>
                </a:lnTo>
                <a:lnTo>
                  <a:pt x="1794" y="1332"/>
                </a:lnTo>
                <a:lnTo>
                  <a:pt x="1783" y="1309"/>
                </a:lnTo>
                <a:lnTo>
                  <a:pt x="1762" y="1253"/>
                </a:lnTo>
                <a:lnTo>
                  <a:pt x="1762" y="1229"/>
                </a:lnTo>
                <a:lnTo>
                  <a:pt x="1762" y="1184"/>
                </a:lnTo>
                <a:lnTo>
                  <a:pt x="1762" y="1138"/>
                </a:lnTo>
                <a:lnTo>
                  <a:pt x="1762" y="1104"/>
                </a:lnTo>
                <a:lnTo>
                  <a:pt x="1762" y="1070"/>
                </a:lnTo>
                <a:lnTo>
                  <a:pt x="1762" y="1036"/>
                </a:lnTo>
                <a:lnTo>
                  <a:pt x="1762" y="1002"/>
                </a:lnTo>
                <a:lnTo>
                  <a:pt x="1783" y="979"/>
                </a:lnTo>
                <a:lnTo>
                  <a:pt x="1794" y="945"/>
                </a:lnTo>
                <a:lnTo>
                  <a:pt x="1804" y="911"/>
                </a:lnTo>
                <a:lnTo>
                  <a:pt x="1826" y="865"/>
                </a:lnTo>
                <a:lnTo>
                  <a:pt x="1846" y="809"/>
                </a:lnTo>
                <a:lnTo>
                  <a:pt x="1878" y="751"/>
                </a:lnTo>
                <a:lnTo>
                  <a:pt x="1889" y="706"/>
                </a:lnTo>
                <a:lnTo>
                  <a:pt x="1921" y="649"/>
                </a:lnTo>
                <a:lnTo>
                  <a:pt x="1952" y="592"/>
                </a:lnTo>
                <a:lnTo>
                  <a:pt x="1963" y="546"/>
                </a:lnTo>
                <a:lnTo>
                  <a:pt x="1974" y="512"/>
                </a:lnTo>
                <a:lnTo>
                  <a:pt x="1974" y="546"/>
                </a:lnTo>
                <a:lnTo>
                  <a:pt x="1963" y="512"/>
                </a:lnTo>
                <a:lnTo>
                  <a:pt x="1963" y="478"/>
                </a:lnTo>
                <a:lnTo>
                  <a:pt x="1963" y="432"/>
                </a:lnTo>
                <a:lnTo>
                  <a:pt x="1963" y="398"/>
                </a:lnTo>
                <a:lnTo>
                  <a:pt x="1963" y="353"/>
                </a:lnTo>
                <a:lnTo>
                  <a:pt x="1952" y="308"/>
                </a:lnTo>
                <a:lnTo>
                  <a:pt x="1943" y="262"/>
                </a:lnTo>
                <a:lnTo>
                  <a:pt x="1932" y="217"/>
                </a:lnTo>
                <a:lnTo>
                  <a:pt x="1911" y="159"/>
                </a:lnTo>
                <a:lnTo>
                  <a:pt x="1889" y="114"/>
                </a:lnTo>
                <a:lnTo>
                  <a:pt x="1857" y="80"/>
                </a:lnTo>
                <a:lnTo>
                  <a:pt x="1826" y="57"/>
                </a:lnTo>
                <a:lnTo>
                  <a:pt x="1804" y="46"/>
                </a:lnTo>
                <a:lnTo>
                  <a:pt x="1772" y="34"/>
                </a:lnTo>
                <a:lnTo>
                  <a:pt x="1740" y="34"/>
                </a:lnTo>
                <a:lnTo>
                  <a:pt x="1709" y="34"/>
                </a:lnTo>
                <a:lnTo>
                  <a:pt x="1677" y="12"/>
                </a:lnTo>
                <a:lnTo>
                  <a:pt x="1645" y="0"/>
                </a:lnTo>
                <a:lnTo>
                  <a:pt x="1624" y="0"/>
                </a:lnTo>
                <a:lnTo>
                  <a:pt x="1592" y="0"/>
                </a:lnTo>
                <a:lnTo>
                  <a:pt x="1560" y="0"/>
                </a:lnTo>
                <a:lnTo>
                  <a:pt x="1528" y="12"/>
                </a:lnTo>
                <a:lnTo>
                  <a:pt x="1507" y="23"/>
                </a:lnTo>
                <a:lnTo>
                  <a:pt x="1475" y="34"/>
                </a:lnTo>
                <a:lnTo>
                  <a:pt x="1443" y="34"/>
                </a:lnTo>
                <a:lnTo>
                  <a:pt x="1412" y="34"/>
                </a:lnTo>
                <a:lnTo>
                  <a:pt x="1380" y="34"/>
                </a:lnTo>
                <a:lnTo>
                  <a:pt x="1358" y="34"/>
                </a:lnTo>
                <a:lnTo>
                  <a:pt x="1326" y="34"/>
                </a:lnTo>
                <a:lnTo>
                  <a:pt x="1295" y="34"/>
                </a:lnTo>
                <a:lnTo>
                  <a:pt x="1263" y="46"/>
                </a:lnTo>
                <a:lnTo>
                  <a:pt x="1252" y="69"/>
                </a:lnTo>
                <a:lnTo>
                  <a:pt x="1242" y="46"/>
                </a:lnTo>
                <a:lnTo>
                  <a:pt x="1220" y="23"/>
                </a:lnTo>
                <a:lnTo>
                  <a:pt x="1178" y="23"/>
                </a:lnTo>
                <a:lnTo>
                  <a:pt x="1146" y="23"/>
                </a:lnTo>
                <a:lnTo>
                  <a:pt x="1114" y="34"/>
                </a:lnTo>
                <a:lnTo>
                  <a:pt x="1104" y="57"/>
                </a:lnTo>
                <a:lnTo>
                  <a:pt x="1061" y="80"/>
                </a:lnTo>
                <a:lnTo>
                  <a:pt x="1029" y="103"/>
                </a:lnTo>
                <a:lnTo>
                  <a:pt x="987" y="125"/>
                </a:lnTo>
                <a:lnTo>
                  <a:pt x="955" y="137"/>
                </a:lnTo>
                <a:lnTo>
                  <a:pt x="923" y="171"/>
                </a:lnTo>
                <a:lnTo>
                  <a:pt x="892" y="205"/>
                </a:lnTo>
                <a:lnTo>
                  <a:pt x="871" y="251"/>
                </a:lnTo>
                <a:lnTo>
                  <a:pt x="860" y="285"/>
                </a:lnTo>
                <a:lnTo>
                  <a:pt x="849" y="330"/>
                </a:lnTo>
                <a:lnTo>
                  <a:pt x="817" y="398"/>
                </a:lnTo>
                <a:lnTo>
                  <a:pt x="806" y="444"/>
                </a:lnTo>
                <a:lnTo>
                  <a:pt x="796" y="478"/>
                </a:lnTo>
                <a:lnTo>
                  <a:pt x="775" y="490"/>
                </a:lnTo>
                <a:lnTo>
                  <a:pt x="743" y="502"/>
                </a:lnTo>
                <a:lnTo>
                  <a:pt x="700" y="524"/>
                </a:lnTo>
                <a:lnTo>
                  <a:pt x="648" y="546"/>
                </a:lnTo>
                <a:lnTo>
                  <a:pt x="626" y="558"/>
                </a:lnTo>
                <a:lnTo>
                  <a:pt x="594" y="592"/>
                </a:lnTo>
                <a:lnTo>
                  <a:pt x="563" y="615"/>
                </a:lnTo>
                <a:lnTo>
                  <a:pt x="531" y="649"/>
                </a:lnTo>
                <a:lnTo>
                  <a:pt x="509" y="672"/>
                </a:lnTo>
                <a:lnTo>
                  <a:pt x="488" y="695"/>
                </a:lnTo>
                <a:lnTo>
                  <a:pt x="468" y="741"/>
                </a:lnTo>
                <a:lnTo>
                  <a:pt x="446" y="775"/>
                </a:lnTo>
                <a:lnTo>
                  <a:pt x="414" y="797"/>
                </a:lnTo>
                <a:lnTo>
                  <a:pt x="414" y="763"/>
                </a:lnTo>
                <a:lnTo>
                  <a:pt x="361" y="809"/>
                </a:lnTo>
                <a:lnTo>
                  <a:pt x="329" y="820"/>
                </a:lnTo>
                <a:lnTo>
                  <a:pt x="297" y="843"/>
                </a:lnTo>
                <a:lnTo>
                  <a:pt x="245" y="888"/>
                </a:lnTo>
                <a:lnTo>
                  <a:pt x="223" y="911"/>
                </a:lnTo>
                <a:lnTo>
                  <a:pt x="212" y="934"/>
                </a:lnTo>
                <a:lnTo>
                  <a:pt x="255" y="938"/>
                </a:lnTo>
                <a:lnTo>
                  <a:pt x="212" y="968"/>
                </a:lnTo>
                <a:lnTo>
                  <a:pt x="159" y="1024"/>
                </a:lnTo>
                <a:lnTo>
                  <a:pt x="117" y="1058"/>
                </a:lnTo>
                <a:lnTo>
                  <a:pt x="106" y="1082"/>
                </a:lnTo>
                <a:lnTo>
                  <a:pt x="53" y="1150"/>
                </a:lnTo>
                <a:lnTo>
                  <a:pt x="22" y="1207"/>
                </a:lnTo>
                <a:lnTo>
                  <a:pt x="0" y="1229"/>
                </a:lnTo>
                <a:lnTo>
                  <a:pt x="17" y="1193"/>
                </a:lnTo>
                <a:lnTo>
                  <a:pt x="32" y="1218"/>
                </a:lnTo>
                <a:lnTo>
                  <a:pt x="43" y="1253"/>
                </a:lnTo>
                <a:lnTo>
                  <a:pt x="53" y="1287"/>
                </a:lnTo>
                <a:lnTo>
                  <a:pt x="53" y="1321"/>
                </a:lnTo>
                <a:lnTo>
                  <a:pt x="63" y="1355"/>
                </a:lnTo>
                <a:lnTo>
                  <a:pt x="85" y="1366"/>
                </a:lnTo>
                <a:lnTo>
                  <a:pt x="96" y="1400"/>
                </a:lnTo>
                <a:lnTo>
                  <a:pt x="112" y="1448"/>
                </a:lnTo>
                <a:lnTo>
                  <a:pt x="117" y="1480"/>
                </a:lnTo>
                <a:lnTo>
                  <a:pt x="159" y="1499"/>
                </a:lnTo>
                <a:lnTo>
                  <a:pt x="138" y="1514"/>
                </a:lnTo>
                <a:lnTo>
                  <a:pt x="149" y="1548"/>
                </a:lnTo>
                <a:lnTo>
                  <a:pt x="159" y="1582"/>
                </a:lnTo>
                <a:lnTo>
                  <a:pt x="170" y="1605"/>
                </a:lnTo>
                <a:lnTo>
                  <a:pt x="180" y="1639"/>
                </a:lnTo>
                <a:lnTo>
                  <a:pt x="202" y="1662"/>
                </a:lnTo>
                <a:lnTo>
                  <a:pt x="223" y="1685"/>
                </a:lnTo>
                <a:lnTo>
                  <a:pt x="255" y="1703"/>
                </a:lnTo>
                <a:lnTo>
                  <a:pt x="276" y="1730"/>
                </a:lnTo>
                <a:lnTo>
                  <a:pt x="286" y="1753"/>
                </a:lnTo>
                <a:lnTo>
                  <a:pt x="308" y="1775"/>
                </a:lnTo>
                <a:lnTo>
                  <a:pt x="319" y="1799"/>
                </a:lnTo>
                <a:lnTo>
                  <a:pt x="351" y="1821"/>
                </a:lnTo>
                <a:lnTo>
                  <a:pt x="361" y="1855"/>
                </a:lnTo>
                <a:lnTo>
                  <a:pt x="382" y="1867"/>
                </a:lnTo>
                <a:lnTo>
                  <a:pt x="393" y="1913"/>
                </a:lnTo>
                <a:lnTo>
                  <a:pt x="393" y="1947"/>
                </a:lnTo>
                <a:lnTo>
                  <a:pt x="403" y="1981"/>
                </a:lnTo>
                <a:lnTo>
                  <a:pt x="403" y="2015"/>
                </a:lnTo>
                <a:lnTo>
                  <a:pt x="414" y="2049"/>
                </a:lnTo>
                <a:lnTo>
                  <a:pt x="414" y="2083"/>
                </a:lnTo>
                <a:lnTo>
                  <a:pt x="425" y="2118"/>
                </a:lnTo>
                <a:lnTo>
                  <a:pt x="425" y="2152"/>
                </a:lnTo>
                <a:lnTo>
                  <a:pt x="425" y="2186"/>
                </a:lnTo>
                <a:lnTo>
                  <a:pt x="425" y="2220"/>
                </a:lnTo>
                <a:lnTo>
                  <a:pt x="425" y="2254"/>
                </a:lnTo>
                <a:lnTo>
                  <a:pt x="425" y="2288"/>
                </a:lnTo>
                <a:lnTo>
                  <a:pt x="397" y="1958"/>
                </a:lnTo>
                <a:lnTo>
                  <a:pt x="425" y="1958"/>
                </a:lnTo>
                <a:lnTo>
                  <a:pt x="468" y="1981"/>
                </a:lnTo>
                <a:lnTo>
                  <a:pt x="499" y="1992"/>
                </a:lnTo>
                <a:lnTo>
                  <a:pt x="542" y="2003"/>
                </a:lnTo>
                <a:lnTo>
                  <a:pt x="574" y="2003"/>
                </a:lnTo>
                <a:lnTo>
                  <a:pt x="616" y="2026"/>
                </a:lnTo>
                <a:lnTo>
                  <a:pt x="635" y="2009"/>
                </a:lnTo>
                <a:lnTo>
                  <a:pt x="616" y="2038"/>
                </a:lnTo>
                <a:lnTo>
                  <a:pt x="648" y="2072"/>
                </a:lnTo>
                <a:lnTo>
                  <a:pt x="680" y="2083"/>
                </a:lnTo>
                <a:lnTo>
                  <a:pt x="700" y="2106"/>
                </a:lnTo>
                <a:lnTo>
                  <a:pt x="722" y="2106"/>
                </a:lnTo>
                <a:lnTo>
                  <a:pt x="754" y="2128"/>
                </a:lnTo>
                <a:lnTo>
                  <a:pt x="796" y="2152"/>
                </a:lnTo>
                <a:lnTo>
                  <a:pt x="828" y="2162"/>
                </a:lnTo>
                <a:lnTo>
                  <a:pt x="860" y="2174"/>
                </a:lnTo>
                <a:lnTo>
                  <a:pt x="892" y="2186"/>
                </a:lnTo>
                <a:lnTo>
                  <a:pt x="913" y="2197"/>
                </a:lnTo>
                <a:lnTo>
                  <a:pt x="934" y="2231"/>
                </a:lnTo>
                <a:lnTo>
                  <a:pt x="966" y="2254"/>
                </a:lnTo>
                <a:lnTo>
                  <a:pt x="968" y="2264"/>
                </a:lnTo>
                <a:lnTo>
                  <a:pt x="998" y="2277"/>
                </a:lnTo>
                <a:lnTo>
                  <a:pt x="1019" y="2288"/>
                </a:lnTo>
                <a:lnTo>
                  <a:pt x="1051" y="2311"/>
                </a:lnTo>
                <a:lnTo>
                  <a:pt x="1083" y="2311"/>
                </a:lnTo>
                <a:lnTo>
                  <a:pt x="1114" y="2322"/>
                </a:lnTo>
                <a:lnTo>
                  <a:pt x="1146" y="2322"/>
                </a:lnTo>
                <a:lnTo>
                  <a:pt x="1168" y="2322"/>
                </a:lnTo>
                <a:lnTo>
                  <a:pt x="1200" y="2322"/>
                </a:lnTo>
                <a:lnTo>
                  <a:pt x="1231" y="2322"/>
                </a:lnTo>
                <a:lnTo>
                  <a:pt x="1253" y="2315"/>
                </a:lnTo>
                <a:lnTo>
                  <a:pt x="1252" y="2345"/>
                </a:lnTo>
                <a:lnTo>
                  <a:pt x="1284" y="2367"/>
                </a:lnTo>
                <a:lnTo>
                  <a:pt x="1306" y="2367"/>
                </a:lnTo>
                <a:lnTo>
                  <a:pt x="1337" y="2379"/>
                </a:lnTo>
                <a:lnTo>
                  <a:pt x="1348" y="2366"/>
                </a:lnTo>
                <a:lnTo>
                  <a:pt x="1348" y="2391"/>
                </a:lnTo>
                <a:lnTo>
                  <a:pt x="1380" y="2391"/>
                </a:lnTo>
                <a:lnTo>
                  <a:pt x="1412" y="2413"/>
                </a:lnTo>
                <a:lnTo>
                  <a:pt x="1454" y="2425"/>
                </a:lnTo>
                <a:lnTo>
                  <a:pt x="1497" y="2425"/>
                </a:lnTo>
                <a:lnTo>
                  <a:pt x="1539" y="2435"/>
                </a:lnTo>
                <a:lnTo>
                  <a:pt x="1581" y="2435"/>
                </a:lnTo>
                <a:lnTo>
                  <a:pt x="1624" y="2435"/>
                </a:lnTo>
                <a:lnTo>
                  <a:pt x="1666" y="2435"/>
                </a:lnTo>
                <a:lnTo>
                  <a:pt x="1709" y="2435"/>
                </a:lnTo>
                <a:lnTo>
                  <a:pt x="1751" y="2447"/>
                </a:lnTo>
                <a:lnTo>
                  <a:pt x="1794" y="2447"/>
                </a:lnTo>
                <a:lnTo>
                  <a:pt x="1837" y="2447"/>
                </a:lnTo>
                <a:lnTo>
                  <a:pt x="1878" y="2447"/>
                </a:lnTo>
                <a:lnTo>
                  <a:pt x="1921" y="2447"/>
                </a:lnTo>
                <a:lnTo>
                  <a:pt x="1963" y="2447"/>
                </a:lnTo>
                <a:lnTo>
                  <a:pt x="2006" y="2447"/>
                </a:lnTo>
                <a:lnTo>
                  <a:pt x="2204" y="2366"/>
                </a:lnTo>
              </a:path>
            </a:pathLst>
          </a:custGeom>
          <a:solidFill>
            <a:srgbClr val="FFFFCC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45065" name="Rectangle 100"/>
          <p:cNvSpPr>
            <a:spLocks noChangeArrowheads="1"/>
          </p:cNvSpPr>
          <p:nvPr/>
        </p:nvSpPr>
        <p:spPr bwMode="auto">
          <a:xfrm>
            <a:off x="446088" y="1414463"/>
            <a:ext cx="29019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3200" b="1">
                <a:latin typeface="Courier New" charset="0"/>
              </a:rPr>
              <a:t>Poupanca</a:t>
            </a:r>
          </a:p>
        </p:txBody>
      </p:sp>
      <p:sp>
        <p:nvSpPr>
          <p:cNvPr id="45066" name="Rectangle 101"/>
          <p:cNvSpPr>
            <a:spLocks noChangeArrowheads="1"/>
          </p:cNvSpPr>
          <p:nvPr/>
        </p:nvSpPr>
        <p:spPr bwMode="auto">
          <a:xfrm>
            <a:off x="7164388" y="5949950"/>
            <a:ext cx="1406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3200" b="1">
                <a:latin typeface="Courier New" charset="0"/>
              </a:rPr>
              <a:t>Conta</a:t>
            </a:r>
          </a:p>
        </p:txBody>
      </p:sp>
      <p:sp>
        <p:nvSpPr>
          <p:cNvPr id="45067" name="Line 102"/>
          <p:cNvSpPr>
            <a:spLocks noChangeShapeType="1"/>
          </p:cNvSpPr>
          <p:nvPr/>
        </p:nvSpPr>
        <p:spPr bwMode="auto">
          <a:xfrm>
            <a:off x="2590800" y="29051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068" name="Line 103"/>
          <p:cNvSpPr>
            <a:spLocks noChangeShapeType="1"/>
          </p:cNvSpPr>
          <p:nvPr/>
        </p:nvSpPr>
        <p:spPr bwMode="auto">
          <a:xfrm>
            <a:off x="2667000" y="49625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04"/>
          <p:cNvGrpSpPr>
            <a:grpSpLocks/>
          </p:cNvGrpSpPr>
          <p:nvPr/>
        </p:nvGrpSpPr>
        <p:grpSpPr bwMode="auto">
          <a:xfrm>
            <a:off x="827088" y="3717925"/>
            <a:ext cx="1206500" cy="1206500"/>
            <a:chOff x="668" y="2492"/>
            <a:chExt cx="760" cy="760"/>
          </a:xfrm>
        </p:grpSpPr>
        <p:sp>
          <p:nvSpPr>
            <p:cNvPr id="45119" name="Line 105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20" name="Oval 106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23" name="Rectangle 109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124" name="Line 110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1852613" y="2493963"/>
            <a:ext cx="1206500" cy="1206500"/>
            <a:chOff x="668" y="2492"/>
            <a:chExt cx="760" cy="760"/>
          </a:xfrm>
        </p:grpSpPr>
        <p:sp>
          <p:nvSpPr>
            <p:cNvPr id="45113" name="Line 112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14" name="Oval 113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10" name="Rectangle 114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11" name="Rectangle 115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17" name="Rectangle 116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118" name="Line 117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18"/>
          <p:cNvGrpSpPr>
            <a:grpSpLocks/>
          </p:cNvGrpSpPr>
          <p:nvPr/>
        </p:nvGrpSpPr>
        <p:grpSpPr bwMode="auto">
          <a:xfrm>
            <a:off x="2070100" y="4456113"/>
            <a:ext cx="1206500" cy="1206500"/>
            <a:chOff x="668" y="2492"/>
            <a:chExt cx="760" cy="760"/>
          </a:xfrm>
        </p:grpSpPr>
        <p:sp>
          <p:nvSpPr>
            <p:cNvPr id="45107" name="Line 119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8" name="Oval 120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17" name="Rectangle 121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18" name="Rectangle 122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11" name="Rectangle 123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112" name="Line 124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25"/>
          <p:cNvGrpSpPr>
            <a:grpSpLocks/>
          </p:cNvGrpSpPr>
          <p:nvPr/>
        </p:nvGrpSpPr>
        <p:grpSpPr bwMode="auto">
          <a:xfrm>
            <a:off x="3779838" y="2206625"/>
            <a:ext cx="1206500" cy="1206500"/>
            <a:chOff x="668" y="2492"/>
            <a:chExt cx="760" cy="760"/>
          </a:xfrm>
        </p:grpSpPr>
        <p:sp>
          <p:nvSpPr>
            <p:cNvPr id="45101" name="Line 126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2" name="Oval 127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24" name="Rectangle 128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25" name="Rectangle 129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105" name="Rectangle 130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106" name="Line 131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32"/>
          <p:cNvGrpSpPr>
            <a:grpSpLocks/>
          </p:cNvGrpSpPr>
          <p:nvPr/>
        </p:nvGrpSpPr>
        <p:grpSpPr bwMode="auto">
          <a:xfrm>
            <a:off x="6011863" y="2565400"/>
            <a:ext cx="1206500" cy="1206500"/>
            <a:chOff x="668" y="2492"/>
            <a:chExt cx="760" cy="760"/>
          </a:xfrm>
        </p:grpSpPr>
        <p:sp>
          <p:nvSpPr>
            <p:cNvPr id="45095" name="Line 133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6" name="Oval 134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31" name="Rectangle 135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32" name="Rectangle 136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099" name="Rectangle 137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100" name="Line 138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4427538" y="3790950"/>
            <a:ext cx="1206500" cy="1206500"/>
            <a:chOff x="668" y="2492"/>
            <a:chExt cx="760" cy="760"/>
          </a:xfrm>
        </p:grpSpPr>
        <p:sp>
          <p:nvSpPr>
            <p:cNvPr id="45089" name="Line 140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0" name="Oval 141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38" name="Rectangle 142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39" name="Rectangle 143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093" name="Rectangle 144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094" name="Line 145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46"/>
          <p:cNvGrpSpPr>
            <a:grpSpLocks/>
          </p:cNvGrpSpPr>
          <p:nvPr/>
        </p:nvGrpSpPr>
        <p:grpSpPr bwMode="auto">
          <a:xfrm>
            <a:off x="5364163" y="5014913"/>
            <a:ext cx="1206500" cy="1206500"/>
            <a:chOff x="668" y="2492"/>
            <a:chExt cx="760" cy="760"/>
          </a:xfrm>
        </p:grpSpPr>
        <p:sp>
          <p:nvSpPr>
            <p:cNvPr id="45083" name="Line 147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Oval 148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45" name="Rectangle 149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46" name="Rectangle 150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087" name="Rectangle 151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088" name="Line 152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53"/>
          <p:cNvGrpSpPr>
            <a:grpSpLocks/>
          </p:cNvGrpSpPr>
          <p:nvPr/>
        </p:nvGrpSpPr>
        <p:grpSpPr bwMode="auto">
          <a:xfrm>
            <a:off x="6821488" y="4149725"/>
            <a:ext cx="1206500" cy="1206500"/>
            <a:chOff x="668" y="2492"/>
            <a:chExt cx="760" cy="760"/>
          </a:xfrm>
        </p:grpSpPr>
        <p:sp>
          <p:nvSpPr>
            <p:cNvPr id="45077" name="Line 154"/>
            <p:cNvSpPr>
              <a:spLocks noChangeShapeType="1"/>
            </p:cNvSpPr>
            <p:nvPr/>
          </p:nvSpPr>
          <p:spPr bwMode="auto">
            <a:xfrm>
              <a:off x="1000" y="296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Oval 155"/>
            <p:cNvSpPr>
              <a:spLocks noChangeArrowheads="1"/>
            </p:cNvSpPr>
            <p:nvPr/>
          </p:nvSpPr>
          <p:spPr bwMode="auto">
            <a:xfrm>
              <a:off x="668" y="2492"/>
              <a:ext cx="760" cy="760"/>
            </a:xfrm>
            <a:prstGeom prst="ellipse">
              <a:avLst/>
            </a:prstGeom>
            <a:solidFill>
              <a:srgbClr val="8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852" name="Rectangle 156"/>
            <p:cNvSpPr>
              <a:spLocks noChangeArrowheads="1"/>
            </p:cNvSpPr>
            <p:nvPr/>
          </p:nvSpPr>
          <p:spPr bwMode="auto">
            <a:xfrm>
              <a:off x="1004" y="2636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29853" name="Rectangle 157"/>
            <p:cNvSpPr>
              <a:spLocks noChangeArrowheads="1"/>
            </p:cNvSpPr>
            <p:nvPr/>
          </p:nvSpPr>
          <p:spPr bwMode="auto">
            <a:xfrm>
              <a:off x="1004" y="3020"/>
              <a:ext cx="88" cy="8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t-BR">
                <a:ea typeface="+mn-ea"/>
              </a:endParaRPr>
            </a:p>
          </p:txBody>
        </p:sp>
        <p:sp>
          <p:nvSpPr>
            <p:cNvPr id="45081" name="Rectangle 158"/>
            <p:cNvSpPr>
              <a:spLocks noChangeArrowheads="1"/>
            </p:cNvSpPr>
            <p:nvPr/>
          </p:nvSpPr>
          <p:spPr bwMode="auto">
            <a:xfrm>
              <a:off x="908" y="2828"/>
              <a:ext cx="280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082" name="Line 159"/>
            <p:cNvSpPr>
              <a:spLocks noChangeShapeType="1"/>
            </p:cNvSpPr>
            <p:nvPr/>
          </p:nvSpPr>
          <p:spPr bwMode="auto">
            <a:xfrm>
              <a:off x="1048" y="2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Herança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smtClean="0"/>
              <a:t>Necessidade de estender classes</a:t>
            </a:r>
          </a:p>
          <a:p>
            <a:pPr lvl="1"/>
            <a:r>
              <a:rPr lang="en-US" smtClean="0"/>
              <a:t>alterar classes já existentes e adicionar propriedades ou comportamentos para representar outra classe de objetos</a:t>
            </a:r>
          </a:p>
          <a:p>
            <a:pPr lvl="1"/>
            <a:r>
              <a:rPr lang="en-US" smtClean="0"/>
              <a:t>criar uma hierarquia de classes que “herdam” propriedades e comportamentos de outra classe e definem novas propriedades e comportamentos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Subclasses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i="1" smtClean="0"/>
              <a:t>Comportamento </a:t>
            </a:r>
          </a:p>
          <a:p>
            <a:pPr marL="442913" lvl="1" indent="14288">
              <a:spcAft>
                <a:spcPts val="3000"/>
              </a:spcAft>
              <a:buFontTx/>
              <a:buNone/>
            </a:pPr>
            <a:r>
              <a:rPr lang="en-US" smtClean="0"/>
              <a:t>objetos da subclasse comportam-se  como os objetos da superclasse</a:t>
            </a:r>
            <a:r>
              <a:rPr lang="en-US" i="1" smtClean="0"/>
              <a:t> </a:t>
            </a:r>
          </a:p>
          <a:p>
            <a:r>
              <a:rPr lang="en-US" i="1" smtClean="0"/>
              <a:t>Substituição</a:t>
            </a:r>
          </a:p>
          <a:p>
            <a:pPr marL="442913" lvl="1" indent="14288">
              <a:buFontTx/>
              <a:buNone/>
            </a:pPr>
            <a:r>
              <a:rPr lang="en-US" smtClean="0"/>
              <a:t>objetos da subclasse podem ser usados        no lugar de objetos da superclasse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Herança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Reuso de Código</a:t>
            </a:r>
          </a:p>
          <a:p>
            <a:pPr marL="442913" lvl="1" indent="14288">
              <a:spcAft>
                <a:spcPts val="3000"/>
              </a:spcAft>
              <a:buFontTx/>
              <a:buNone/>
            </a:pPr>
            <a:r>
              <a:rPr lang="en-US" smtClean="0"/>
              <a:t>a descrição da superclasse pode ser usada para definir a subclasse</a:t>
            </a:r>
          </a:p>
          <a:p>
            <a:r>
              <a:rPr lang="en-US" i="1" smtClean="0"/>
              <a:t>Extensibilidade</a:t>
            </a:r>
          </a:p>
          <a:p>
            <a:pPr marL="442913" lvl="1" indent="14288">
              <a:buFontTx/>
              <a:buNone/>
            </a:pPr>
            <a:r>
              <a:rPr lang="en-US" smtClean="0"/>
              <a:t>algumas operações da superclasse podem ser redefinidas na subclasse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467600" cy="1143000"/>
          </a:xfrm>
          <a:noFill/>
        </p:spPr>
        <p:txBody>
          <a:bodyPr>
            <a:normAutofit fontScale="90000"/>
          </a:bodyPr>
          <a:lstStyle/>
          <a:p>
            <a:r>
              <a:rPr lang="en-US" i="1" smtClean="0"/>
              <a:t>Classe de Poupanças: </a:t>
            </a:r>
            <a:br>
              <a:rPr lang="en-US" i="1" smtClean="0"/>
            </a:br>
            <a:r>
              <a:rPr lang="en-US" b="1" i="1" smtClean="0"/>
              <a:t>Com herança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822325" y="1965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pt-BR" sz="1800">
              <a:latin typeface="Arial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01638" y="1657350"/>
            <a:ext cx="8589962" cy="36941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600">
                <a:latin typeface="Courier New" charset="0"/>
              </a:rPr>
              <a:t>public class Poupanca extends Conta {</a:t>
            </a:r>
          </a:p>
          <a:p>
            <a:r>
              <a:rPr lang="en-US" sz="2600">
                <a:latin typeface="Courier New" charset="0"/>
              </a:rPr>
              <a:t>  public Poupanca (String numero) { </a:t>
            </a:r>
          </a:p>
          <a:p>
            <a:r>
              <a:rPr lang="en-US" sz="2600">
                <a:latin typeface="Courier New" charset="0"/>
              </a:rPr>
              <a:t>    </a:t>
            </a:r>
            <a:r>
              <a:rPr lang="en-US" sz="2600" b="1">
                <a:solidFill>
                  <a:srgbClr val="FF0000"/>
                </a:solidFill>
                <a:latin typeface="Courier New" charset="0"/>
              </a:rPr>
              <a:t>super</a:t>
            </a:r>
            <a:r>
              <a:rPr lang="en-US" sz="2600">
                <a:latin typeface="Courier New" charset="0"/>
              </a:rPr>
              <a:t>(numero);</a:t>
            </a:r>
          </a:p>
          <a:p>
            <a:r>
              <a:rPr lang="en-US" sz="2600">
                <a:latin typeface="Courier New" charset="0"/>
              </a:rPr>
              <a:t>  } </a:t>
            </a:r>
          </a:p>
          <a:p>
            <a:r>
              <a:rPr lang="en-US" sz="2600">
                <a:latin typeface="Courier New" charset="0"/>
              </a:rPr>
              <a:t>  public void renderJuros(double taxa) {  </a:t>
            </a:r>
          </a:p>
          <a:p>
            <a:r>
              <a:rPr lang="en-US" sz="2600">
                <a:latin typeface="Courier New" charset="0"/>
              </a:rPr>
              <a:t>    double juros = this.getSaldo() * taxa;</a:t>
            </a:r>
          </a:p>
          <a:p>
            <a:r>
              <a:rPr lang="en-US" sz="2600">
                <a:latin typeface="Courier New" charset="0"/>
              </a:rPr>
              <a:t>    this.creditar(juros); </a:t>
            </a:r>
          </a:p>
          <a:p>
            <a:r>
              <a:rPr lang="en-US" sz="2600">
                <a:latin typeface="Courier New" charset="0"/>
              </a:rPr>
              <a:t>  }</a:t>
            </a:r>
          </a:p>
          <a:p>
            <a:r>
              <a:rPr lang="en-US" sz="2600">
                <a:latin typeface="Courier New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5534025"/>
            <a:ext cx="6858000" cy="763588"/>
          </a:xfrm>
          <a:prstGeom prst="rect">
            <a:avLst/>
          </a:prstGeom>
          <a:gradFill rotWithShape="1">
            <a:gsLst>
              <a:gs pos="0">
                <a:srgbClr val="E0FFF4"/>
              </a:gs>
              <a:gs pos="64999">
                <a:srgbClr val="B2FFE3"/>
              </a:gs>
              <a:gs pos="100000">
                <a:srgbClr val="90FFDA"/>
              </a:gs>
            </a:gsLst>
            <a:lin ang="5400000" scaled="1"/>
          </a:gradFill>
          <a:ln w="9525">
            <a:solidFill>
              <a:srgbClr val="00CC98"/>
            </a:solidFill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Construtores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da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superclasse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não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são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herdados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,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mas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  <a:ea typeface="+mn-ea"/>
              </a:rPr>
              <a:t>devem</a:t>
            </a:r>
            <a:r>
              <a:rPr lang="en-US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ser </a:t>
            </a:r>
            <a:r>
              <a:rPr lang="en-US" dirty="0" err="1">
                <a:solidFill>
                  <a:schemeClr val="dk1"/>
                </a:solidFill>
                <a:latin typeface="+mn-lt"/>
                <a:ea typeface="+mn-ea"/>
              </a:rPr>
              <a:t>utilizados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 (via </a:t>
            </a:r>
            <a:r>
              <a:rPr lang="en-US" dirty="0">
                <a:solidFill>
                  <a:schemeClr val="dk1"/>
                </a:solidFill>
                <a:latin typeface="Courier New"/>
                <a:ea typeface="+mn-ea"/>
                <a:cs typeface="Courier New"/>
              </a:rPr>
              <a:t>super</a:t>
            </a:r>
            <a:r>
              <a:rPr lang="en-US" dirty="0">
                <a:solidFill>
                  <a:schemeClr val="dk1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9" y="188913"/>
            <a:ext cx="7283449" cy="1143000"/>
          </a:xfrm>
        </p:spPr>
        <p:txBody>
          <a:bodyPr/>
          <a:lstStyle/>
          <a:p>
            <a:r>
              <a:rPr lang="en-US" smtClean="0"/>
              <a:t>Objetos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64430" y="1535989"/>
            <a:ext cx="7918450" cy="423238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893"/>
              </a:spcAft>
            </a:pPr>
            <a:r>
              <a:rPr lang="en-US" sz="2400" dirty="0"/>
              <a:t>Um </a:t>
            </a:r>
            <a:r>
              <a:rPr lang="en-US" sz="2400" dirty="0" err="1"/>
              <a:t>carro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ser </a:t>
            </a:r>
            <a:r>
              <a:rPr lang="en-US" sz="2400" dirty="0" err="1"/>
              <a:t>considerado</a:t>
            </a:r>
            <a:r>
              <a:rPr lang="en-US" sz="2400" dirty="0"/>
              <a:t> um </a:t>
            </a:r>
            <a:r>
              <a:rPr lang="en-US" sz="2400" dirty="0" err="1"/>
              <a:t>objeto</a:t>
            </a:r>
            <a:endParaRPr lang="en-US" sz="2400" dirty="0"/>
          </a:p>
          <a:p>
            <a:pPr lvl="1">
              <a:spcAft>
                <a:spcPts val="893"/>
              </a:spcAft>
            </a:pPr>
            <a:r>
              <a:rPr lang="en-US" sz="2100" dirty="0" err="1"/>
              <a:t>Identidade</a:t>
            </a:r>
            <a:r>
              <a:rPr lang="en-US" sz="2100" dirty="0"/>
              <a:t> (“1”)</a:t>
            </a:r>
          </a:p>
          <a:p>
            <a:pPr lvl="1">
              <a:spcAft>
                <a:spcPts val="893"/>
              </a:spcAft>
            </a:pPr>
            <a:r>
              <a:rPr lang="en-US" sz="2100" dirty="0"/>
              <a:t>Estado (</a:t>
            </a:r>
            <a:r>
              <a:rPr lang="en-US" sz="2100" dirty="0" err="1"/>
              <a:t>sua</a:t>
            </a:r>
            <a:r>
              <a:rPr lang="en-US" sz="2100" dirty="0"/>
              <a:t> </a:t>
            </a:r>
            <a:r>
              <a:rPr lang="en-US" sz="2100" dirty="0" err="1"/>
              <a:t>cor</a:t>
            </a:r>
            <a:r>
              <a:rPr lang="en-US" sz="2100" dirty="0"/>
              <a:t>, </a:t>
            </a:r>
            <a:r>
              <a:rPr lang="en-US" sz="2100" dirty="0" err="1"/>
              <a:t>tipo</a:t>
            </a:r>
            <a:r>
              <a:rPr lang="en-US" sz="2100" dirty="0"/>
              <a:t> de </a:t>
            </a:r>
            <a:r>
              <a:rPr lang="en-US" sz="2100" dirty="0" err="1"/>
              <a:t>pneu</a:t>
            </a:r>
            <a:r>
              <a:rPr lang="en-US" sz="2100" dirty="0"/>
              <a:t>, etc)</a:t>
            </a:r>
          </a:p>
          <a:p>
            <a:pPr lvl="1">
              <a:spcAft>
                <a:spcPts val="893"/>
              </a:spcAft>
            </a:pPr>
            <a:r>
              <a:rPr lang="en-US" sz="2100" dirty="0"/>
              <a:t>Interface (</a:t>
            </a:r>
            <a:r>
              <a:rPr lang="en-US" sz="2100" dirty="0" err="1"/>
              <a:t>volante</a:t>
            </a:r>
            <a:r>
              <a:rPr lang="en-US" sz="2100" dirty="0"/>
              <a:t>, pedal do </a:t>
            </a:r>
            <a:r>
              <a:rPr lang="en-US" sz="2100" dirty="0" err="1"/>
              <a:t>freio</a:t>
            </a:r>
            <a:r>
              <a:rPr lang="en-US" sz="2100" dirty="0"/>
              <a:t>, etc)</a:t>
            </a:r>
          </a:p>
          <a:p>
            <a:pPr lvl="1">
              <a:spcAft>
                <a:spcPts val="893"/>
              </a:spcAft>
            </a:pPr>
            <a:r>
              <a:rPr lang="en-US" sz="2100" dirty="0" err="1"/>
              <a:t>Comportamento</a:t>
            </a:r>
            <a:r>
              <a:rPr lang="en-US" sz="2100" dirty="0"/>
              <a:t> (</a:t>
            </a:r>
            <a:r>
              <a:rPr lang="en-US" sz="2100" dirty="0" err="1"/>
              <a:t>respostas</a:t>
            </a:r>
            <a:r>
              <a:rPr lang="en-US" sz="2100" dirty="0"/>
              <a:t> </a:t>
            </a:r>
            <a:r>
              <a:rPr lang="en-US" sz="2100" dirty="0" err="1"/>
              <a:t>ao</a:t>
            </a:r>
            <a:r>
              <a:rPr lang="en-US" sz="2100" dirty="0"/>
              <a:t> </a:t>
            </a:r>
            <a:r>
              <a:rPr lang="en-US" sz="2100" dirty="0" err="1"/>
              <a:t>giro</a:t>
            </a:r>
            <a:r>
              <a:rPr lang="en-US" sz="2100" dirty="0"/>
              <a:t> do </a:t>
            </a:r>
            <a:r>
              <a:rPr lang="en-US" sz="2100" dirty="0" err="1"/>
              <a:t>volante</a:t>
            </a:r>
            <a:r>
              <a:rPr lang="en-US" sz="2100" dirty="0"/>
              <a:t>, </a:t>
            </a:r>
            <a:r>
              <a:rPr lang="en-US" sz="2100" dirty="0" err="1"/>
              <a:t>ao</a:t>
            </a:r>
            <a:r>
              <a:rPr lang="en-US" sz="2100" dirty="0"/>
              <a:t> </a:t>
            </a:r>
            <a:r>
              <a:rPr lang="en-US" sz="2100" dirty="0" err="1"/>
              <a:t>pisar</a:t>
            </a:r>
            <a:r>
              <a:rPr lang="en-US" sz="2100" dirty="0"/>
              <a:t> </a:t>
            </a:r>
            <a:r>
              <a:rPr lang="en-US" sz="2100" dirty="0" err="1"/>
              <a:t>o</a:t>
            </a:r>
            <a:r>
              <a:rPr lang="en-US" sz="2100" dirty="0"/>
              <a:t> pedal do </a:t>
            </a:r>
            <a:r>
              <a:rPr lang="en-US" sz="2100" dirty="0" err="1"/>
              <a:t>freio</a:t>
            </a:r>
            <a:r>
              <a:rPr lang="en-US" sz="2100" dirty="0"/>
              <a:t>)</a:t>
            </a:r>
          </a:p>
          <a:p>
            <a:pPr>
              <a:spcAft>
                <a:spcPts val="893"/>
              </a:spcAft>
            </a:pPr>
            <a:r>
              <a:rPr lang="en-US" sz="2400" dirty="0" err="1"/>
              <a:t>Muitos</a:t>
            </a:r>
            <a:r>
              <a:rPr lang="en-US" sz="2400" dirty="0"/>
              <a:t> </a:t>
            </a:r>
            <a:r>
              <a:rPr lang="en-US" sz="2400" dirty="0" err="1"/>
              <a:t>textos</a:t>
            </a:r>
            <a:r>
              <a:rPr lang="en-US" sz="2400" dirty="0"/>
              <a:t> </a:t>
            </a:r>
            <a:r>
              <a:rPr lang="en-US" sz="2400" dirty="0" err="1"/>
              <a:t>definem</a:t>
            </a:r>
            <a:r>
              <a:rPr lang="en-US" sz="2400" dirty="0"/>
              <a:t> um </a:t>
            </a:r>
            <a:r>
              <a:rPr lang="en-US" sz="2400" dirty="0" err="1"/>
              <a:t>objeto</a:t>
            </a:r>
            <a:r>
              <a:rPr lang="en-US" sz="2400" dirty="0"/>
              <a:t>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possuindo</a:t>
            </a:r>
            <a:r>
              <a:rPr lang="en-US" sz="2400" dirty="0"/>
              <a:t> </a:t>
            </a:r>
            <a:r>
              <a:rPr lang="en-US" sz="2400" dirty="0" err="1"/>
              <a:t>duas</a:t>
            </a:r>
            <a:r>
              <a:rPr lang="en-US" sz="2400" dirty="0"/>
              <a:t> 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apenas</a:t>
            </a:r>
            <a:r>
              <a:rPr lang="en-US" sz="2400" dirty="0"/>
              <a:t>: </a:t>
            </a:r>
            <a:r>
              <a:rPr lang="en-US" sz="2400" dirty="0" err="1"/>
              <a:t>estado</a:t>
            </a:r>
            <a:r>
              <a:rPr lang="en-US" sz="2400" dirty="0"/>
              <a:t> </a:t>
            </a:r>
            <a:r>
              <a:rPr lang="en-US" sz="2400" dirty="0" err="1"/>
              <a:t>e</a:t>
            </a:r>
            <a:r>
              <a:rPr lang="en-US" sz="2400" dirty="0"/>
              <a:t> </a:t>
            </a:r>
            <a:r>
              <a:rPr lang="en-US" sz="2400" dirty="0" err="1"/>
              <a:t>comportamento</a:t>
            </a:r>
            <a:endParaRPr lang="en-US" sz="2400" dirty="0"/>
          </a:p>
          <a:p>
            <a:pPr lvl="1">
              <a:spcAft>
                <a:spcPts val="893"/>
              </a:spcAft>
            </a:pPr>
            <a:r>
              <a:rPr lang="en-US" sz="2100" dirty="0"/>
              <a:t>Nesses </a:t>
            </a:r>
            <a:r>
              <a:rPr lang="en-US" sz="2100" dirty="0" err="1"/>
              <a:t>casos</a:t>
            </a:r>
            <a:r>
              <a:rPr lang="en-US" sz="2100" dirty="0"/>
              <a:t>, a </a:t>
            </a:r>
            <a:r>
              <a:rPr lang="en-US" sz="2100" dirty="0" err="1"/>
              <a:t>identidade</a:t>
            </a:r>
            <a:r>
              <a:rPr lang="en-US" sz="2100" dirty="0"/>
              <a:t> </a:t>
            </a:r>
            <a:r>
              <a:rPr lang="en-US" sz="2100" dirty="0" err="1"/>
              <a:t>é</a:t>
            </a:r>
            <a:r>
              <a:rPr lang="en-US" sz="2100" dirty="0"/>
              <a:t> parte do </a:t>
            </a:r>
            <a:r>
              <a:rPr lang="en-US" sz="2100" dirty="0" err="1"/>
              <a:t>estado</a:t>
            </a:r>
            <a:r>
              <a:rPr lang="en-US" sz="2100" dirty="0"/>
              <a:t> </a:t>
            </a:r>
            <a:r>
              <a:rPr lang="en-US" sz="2100" dirty="0" err="1"/>
              <a:t>e</a:t>
            </a:r>
            <a:r>
              <a:rPr lang="en-US" sz="2100" dirty="0"/>
              <a:t> a interface </a:t>
            </a:r>
            <a:r>
              <a:rPr lang="en-US" sz="2100" dirty="0" err="1"/>
              <a:t>é</a:t>
            </a:r>
            <a:r>
              <a:rPr lang="en-US" sz="2100" dirty="0"/>
              <a:t> parte do </a:t>
            </a:r>
            <a:r>
              <a:rPr lang="en-US" sz="2100" dirty="0" err="1"/>
              <a:t>comportamento</a:t>
            </a:r>
            <a:endParaRPr lang="en-US" sz="2100" dirty="0"/>
          </a:p>
          <a:p>
            <a:pPr>
              <a:spcAft>
                <a:spcPts val="893"/>
              </a:spcAft>
            </a:pPr>
            <a:endParaRPr lang="en-US" sz="2400" dirty="0"/>
          </a:p>
        </p:txBody>
      </p:sp>
      <p:pic>
        <p:nvPicPr>
          <p:cNvPr id="4" name="Picture 5" descr="j02129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5523" y="-24368"/>
            <a:ext cx="2375189" cy="148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i="1" smtClean="0"/>
              <a:t>Extends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i="1" smtClean="0"/>
              <a:t>subclasse</a:t>
            </a:r>
            <a:r>
              <a:rPr lang="en-US" smtClean="0"/>
              <a:t> </a:t>
            </a:r>
            <a:r>
              <a:rPr lang="en-US" b="1" smtClean="0">
                <a:latin typeface="Courier New" charset="0"/>
              </a:rPr>
              <a:t>extends</a:t>
            </a:r>
            <a:r>
              <a:rPr lang="en-US" smtClean="0"/>
              <a:t> </a:t>
            </a:r>
            <a:r>
              <a:rPr lang="en-US" i="1" smtClean="0"/>
              <a:t>superclasse</a:t>
            </a:r>
            <a:r>
              <a:rPr lang="en-US" smtClean="0"/>
              <a:t> </a:t>
            </a:r>
          </a:p>
          <a:p>
            <a:pPr>
              <a:spcAft>
                <a:spcPts val="1800"/>
              </a:spcAft>
            </a:pPr>
            <a:r>
              <a:rPr lang="en-US" smtClean="0"/>
              <a:t>Mecanismo para definição de herança e subtipos</a:t>
            </a:r>
          </a:p>
          <a:p>
            <a:pPr>
              <a:spcAft>
                <a:spcPts val="1800"/>
              </a:spcAft>
            </a:pPr>
            <a:r>
              <a:rPr lang="en-US" smtClean="0"/>
              <a:t>Herança simples: só pode-se herdar uma classe por vez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34363" cy="462438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pt-BR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Através do encapsulamento, os atributos e a implementação dos métodos de uma certa classe não são visíveis ao usuário da classe</a:t>
            </a:r>
          </a:p>
          <a:p>
            <a:pPr>
              <a:spcAft>
                <a:spcPts val="1800"/>
              </a:spcAft>
            </a:pPr>
            <a:r>
              <a:rPr lang="pt-BR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Conhecendo-se apenas a </a:t>
            </a:r>
            <a:r>
              <a:rPr lang="pt-BR" sz="2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 </a:t>
            </a:r>
            <a:r>
              <a:rPr lang="pt-BR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de uma classe, podemos utilizar seus objetos sem conhecer detalhes de implementação</a:t>
            </a:r>
          </a:p>
          <a:p>
            <a:pPr>
              <a:spcAft>
                <a:spcPts val="1800"/>
              </a:spcAft>
            </a:pPr>
            <a:r>
              <a:rPr lang="pt-BR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Uma interface inclui os métodos disponíveis e suas respectivas assinaturas</a:t>
            </a:r>
          </a:p>
          <a:p>
            <a:r>
              <a:rPr lang="pt-BR" sz="22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Além disto, existem casos, onde existe a necessidade de se ter uma classe mas não queremos implementá-la</a:t>
            </a:r>
          </a:p>
          <a:p>
            <a:pPr lvl="1">
              <a:spcAft>
                <a:spcPts val="600"/>
              </a:spcAft>
            </a:pPr>
            <a:r>
              <a:rPr lang="pt-BR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rPr>
              <a:t>pode-se terceirizar a implementação, fornecendo como especiﬁcação a interface desejada.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Exemplo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34363" cy="4624388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Implementar um zoológico virtual com vários tipos de animais</a:t>
            </a:r>
          </a:p>
          <a:p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Você gostaria de enviar as seguintes mensagens a cada animal:</a:t>
            </a:r>
          </a:p>
          <a:p>
            <a:pPr lvl="1"/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" charset="0"/>
              </a:rPr>
              <a:t>nasça()</a:t>
            </a:r>
          </a:p>
          <a:p>
            <a:pPr lvl="1"/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" charset="0"/>
              </a:rPr>
              <a:t>passeie()</a:t>
            </a:r>
          </a:p>
          <a:p>
            <a:pPr lvl="1"/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" charset="0"/>
              </a:rPr>
              <a:t>durma()</a:t>
            </a:r>
          </a:p>
          <a:p>
            <a:pPr lvl="1"/>
            <a:r>
              <a:rPr lang="pt-BR" sz="19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" charset="0"/>
              </a:rPr>
              <a:t>peso()</a:t>
            </a:r>
          </a:p>
          <a:p>
            <a:r>
              <a:rPr lang="pt-BR" sz="21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Vamos pedir ajuda a programadores especialistas em cada tipo de animal</a:t>
            </a:r>
          </a:p>
        </p:txBody>
      </p:sp>
      <p:pic>
        <p:nvPicPr>
          <p:cNvPr id="23556" name="Picture 3" descr="morcego voand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724400"/>
            <a:ext cx="2898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 descr="ornitorrinc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343400"/>
            <a:ext cx="23749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zebr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276600" y="41148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Exemplo</a:t>
            </a:r>
          </a:p>
        </p:txBody>
      </p:sp>
      <p:pic>
        <p:nvPicPr>
          <p:cNvPr id="24579" name="Picture 8" descr="Picture 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6113" y="-304800"/>
            <a:ext cx="341788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019800" y="1600200"/>
            <a:ext cx="1143000" cy="381000"/>
          </a:xfrm>
          <a:prstGeom prst="ellipse">
            <a:avLst/>
          </a:prstGeom>
          <a:noFill/>
          <a:ln w="9525">
            <a:solidFill>
              <a:srgbClr val="FF2E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pt-BR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4581" name="Picture 16" descr="Picture 14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590800"/>
            <a:ext cx="5156200" cy="2914650"/>
          </a:xfrm>
          <a:prstGeom prst="rect">
            <a:avLst/>
          </a:prstGeom>
          <a:noFill/>
          <a:ln w="9525">
            <a:solidFill>
              <a:srgbClr val="8C0000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6" descr="Picture 1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51133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Exemplo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6813"/>
            <a:ext cx="8234363" cy="46243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t-BR" sz="2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O programador que for implementar o morcego terá que dizer explicitamente que vai usar a interface Animal</a:t>
            </a:r>
          </a:p>
          <a:p>
            <a:pPr lvl="1">
              <a:spcAft>
                <a:spcPts val="1800"/>
              </a:spcAft>
            </a:pPr>
            <a:r>
              <a:rPr lang="pt-BR" sz="2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</a:rPr>
              <a:t>palavra chave </a:t>
            </a:r>
            <a:r>
              <a:rPr lang="pt-BR" sz="2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" charset="0"/>
              </a:rPr>
              <a:t>implements </a:t>
            </a:r>
          </a:p>
        </p:txBody>
      </p:sp>
      <p:pic>
        <p:nvPicPr>
          <p:cNvPr id="25605" name="Picture 3" descr="morcego voand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28600"/>
            <a:ext cx="2535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-304800" y="2667000"/>
            <a:ext cx="4267200" cy="457200"/>
          </a:xfrm>
          <a:prstGeom prst="ellipse">
            <a:avLst/>
          </a:prstGeom>
          <a:noFill/>
          <a:ln w="9525">
            <a:solidFill>
              <a:srgbClr val="FF2E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pt-B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029200" y="2305050"/>
            <a:ext cx="3810000" cy="1200150"/>
          </a:xfrm>
          <a:prstGeom prst="rect">
            <a:avLst/>
          </a:prstGeom>
          <a:gradFill rotWithShape="1">
            <a:gsLst>
              <a:gs pos="0">
                <a:srgbClr val="FF7167"/>
              </a:gs>
              <a:gs pos="100000">
                <a:srgbClr val="FF1C00"/>
              </a:gs>
            </a:gsLst>
            <a:lin ang="5400000"/>
          </a:gradFill>
          <a:ln w="9525">
            <a:solidFill>
              <a:srgbClr val="FF2E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pt-BR" sz="1800">
                <a:latin typeface="Comic Sans MS" charset="0"/>
              </a:rPr>
              <a:t>A palavra chave implements obriga o programador a escrever o código de todos os métodos na assinatura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029200" y="3697288"/>
            <a:ext cx="3810000" cy="646112"/>
          </a:xfrm>
          <a:prstGeom prst="rect">
            <a:avLst/>
          </a:prstGeom>
          <a:gradFill rotWithShape="1">
            <a:gsLst>
              <a:gs pos="0">
                <a:srgbClr val="FF7167"/>
              </a:gs>
              <a:gs pos="100000">
                <a:srgbClr val="FF1C00"/>
              </a:gs>
            </a:gsLst>
            <a:lin ang="5400000"/>
          </a:gradFill>
          <a:ln w="9525">
            <a:solidFill>
              <a:srgbClr val="FF2E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lang="pt-BR" sz="1800">
                <a:latin typeface="Comic Sans MS" charset="0"/>
              </a:rPr>
              <a:t>Todos os métodos da interface devem ser públicos</a:t>
            </a:r>
          </a:p>
        </p:txBody>
      </p:sp>
      <p:pic>
        <p:nvPicPr>
          <p:cNvPr id="25609" name="Picture 15" descr="Picture 1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334000"/>
            <a:ext cx="2336800" cy="1320800"/>
          </a:xfrm>
          <a:prstGeom prst="rect">
            <a:avLst/>
          </a:prstGeom>
          <a:noFill/>
          <a:ln w="9525">
            <a:solidFill>
              <a:srgbClr val="8C0000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0" descr="Picture 17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637381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Exemplo</a:t>
            </a:r>
          </a:p>
        </p:txBody>
      </p:sp>
      <p:pic>
        <p:nvPicPr>
          <p:cNvPr id="26628" name="Picture 16" descr="ornitorrinc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4100" y="400050"/>
            <a:ext cx="23749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9" descr="Picture 1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2362200"/>
            <a:ext cx="2336800" cy="1320800"/>
          </a:xfrm>
          <a:prstGeom prst="rect">
            <a:avLst/>
          </a:prstGeom>
          <a:noFill/>
          <a:ln w="9525">
            <a:solidFill>
              <a:srgbClr val="8C0000"/>
            </a:solidFill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1" descr="Picture 1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200" y="762000"/>
            <a:ext cx="5664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-76200"/>
            <a:ext cx="7283450" cy="1143000"/>
          </a:xfrm>
        </p:spPr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Exemplo</a:t>
            </a:r>
          </a:p>
        </p:txBody>
      </p:sp>
      <p:pic>
        <p:nvPicPr>
          <p:cNvPr id="27652" name="Picture 5" descr="zebr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105400" y="152400"/>
            <a:ext cx="17526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7" descr="Picture 1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2362200"/>
            <a:ext cx="2336800" cy="1320800"/>
          </a:xfrm>
          <a:prstGeom prst="rect">
            <a:avLst/>
          </a:prstGeom>
          <a:noFill/>
          <a:ln w="9525">
            <a:solidFill>
              <a:srgbClr val="8C0000"/>
            </a:solidFill>
            <a:miter lim="800000"/>
            <a:headEnd/>
            <a:tailEnd/>
          </a:ln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0" y="5334000"/>
            <a:ext cx="6934200" cy="1371600"/>
          </a:xfrm>
          <a:prstGeom prst="ellipse">
            <a:avLst/>
          </a:prstGeom>
          <a:noFill/>
          <a:ln w="9525">
            <a:solidFill>
              <a:srgbClr val="FF2E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0" hangingPunct="0">
              <a:defRPr/>
            </a:pPr>
            <a:endParaRPr lang="pt-BR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 - Observação</a:t>
            </a:r>
          </a:p>
        </p:txBody>
      </p:sp>
      <p:pic>
        <p:nvPicPr>
          <p:cNvPr id="28675" name="Picture 6" descr="morcego voand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724400"/>
            <a:ext cx="2898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8" descr="ornitorrinc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343400"/>
            <a:ext cx="23749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1" descr="zebr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276600" y="41148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762000" y="1720850"/>
            <a:ext cx="7620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 sz="2000">
                <a:solidFill>
                  <a:schemeClr val="accent1"/>
                </a:solidFill>
                <a:latin typeface="Comic Sans MS" charset="0"/>
              </a:rPr>
              <a:t>Em cada arquivo deve existir no máximo uma classe pública!</a:t>
            </a:r>
          </a:p>
          <a:p>
            <a:pPr eaLnBrk="0" hangingPunct="0"/>
            <a:endParaRPr lang="pt-BR" sz="2000">
              <a:solidFill>
                <a:schemeClr val="accent1"/>
              </a:solidFill>
              <a:latin typeface="Comic Sans MS" charset="0"/>
            </a:endParaRPr>
          </a:p>
          <a:p>
            <a:pPr eaLnBrk="0" hangingPunct="0"/>
            <a:r>
              <a:rPr lang="pt-BR" sz="2000">
                <a:solidFill>
                  <a:schemeClr val="accent1"/>
                </a:solidFill>
                <a:latin typeface="Comic Sans MS" charset="0"/>
              </a:rPr>
              <a:t>Logo, as classes Ornitorrinco, Morcego e Zebra devem estar em arquivos separados, com os respectivos nomes </a:t>
            </a:r>
          </a:p>
          <a:p>
            <a:pPr eaLnBrk="0" hangingPunct="0"/>
            <a:r>
              <a:rPr lang="pt-BR" sz="2000">
                <a:solidFill>
                  <a:schemeClr val="accent1"/>
                </a:solidFill>
                <a:latin typeface="Comic Sans MS" charset="0"/>
              </a:rPr>
              <a:t>	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5800" y="3733800"/>
            <a:ext cx="227806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pt-BR" sz="1600">
                <a:solidFill>
                  <a:srgbClr val="161616"/>
                </a:solidFill>
                <a:latin typeface="Courier" charset="0"/>
              </a:rPr>
              <a:t>Ornitorrinco.java</a:t>
            </a:r>
            <a:endParaRPr lang="pt-BR" sz="1600">
              <a:latin typeface="Courier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33800" y="3657600"/>
            <a:ext cx="141605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pt-BR" sz="1600">
                <a:solidFill>
                  <a:srgbClr val="161616"/>
                </a:solidFill>
                <a:latin typeface="Courier" charset="0"/>
              </a:rPr>
              <a:t>Zebra.java</a:t>
            </a:r>
            <a:endParaRPr lang="pt-BR" sz="1600">
              <a:latin typeface="Courier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1775" y="3733800"/>
            <a:ext cx="1663700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pt-BR" sz="1600">
                <a:solidFill>
                  <a:srgbClr val="161616"/>
                </a:solidFill>
                <a:latin typeface="Courier" charset="0"/>
              </a:rPr>
              <a:t>Morcego.java</a:t>
            </a:r>
            <a:endParaRPr lang="pt-BR" sz="1600">
              <a:latin typeface="Courier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-304800"/>
            <a:ext cx="7283450" cy="1143000"/>
          </a:xfrm>
        </p:spPr>
        <p:txBody>
          <a:bodyPr/>
          <a:lstStyle/>
          <a:p>
            <a:r>
              <a:rPr lang="pt-BR" smtClean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  <a:ea typeface="ＭＳ Ｐゴシック" charset="-128"/>
              </a:rPr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7213"/>
            <a:ext cx="6324600" cy="4624387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pt-BR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ＭＳ Ｐゴシック" charset="-128"/>
              </a:rPr>
              <a:t>Cada um dos animais, além de ser um objeto da própria classe, também é um objeto do tipo Animal</a:t>
            </a:r>
          </a:p>
          <a:p>
            <a:pPr marL="0" indent="0"/>
            <a:endParaRPr lang="pt-BR" sz="180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charset="0"/>
              <a:ea typeface="ＭＳ Ｐゴシック" charset="-128"/>
            </a:endParaRPr>
          </a:p>
        </p:txBody>
      </p:sp>
      <p:pic>
        <p:nvPicPr>
          <p:cNvPr id="29700" name="Picture 3" descr="Picture 20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8" y="1219200"/>
            <a:ext cx="741521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1219200" y="3276600"/>
            <a:ext cx="2286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29702" name="Picture 9" descr="Picture 2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8300" y="3503613"/>
            <a:ext cx="3695700" cy="3354387"/>
          </a:xfrm>
          <a:prstGeom prst="rect">
            <a:avLst/>
          </a:prstGeom>
          <a:noFill/>
          <a:ln w="9525">
            <a:solidFill>
              <a:srgbClr val="8C0000"/>
            </a:solidFill>
            <a:miter lim="800000"/>
            <a:headEnd/>
            <a:tailEnd/>
          </a:ln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 rot="-806740">
            <a:off x="4862513" y="2198688"/>
            <a:ext cx="3873500" cy="338137"/>
          </a:xfrm>
          <a:prstGeom prst="rect">
            <a:avLst/>
          </a:prstGeom>
          <a:gradFill rotWithShape="1">
            <a:gsLst>
              <a:gs pos="0">
                <a:srgbClr val="FF7167"/>
              </a:gs>
              <a:gs pos="100000">
                <a:srgbClr val="FF1C00"/>
              </a:gs>
            </a:gsLst>
            <a:lin ang="5400000"/>
          </a:gradFill>
          <a:ln w="9525">
            <a:solidFill>
              <a:srgbClr val="FF2E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FF"/>
                </a:solidFill>
                <a:latin typeface="Courier" charset="0"/>
              </a:rPr>
              <a:t>z2.contaListras() - Inválido</a:t>
            </a:r>
            <a:endParaRPr lang="pt-BR" sz="1600">
              <a:solidFill>
                <a:srgbClr val="FFFFFF"/>
              </a:solidFill>
              <a:latin typeface="Comic Sans MS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-806740">
            <a:off x="4329113" y="1817688"/>
            <a:ext cx="3873500" cy="33813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spAutoFit/>
          </a:bodyPr>
          <a:lstStyle/>
          <a:p>
            <a:pPr eaLnBrk="0" hangingPunct="0"/>
            <a:r>
              <a:rPr lang="en-US" sz="1600">
                <a:solidFill>
                  <a:srgbClr val="FFFFFF"/>
                </a:solidFill>
                <a:latin typeface="Courier" charset="0"/>
              </a:rPr>
              <a:t>z1.contaListras() - Válido</a:t>
            </a:r>
            <a:endParaRPr lang="pt-BR" sz="1600">
              <a:solidFill>
                <a:srgbClr val="FFFFFF"/>
              </a:solidFill>
              <a:latin typeface="Comic Sans MS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8"/>
          <p:cNvSpPr>
            <a:spLocks noChangeArrowheads="1"/>
          </p:cNvSpPr>
          <p:nvPr/>
        </p:nvSpPr>
        <p:spPr bwMode="auto">
          <a:xfrm>
            <a:off x="2388358" y="2092212"/>
            <a:ext cx="3677712" cy="3453368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3667678" y="2537808"/>
            <a:ext cx="1126744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25" name="Rectangle 39"/>
          <p:cNvSpPr>
            <a:spLocks noChangeArrowheads="1"/>
          </p:cNvSpPr>
          <p:nvPr/>
        </p:nvSpPr>
        <p:spPr bwMode="auto">
          <a:xfrm>
            <a:off x="3707825" y="4722218"/>
            <a:ext cx="1033770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963000" y="3406719"/>
          <a:ext cx="2528428" cy="187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214"/>
                <a:gridCol w="1264214"/>
              </a:tblGrid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"123-x"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354,78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689" name="Line 17"/>
          <p:cNvSpPr>
            <a:spLocks noChangeShapeType="1"/>
          </p:cNvSpPr>
          <p:nvPr/>
        </p:nvSpPr>
        <p:spPr bwMode="auto">
          <a:xfrm flipH="1" flipV="1">
            <a:off x="4916781" y="2760602"/>
            <a:ext cx="1494075" cy="1113993"/>
          </a:xfrm>
          <a:prstGeom prst="line">
            <a:avLst/>
          </a:prstGeom>
          <a:noFill/>
          <a:ln w="2857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lIns="91435" tIns="45717" rIns="91435" bIns="45717" anchor="ctr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4801856" y="3874595"/>
            <a:ext cx="1608999" cy="1002591"/>
          </a:xfrm>
          <a:prstGeom prst="line">
            <a:avLst/>
          </a:prstGeom>
          <a:noFill/>
          <a:ln w="2857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lIns="91435" tIns="45717" rIns="91435" bIns="45717" anchor="ctr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8692" name="Line 22"/>
          <p:cNvSpPr>
            <a:spLocks noChangeShapeType="1"/>
          </p:cNvSpPr>
          <p:nvPr/>
        </p:nvSpPr>
        <p:spPr bwMode="auto">
          <a:xfrm flipV="1">
            <a:off x="2043574" y="3985992"/>
            <a:ext cx="919428" cy="445597"/>
          </a:xfrm>
          <a:prstGeom prst="line">
            <a:avLst/>
          </a:prstGeom>
          <a:noFill/>
          <a:ln w="2857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lIns="91435" tIns="45717" rIns="91435" bIns="45717" anchor="ctr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78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Objeto Conta Bancária</a:t>
            </a:r>
            <a:endParaRPr lang="pt-BR" dirty="0"/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664430" y="4081149"/>
            <a:ext cx="1379142" cy="106182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 lIns="91435" tIns="45717" rIns="91435" bIns="45717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pt-BR" sz="2100" dirty="0">
                <a:solidFill>
                  <a:srgbClr val="161616"/>
                </a:solidFill>
                <a:latin typeface="Comic Sans MS" pitchFamily="34" charset="0"/>
              </a:rPr>
              <a:t>O estado atual </a:t>
            </a:r>
          </a:p>
          <a:p>
            <a:pPr>
              <a:defRPr/>
            </a:pPr>
            <a:r>
              <a:rPr lang="pt-BR" sz="2100" dirty="0">
                <a:solidFill>
                  <a:srgbClr val="161616"/>
                </a:solidFill>
                <a:latin typeface="Comic Sans MS" pitchFamily="34" charset="0"/>
              </a:rPr>
              <a:t>da conta</a:t>
            </a:r>
            <a:endParaRPr lang="pt-BR" sz="2100" dirty="0">
              <a:solidFill>
                <a:srgbClr val="161616"/>
              </a:solidFill>
              <a:latin typeface="Times New Roman" pitchFamily="34" charset="0"/>
            </a:endParaRPr>
          </a:p>
        </p:txBody>
      </p:sp>
      <p:sp>
        <p:nvSpPr>
          <p:cNvPr id="28674" name="Retângulo 21"/>
          <p:cNvSpPr>
            <a:spLocks noChangeArrowheads="1"/>
          </p:cNvSpPr>
          <p:nvPr/>
        </p:nvSpPr>
        <p:spPr bwMode="auto">
          <a:xfrm>
            <a:off x="6410855" y="3094802"/>
            <a:ext cx="2643356" cy="1336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5" tIns="45717" rIns="91435" bIns="45717">
            <a:prstTxWarp prst="textNoShape">
              <a:avLst/>
            </a:prstTxWarp>
          </a:bodyPr>
          <a:lstStyle/>
          <a:p>
            <a:pPr algn="ctr"/>
            <a:r>
              <a:rPr lang="pt-BR" sz="2100" dirty="0">
                <a:solidFill>
                  <a:srgbClr val="161616"/>
                </a:solidFill>
                <a:latin typeface="Comic Sans MS" charset="0"/>
              </a:rPr>
              <a:t>Comportamento:</a:t>
            </a:r>
          </a:p>
          <a:p>
            <a:pPr algn="ctr"/>
            <a:r>
              <a:rPr lang="pt-BR" sz="2100" dirty="0">
                <a:solidFill>
                  <a:srgbClr val="161616"/>
                </a:solidFill>
                <a:latin typeface="Comic Sans MS" charset="0"/>
              </a:rPr>
              <a:t>operações que uma</a:t>
            </a:r>
          </a:p>
          <a:p>
            <a:pPr algn="ctr"/>
            <a:r>
              <a:rPr lang="pt-BR" sz="2100" dirty="0">
                <a:solidFill>
                  <a:srgbClr val="161616"/>
                </a:solidFill>
                <a:latin typeface="Comic Sans MS" charset="0"/>
              </a:rPr>
              <a:t>conta pode executar</a:t>
            </a:r>
            <a:endParaRPr lang="pt-BR" sz="2100" dirty="0">
              <a:solidFill>
                <a:srgbClr val="16161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title"/>
          </p:nvPr>
        </p:nvSpPr>
        <p:spPr/>
        <p:txBody>
          <a:bodyPr lIns="92069" tIns="46036" rIns="92069" bIns="46036"/>
          <a:lstStyle/>
          <a:p>
            <a:pPr>
              <a:defRPr/>
            </a:pPr>
            <a:r>
              <a:rPr lang="pt-BR" sz="3300" dirty="0"/>
              <a:t>Estados do Objeto Conta</a:t>
            </a:r>
            <a:endParaRPr lang="pt-BR" sz="3300" i="1" dirty="0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mudou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estado</a:t>
            </a:r>
            <a:r>
              <a:rPr lang="en-US" dirty="0" smtClean="0"/>
              <a:t> do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conta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29732" name="Oval 28"/>
          <p:cNvSpPr>
            <a:spLocks noChangeArrowheads="1"/>
          </p:cNvSpPr>
          <p:nvPr/>
        </p:nvSpPr>
        <p:spPr bwMode="auto">
          <a:xfrm>
            <a:off x="664430" y="2760606"/>
            <a:ext cx="3677712" cy="3453368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9741" name="Rectangle 37"/>
          <p:cNvSpPr>
            <a:spLocks noChangeArrowheads="1"/>
          </p:cNvSpPr>
          <p:nvPr/>
        </p:nvSpPr>
        <p:spPr bwMode="auto">
          <a:xfrm>
            <a:off x="1943750" y="3206202"/>
            <a:ext cx="1126744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29743" name="Rectangle 39"/>
          <p:cNvSpPr>
            <a:spLocks noChangeArrowheads="1"/>
          </p:cNvSpPr>
          <p:nvPr/>
        </p:nvSpPr>
        <p:spPr bwMode="auto">
          <a:xfrm>
            <a:off x="1983898" y="5390612"/>
            <a:ext cx="1033770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sp>
        <p:nvSpPr>
          <p:cNvPr id="20484" name="AutoShape 40"/>
          <p:cNvSpPr>
            <a:spLocks noChangeArrowheads="1"/>
          </p:cNvSpPr>
          <p:nvPr/>
        </p:nvSpPr>
        <p:spPr bwMode="auto">
          <a:xfrm>
            <a:off x="4046441" y="3100605"/>
            <a:ext cx="1674843" cy="369010"/>
          </a:xfrm>
          <a:prstGeom prst="rightArrow">
            <a:avLst>
              <a:gd name="adj1" fmla="val 50000"/>
              <a:gd name="adj2" fmla="val 204004"/>
            </a:avLst>
          </a:prstGeom>
          <a:noFill/>
          <a:ln w="28575" cap="flat" cmpd="sng" algn="ctr">
            <a:solidFill>
              <a:srgbClr val="16161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5" tIns="45717" rIns="91435" bIns="45717" anchor="ctr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srgbClr val="720000"/>
              </a:solidFill>
              <a:latin typeface="Comic Sans MS"/>
              <a:cs typeface="Comic Sans MS"/>
            </a:endParaRPr>
          </a:p>
        </p:txBody>
      </p:sp>
      <p:sp>
        <p:nvSpPr>
          <p:cNvPr id="29701" name="Rectangle 41"/>
          <p:cNvSpPr>
            <a:spLocks noChangeArrowheads="1"/>
          </p:cNvSpPr>
          <p:nvPr/>
        </p:nvSpPr>
        <p:spPr bwMode="auto">
          <a:xfrm>
            <a:off x="3909965" y="2608593"/>
            <a:ext cx="1758483" cy="41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69" tIns="46036" rIns="92069" bIns="46036">
            <a:prstTxWarp prst="textNoShape">
              <a:avLst/>
            </a:prstTxWarp>
            <a:spAutoFit/>
          </a:bodyPr>
          <a:lstStyle/>
          <a:p>
            <a:r>
              <a:rPr lang="pt-BR" sz="2100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creditar(20)</a:t>
            </a:r>
          </a:p>
        </p:txBody>
      </p:sp>
      <p:graphicFrame>
        <p:nvGraphicFramePr>
          <p:cNvPr id="81" name="Table 80"/>
          <p:cNvGraphicFramePr>
            <a:graphicFrameLocks noGrp="1"/>
          </p:cNvGraphicFramePr>
          <p:nvPr/>
        </p:nvGraphicFramePr>
        <p:xfrm>
          <a:off x="1239073" y="4075113"/>
          <a:ext cx="2528428" cy="187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214"/>
                <a:gridCol w="1264214"/>
              </a:tblGrid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"123-x"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354,78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5" name="Oval 28"/>
          <p:cNvSpPr>
            <a:spLocks noChangeArrowheads="1"/>
          </p:cNvSpPr>
          <p:nvPr/>
        </p:nvSpPr>
        <p:spPr bwMode="auto">
          <a:xfrm>
            <a:off x="5261570" y="2760606"/>
            <a:ext cx="3677712" cy="3453368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86" name="Rectangle 37"/>
          <p:cNvSpPr>
            <a:spLocks noChangeArrowheads="1"/>
          </p:cNvSpPr>
          <p:nvPr/>
        </p:nvSpPr>
        <p:spPr bwMode="auto">
          <a:xfrm>
            <a:off x="6540891" y="3206202"/>
            <a:ext cx="1126744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581038" y="5390612"/>
            <a:ext cx="1033770" cy="38672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88" name="Table 87"/>
          <p:cNvGraphicFramePr>
            <a:graphicFrameLocks noGrp="1"/>
          </p:cNvGraphicFramePr>
          <p:nvPr/>
        </p:nvGraphicFramePr>
        <p:xfrm>
          <a:off x="5836213" y="4075113"/>
          <a:ext cx="2528428" cy="187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214"/>
                <a:gridCol w="1264214"/>
              </a:tblGrid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26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5751"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"123-x"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374,78</a:t>
                      </a:r>
                      <a:endParaRPr lang="pt-BR" sz="26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57237" y="1423818"/>
            <a:ext cx="7918450" cy="4624388"/>
          </a:xfrm>
        </p:spPr>
        <p:txBody>
          <a:bodyPr/>
          <a:lstStyle/>
          <a:p>
            <a:r>
              <a:rPr lang="en-US" sz="2500" dirty="0" err="1"/>
              <a:t>Agrupamento</a:t>
            </a:r>
            <a:r>
              <a:rPr lang="en-US" sz="2500" dirty="0"/>
              <a:t> de </a:t>
            </a:r>
            <a:r>
              <a:rPr lang="en-US" sz="2500" dirty="0" err="1"/>
              <a:t>objetos</a:t>
            </a:r>
            <a:r>
              <a:rPr lang="en-US" sz="2500" dirty="0"/>
              <a:t> </a:t>
            </a:r>
            <a:r>
              <a:rPr lang="en-US" sz="2500" dirty="0" err="1"/>
              <a:t>que</a:t>
            </a:r>
            <a:r>
              <a:rPr lang="en-US" sz="2500" dirty="0"/>
              <a:t> </a:t>
            </a:r>
            <a:r>
              <a:rPr lang="en-US" sz="2500" dirty="0" err="1"/>
              <a:t>têm</a:t>
            </a:r>
            <a:r>
              <a:rPr lang="en-US" sz="2500" dirty="0"/>
              <a:t> </a:t>
            </a:r>
            <a:r>
              <a:rPr lang="en-US" sz="2500" dirty="0" err="1"/>
              <a:t>propriedades</a:t>
            </a:r>
            <a:r>
              <a:rPr lang="en-US" sz="2500" dirty="0"/>
              <a:t> </a:t>
            </a:r>
            <a:r>
              <a:rPr lang="en-US" sz="2500" dirty="0" err="1"/>
              <a:t>comuns</a:t>
            </a:r>
            <a:r>
              <a:rPr lang="en-US" sz="2500" dirty="0"/>
              <a:t> </a:t>
            </a:r>
            <a:r>
              <a:rPr lang="en-US" sz="2500" dirty="0" err="1"/>
              <a:t>e</a:t>
            </a:r>
            <a:r>
              <a:rPr lang="en-US" sz="2500" dirty="0"/>
              <a:t> </a:t>
            </a:r>
            <a:r>
              <a:rPr lang="en-US" sz="2500" dirty="0" err="1"/>
              <a:t>realizam</a:t>
            </a:r>
            <a:r>
              <a:rPr lang="en-US" sz="2500" dirty="0"/>
              <a:t> as </a:t>
            </a:r>
            <a:r>
              <a:rPr lang="en-US" sz="2500" dirty="0" err="1"/>
              <a:t>mesmas</a:t>
            </a:r>
            <a:r>
              <a:rPr lang="en-US" sz="2500" dirty="0"/>
              <a:t> </a:t>
            </a:r>
            <a:r>
              <a:rPr lang="en-US" sz="2500" dirty="0" err="1"/>
              <a:t>operações</a:t>
            </a:r>
            <a:endParaRPr lang="en-US" sz="2500" dirty="0"/>
          </a:p>
          <a:p>
            <a:r>
              <a:rPr lang="en-US" sz="2500" dirty="0" err="1"/>
              <a:t>Descreve</a:t>
            </a:r>
            <a:r>
              <a:rPr lang="en-US" sz="2500" dirty="0"/>
              <a:t> </a:t>
            </a:r>
            <a:r>
              <a:rPr lang="en-US" sz="2500" dirty="0" err="1"/>
              <a:t>como</a:t>
            </a:r>
            <a:r>
              <a:rPr lang="en-US" sz="2500" dirty="0"/>
              <a:t> </a:t>
            </a:r>
            <a:r>
              <a:rPr lang="en-US" sz="2500" dirty="0" err="1"/>
              <a:t>os</a:t>
            </a:r>
            <a:r>
              <a:rPr lang="en-US" sz="2500" dirty="0"/>
              <a:t> </a:t>
            </a:r>
            <a:r>
              <a:rPr lang="en-US" sz="2500" dirty="0" err="1"/>
              <a:t>objetos</a:t>
            </a:r>
            <a:r>
              <a:rPr lang="en-US" sz="2500" dirty="0"/>
              <a:t> </a:t>
            </a:r>
            <a:r>
              <a:rPr lang="en-US" sz="2500" dirty="0" err="1"/>
              <a:t>daquela</a:t>
            </a:r>
            <a:r>
              <a:rPr lang="en-US" sz="2500" dirty="0"/>
              <a:t> </a:t>
            </a:r>
            <a:r>
              <a:rPr lang="en-US" sz="2500" dirty="0" err="1"/>
              <a:t>classe</a:t>
            </a:r>
            <a:r>
              <a:rPr lang="en-US" sz="2500" dirty="0"/>
              <a:t> </a:t>
            </a:r>
            <a:r>
              <a:rPr lang="en-US" sz="2500" dirty="0" err="1"/>
              <a:t>são</a:t>
            </a:r>
            <a:r>
              <a:rPr lang="en-US" sz="2500" dirty="0"/>
              <a:t> </a:t>
            </a:r>
            <a:r>
              <a:rPr lang="en-US" sz="2500" dirty="0" err="1"/>
              <a:t>estruturados</a:t>
            </a:r>
            <a:r>
              <a:rPr lang="en-US" sz="2500" dirty="0"/>
              <a:t> </a:t>
            </a:r>
            <a:r>
              <a:rPr lang="en-US" sz="2500" dirty="0" err="1"/>
              <a:t>internamente</a:t>
            </a:r>
            <a:r>
              <a:rPr lang="en-US" sz="2500" dirty="0"/>
              <a:t> (</a:t>
            </a:r>
            <a:r>
              <a:rPr lang="en-US" sz="2500" dirty="0" err="1"/>
              <a:t>propriedades</a:t>
            </a:r>
            <a:r>
              <a:rPr lang="en-US" sz="2500" dirty="0"/>
              <a:t> </a:t>
            </a:r>
            <a:r>
              <a:rPr lang="en-US" sz="2500" dirty="0" err="1"/>
              <a:t>e</a:t>
            </a:r>
            <a:r>
              <a:rPr lang="en-US" sz="2500" dirty="0"/>
              <a:t> </a:t>
            </a:r>
            <a:r>
              <a:rPr lang="en-US" sz="2500" dirty="0" err="1"/>
              <a:t>operações</a:t>
            </a:r>
            <a:r>
              <a:rPr lang="en-US" sz="2500" dirty="0"/>
              <a:t>)</a:t>
            </a:r>
          </a:p>
          <a:p>
            <a:r>
              <a:rPr lang="en-US" sz="2500" dirty="0" err="1"/>
              <a:t>Classe</a:t>
            </a:r>
            <a:r>
              <a:rPr lang="en-US" sz="2500" dirty="0"/>
              <a:t> </a:t>
            </a:r>
            <a:r>
              <a:rPr lang="en-US" sz="2500" dirty="0" err="1"/>
              <a:t>é</a:t>
            </a:r>
            <a:r>
              <a:rPr lang="en-US" sz="2500" dirty="0"/>
              <a:t> um </a:t>
            </a:r>
            <a:r>
              <a:rPr lang="en-US" sz="2500" dirty="0" err="1"/>
              <a:t>conceito</a:t>
            </a:r>
            <a:r>
              <a:rPr lang="en-US" sz="2500" dirty="0"/>
              <a:t>, </a:t>
            </a:r>
            <a:r>
              <a:rPr lang="en-US" sz="2500" dirty="0" err="1"/>
              <a:t>o</a:t>
            </a:r>
            <a:r>
              <a:rPr lang="en-US" sz="2500" dirty="0"/>
              <a:t> </a:t>
            </a:r>
            <a:r>
              <a:rPr lang="en-US" sz="2500" dirty="0" err="1"/>
              <a:t>objeto</a:t>
            </a:r>
            <a:r>
              <a:rPr lang="en-US" sz="2500" dirty="0"/>
              <a:t> </a:t>
            </a:r>
            <a:r>
              <a:rPr lang="en-US" sz="2500" dirty="0" err="1"/>
              <a:t>é</a:t>
            </a:r>
            <a:r>
              <a:rPr lang="en-US" sz="2500" dirty="0"/>
              <a:t> </a:t>
            </a:r>
            <a:r>
              <a:rPr lang="en-US" sz="2500" dirty="0" err="1"/>
              <a:t>uma</a:t>
            </a:r>
            <a:r>
              <a:rPr lang="en-US" sz="2500" dirty="0"/>
              <a:t> </a:t>
            </a:r>
            <a:r>
              <a:rPr lang="en-US" sz="2500" dirty="0" err="1"/>
              <a:t>instância</a:t>
            </a:r>
            <a:r>
              <a:rPr lang="en-US" sz="2500" dirty="0"/>
              <a:t> </a:t>
            </a:r>
            <a:r>
              <a:rPr lang="en-US" sz="2500" dirty="0" err="1"/>
              <a:t>deste</a:t>
            </a:r>
            <a:r>
              <a:rPr lang="en-US" sz="2500" dirty="0"/>
              <a:t> </a:t>
            </a:r>
            <a:r>
              <a:rPr lang="en-US" sz="2500" dirty="0" err="1"/>
              <a:t>conceito</a:t>
            </a:r>
            <a:endParaRPr lang="en-US" sz="2500" dirty="0"/>
          </a:p>
          <a:p>
            <a:r>
              <a:rPr lang="en-US" sz="2500" dirty="0" err="1"/>
              <a:t>Portanto</a:t>
            </a:r>
            <a:r>
              <a:rPr lang="en-US" sz="2500" dirty="0"/>
              <a:t>, </a:t>
            </a:r>
            <a:r>
              <a:rPr lang="en-US" sz="2500" dirty="0" err="1"/>
              <a:t>podemos</a:t>
            </a:r>
            <a:r>
              <a:rPr lang="en-US" sz="2500" dirty="0"/>
              <a:t> </a:t>
            </a:r>
            <a:r>
              <a:rPr lang="en-US" sz="2500" dirty="0" err="1"/>
              <a:t>ter</a:t>
            </a:r>
            <a:r>
              <a:rPr lang="en-US" sz="2500" dirty="0"/>
              <a:t> </a:t>
            </a:r>
            <a:r>
              <a:rPr lang="en-US" sz="2500" dirty="0" err="1"/>
              <a:t>vários</a:t>
            </a:r>
            <a:r>
              <a:rPr lang="en-US" sz="2500" dirty="0"/>
              <a:t> </a:t>
            </a:r>
            <a:r>
              <a:rPr lang="en-US" sz="2500" dirty="0" err="1"/>
              <a:t>objetos</a:t>
            </a:r>
            <a:r>
              <a:rPr lang="en-US" sz="2500" dirty="0"/>
              <a:t> </a:t>
            </a:r>
            <a:r>
              <a:rPr lang="en-US" sz="2500" dirty="0" err="1"/>
              <a:t>pertencentes</a:t>
            </a:r>
            <a:r>
              <a:rPr lang="en-US" sz="2500" dirty="0"/>
              <a:t> a </a:t>
            </a:r>
            <a:r>
              <a:rPr lang="en-US" sz="2500" dirty="0" err="1"/>
              <a:t>mesma</a:t>
            </a:r>
            <a:r>
              <a:rPr lang="en-US" sz="2500" dirty="0"/>
              <a:t> </a:t>
            </a:r>
            <a:r>
              <a:rPr lang="en-US" sz="2500" dirty="0" err="1"/>
              <a:t>classe</a:t>
            </a:r>
            <a:endParaRPr lang="en-US" sz="2500" dirty="0"/>
          </a:p>
          <a:p>
            <a:pPr lvl="1"/>
            <a:r>
              <a:rPr lang="en-US" sz="2500" dirty="0" err="1"/>
              <a:t>Todos</a:t>
            </a:r>
            <a:r>
              <a:rPr lang="en-US" sz="2500" dirty="0"/>
              <a:t> </a:t>
            </a:r>
            <a:r>
              <a:rPr lang="en-US" sz="2500" dirty="0" err="1"/>
              <a:t>os</a:t>
            </a:r>
            <a:r>
              <a:rPr lang="en-US" sz="2500" dirty="0"/>
              <a:t> </a:t>
            </a:r>
            <a:r>
              <a:rPr lang="en-US" sz="2500" dirty="0" err="1"/>
              <a:t>objetos</a:t>
            </a:r>
            <a:r>
              <a:rPr lang="en-US" sz="2500" dirty="0"/>
              <a:t> </a:t>
            </a:r>
            <a:r>
              <a:rPr lang="en-US" sz="2500" dirty="0" err="1"/>
              <a:t>conta</a:t>
            </a:r>
            <a:r>
              <a:rPr lang="en-US" sz="2500" dirty="0"/>
              <a:t> de um </a:t>
            </a:r>
            <a:r>
              <a:rPr lang="en-US" sz="2500" dirty="0" err="1"/>
              <a:t>banco</a:t>
            </a:r>
            <a:r>
              <a:rPr lang="en-US" sz="2500" dirty="0"/>
              <a:t> (um </a:t>
            </a:r>
            <a:r>
              <a:rPr lang="en-US" sz="2500" dirty="0" err="1"/>
              <a:t>para</a:t>
            </a:r>
            <a:r>
              <a:rPr lang="en-US" sz="2500" dirty="0"/>
              <a:t> </a:t>
            </a:r>
            <a:r>
              <a:rPr lang="en-US" sz="2500" dirty="0" err="1"/>
              <a:t>cada</a:t>
            </a:r>
            <a:r>
              <a:rPr lang="en-US" sz="2500" dirty="0"/>
              <a:t> </a:t>
            </a:r>
            <a:r>
              <a:rPr lang="en-US" sz="2500" dirty="0" err="1"/>
              <a:t>conta</a:t>
            </a:r>
            <a:r>
              <a:rPr lang="en-US" sz="2500" dirty="0"/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24144" y="6053229"/>
            <a:ext cx="4647775" cy="414390"/>
          </a:xfrm>
          <a:prstGeom prst="rect">
            <a:avLst/>
          </a:prstGeom>
          <a:solidFill>
            <a:srgbClr val="FF8000"/>
          </a:solidFill>
        </p:spPr>
        <p:txBody>
          <a:bodyPr wrap="none" lIns="136063" tIns="68031" rIns="136063" bIns="68031">
            <a:spAutoFit/>
          </a:bodyPr>
          <a:lstStyle/>
          <a:p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Classe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é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uma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forma,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objetos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são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161616"/>
                </a:solidFill>
                <a:latin typeface="Comic Sans MS"/>
                <a:cs typeface="Comic Sans MS"/>
              </a:rPr>
              <a:t>os</a:t>
            </a:r>
            <a:r>
              <a:rPr lang="en-US" dirty="0" smtClean="0">
                <a:solidFill>
                  <a:srgbClr val="161616"/>
                </a:solidFill>
                <a:latin typeface="Comic Sans MS"/>
                <a:cs typeface="Comic Sans MS"/>
              </a:rPr>
              <a:t> bolos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val 28"/>
          <p:cNvSpPr>
            <a:spLocks noChangeArrowheads="1"/>
          </p:cNvSpPr>
          <p:nvPr/>
        </p:nvSpPr>
        <p:spPr bwMode="auto">
          <a:xfrm>
            <a:off x="114929" y="1201020"/>
            <a:ext cx="8939282" cy="4678757"/>
          </a:xfrm>
          <a:prstGeom prst="ellipse">
            <a:avLst/>
          </a:prstGeom>
          <a:solidFill>
            <a:srgbClr val="FFFFFF"/>
          </a:solidFill>
          <a:ln w="12700">
            <a:solidFill>
              <a:srgbClr val="161616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253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 x Objeto</a:t>
            </a:r>
            <a:endParaRPr lang="pt-BR" dirty="0"/>
          </a:p>
        </p:txBody>
      </p:sp>
      <p:sp>
        <p:nvSpPr>
          <p:cNvPr id="33796" name="Rectangle 3"/>
          <p:cNvSpPr txBox="1">
            <a:spLocks noChangeArrowheads="1"/>
          </p:cNvSpPr>
          <p:nvPr/>
        </p:nvSpPr>
        <p:spPr bwMode="auto">
          <a:xfrm>
            <a:off x="664430" y="5991176"/>
            <a:ext cx="4022498" cy="71364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91435" tIns="45717" rIns="91435" bIns="45717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90000"/>
            </a:pPr>
            <a:r>
              <a:rPr kumimoji="1" lang="pt-BR" sz="2100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Múltiplos objetos são criados à partir da mesma classe</a:t>
            </a:r>
          </a:p>
        </p:txBody>
      </p:sp>
      <p:sp>
        <p:nvSpPr>
          <p:cNvPr id="58" name="Oval 28"/>
          <p:cNvSpPr>
            <a:spLocks noChangeArrowheads="1"/>
          </p:cNvSpPr>
          <p:nvPr/>
        </p:nvSpPr>
        <p:spPr bwMode="auto">
          <a:xfrm>
            <a:off x="6640712" y="2315010"/>
            <a:ext cx="2298570" cy="2116580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9" name="Rectangle 37"/>
          <p:cNvSpPr>
            <a:spLocks noChangeArrowheads="1"/>
          </p:cNvSpPr>
          <p:nvPr/>
        </p:nvSpPr>
        <p:spPr bwMode="auto">
          <a:xfrm>
            <a:off x="7305741" y="2561730"/>
            <a:ext cx="943970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60" name="Rectangle 39"/>
          <p:cNvSpPr>
            <a:spLocks noChangeArrowheads="1"/>
          </p:cNvSpPr>
          <p:nvPr/>
        </p:nvSpPr>
        <p:spPr bwMode="auto">
          <a:xfrm>
            <a:off x="7330284" y="3898518"/>
            <a:ext cx="866529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6870569" y="3027963"/>
          <a:ext cx="1838856" cy="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12"/>
                <a:gridCol w="865344"/>
              </a:tblGrid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”888-0"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122,00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6" name="Oval 28"/>
          <p:cNvSpPr>
            <a:spLocks noChangeArrowheads="1"/>
          </p:cNvSpPr>
          <p:nvPr/>
        </p:nvSpPr>
        <p:spPr bwMode="auto">
          <a:xfrm>
            <a:off x="2273429" y="3540398"/>
            <a:ext cx="2298570" cy="2116580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67" name="Rectangle 37"/>
          <p:cNvSpPr>
            <a:spLocks noChangeArrowheads="1"/>
          </p:cNvSpPr>
          <p:nvPr/>
        </p:nvSpPr>
        <p:spPr bwMode="auto">
          <a:xfrm>
            <a:off x="2938458" y="3787119"/>
            <a:ext cx="943970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2963001" y="5123906"/>
            <a:ext cx="866529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2503286" y="4253352"/>
          <a:ext cx="1838856" cy="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12"/>
                <a:gridCol w="865344"/>
              </a:tblGrid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”279-8"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900,00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0" name="Oval 28"/>
          <p:cNvSpPr>
            <a:spLocks noChangeArrowheads="1"/>
          </p:cNvSpPr>
          <p:nvPr/>
        </p:nvSpPr>
        <p:spPr bwMode="auto">
          <a:xfrm>
            <a:off x="434573" y="2203611"/>
            <a:ext cx="2298570" cy="2116580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1099602" y="2450331"/>
            <a:ext cx="943970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72" name="Rectangle 39"/>
          <p:cNvSpPr>
            <a:spLocks noChangeArrowheads="1"/>
          </p:cNvSpPr>
          <p:nvPr/>
        </p:nvSpPr>
        <p:spPr bwMode="auto">
          <a:xfrm>
            <a:off x="1124145" y="3787119"/>
            <a:ext cx="866529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664430" y="2916564"/>
          <a:ext cx="1838856" cy="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12"/>
                <a:gridCol w="865344"/>
              </a:tblGrid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"123-x"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374,78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4" name="Oval 28"/>
          <p:cNvSpPr>
            <a:spLocks noChangeArrowheads="1"/>
          </p:cNvSpPr>
          <p:nvPr/>
        </p:nvSpPr>
        <p:spPr bwMode="auto">
          <a:xfrm>
            <a:off x="4686928" y="3540398"/>
            <a:ext cx="2298570" cy="2116580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5351957" y="3787119"/>
            <a:ext cx="943970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76" name="Rectangle 39"/>
          <p:cNvSpPr>
            <a:spLocks noChangeArrowheads="1"/>
          </p:cNvSpPr>
          <p:nvPr/>
        </p:nvSpPr>
        <p:spPr bwMode="auto">
          <a:xfrm>
            <a:off x="5376500" y="5123906"/>
            <a:ext cx="866529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4916785" y="4253352"/>
          <a:ext cx="1838856" cy="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12"/>
                <a:gridCol w="865344"/>
              </a:tblGrid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"134-6"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22,77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9" name="Oval 28"/>
          <p:cNvSpPr>
            <a:spLocks noChangeArrowheads="1"/>
          </p:cNvSpPr>
          <p:nvPr/>
        </p:nvSpPr>
        <p:spPr bwMode="auto">
          <a:xfrm>
            <a:off x="3767500" y="1535217"/>
            <a:ext cx="2298570" cy="2116580"/>
          </a:xfrm>
          <a:prstGeom prst="ellipse">
            <a:avLst/>
          </a:prstGeom>
          <a:solidFill>
            <a:srgbClr val="FF8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136063" tIns="68031" rIns="136063" bIns="68031" anchor="ctr">
            <a:prstTxWarp prst="textNoShape">
              <a:avLst/>
            </a:prstTxWarp>
          </a:bodyPr>
          <a:lstStyle/>
          <a:p>
            <a:endParaRPr lang="pt-BR" sz="4200" dirty="0">
              <a:solidFill>
                <a:srgbClr val="7200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80" name="Rectangle 37"/>
          <p:cNvSpPr>
            <a:spLocks noChangeArrowheads="1"/>
          </p:cNvSpPr>
          <p:nvPr/>
        </p:nvSpPr>
        <p:spPr bwMode="auto">
          <a:xfrm>
            <a:off x="4432529" y="1781937"/>
            <a:ext cx="943970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creditar</a:t>
            </a:r>
          </a:p>
        </p:txBody>
      </p:sp>
      <p:sp>
        <p:nvSpPr>
          <p:cNvPr id="81" name="Rectangle 39"/>
          <p:cNvSpPr>
            <a:spLocks noChangeArrowheads="1"/>
          </p:cNvSpPr>
          <p:nvPr/>
        </p:nvSpPr>
        <p:spPr bwMode="auto">
          <a:xfrm>
            <a:off x="4457072" y="3118725"/>
            <a:ext cx="866529" cy="31027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661" tIns="54330" rIns="108661" bIns="54330">
            <a:prstTxWarp prst="textNoShape">
              <a:avLst/>
            </a:prstTxWarp>
            <a:spAutoFit/>
          </a:bodyPr>
          <a:lstStyle/>
          <a:p>
            <a:pPr defTabSz="491338"/>
            <a:r>
              <a:rPr lang="pt-BR" sz="1300" b="1" dirty="0">
                <a:solidFill>
                  <a:srgbClr val="161616"/>
                </a:solidFill>
                <a:latin typeface="Comic Sans MS" charset="0"/>
                <a:ea typeface="Comic Sans MS" charset="0"/>
                <a:cs typeface="Comic Sans MS" charset="0"/>
              </a:rPr>
              <a:t>debitar</a:t>
            </a:r>
          </a:p>
        </p:txBody>
      </p:sp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3997357" y="2248170"/>
          <a:ext cx="1838856" cy="6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512"/>
                <a:gridCol w="865344"/>
              </a:tblGrid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Número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rgbClr val="161616"/>
                          </a:solidFill>
                          <a:latin typeface="Comic Sans MS"/>
                          <a:cs typeface="Comic Sans MS"/>
                        </a:rPr>
                        <a:t>Saldo</a:t>
                      </a:r>
                      <a:endParaRPr lang="pt-BR" sz="1200" dirty="0">
                        <a:solidFill>
                          <a:srgbClr val="161616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1917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”367-1"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161616"/>
                          </a:solidFill>
                          <a:latin typeface="Courier New"/>
                          <a:cs typeface="Courier New"/>
                        </a:rPr>
                        <a:t>12,98</a:t>
                      </a:r>
                      <a:endParaRPr lang="pt-BR" sz="1200" b="1" dirty="0">
                        <a:solidFill>
                          <a:srgbClr val="161616"/>
                        </a:solidFill>
                        <a:latin typeface="Courier New"/>
                        <a:cs typeface="Courier New"/>
                      </a:endParaRPr>
                    </a:p>
                  </a:txBody>
                  <a:tcPr marL="137914" marR="137914" marT="66839" marB="66839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2388358" y="1552275"/>
            <a:ext cx="1316735" cy="552889"/>
          </a:xfrm>
          <a:prstGeom prst="rect">
            <a:avLst/>
          </a:prstGeom>
          <a:noFill/>
        </p:spPr>
        <p:txBody>
          <a:bodyPr wrap="none" lIns="136063" tIns="68031" rIns="136063" bIns="68031" rtlCol="0">
            <a:spAutoFit/>
          </a:bodyPr>
          <a:lstStyle/>
          <a:p>
            <a:r>
              <a:rPr lang="pt-BR" sz="2700" b="1" dirty="0">
                <a:solidFill>
                  <a:srgbClr val="161616"/>
                </a:solidFill>
                <a:latin typeface="Courier New"/>
                <a:cs typeface="Courier New"/>
              </a:rPr>
              <a:t>Conta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Mas como declarar uma classe em Java?</a:t>
            </a:r>
            <a:endParaRPr lang="pt-B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786"/>
              </a:spcAft>
            </a:pPr>
            <a:r>
              <a:rPr lang="pt-BR" dirty="0" smtClean="0"/>
              <a:t>Exemplo:</a:t>
            </a:r>
          </a:p>
          <a:p>
            <a:pPr lvl="1">
              <a:spcAft>
                <a:spcPts val="1786"/>
              </a:spcAft>
            </a:pPr>
            <a:r>
              <a:rPr lang="pt-BR" dirty="0" smtClean="0"/>
              <a:t>Temos uma aplicação bancária que deverá armazenar os dados de todas as contas correntes de um banco</a:t>
            </a:r>
          </a:p>
          <a:p>
            <a:pPr lvl="1">
              <a:spcAft>
                <a:spcPts val="1786"/>
              </a:spcAft>
            </a:pPr>
            <a:r>
              <a:rPr lang="pt-BR" dirty="0" smtClean="0"/>
              <a:t>Contas têm saldo e número e podemos realizar créditos e débitos nas mesmas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1968</Words>
  <Application>Microsoft Office PowerPoint</Application>
  <PresentationFormat>On-screen Show (4:3)</PresentationFormat>
  <Paragraphs>437</Paragraphs>
  <Slides>48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Solstício</vt:lpstr>
      <vt:lpstr>PLC – Introdução a POO Java</vt:lpstr>
      <vt:lpstr>O que é um objeto?</vt:lpstr>
      <vt:lpstr>Objetos</vt:lpstr>
      <vt:lpstr>Objetos</vt:lpstr>
      <vt:lpstr>Objeto Conta Bancária</vt:lpstr>
      <vt:lpstr>Estados do Objeto Conta</vt:lpstr>
      <vt:lpstr>Classe</vt:lpstr>
      <vt:lpstr>Classe x Objeto</vt:lpstr>
      <vt:lpstr>Mas como declarar uma classe em Java?</vt:lpstr>
      <vt:lpstr>Definindo Classes em Java</vt:lpstr>
      <vt:lpstr>Definindo Atributos em Java</vt:lpstr>
      <vt:lpstr>Tipos em Java</vt:lpstr>
      <vt:lpstr>Antes de criar objetos...</vt:lpstr>
      <vt:lpstr>Construtores</vt:lpstr>
      <vt:lpstr>Construtor default</vt:lpstr>
      <vt:lpstr>Valores default para atributos  </vt:lpstr>
      <vt:lpstr>Outros construtores</vt:lpstr>
      <vt:lpstr>Criação de objetos</vt:lpstr>
      <vt:lpstr>Exemplo de classe</vt:lpstr>
      <vt:lpstr>Introdução a herança</vt:lpstr>
      <vt:lpstr>Estados do Objeto Conta</vt:lpstr>
      <vt:lpstr>Motivação</vt:lpstr>
      <vt:lpstr>Objeto Poupança </vt:lpstr>
      <vt:lpstr>Estados do Objeto Poupança</vt:lpstr>
      <vt:lpstr>Estados do Objeto Poupança</vt:lpstr>
      <vt:lpstr>Classe de Poupanças: Assinatura</vt:lpstr>
      <vt:lpstr>Classe de Poupanças: Descrição </vt:lpstr>
      <vt:lpstr>E a aplicação bancária?</vt:lpstr>
      <vt:lpstr>Classe de Bancos:  Assinatura</vt:lpstr>
      <vt:lpstr>Classe de Bancos:  Descrição (1)</vt:lpstr>
      <vt:lpstr>Slide 31</vt:lpstr>
      <vt:lpstr>Classe de Bancos:  Descrição (3)</vt:lpstr>
      <vt:lpstr>Slide 33</vt:lpstr>
      <vt:lpstr>Problemas</vt:lpstr>
      <vt:lpstr>Subtipos e Subclasses</vt:lpstr>
      <vt:lpstr>Herança</vt:lpstr>
      <vt:lpstr>Subclasses </vt:lpstr>
      <vt:lpstr>Herança</vt:lpstr>
      <vt:lpstr>Classe de Poupanças:  Com herança</vt:lpstr>
      <vt:lpstr>Extends</vt:lpstr>
      <vt:lpstr>Interfaces</vt:lpstr>
      <vt:lpstr>Interfaces - Exemplo</vt:lpstr>
      <vt:lpstr>Interfaces - Exemplo</vt:lpstr>
      <vt:lpstr>Interfaces - Exemplo</vt:lpstr>
      <vt:lpstr>Interfaces - Exemplo</vt:lpstr>
      <vt:lpstr>Interfaces - Exemplo</vt:lpstr>
      <vt:lpstr>Interfaces - Observação</vt:lpstr>
      <vt:lpstr>Interfaces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um objeto?</dc:title>
  <dc:creator>Paulinho</dc:creator>
  <cp:lastModifiedBy>MARCELA NEVES</cp:lastModifiedBy>
  <cp:revision>5</cp:revision>
  <dcterms:created xsi:type="dcterms:W3CDTF">2010-09-23T12:34:44Z</dcterms:created>
  <dcterms:modified xsi:type="dcterms:W3CDTF">2010-09-25T20:43:47Z</dcterms:modified>
</cp:coreProperties>
</file>