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325" r:id="rId3"/>
    <p:sldId id="279" r:id="rId4"/>
    <p:sldId id="259" r:id="rId5"/>
    <p:sldId id="326" r:id="rId6"/>
    <p:sldId id="280" r:id="rId7"/>
    <p:sldId id="310" r:id="rId8"/>
    <p:sldId id="311" r:id="rId9"/>
    <p:sldId id="312" r:id="rId10"/>
    <p:sldId id="307" r:id="rId11"/>
    <p:sldId id="308" r:id="rId12"/>
    <p:sldId id="309" r:id="rId13"/>
    <p:sldId id="313" r:id="rId14"/>
    <p:sldId id="269" r:id="rId15"/>
    <p:sldId id="267" r:id="rId16"/>
    <p:sldId id="271" r:id="rId17"/>
    <p:sldId id="272" r:id="rId18"/>
    <p:sldId id="332" r:id="rId19"/>
    <p:sldId id="333" r:id="rId20"/>
    <p:sldId id="273" r:id="rId21"/>
    <p:sldId id="328" r:id="rId22"/>
    <p:sldId id="329" r:id="rId23"/>
    <p:sldId id="330" r:id="rId24"/>
    <p:sldId id="331" r:id="rId25"/>
    <p:sldId id="284" r:id="rId26"/>
    <p:sldId id="301" r:id="rId27"/>
    <p:sldId id="316" r:id="rId28"/>
    <p:sldId id="317" r:id="rId29"/>
    <p:sldId id="318" r:id="rId30"/>
    <p:sldId id="320" r:id="rId31"/>
    <p:sldId id="321" r:id="rId32"/>
    <p:sldId id="288" r:id="rId33"/>
    <p:sldId id="289" r:id="rId34"/>
    <p:sldId id="322" r:id="rId35"/>
    <p:sldId id="323" r:id="rId36"/>
    <p:sldId id="290" r:id="rId37"/>
    <p:sldId id="291" r:id="rId38"/>
    <p:sldId id="292" r:id="rId39"/>
    <p:sldId id="327" r:id="rId40"/>
    <p:sldId id="304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FF66"/>
    <a:srgbClr val="CCCC00"/>
    <a:srgbClr val="11AB20"/>
    <a:srgbClr val="11A31F"/>
    <a:srgbClr val="002611"/>
    <a:srgbClr val="07450D"/>
    <a:srgbClr val="C04530"/>
    <a:srgbClr val="1FFFFF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9" autoAdjust="0"/>
    <p:restoredTop sz="96844" autoAdjust="0"/>
  </p:normalViewPr>
  <p:slideViewPr>
    <p:cSldViewPr>
      <p:cViewPr>
        <p:scale>
          <a:sx n="75" d="100"/>
          <a:sy n="75" d="100"/>
        </p:scale>
        <p:origin x="-49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caro\Downloads\matriz%20de%20val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9.6906199831817155E-2"/>
          <c:y val="3.0054644808743178E-2"/>
          <c:w val="0.89278635680248719"/>
          <c:h val="0.47938664429241445"/>
        </c:manualLayout>
      </c:layout>
      <c:lineChart>
        <c:grouping val="standard"/>
        <c:ser>
          <c:idx val="0"/>
          <c:order val="0"/>
          <c:tx>
            <c:strRef>
              <c:f>'[matriz de valores.xlsx]Plan1'!$B$1</c:f>
              <c:strCache>
                <c:ptCount val="1"/>
                <c:pt idx="0">
                  <c:v>DeviantArt</c:v>
                </c:pt>
              </c:strCache>
            </c:strRef>
          </c:tx>
          <c:spPr>
            <a:ln>
              <a:solidFill>
                <a:srgbClr val="CCCC00"/>
              </a:solidFill>
            </a:ln>
          </c:spPr>
          <c:marker>
            <c:spPr>
              <a:solidFill>
                <a:srgbClr val="CCCC00"/>
              </a:solidFill>
            </c:spPr>
          </c:marker>
          <c:cat>
            <c:strRef>
              <c:f>'[matriz de valores.xlsx]Plan1'!$A$2:$A$10</c:f>
              <c:strCache>
                <c:ptCount val="9"/>
                <c:pt idx="0">
                  <c:v>Repositório online</c:v>
                </c:pt>
                <c:pt idx="1">
                  <c:v>Ferramenta de gerenciamento</c:v>
                </c:pt>
                <c:pt idx="2">
                  <c:v>Organização</c:v>
                </c:pt>
                <c:pt idx="3">
                  <c:v>Confiabilidade</c:v>
                </c:pt>
                <c:pt idx="4">
                  <c:v>Comunicação</c:v>
                </c:pt>
                <c:pt idx="5">
                  <c:v>Alcance</c:v>
                </c:pt>
                <c:pt idx="6">
                  <c:v>Reconhecimento</c:v>
                </c:pt>
                <c:pt idx="7">
                  <c:v>Recompensa</c:v>
                </c:pt>
                <c:pt idx="8">
                  <c:v>Diversão</c:v>
                </c:pt>
              </c:strCache>
            </c:strRef>
          </c:cat>
          <c:val>
            <c:numRef>
              <c:f>'[matriz de valores.xlsx]Plan1'!$B$2:$B$10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'[matriz de valores.xlsx]Plan1'!$C$1</c:f>
              <c:strCache>
                <c:ptCount val="1"/>
                <c:pt idx="0">
                  <c:v>Contato Pessoal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'[matriz de valores.xlsx]Plan1'!$A$2:$A$10</c:f>
              <c:strCache>
                <c:ptCount val="9"/>
                <c:pt idx="0">
                  <c:v>Repositório online</c:v>
                </c:pt>
                <c:pt idx="1">
                  <c:v>Ferramenta de gerenciamento</c:v>
                </c:pt>
                <c:pt idx="2">
                  <c:v>Organização</c:v>
                </c:pt>
                <c:pt idx="3">
                  <c:v>Confiabilidade</c:v>
                </c:pt>
                <c:pt idx="4">
                  <c:v>Comunicação</c:v>
                </c:pt>
                <c:pt idx="5">
                  <c:v>Alcance</c:v>
                </c:pt>
                <c:pt idx="6">
                  <c:v>Reconhecimento</c:v>
                </c:pt>
                <c:pt idx="7">
                  <c:v>Recompensa</c:v>
                </c:pt>
                <c:pt idx="8">
                  <c:v>Diversão</c:v>
                </c:pt>
              </c:strCache>
            </c:strRef>
          </c:cat>
          <c:val>
            <c:numRef>
              <c:f>'[matriz de valores.xlsx]Plan1'!$C$2:$C$10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'[matriz de valores.xlsx]Plan1'!$D$1</c:f>
              <c:strCache>
                <c:ptCount val="1"/>
                <c:pt idx="0">
                  <c:v>GoogleCode</c:v>
                </c:pt>
              </c:strCache>
            </c:strRef>
          </c:tx>
          <c:spPr>
            <a:ln>
              <a:solidFill>
                <a:srgbClr val="11AB20"/>
              </a:solidFill>
            </a:ln>
          </c:spPr>
          <c:marker>
            <c:spPr>
              <a:solidFill>
                <a:srgbClr val="11AB20"/>
              </a:solidFill>
            </c:spPr>
          </c:marker>
          <c:cat>
            <c:strRef>
              <c:f>'[matriz de valores.xlsx]Plan1'!$A$2:$A$10</c:f>
              <c:strCache>
                <c:ptCount val="9"/>
                <c:pt idx="0">
                  <c:v>Repositório online</c:v>
                </c:pt>
                <c:pt idx="1">
                  <c:v>Ferramenta de gerenciamento</c:v>
                </c:pt>
                <c:pt idx="2">
                  <c:v>Organização</c:v>
                </c:pt>
                <c:pt idx="3">
                  <c:v>Confiabilidade</c:v>
                </c:pt>
                <c:pt idx="4">
                  <c:v>Comunicação</c:v>
                </c:pt>
                <c:pt idx="5">
                  <c:v>Alcance</c:v>
                </c:pt>
                <c:pt idx="6">
                  <c:v>Reconhecimento</c:v>
                </c:pt>
                <c:pt idx="7">
                  <c:v>Recompensa</c:v>
                </c:pt>
                <c:pt idx="8">
                  <c:v>Diversão</c:v>
                </c:pt>
              </c:strCache>
            </c:strRef>
          </c:cat>
          <c:val>
            <c:numRef>
              <c:f>'[matriz de valores.xlsx]Plan1'!$D$2:$D$10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'[matriz de valores.xlsx]Plan1'!$E$1</c:f>
              <c:strCache>
                <c:ptCount val="1"/>
                <c:pt idx="0">
                  <c:v>Arcadea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glow rad="215900">
                <a:schemeClr val="accent1">
                  <a:satMod val="175000"/>
                  <a:alpha val="25000"/>
                </a:schemeClr>
              </a:glow>
            </a:effectLst>
          </c:spPr>
          <c:marker>
            <c:symbol val="circle"/>
            <c:size val="9"/>
            <c:spPr>
              <a:solidFill>
                <a:schemeClr val="accent1"/>
              </a:solidFill>
              <a:effectLst>
                <a:glow rad="2159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strRef>
              <c:f>'[matriz de valores.xlsx]Plan1'!$A$2:$A$10</c:f>
              <c:strCache>
                <c:ptCount val="9"/>
                <c:pt idx="0">
                  <c:v>Repositório online</c:v>
                </c:pt>
                <c:pt idx="1">
                  <c:v>Ferramenta de gerenciamento</c:v>
                </c:pt>
                <c:pt idx="2">
                  <c:v>Organização</c:v>
                </c:pt>
                <c:pt idx="3">
                  <c:v>Confiabilidade</c:v>
                </c:pt>
                <c:pt idx="4">
                  <c:v>Comunicação</c:v>
                </c:pt>
                <c:pt idx="5">
                  <c:v>Alcance</c:v>
                </c:pt>
                <c:pt idx="6">
                  <c:v>Reconhecimento</c:v>
                </c:pt>
                <c:pt idx="7">
                  <c:v>Recompensa</c:v>
                </c:pt>
                <c:pt idx="8">
                  <c:v>Diversão</c:v>
                </c:pt>
              </c:strCache>
            </c:strRef>
          </c:cat>
          <c:val>
            <c:numRef>
              <c:f>'[matriz de valores.xlsx]Plan1'!$E$2:$E$10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</c:numCache>
            </c:numRef>
          </c:val>
        </c:ser>
        <c:dLbls/>
        <c:marker val="1"/>
        <c:axId val="37088256"/>
        <c:axId val="37110528"/>
      </c:lineChart>
      <c:catAx>
        <c:axId val="37088256"/>
        <c:scaling>
          <c:orientation val="minMax"/>
        </c:scaling>
        <c:axPos val="b"/>
        <c:tickLblPos val="nextTo"/>
        <c:crossAx val="37110528"/>
        <c:crosses val="autoZero"/>
        <c:auto val="1"/>
        <c:lblAlgn val="ctr"/>
        <c:lblOffset val="100"/>
      </c:catAx>
      <c:valAx>
        <c:axId val="37110528"/>
        <c:scaling>
          <c:orientation val="minMax"/>
        </c:scaling>
        <c:axPos val="l"/>
        <c:majorGridlines/>
        <c:numFmt formatCode="General" sourceLinked="1"/>
        <c:tickLblPos val="nextTo"/>
        <c:crossAx val="3708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68284789644014"/>
          <c:y val="0.7045725226969578"/>
          <c:w val="0.22713592233009711"/>
          <c:h val="0.27937954477001858"/>
        </c:manualLayout>
      </c:layout>
      <c:txPr>
        <a:bodyPr/>
        <a:lstStyle/>
        <a:p>
          <a:pPr algn="just">
            <a:defRPr/>
          </a:pPr>
          <a:endParaRPr lang="pt-BR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8CCE1-F15D-4463-8247-CB7C5101BFCE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EDFDD560-617F-4C99-9CE3-41BF6A45550D}">
      <dgm:prSet phldrT="[Text]"/>
      <dgm:spPr>
        <a:effectLst>
          <a:glow rad="228600">
            <a:schemeClr val="accent1">
              <a:alpha val="23000"/>
            </a:schemeClr>
          </a:glow>
        </a:effectLst>
      </dgm:spPr>
      <dgm:t>
        <a:bodyPr/>
        <a:lstStyle/>
        <a:p>
          <a:r>
            <a:rPr lang="pt-BR" b="1" smtClean="0">
              <a:solidFill>
                <a:schemeClr val="bg1"/>
              </a:solidFill>
            </a:rPr>
            <a:t>Concepção</a:t>
          </a:r>
          <a:endParaRPr lang="en-US" b="1" dirty="0">
            <a:solidFill>
              <a:schemeClr val="bg1"/>
            </a:solidFill>
          </a:endParaRPr>
        </a:p>
      </dgm:t>
    </dgm:pt>
    <dgm:pt modelId="{689B7E06-0DE5-4ED3-BE5A-209CF6D9C232}" type="parTrans" cxnId="{350305B7-06E6-4F05-807F-C04FE10969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0FA036-3DA9-4400-9392-3DD0F4FF7560}" type="sibTrans" cxnId="{350305B7-06E6-4F05-807F-C04FE10969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B89BC3-668C-4CC7-9690-718B78338C4A}">
      <dgm:prSet phldrT="[Text]"/>
      <dgm:spPr>
        <a:effectLst>
          <a:glow rad="228600">
            <a:schemeClr val="accent1">
              <a:alpha val="23000"/>
            </a:schemeClr>
          </a:glow>
        </a:effectLst>
      </dgm:spPr>
      <dgm:t>
        <a:bodyPr/>
        <a:lstStyle/>
        <a:p>
          <a:r>
            <a:rPr lang="en-US" b="1" smtClean="0">
              <a:solidFill>
                <a:schemeClr val="bg1"/>
              </a:solidFill>
            </a:rPr>
            <a:t>Elaboração</a:t>
          </a:r>
          <a:endParaRPr lang="en-US" b="1" dirty="0">
            <a:solidFill>
              <a:schemeClr val="bg1"/>
            </a:solidFill>
          </a:endParaRPr>
        </a:p>
      </dgm:t>
    </dgm:pt>
    <dgm:pt modelId="{4310EF4E-B59D-4C6B-9788-FA94AF04FD5D}" type="parTrans" cxnId="{0DAEDD60-0FD3-4BD0-B1F8-11DB6838DA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2E3CEAF-C497-454E-8CF7-EC58E402C2F6}" type="sibTrans" cxnId="{0DAEDD60-0FD3-4BD0-B1F8-11DB6838DA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144313-2A01-46D1-BF0B-A731E6BDC795}">
      <dgm:prSet phldrT="[Text]"/>
      <dgm:spPr>
        <a:effectLst>
          <a:glow rad="228600">
            <a:schemeClr val="accent1">
              <a:alpha val="23000"/>
            </a:schemeClr>
          </a:glow>
        </a:effectLst>
      </dgm:spPr>
      <dgm:t>
        <a:bodyPr/>
        <a:lstStyle/>
        <a:p>
          <a:r>
            <a:rPr lang="en-US" b="1" smtClean="0">
              <a:solidFill>
                <a:schemeClr val="bg1"/>
              </a:solidFill>
            </a:rPr>
            <a:t>Construção</a:t>
          </a:r>
          <a:endParaRPr lang="en-US" b="1" dirty="0">
            <a:solidFill>
              <a:schemeClr val="bg1"/>
            </a:solidFill>
          </a:endParaRPr>
        </a:p>
      </dgm:t>
    </dgm:pt>
    <dgm:pt modelId="{774017E4-D6B5-493B-93AC-96E0278DF506}" type="parTrans" cxnId="{F37C21A7-709B-4725-8235-9CD735C9908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E829D7-97FF-4F35-B086-F443CE3D0CE7}" type="sibTrans" cxnId="{F37C21A7-709B-4725-8235-9CD735C9908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505219-1873-44D8-A618-38D6A9EF30E8}">
      <dgm:prSet phldrT="[Text]"/>
      <dgm:spPr>
        <a:effectLst>
          <a:glow rad="228600">
            <a:schemeClr val="accent1">
              <a:alpha val="23000"/>
            </a:schemeClr>
          </a:glow>
        </a:effectLst>
      </dgm:spPr>
      <dgm:t>
        <a:bodyPr/>
        <a:lstStyle/>
        <a:p>
          <a:r>
            <a:rPr lang="en-US" b="1" smtClean="0">
              <a:solidFill>
                <a:schemeClr val="bg1"/>
              </a:solidFill>
            </a:rPr>
            <a:t>Transição</a:t>
          </a:r>
          <a:endParaRPr lang="en-US" b="1" dirty="0">
            <a:solidFill>
              <a:schemeClr val="bg1"/>
            </a:solidFill>
          </a:endParaRPr>
        </a:p>
      </dgm:t>
    </dgm:pt>
    <dgm:pt modelId="{FCB60B5B-DBD7-4F6F-90C9-9EC2444203BA}" type="parTrans" cxnId="{FFD1E251-04F2-4D80-AC85-F8AD625364B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B9CE7A-6E57-4A99-ABDE-7A77D79236C7}" type="sibTrans" cxnId="{FFD1E251-04F2-4D80-AC85-F8AD625364B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7A154E-24A8-470C-B105-1084ABB2B9A8}" type="pres">
      <dgm:prSet presAssocID="{6AA8CCE1-F15D-4463-8247-CB7C5101BFCE}" presName="Name0" presStyleCnt="0">
        <dgm:presLayoutVars>
          <dgm:dir/>
          <dgm:animLvl val="lvl"/>
          <dgm:resizeHandles val="exact"/>
        </dgm:presLayoutVars>
      </dgm:prSet>
      <dgm:spPr/>
    </dgm:pt>
    <dgm:pt modelId="{4C499635-5EC9-4F92-9F9E-3A083AFEAD9F}" type="pres">
      <dgm:prSet presAssocID="{EDFDD560-617F-4C99-9CE3-41BF6A45550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58C9B-C90E-4DCD-8D13-2C894BA94F7A}" type="pres">
      <dgm:prSet presAssocID="{080FA036-3DA9-4400-9392-3DD0F4FF7560}" presName="parTxOnlySpace" presStyleCnt="0"/>
      <dgm:spPr/>
    </dgm:pt>
    <dgm:pt modelId="{FC901380-A6B0-4404-87ED-621135EFFD3B}" type="pres">
      <dgm:prSet presAssocID="{0BB89BC3-668C-4CC7-9690-718B78338C4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C2BE-0935-4628-809F-8304F41808E8}" type="pres">
      <dgm:prSet presAssocID="{E2E3CEAF-C497-454E-8CF7-EC58E402C2F6}" presName="parTxOnlySpace" presStyleCnt="0"/>
      <dgm:spPr/>
    </dgm:pt>
    <dgm:pt modelId="{C8B731C5-6268-43A3-B59B-665D53939F7D}" type="pres">
      <dgm:prSet presAssocID="{DF144313-2A01-46D1-BF0B-A731E6BDC79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5403B-5C50-4C5E-9AF4-4321A666731E}" type="pres">
      <dgm:prSet presAssocID="{37E829D7-97FF-4F35-B086-F443CE3D0CE7}" presName="parTxOnlySpace" presStyleCnt="0"/>
      <dgm:spPr/>
    </dgm:pt>
    <dgm:pt modelId="{4DD1F81F-CF27-47B3-BFC8-67E962959EE9}" type="pres">
      <dgm:prSet presAssocID="{09505219-1873-44D8-A618-38D6A9EF30E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0305B7-06E6-4F05-807F-C04FE10969BA}" srcId="{6AA8CCE1-F15D-4463-8247-CB7C5101BFCE}" destId="{EDFDD560-617F-4C99-9CE3-41BF6A45550D}" srcOrd="0" destOrd="0" parTransId="{689B7E06-0DE5-4ED3-BE5A-209CF6D9C232}" sibTransId="{080FA036-3DA9-4400-9392-3DD0F4FF7560}"/>
    <dgm:cxn modelId="{7BABD082-F227-42A0-A9FB-F24F51581642}" type="presOf" srcId="{0BB89BC3-668C-4CC7-9690-718B78338C4A}" destId="{FC901380-A6B0-4404-87ED-621135EFFD3B}" srcOrd="0" destOrd="0" presId="urn:microsoft.com/office/officeart/2005/8/layout/chevron1"/>
    <dgm:cxn modelId="{FFD1E251-04F2-4D80-AC85-F8AD625364BF}" srcId="{6AA8CCE1-F15D-4463-8247-CB7C5101BFCE}" destId="{09505219-1873-44D8-A618-38D6A9EF30E8}" srcOrd="3" destOrd="0" parTransId="{FCB60B5B-DBD7-4F6F-90C9-9EC2444203BA}" sibTransId="{0FB9CE7A-6E57-4A99-ABDE-7A77D79236C7}"/>
    <dgm:cxn modelId="{FA5B1C4E-0A9A-412D-8E88-1A4D4B55FA9C}" type="presOf" srcId="{DF144313-2A01-46D1-BF0B-A731E6BDC795}" destId="{C8B731C5-6268-43A3-B59B-665D53939F7D}" srcOrd="0" destOrd="0" presId="urn:microsoft.com/office/officeart/2005/8/layout/chevron1"/>
    <dgm:cxn modelId="{0DAEDD60-0FD3-4BD0-B1F8-11DB6838DA91}" srcId="{6AA8CCE1-F15D-4463-8247-CB7C5101BFCE}" destId="{0BB89BC3-668C-4CC7-9690-718B78338C4A}" srcOrd="1" destOrd="0" parTransId="{4310EF4E-B59D-4C6B-9788-FA94AF04FD5D}" sibTransId="{E2E3CEAF-C497-454E-8CF7-EC58E402C2F6}"/>
    <dgm:cxn modelId="{F37C21A7-709B-4725-8235-9CD735C99084}" srcId="{6AA8CCE1-F15D-4463-8247-CB7C5101BFCE}" destId="{DF144313-2A01-46D1-BF0B-A731E6BDC795}" srcOrd="2" destOrd="0" parTransId="{774017E4-D6B5-493B-93AC-96E0278DF506}" sibTransId="{37E829D7-97FF-4F35-B086-F443CE3D0CE7}"/>
    <dgm:cxn modelId="{76603F1B-634B-4148-B5E5-987E2102DEE1}" type="presOf" srcId="{EDFDD560-617F-4C99-9CE3-41BF6A45550D}" destId="{4C499635-5EC9-4F92-9F9E-3A083AFEAD9F}" srcOrd="0" destOrd="0" presId="urn:microsoft.com/office/officeart/2005/8/layout/chevron1"/>
    <dgm:cxn modelId="{195ACF07-B186-475D-959A-40C466408A40}" type="presOf" srcId="{6AA8CCE1-F15D-4463-8247-CB7C5101BFCE}" destId="{E47A154E-24A8-470C-B105-1084ABB2B9A8}" srcOrd="0" destOrd="0" presId="urn:microsoft.com/office/officeart/2005/8/layout/chevron1"/>
    <dgm:cxn modelId="{2F8D7A9A-ACA7-4EE9-A6C5-233A9325EBB8}" type="presOf" srcId="{09505219-1873-44D8-A618-38D6A9EF30E8}" destId="{4DD1F81F-CF27-47B3-BFC8-67E962959EE9}" srcOrd="0" destOrd="0" presId="urn:microsoft.com/office/officeart/2005/8/layout/chevron1"/>
    <dgm:cxn modelId="{61C1F0C4-A6A2-43D7-A444-ACB1DC84C0FC}" type="presParOf" srcId="{E47A154E-24A8-470C-B105-1084ABB2B9A8}" destId="{4C499635-5EC9-4F92-9F9E-3A083AFEAD9F}" srcOrd="0" destOrd="0" presId="urn:microsoft.com/office/officeart/2005/8/layout/chevron1"/>
    <dgm:cxn modelId="{9D8E33CF-B60C-4092-8919-A0197E70BC67}" type="presParOf" srcId="{E47A154E-24A8-470C-B105-1084ABB2B9A8}" destId="{FF858C9B-C90E-4DCD-8D13-2C894BA94F7A}" srcOrd="1" destOrd="0" presId="urn:microsoft.com/office/officeart/2005/8/layout/chevron1"/>
    <dgm:cxn modelId="{BD57C42D-17ED-435E-A5E8-652172A06BA4}" type="presParOf" srcId="{E47A154E-24A8-470C-B105-1084ABB2B9A8}" destId="{FC901380-A6B0-4404-87ED-621135EFFD3B}" srcOrd="2" destOrd="0" presId="urn:microsoft.com/office/officeart/2005/8/layout/chevron1"/>
    <dgm:cxn modelId="{3F95595E-80A7-47E4-93D0-0F041E460F35}" type="presParOf" srcId="{E47A154E-24A8-470C-B105-1084ABB2B9A8}" destId="{DDC7C2BE-0935-4628-809F-8304F41808E8}" srcOrd="3" destOrd="0" presId="urn:microsoft.com/office/officeart/2005/8/layout/chevron1"/>
    <dgm:cxn modelId="{0FE1E2C5-7E5E-452D-B31C-05B7543CEA66}" type="presParOf" srcId="{E47A154E-24A8-470C-B105-1084ABB2B9A8}" destId="{C8B731C5-6268-43A3-B59B-665D53939F7D}" srcOrd="4" destOrd="0" presId="urn:microsoft.com/office/officeart/2005/8/layout/chevron1"/>
    <dgm:cxn modelId="{3293A71C-9B81-4191-80F2-C1A4DCE02BF3}" type="presParOf" srcId="{E47A154E-24A8-470C-B105-1084ABB2B9A8}" destId="{D755403B-5C50-4C5E-9AF4-4321A666731E}" srcOrd="5" destOrd="0" presId="urn:microsoft.com/office/officeart/2005/8/layout/chevron1"/>
    <dgm:cxn modelId="{2DD8A19B-0723-4632-BD8F-F932C1848BB1}" type="presParOf" srcId="{E47A154E-24A8-470C-B105-1084ABB2B9A8}" destId="{4DD1F81F-CF27-47B3-BFC8-67E962959EE9}" srcOrd="6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99635-5EC9-4F92-9F9E-3A083AFEAD9F}">
      <dsp:nvSpPr>
        <dsp:cNvPr id="0" name=""/>
        <dsp:cNvSpPr/>
      </dsp:nvSpPr>
      <dsp:spPr>
        <a:xfrm>
          <a:off x="3499" y="1764305"/>
          <a:ext cx="2036973" cy="8147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alpha val="23000"/>
            </a:schemeClr>
          </a:glo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bg1"/>
              </a:solidFill>
            </a:rPr>
            <a:t>Concepção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499" y="1764305"/>
        <a:ext cx="2036973" cy="814789"/>
      </dsp:txXfrm>
    </dsp:sp>
    <dsp:sp modelId="{FC901380-A6B0-4404-87ED-621135EFFD3B}">
      <dsp:nvSpPr>
        <dsp:cNvPr id="0" name=""/>
        <dsp:cNvSpPr/>
      </dsp:nvSpPr>
      <dsp:spPr>
        <a:xfrm>
          <a:off x="1836775" y="1764305"/>
          <a:ext cx="2036973" cy="8147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alpha val="23000"/>
            </a:schemeClr>
          </a:glo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Elaboração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836775" y="1764305"/>
        <a:ext cx="2036973" cy="814789"/>
      </dsp:txXfrm>
    </dsp:sp>
    <dsp:sp modelId="{C8B731C5-6268-43A3-B59B-665D53939F7D}">
      <dsp:nvSpPr>
        <dsp:cNvPr id="0" name=""/>
        <dsp:cNvSpPr/>
      </dsp:nvSpPr>
      <dsp:spPr>
        <a:xfrm>
          <a:off x="3670051" y="1764305"/>
          <a:ext cx="2036973" cy="8147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alpha val="23000"/>
            </a:schemeClr>
          </a:glo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Construção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670051" y="1764305"/>
        <a:ext cx="2036973" cy="814789"/>
      </dsp:txXfrm>
    </dsp:sp>
    <dsp:sp modelId="{4DD1F81F-CF27-47B3-BFC8-67E962959EE9}">
      <dsp:nvSpPr>
        <dsp:cNvPr id="0" name=""/>
        <dsp:cNvSpPr/>
      </dsp:nvSpPr>
      <dsp:spPr>
        <a:xfrm>
          <a:off x="5503327" y="1764305"/>
          <a:ext cx="2036973" cy="8147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alpha val="23000"/>
            </a:schemeClr>
          </a:glo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Transição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503327" y="1764305"/>
        <a:ext cx="2036973" cy="81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1998-BA0B-4017-A6EB-09A713535913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01D2-D9B0-462B-B2B0-39A74B415F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nd.or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mmorpg</a:t>
            </a:r>
            <a:r>
              <a:rPr lang="pt-BR" baseline="0" dirty="0" smtClean="0"/>
              <a:t> por </a:t>
            </a:r>
            <a:r>
              <a:rPr lang="pt-BR" baseline="0" dirty="0" err="1" smtClean="0"/>
              <a:t>arcadea</a:t>
            </a:r>
            <a:r>
              <a:rPr lang="pt-BR" baseline="0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Citações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Logos de</a:t>
            </a:r>
            <a:r>
              <a:rPr lang="pt-BR" baseline="0" dirty="0" smtClean="0"/>
              <a:t> aplicativos q funcionam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Topcoder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Jynx</a:t>
            </a:r>
            <a:r>
              <a:rPr lang="en-US" baseline="0" dirty="0" smtClean="0"/>
              <a:t>, Disney …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usabilidade?</a:t>
            </a:r>
          </a:p>
          <a:p>
            <a:endParaRPr lang="pt-BR" dirty="0" smtClean="0"/>
          </a:p>
          <a:p>
            <a:r>
              <a:rPr lang="pt-BR" dirty="0" smtClean="0"/>
              <a:t>“filosofia de design”</a:t>
            </a:r>
          </a:p>
          <a:p>
            <a:r>
              <a:rPr lang="pt-BR" dirty="0" smtClean="0"/>
              <a:t>Um atributo da qualidade</a:t>
            </a:r>
          </a:p>
          <a:p>
            <a:r>
              <a:rPr lang="pt-BR" dirty="0" smtClean="0"/>
              <a:t>A facilidade de utilização de um produto para conseguir atingir um determinado </a:t>
            </a:r>
            <a:r>
              <a:rPr lang="pt-BR" dirty="0" err="1" smtClean="0"/>
              <a:t>objectivo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Conjunto de metodologias e técnicas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710B-29C6-4D31-818C-3DEBAC019CBF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segundo Jakob Nielsen tem 5 componentes.. (Isso vai ser bem rápido... Só comenta de leve quem</a:t>
            </a:r>
            <a:r>
              <a:rPr lang="pt-BR" baseline="0" dirty="0" smtClean="0"/>
              <a:t> é ele... E vai pros pontos)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(quem é ele?? -&gt;&gt;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Nielsen holds a Ph.D. in human-computer interaction from the Technical University of Denmark in Copenhagen.)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Nielsen, Ph.D., is a User Advocate and principal of the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ompany home page"/>
              </a:rPr>
              <a:t>Nielsen Norman Group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which he co-founded with Dr.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ersonal home page"/>
              </a:rPr>
              <a:t>Donald A. Norman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(former VP of research at Apple Computer). Before starting NNG in 1998 he was a Sun Microsystems Distinguished Engineer.)</a:t>
            </a:r>
            <a:endParaRPr lang="pt-BR" dirty="0" smtClean="0"/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-Facilidade de aprendizagem. Quão fácil é para os utilizadores conseguir realizar as tarefas básicas no seu primeiro contacto com um produto?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-Eficiência. Após os utilizadores aprenderem a utilizar o produto, com que rapidez conseguem realizar as tarefas?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-Memorização. Quando os utilizadores retornam ao produto após um período de não utilização, com que facilidade conseguem restabelecer a sua proficiência?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-Erros. Quantos erros os utilizadores fazem, qual a gravidade desses erros e com que facilidade conseguem recuperar dos erros?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-Satisfação. Quão agradável é utilizar o produto?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710B-29C6-4D31-818C-3DEBAC019CBF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 do público alvo.</a:t>
            </a:r>
          </a:p>
          <a:p>
            <a:endParaRPr lang="pt-BR" dirty="0" smtClean="0"/>
          </a:p>
          <a:p>
            <a:r>
              <a:rPr lang="pt-BR" dirty="0" smtClean="0"/>
              <a:t>Explicar como</a:t>
            </a:r>
            <a:r>
              <a:rPr lang="pt-BR" baseline="0" dirty="0" smtClean="0"/>
              <a:t> estamos definindo esse público com questionários para instituições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710B-29C6-4D31-818C-3DEBAC019CBF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Validações.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err="1" smtClean="0"/>
              <a:t>msm</a:t>
            </a:r>
            <a:r>
              <a:rPr lang="pt-BR" dirty="0" smtClean="0"/>
              <a:t> dos questionários serão convocados para o torneio.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710B-29C6-4D31-818C-3DEBAC019CB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01D2-D9B0-462B-B2B0-39A74B415F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5FAAAD5-B9F8-4D1A-A19A-F8C2C634D57F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2A1D47-F37B-4C25-8233-C09EA524CC0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9.png"/><Relationship Id="rId21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24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53.png"/><Relationship Id="rId3" Type="http://schemas.openxmlformats.org/officeDocument/2006/relationships/image" Target="../media/image33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46.png"/><Relationship Id="rId2" Type="http://schemas.openxmlformats.org/officeDocument/2006/relationships/image" Target="../media/image19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png"/><Relationship Id="rId24" Type="http://schemas.openxmlformats.org/officeDocument/2006/relationships/image" Target="../media/image38.png"/><Relationship Id="rId5" Type="http://schemas.openxmlformats.org/officeDocument/2006/relationships/image" Target="../media/image20.png"/><Relationship Id="rId15" Type="http://schemas.openxmlformats.org/officeDocument/2006/relationships/image" Target="../media/image64.png"/><Relationship Id="rId23" Type="http://schemas.openxmlformats.org/officeDocument/2006/relationships/image" Target="../media/image37.png"/><Relationship Id="rId28" Type="http://schemas.openxmlformats.org/officeDocument/2006/relationships/image" Target="../media/image5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3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12" Type="http://schemas.openxmlformats.org/officeDocument/2006/relationships/image" Target="../media/image8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84.png"/><Relationship Id="rId10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0.png"/><Relationship Id="rId18" Type="http://schemas.openxmlformats.org/officeDocument/2006/relationships/image" Target="../media/image50.png"/><Relationship Id="rId3" Type="http://schemas.openxmlformats.org/officeDocument/2006/relationships/image" Target="../media/image88.png"/><Relationship Id="rId21" Type="http://schemas.openxmlformats.org/officeDocument/2006/relationships/image" Target="../media/image39.png"/><Relationship Id="rId7" Type="http://schemas.openxmlformats.org/officeDocument/2006/relationships/image" Target="../media/image53.png"/><Relationship Id="rId12" Type="http://schemas.openxmlformats.org/officeDocument/2006/relationships/image" Target="../media/image89.png"/><Relationship Id="rId17" Type="http://schemas.openxmlformats.org/officeDocument/2006/relationships/image" Target="../media/image92.png"/><Relationship Id="rId2" Type="http://schemas.openxmlformats.org/officeDocument/2006/relationships/image" Target="../media/image87.png"/><Relationship Id="rId16" Type="http://schemas.openxmlformats.org/officeDocument/2006/relationships/image" Target="../media/image8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openxmlformats.org/officeDocument/2006/relationships/image" Target="../media/image52.png"/><Relationship Id="rId19" Type="http://schemas.openxmlformats.org/officeDocument/2006/relationships/image" Target="../media/image93.png"/><Relationship Id="rId4" Type="http://schemas.openxmlformats.org/officeDocument/2006/relationships/image" Target="../media/image19.png"/><Relationship Id="rId9" Type="http://schemas.openxmlformats.org/officeDocument/2006/relationships/image" Target="../media/image85.png"/><Relationship Id="rId14" Type="http://schemas.openxmlformats.org/officeDocument/2006/relationships/image" Target="../media/image91.png"/><Relationship Id="rId22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1.png"/><Relationship Id="rId18" Type="http://schemas.openxmlformats.org/officeDocument/2006/relationships/image" Target="../media/image30.png"/><Relationship Id="rId26" Type="http://schemas.openxmlformats.org/officeDocument/2006/relationships/image" Target="../media/image44.png"/><Relationship Id="rId3" Type="http://schemas.openxmlformats.org/officeDocument/2006/relationships/image" Target="../media/image19.png"/><Relationship Id="rId21" Type="http://schemas.openxmlformats.org/officeDocument/2006/relationships/image" Target="../media/image97.png"/><Relationship Id="rId7" Type="http://schemas.openxmlformats.org/officeDocument/2006/relationships/image" Target="../media/image46.png"/><Relationship Id="rId12" Type="http://schemas.openxmlformats.org/officeDocument/2006/relationships/image" Target="../media/image90.png"/><Relationship Id="rId17" Type="http://schemas.openxmlformats.org/officeDocument/2006/relationships/image" Target="../media/image33.png"/><Relationship Id="rId25" Type="http://schemas.openxmlformats.org/officeDocument/2006/relationships/image" Target="../media/image101.png"/><Relationship Id="rId33" Type="http://schemas.openxmlformats.org/officeDocument/2006/relationships/image" Target="../media/image8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96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9.png"/><Relationship Id="rId24" Type="http://schemas.openxmlformats.org/officeDocument/2006/relationships/image" Target="../media/image100.png"/><Relationship Id="rId32" Type="http://schemas.openxmlformats.org/officeDocument/2006/relationships/image" Target="../media/image38.png"/><Relationship Id="rId5" Type="http://schemas.openxmlformats.org/officeDocument/2006/relationships/image" Target="../media/image43.png"/><Relationship Id="rId15" Type="http://schemas.openxmlformats.org/officeDocument/2006/relationships/image" Target="../media/image84.png"/><Relationship Id="rId23" Type="http://schemas.openxmlformats.org/officeDocument/2006/relationships/image" Target="../media/image99.png"/><Relationship Id="rId28" Type="http://schemas.openxmlformats.org/officeDocument/2006/relationships/image" Target="../media/image102.png"/><Relationship Id="rId10" Type="http://schemas.openxmlformats.org/officeDocument/2006/relationships/image" Target="../media/image45.png"/><Relationship Id="rId19" Type="http://schemas.openxmlformats.org/officeDocument/2006/relationships/image" Target="../media/image95.png"/><Relationship Id="rId31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52.png"/><Relationship Id="rId14" Type="http://schemas.openxmlformats.org/officeDocument/2006/relationships/image" Target="../media/image22.png"/><Relationship Id="rId22" Type="http://schemas.openxmlformats.org/officeDocument/2006/relationships/image" Target="../media/image98.png"/><Relationship Id="rId27" Type="http://schemas.openxmlformats.org/officeDocument/2006/relationships/image" Target="../media/image39.png"/><Relationship Id="rId30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0.png"/><Relationship Id="rId18" Type="http://schemas.openxmlformats.org/officeDocument/2006/relationships/image" Target="../media/image99.png"/><Relationship Id="rId26" Type="http://schemas.openxmlformats.org/officeDocument/2006/relationships/image" Target="../media/image58.png"/><Relationship Id="rId3" Type="http://schemas.openxmlformats.org/officeDocument/2006/relationships/image" Target="../media/image34.png"/><Relationship Id="rId21" Type="http://schemas.openxmlformats.org/officeDocument/2006/relationships/image" Target="../media/image44.png"/><Relationship Id="rId34" Type="http://schemas.openxmlformats.org/officeDocument/2006/relationships/image" Target="../media/image111.png"/><Relationship Id="rId7" Type="http://schemas.openxmlformats.org/officeDocument/2006/relationships/image" Target="../media/image53.png"/><Relationship Id="rId12" Type="http://schemas.openxmlformats.org/officeDocument/2006/relationships/image" Target="../media/image89.png"/><Relationship Id="rId17" Type="http://schemas.openxmlformats.org/officeDocument/2006/relationships/image" Target="../media/image96.png"/><Relationship Id="rId25" Type="http://schemas.openxmlformats.org/officeDocument/2006/relationships/image" Target="../media/image38.png"/><Relationship Id="rId33" Type="http://schemas.openxmlformats.org/officeDocument/2006/relationships/image" Target="../media/image110.png"/><Relationship Id="rId2" Type="http://schemas.openxmlformats.org/officeDocument/2006/relationships/image" Target="../media/image87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24" Type="http://schemas.openxmlformats.org/officeDocument/2006/relationships/image" Target="../media/image37.png"/><Relationship Id="rId32" Type="http://schemas.openxmlformats.org/officeDocument/2006/relationships/image" Target="../media/image109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23" Type="http://schemas.openxmlformats.org/officeDocument/2006/relationships/image" Target="../media/image104.png"/><Relationship Id="rId28" Type="http://schemas.openxmlformats.org/officeDocument/2006/relationships/image" Target="../media/image106.png"/><Relationship Id="rId10" Type="http://schemas.openxmlformats.org/officeDocument/2006/relationships/image" Target="../media/image52.png"/><Relationship Id="rId19" Type="http://schemas.openxmlformats.org/officeDocument/2006/relationships/image" Target="../media/image100.png"/><Relationship Id="rId31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85.png"/><Relationship Id="rId14" Type="http://schemas.openxmlformats.org/officeDocument/2006/relationships/image" Target="../media/image84.png"/><Relationship Id="rId22" Type="http://schemas.openxmlformats.org/officeDocument/2006/relationships/image" Target="../media/image39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4.png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Cenário Atual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20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1143000" cy="1143000"/>
          </a:xfrm>
          <a:prstGeom prst="rect">
            <a:avLst/>
          </a:prstGeom>
          <a:noFill/>
        </p:spPr>
      </p:pic>
      <p:pic>
        <p:nvPicPr>
          <p:cNvPr id="22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1066800" cy="1066800"/>
          </a:xfrm>
          <a:prstGeom prst="rect">
            <a:avLst/>
          </a:prstGeom>
          <a:noFill/>
        </p:spPr>
      </p:pic>
      <p:sp>
        <p:nvSpPr>
          <p:cNvPr id="23" name="Nuvem 10"/>
          <p:cNvSpPr/>
          <p:nvPr/>
        </p:nvSpPr>
        <p:spPr>
          <a:xfrm>
            <a:off x="5105400" y="1219200"/>
            <a:ext cx="3124200" cy="1524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Nuvem 11"/>
          <p:cNvSpPr/>
          <p:nvPr/>
        </p:nvSpPr>
        <p:spPr>
          <a:xfrm>
            <a:off x="4800600" y="3200400"/>
            <a:ext cx="304800" cy="304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Nuvem 12"/>
          <p:cNvSpPr/>
          <p:nvPr/>
        </p:nvSpPr>
        <p:spPr>
          <a:xfrm>
            <a:off x="5257800" y="2819400"/>
            <a:ext cx="609600" cy="381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9" descr="C:\Users\djt\Desktop\proj\New Folder\New Folder (2)\Sony Plays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1066800" cy="1066800"/>
          </a:xfrm>
          <a:prstGeom prst="rect">
            <a:avLst/>
          </a:prstGeom>
          <a:noFill/>
        </p:spPr>
      </p:pic>
      <p:pic>
        <p:nvPicPr>
          <p:cNvPr id="27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828675" cy="947057"/>
          </a:xfrm>
          <a:prstGeom prst="rect">
            <a:avLst/>
          </a:prstGeom>
          <a:noFill/>
        </p:spPr>
      </p:pic>
      <p:sp>
        <p:nvSpPr>
          <p:cNvPr id="28" name="Retângulo 16"/>
          <p:cNvSpPr/>
          <p:nvPr/>
        </p:nvSpPr>
        <p:spPr>
          <a:xfrm>
            <a:off x="2895600" y="4343400"/>
            <a:ext cx="5334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17"/>
          <p:cNvSpPr/>
          <p:nvPr/>
        </p:nvSpPr>
        <p:spPr>
          <a:xfrm>
            <a:off x="2895600" y="4495800"/>
            <a:ext cx="5334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16" descr="C:\Users\djt\Desktop\proj\New Folder\New Folder (2)\Axialis Icon Workshop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72200" y="3810000"/>
            <a:ext cx="1219200" cy="1219200"/>
          </a:xfrm>
          <a:prstGeom prst="rect">
            <a:avLst/>
          </a:prstGeom>
          <a:noFill/>
        </p:spPr>
      </p:pic>
      <p:pic>
        <p:nvPicPr>
          <p:cNvPr id="31" name="Picture 17" descr="C:\Users\djt\Desktop\proj\New Folder\New Folder (2)\Counter Strike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29200" y="3810000"/>
            <a:ext cx="1219200" cy="1219200"/>
          </a:xfrm>
          <a:prstGeom prst="rect">
            <a:avLst/>
          </a:prstGeom>
          <a:noFill/>
        </p:spPr>
      </p:pic>
      <p:pic>
        <p:nvPicPr>
          <p:cNvPr id="32" name="Picture 18" descr="C:\Users\djt\Desktop\proj\New Folder\New Folder (2)\Command Prompt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86200" y="3886200"/>
            <a:ext cx="1143000" cy="1143000"/>
          </a:xfrm>
          <a:prstGeom prst="rect">
            <a:avLst/>
          </a:prstGeom>
          <a:noFill/>
        </p:spPr>
      </p:pic>
      <p:pic>
        <p:nvPicPr>
          <p:cNvPr id="33" name="Picture 19" descr="C:\Users\djt\Desktop\proj\New Folder\New Folder (2)\Yahoo Widgets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15200" y="3810000"/>
            <a:ext cx="1219200" cy="1219200"/>
          </a:xfrm>
          <a:prstGeom prst="rect">
            <a:avLst/>
          </a:prstGeom>
          <a:noFill/>
        </p:spPr>
      </p:pic>
      <p:pic>
        <p:nvPicPr>
          <p:cNvPr id="34" name="Picture 20" descr="C:\Users\djt\Desktop\proj\New Folder\New Folder (13)\PNG\Lam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1371600"/>
            <a:ext cx="533400" cy="533400"/>
          </a:xfrm>
          <a:prstGeom prst="rect">
            <a:avLst/>
          </a:prstGeom>
          <a:noFill/>
        </p:spPr>
      </p:pic>
      <p:pic>
        <p:nvPicPr>
          <p:cNvPr id="35" name="Picture 22" descr="C:\Users\djt\Desktop\proj\New Folder\New Folder (13)\PNG\Client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13716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833 -0.2222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11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625 -0.2277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834 0.36667 " pathEditMode="relative" ptsTypes="AA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834 0.36667 " pathEditMode="relative" ptsTypes="AA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3" descr="http://www.udi24horas.com.br/images/duvid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4038600"/>
            <a:ext cx="1114727" cy="1752600"/>
          </a:xfrm>
          <a:prstGeom prst="rect">
            <a:avLst/>
          </a:prstGeom>
          <a:noFill/>
        </p:spPr>
      </p:pic>
      <p:pic>
        <p:nvPicPr>
          <p:cNvPr id="43" name="Picture 20" descr="C:\Users\djt\Desktop\proj\New Folder\New Folder (12)\A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429000"/>
            <a:ext cx="990600" cy="990600"/>
          </a:xfrm>
          <a:prstGeom prst="rect">
            <a:avLst/>
          </a:prstGeom>
          <a:noFill/>
        </p:spPr>
      </p:pic>
      <p:pic>
        <p:nvPicPr>
          <p:cNvPr id="44" name="Picture 18" descr="C:\Users\djt\Desktop\proj\New Folder\New Folder (5)\marvel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886200"/>
            <a:ext cx="793750" cy="1143000"/>
          </a:xfrm>
          <a:prstGeom prst="rect">
            <a:avLst/>
          </a:prstGeom>
          <a:noFill/>
        </p:spPr>
      </p:pic>
      <p:pic>
        <p:nvPicPr>
          <p:cNvPr id="45" name="Picture 16" descr="C:\Users\djt\Desktop\proj\New Folder\New Folder (13)\Prep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724400"/>
            <a:ext cx="1066800" cy="1066800"/>
          </a:xfrm>
          <a:prstGeom prst="rect">
            <a:avLst/>
          </a:prstGeom>
          <a:noFill/>
        </p:spPr>
      </p:pic>
      <p:pic>
        <p:nvPicPr>
          <p:cNvPr id="46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267200"/>
            <a:ext cx="1143000" cy="1143000"/>
          </a:xfrm>
          <a:prstGeom prst="rect">
            <a:avLst/>
          </a:prstGeom>
          <a:noFill/>
        </p:spPr>
      </p:pic>
      <p:pic>
        <p:nvPicPr>
          <p:cNvPr id="47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276600"/>
            <a:ext cx="990600" cy="990600"/>
          </a:xfrm>
          <a:prstGeom prst="rect">
            <a:avLst/>
          </a:prstGeom>
          <a:noFill/>
        </p:spPr>
      </p:pic>
      <p:pic>
        <p:nvPicPr>
          <p:cNvPr id="48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4572000"/>
            <a:ext cx="1066800" cy="1066800"/>
          </a:xfrm>
          <a:prstGeom prst="rect">
            <a:avLst/>
          </a:prstGeom>
          <a:noFill/>
        </p:spPr>
      </p:pic>
      <p:pic>
        <p:nvPicPr>
          <p:cNvPr id="53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4267200"/>
            <a:ext cx="1066800" cy="1066800"/>
          </a:xfrm>
          <a:prstGeom prst="rect">
            <a:avLst/>
          </a:prstGeom>
          <a:noFill/>
        </p:spPr>
      </p:pic>
      <p:pic>
        <p:nvPicPr>
          <p:cNvPr id="54" name="Picture 9" descr="C:\Users\djt\Desktop\proj\New Folder\New Folder (2)\Sony Playstati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1752600"/>
            <a:ext cx="1066800" cy="1066800"/>
          </a:xfrm>
          <a:prstGeom prst="rect">
            <a:avLst/>
          </a:prstGeom>
          <a:noFill/>
        </p:spPr>
      </p:pic>
      <p:pic>
        <p:nvPicPr>
          <p:cNvPr id="55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1828800"/>
            <a:ext cx="828675" cy="947057"/>
          </a:xfrm>
          <a:prstGeom prst="rect">
            <a:avLst/>
          </a:prstGeom>
          <a:noFill/>
        </p:spPr>
      </p:pic>
      <p:pic>
        <p:nvPicPr>
          <p:cNvPr id="56" name="Picture 2" descr="C:\Users\Icaro\Downloads\imagens\imagens\Logos\devianta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533400"/>
            <a:ext cx="1403350" cy="1295400"/>
          </a:xfrm>
          <a:prstGeom prst="rect">
            <a:avLst/>
          </a:prstGeom>
          <a:noFill/>
        </p:spPr>
      </p:pic>
      <p:pic>
        <p:nvPicPr>
          <p:cNvPr id="57" name="Picture 4" descr="C:\Users\Icaro\Downloads\imagens\imagens\Logos\gamedev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814390" y="457200"/>
            <a:ext cx="1877420" cy="1377404"/>
          </a:xfrm>
          <a:prstGeom prst="rect">
            <a:avLst/>
          </a:prstGeom>
          <a:noFill/>
        </p:spPr>
      </p:pic>
      <p:sp>
        <p:nvSpPr>
          <p:cNvPr id="58" name="Nuvem 15"/>
          <p:cNvSpPr/>
          <p:nvPr/>
        </p:nvSpPr>
        <p:spPr>
          <a:xfrm>
            <a:off x="3048000" y="3962400"/>
            <a:ext cx="2362200" cy="1600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Nuvem 16"/>
          <p:cNvSpPr/>
          <p:nvPr/>
        </p:nvSpPr>
        <p:spPr>
          <a:xfrm>
            <a:off x="2438400" y="4724400"/>
            <a:ext cx="381000" cy="228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0" y="4572000"/>
            <a:ext cx="762000" cy="762000"/>
          </a:xfrm>
          <a:prstGeom prst="rect">
            <a:avLst/>
          </a:prstGeom>
          <a:noFill/>
        </p:spPr>
      </p:pic>
      <p:pic>
        <p:nvPicPr>
          <p:cNvPr id="61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4114800"/>
            <a:ext cx="838200" cy="838200"/>
          </a:xfrm>
          <a:prstGeom prst="rect">
            <a:avLst/>
          </a:prstGeom>
          <a:noFill/>
        </p:spPr>
      </p:pic>
      <p:pic>
        <p:nvPicPr>
          <p:cNvPr id="62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91000" y="4267200"/>
            <a:ext cx="838200" cy="838200"/>
          </a:xfrm>
          <a:prstGeom prst="rect">
            <a:avLst/>
          </a:prstGeom>
          <a:noFill/>
        </p:spPr>
      </p:pic>
      <p:pic>
        <p:nvPicPr>
          <p:cNvPr id="63" name="Picture 5" descr="C:\Users\djt\Desktop\proj\New Folder\New Folder (13)\Document Blan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2200" y="1981200"/>
            <a:ext cx="1066800" cy="1066800"/>
          </a:xfrm>
          <a:prstGeom prst="rect">
            <a:avLst/>
          </a:prstGeom>
          <a:noFill/>
        </p:spPr>
      </p:pic>
      <p:pic>
        <p:nvPicPr>
          <p:cNvPr id="64" name="Picture 7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67000" y="2362200"/>
            <a:ext cx="838200" cy="838200"/>
          </a:xfrm>
          <a:prstGeom prst="rect">
            <a:avLst/>
          </a:prstGeom>
          <a:noFill/>
        </p:spPr>
      </p:pic>
      <p:pic>
        <p:nvPicPr>
          <p:cNvPr id="65" name="Picture 10" descr="http://www.deviantart.com/download/102422151/Calendar_Icon_by_rjoshicool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1800" y="1905000"/>
            <a:ext cx="930275" cy="930275"/>
          </a:xfrm>
          <a:prstGeom prst="rect">
            <a:avLst/>
          </a:prstGeom>
          <a:noFill/>
        </p:spPr>
      </p:pic>
      <p:sp>
        <p:nvSpPr>
          <p:cNvPr id="66" name="Nuvem 24"/>
          <p:cNvSpPr/>
          <p:nvPr/>
        </p:nvSpPr>
        <p:spPr>
          <a:xfrm>
            <a:off x="3581400" y="3200400"/>
            <a:ext cx="2590800" cy="1752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62400" y="3581400"/>
            <a:ext cx="762000" cy="762000"/>
          </a:xfrm>
          <a:prstGeom prst="rect">
            <a:avLst/>
          </a:prstGeom>
          <a:noFill/>
        </p:spPr>
      </p:pic>
      <p:pic>
        <p:nvPicPr>
          <p:cNvPr id="68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95800" y="3886200"/>
            <a:ext cx="838200" cy="838200"/>
          </a:xfrm>
          <a:prstGeom prst="rect">
            <a:avLst/>
          </a:prstGeom>
          <a:noFill/>
        </p:spPr>
      </p:pic>
      <p:pic>
        <p:nvPicPr>
          <p:cNvPr id="69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0" y="3429000"/>
            <a:ext cx="609600" cy="609600"/>
          </a:xfrm>
          <a:prstGeom prst="rect">
            <a:avLst/>
          </a:prstGeom>
          <a:noFill/>
        </p:spPr>
      </p:pic>
      <p:pic>
        <p:nvPicPr>
          <p:cNvPr id="70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29200" y="3429000"/>
            <a:ext cx="762000" cy="762000"/>
          </a:xfrm>
          <a:prstGeom prst="rect">
            <a:avLst/>
          </a:prstGeom>
          <a:noFill/>
        </p:spPr>
      </p:pic>
      <p:sp>
        <p:nvSpPr>
          <p:cNvPr id="71" name="Nuvem 32"/>
          <p:cNvSpPr/>
          <p:nvPr/>
        </p:nvSpPr>
        <p:spPr>
          <a:xfrm>
            <a:off x="6172200" y="4419600"/>
            <a:ext cx="381000" cy="228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" name="Picture 5" descr="C:\Users\djt\Desktop\proj\New Folder\New Folder (13)\Document Blan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1752600"/>
            <a:ext cx="1066800" cy="1066800"/>
          </a:xfrm>
          <a:prstGeom prst="rect">
            <a:avLst/>
          </a:prstGeom>
          <a:noFill/>
        </p:spPr>
      </p:pic>
      <p:pic>
        <p:nvPicPr>
          <p:cNvPr id="73" name="Picture 7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2133600"/>
            <a:ext cx="838200" cy="838200"/>
          </a:xfrm>
          <a:prstGeom prst="rect">
            <a:avLst/>
          </a:prstGeom>
          <a:noFill/>
        </p:spPr>
      </p:pic>
      <p:pic>
        <p:nvPicPr>
          <p:cNvPr id="74" name="Picture 15" descr="C:\Users\djt\Desktop\proj\New Folder\New Folder (13)\Office Girl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48400" y="3581400"/>
            <a:ext cx="1066800" cy="1066800"/>
          </a:xfrm>
          <a:prstGeom prst="rect">
            <a:avLst/>
          </a:prstGeom>
          <a:noFill/>
        </p:spPr>
      </p:pic>
      <p:pic>
        <p:nvPicPr>
          <p:cNvPr id="75" name="Picture 21" descr="C:\Users\djt\Desktop\proj\New Folder\New Folder (12)\N05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48400" y="4343400"/>
            <a:ext cx="1066800" cy="1066800"/>
          </a:xfrm>
          <a:prstGeom prst="rect">
            <a:avLst/>
          </a:prstGeom>
          <a:noFill/>
        </p:spPr>
      </p:pic>
      <p:pic>
        <p:nvPicPr>
          <p:cNvPr id="76" name="Picture 19" descr="C:\Users\djt\Desktop\proj\New Folder\New Folder (12)\B03.png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6781800" y="5029200"/>
            <a:ext cx="914400" cy="914400"/>
          </a:xfrm>
          <a:prstGeom prst="rect">
            <a:avLst/>
          </a:prstGeom>
          <a:noFill/>
        </p:spPr>
      </p:pic>
      <p:pic>
        <p:nvPicPr>
          <p:cNvPr id="77" name="Picture 24" descr="C:\Users\djt\Desktop\proj\New Folder\New Folder (13)\Zoom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14400" y="2438400"/>
            <a:ext cx="838200" cy="838200"/>
          </a:xfrm>
          <a:prstGeom prst="rect">
            <a:avLst/>
          </a:prstGeom>
          <a:noFill/>
        </p:spPr>
      </p:pic>
      <p:pic>
        <p:nvPicPr>
          <p:cNvPr id="78" name="Picture 27" descr="C:\Users\djt\Desktop\proj\New Folder\New Folder (13)\Contract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43000" y="2209800"/>
            <a:ext cx="1066800" cy="1066800"/>
          </a:xfrm>
          <a:prstGeom prst="rect">
            <a:avLst/>
          </a:prstGeom>
          <a:noFill/>
        </p:spPr>
      </p:pic>
      <p:pic>
        <p:nvPicPr>
          <p:cNvPr id="79" name="Picture 27" descr="C:\Users\djt\Desktop\proj\New Folder\New Folder (13)\Contract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66800" y="2667000"/>
            <a:ext cx="1066800" cy="1066800"/>
          </a:xfrm>
          <a:prstGeom prst="rect">
            <a:avLst/>
          </a:prstGeom>
          <a:noFill/>
        </p:spPr>
      </p:pic>
      <p:pic>
        <p:nvPicPr>
          <p:cNvPr id="80" name="Picture 27" descr="C:\Users\djt\Desktop\proj\New Folder\New Folder (13)\Contract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81000" y="2362200"/>
            <a:ext cx="1066800" cy="1066800"/>
          </a:xfrm>
          <a:prstGeom prst="rect">
            <a:avLst/>
          </a:prstGeom>
          <a:noFill/>
        </p:spPr>
      </p:pic>
      <p:pic>
        <p:nvPicPr>
          <p:cNvPr id="81" name="Picture 27" descr="C:\Users\djt\Desktop\proj\New Folder\New Folder (13)\Contract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85800" y="2971800"/>
            <a:ext cx="1066800" cy="1066800"/>
          </a:xfrm>
          <a:prstGeom prst="rect">
            <a:avLst/>
          </a:prstGeom>
          <a:noFill/>
        </p:spPr>
      </p:pic>
      <p:pic>
        <p:nvPicPr>
          <p:cNvPr id="82" name="Picture 27" descr="C:\Users\djt\Desktop\proj\New Folder\New Folder (13)\Contract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524000" y="3048000"/>
            <a:ext cx="1066800" cy="1066800"/>
          </a:xfrm>
          <a:prstGeom prst="rect">
            <a:avLst/>
          </a:prstGeom>
          <a:noFill/>
        </p:spPr>
      </p:pic>
      <p:sp>
        <p:nvSpPr>
          <p:cNvPr id="40" name="CaixaDeTexto 39"/>
          <p:cNvSpPr txBox="1"/>
          <p:nvPr/>
        </p:nvSpPr>
        <p:spPr>
          <a:xfrm>
            <a:off x="4419600" y="457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Alcance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200400" y="4267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Confiabilidade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5833 -0.48889 " pathEditMode="relative" ptsTypes="AA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1666 -0.55555 " pathEditMode="relative" ptsTypes="AA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1667 L -0.15 -0.01111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22222E-6 L -0.02501 -0.14444 " pathEditMode="relative" ptsTypes="AA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6" grpId="0" animBg="1"/>
      <p:bldP spid="66" grpId="1" animBg="1"/>
      <p:bldP spid="71" grpId="0" animBg="1"/>
      <p:bldP spid="71" grpId="1" animBg="1"/>
      <p:bldP spid="40" grpId="0"/>
      <p:bldP spid="40" grpId="1"/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0" descr="C:\Users\djt\Desktop\proj\New Folder\New Folder (12)\A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0"/>
            <a:ext cx="990600" cy="990600"/>
          </a:xfrm>
          <a:prstGeom prst="rect">
            <a:avLst/>
          </a:prstGeom>
          <a:noFill/>
        </p:spPr>
      </p:pic>
      <p:pic>
        <p:nvPicPr>
          <p:cNvPr id="29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1143000" cy="1143000"/>
          </a:xfrm>
          <a:prstGeom prst="rect">
            <a:avLst/>
          </a:prstGeom>
          <a:noFill/>
        </p:spPr>
      </p:pic>
      <p:pic>
        <p:nvPicPr>
          <p:cNvPr id="30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19400"/>
            <a:ext cx="990600" cy="990600"/>
          </a:xfrm>
          <a:prstGeom prst="rect">
            <a:avLst/>
          </a:prstGeom>
          <a:noFill/>
        </p:spPr>
      </p:pic>
      <p:pic>
        <p:nvPicPr>
          <p:cNvPr id="31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</p:spPr>
      </p:pic>
      <p:pic>
        <p:nvPicPr>
          <p:cNvPr id="32" name="Picture 31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066800"/>
            <a:ext cx="1066800" cy="1066800"/>
          </a:xfrm>
          <a:prstGeom prst="rect">
            <a:avLst/>
          </a:prstGeom>
          <a:noFill/>
        </p:spPr>
      </p:pic>
      <p:pic>
        <p:nvPicPr>
          <p:cNvPr id="33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200400"/>
            <a:ext cx="762000" cy="762000"/>
          </a:xfrm>
          <a:prstGeom prst="rect">
            <a:avLst/>
          </a:prstGeom>
          <a:noFill/>
        </p:spPr>
      </p:pic>
      <p:pic>
        <p:nvPicPr>
          <p:cNvPr id="34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429000"/>
            <a:ext cx="838200" cy="838200"/>
          </a:xfrm>
          <a:prstGeom prst="rect">
            <a:avLst/>
          </a:prstGeom>
          <a:noFill/>
        </p:spPr>
      </p:pic>
      <p:pic>
        <p:nvPicPr>
          <p:cNvPr id="35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667000"/>
            <a:ext cx="838200" cy="838200"/>
          </a:xfrm>
          <a:prstGeom prst="rect">
            <a:avLst/>
          </a:prstGeom>
          <a:noFill/>
        </p:spPr>
      </p:pic>
      <p:pic>
        <p:nvPicPr>
          <p:cNvPr id="36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2514600"/>
            <a:ext cx="762000" cy="762000"/>
          </a:xfrm>
          <a:prstGeom prst="rect">
            <a:avLst/>
          </a:prstGeom>
          <a:noFill/>
        </p:spPr>
      </p:pic>
      <p:pic>
        <p:nvPicPr>
          <p:cNvPr id="37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3124200"/>
            <a:ext cx="838200" cy="838200"/>
          </a:xfrm>
          <a:prstGeom prst="rect">
            <a:avLst/>
          </a:prstGeom>
          <a:noFill/>
        </p:spPr>
      </p:pic>
      <p:pic>
        <p:nvPicPr>
          <p:cNvPr id="38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3276600"/>
            <a:ext cx="609600" cy="609600"/>
          </a:xfrm>
          <a:prstGeom prst="rect">
            <a:avLst/>
          </a:prstGeom>
          <a:noFill/>
        </p:spPr>
      </p:pic>
      <p:pic>
        <p:nvPicPr>
          <p:cNvPr id="39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2667000"/>
            <a:ext cx="762000" cy="762000"/>
          </a:xfrm>
          <a:prstGeom prst="rect">
            <a:avLst/>
          </a:prstGeom>
          <a:noFill/>
        </p:spPr>
      </p:pic>
      <p:pic>
        <p:nvPicPr>
          <p:cNvPr id="40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2971800"/>
            <a:ext cx="838200" cy="838200"/>
          </a:xfrm>
          <a:prstGeom prst="rect">
            <a:avLst/>
          </a:prstGeom>
          <a:noFill/>
        </p:spPr>
      </p:pic>
      <p:pic>
        <p:nvPicPr>
          <p:cNvPr id="41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2971800"/>
            <a:ext cx="777875" cy="777875"/>
          </a:xfrm>
          <a:prstGeom prst="rect">
            <a:avLst/>
          </a:prstGeom>
          <a:noFill/>
        </p:spPr>
      </p:pic>
      <p:pic>
        <p:nvPicPr>
          <p:cNvPr id="42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2514600"/>
            <a:ext cx="762000" cy="762000"/>
          </a:xfrm>
          <a:prstGeom prst="rect">
            <a:avLst/>
          </a:prstGeom>
          <a:noFill/>
        </p:spPr>
      </p:pic>
      <p:pic>
        <p:nvPicPr>
          <p:cNvPr id="43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2667000"/>
            <a:ext cx="762000" cy="762000"/>
          </a:xfrm>
          <a:prstGeom prst="rect">
            <a:avLst/>
          </a:prstGeom>
          <a:noFill/>
        </p:spPr>
      </p:pic>
      <p:pic>
        <p:nvPicPr>
          <p:cNvPr id="44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2971800"/>
            <a:ext cx="777875" cy="777875"/>
          </a:xfrm>
          <a:prstGeom prst="rect">
            <a:avLst/>
          </a:prstGeom>
          <a:noFill/>
        </p:spPr>
      </p:pic>
      <p:pic>
        <p:nvPicPr>
          <p:cNvPr id="45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2971800"/>
            <a:ext cx="777875" cy="777875"/>
          </a:xfrm>
          <a:prstGeom prst="rect">
            <a:avLst/>
          </a:prstGeom>
          <a:noFill/>
        </p:spPr>
      </p:pic>
      <p:pic>
        <p:nvPicPr>
          <p:cNvPr id="46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2971800"/>
            <a:ext cx="838200" cy="838200"/>
          </a:xfrm>
          <a:prstGeom prst="rect">
            <a:avLst/>
          </a:prstGeom>
          <a:noFill/>
        </p:spPr>
      </p:pic>
      <p:pic>
        <p:nvPicPr>
          <p:cNvPr id="47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3276600"/>
            <a:ext cx="609600" cy="609600"/>
          </a:xfrm>
          <a:prstGeom prst="rect">
            <a:avLst/>
          </a:prstGeom>
          <a:noFill/>
        </p:spPr>
      </p:pic>
      <p:pic>
        <p:nvPicPr>
          <p:cNvPr id="48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3124200"/>
            <a:ext cx="838200" cy="838200"/>
          </a:xfrm>
          <a:prstGeom prst="rect">
            <a:avLst/>
          </a:prstGeom>
          <a:noFill/>
        </p:spPr>
      </p:pic>
      <p:pic>
        <p:nvPicPr>
          <p:cNvPr id="49" name="Picture 10" descr="http://www.enfd.org/images/gmai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4200" y="2133600"/>
            <a:ext cx="2819400" cy="2819400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371600" y="1905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Comunicação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38200" y="13716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Organização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 -0.288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25 0.33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67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8333 -0.111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56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8334 0.17778 " pathEditMode="relative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5 0.12222 " pathEditMode="relative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9253 -0.112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8247 0.398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9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5.55556E-6 L -0.01667 0.3889 " pathEditMode="relative" ptsTypes="AA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0833 -0.01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6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625 -0.20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325 0.07778 " pathEditMode="relative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6.66667E-6 L -0.45 -0.05556 " pathEditMode="relative" ptsTypes="AA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L -0.425 0.17778 " pathEditMode="relative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1667 -0.0333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8247 -0.123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62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6666 -0.37778 " pathEditMode="relative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906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990600" cy="990600"/>
          </a:xfrm>
          <a:prstGeom prst="rect">
            <a:avLst/>
          </a:prstGeom>
          <a:noFill/>
        </p:spPr>
      </p:pic>
      <p:pic>
        <p:nvPicPr>
          <p:cNvPr id="40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</p:spPr>
      </p:pic>
      <p:pic>
        <p:nvPicPr>
          <p:cNvPr id="44" name="Picture 43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1066800" cy="1066800"/>
          </a:xfrm>
          <a:prstGeom prst="rect">
            <a:avLst/>
          </a:prstGeom>
          <a:noFill/>
        </p:spPr>
      </p:pic>
      <p:pic>
        <p:nvPicPr>
          <p:cNvPr id="45" name="Imagem 26" descr="Mantis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667000"/>
            <a:ext cx="1981200" cy="835051"/>
          </a:xfrm>
          <a:prstGeom prst="rect">
            <a:avLst/>
          </a:prstGeom>
        </p:spPr>
      </p:pic>
      <p:pic>
        <p:nvPicPr>
          <p:cNvPr id="46" name="Picture 2" descr="C:\Users\djt\Desktop\proj\New Folder\New Folder (13)\Clipboar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838200"/>
            <a:ext cx="1219200" cy="1219200"/>
          </a:xfrm>
          <a:prstGeom prst="rect">
            <a:avLst/>
          </a:prstGeom>
          <a:noFill/>
        </p:spPr>
      </p:pic>
      <p:pic>
        <p:nvPicPr>
          <p:cNvPr id="48" name="Picture 3" descr="C:\Users\djt\Desktop\proj\New Folder\New Folder (13)\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914400"/>
            <a:ext cx="1143000" cy="1143000"/>
          </a:xfrm>
          <a:prstGeom prst="rect">
            <a:avLst/>
          </a:prstGeom>
          <a:noFill/>
        </p:spPr>
      </p:pic>
      <p:pic>
        <p:nvPicPr>
          <p:cNvPr id="49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105400"/>
            <a:ext cx="762000" cy="762000"/>
          </a:xfrm>
          <a:prstGeom prst="rect">
            <a:avLst/>
          </a:prstGeom>
          <a:noFill/>
        </p:spPr>
      </p:pic>
      <p:pic>
        <p:nvPicPr>
          <p:cNvPr id="50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447800"/>
            <a:ext cx="762000" cy="762000"/>
          </a:xfrm>
          <a:prstGeom prst="rect">
            <a:avLst/>
          </a:prstGeom>
          <a:noFill/>
        </p:spPr>
      </p:pic>
      <p:pic>
        <p:nvPicPr>
          <p:cNvPr id="51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1981200"/>
            <a:ext cx="533400" cy="533400"/>
          </a:xfrm>
          <a:prstGeom prst="rect">
            <a:avLst/>
          </a:prstGeom>
          <a:noFill/>
        </p:spPr>
      </p:pic>
      <p:pic>
        <p:nvPicPr>
          <p:cNvPr id="52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2590800"/>
            <a:ext cx="533400" cy="533400"/>
          </a:xfrm>
          <a:prstGeom prst="rect">
            <a:avLst/>
          </a:prstGeom>
          <a:noFill/>
        </p:spPr>
      </p:pic>
      <p:pic>
        <p:nvPicPr>
          <p:cNvPr id="53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3200400"/>
            <a:ext cx="609600" cy="609600"/>
          </a:xfrm>
          <a:prstGeom prst="rect">
            <a:avLst/>
          </a:prstGeom>
          <a:noFill/>
        </p:spPr>
      </p:pic>
      <p:pic>
        <p:nvPicPr>
          <p:cNvPr id="54" name="Picture 20" descr="C:\Users\djt\Desktop\proj\New Folder\New Folder (12)\A0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3886200"/>
            <a:ext cx="457200" cy="457200"/>
          </a:xfrm>
          <a:prstGeom prst="rect">
            <a:avLst/>
          </a:prstGeom>
          <a:noFill/>
        </p:spPr>
      </p:pic>
      <p:pic>
        <p:nvPicPr>
          <p:cNvPr id="55" name="Picture 5" descr="C:\Users\djt\Desktop\proj\New Folder\New Folder (6)\msn aqu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1752600"/>
            <a:ext cx="533400" cy="533400"/>
          </a:xfrm>
          <a:prstGeom prst="rect">
            <a:avLst/>
          </a:prstGeom>
          <a:noFill/>
        </p:spPr>
      </p:pic>
      <p:pic>
        <p:nvPicPr>
          <p:cNvPr id="56" name="Picture 6" descr="C:\Users\djt\Desktop\proj\New Folder\New Folder (13)\Ok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1981200"/>
            <a:ext cx="457200" cy="457200"/>
          </a:xfrm>
          <a:prstGeom prst="rect">
            <a:avLst/>
          </a:prstGeom>
          <a:noFill/>
        </p:spPr>
      </p:pic>
      <p:pic>
        <p:nvPicPr>
          <p:cNvPr id="57" name="Picture 6" descr="C:\Users\djt\Desktop\proj\New Folder\New Folder (13)\Ok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3276600"/>
            <a:ext cx="457200" cy="457200"/>
          </a:xfrm>
          <a:prstGeom prst="rect">
            <a:avLst/>
          </a:prstGeom>
          <a:noFill/>
        </p:spPr>
      </p:pic>
      <p:pic>
        <p:nvPicPr>
          <p:cNvPr id="58" name="Picture 5" descr="C:\Users\djt\Desktop\proj\New Folder\New Folder (6)\msn aqu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3505200"/>
            <a:ext cx="533400" cy="533400"/>
          </a:xfrm>
          <a:prstGeom prst="rect">
            <a:avLst/>
          </a:prstGeom>
          <a:noFill/>
        </p:spPr>
      </p:pic>
      <p:pic>
        <p:nvPicPr>
          <p:cNvPr id="59" name="Picture 5" descr="C:\Users\djt\Desktop\proj\New Folder\New Folder (6)\msn aqu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4495800"/>
            <a:ext cx="533400" cy="533400"/>
          </a:xfrm>
          <a:prstGeom prst="rect">
            <a:avLst/>
          </a:prstGeom>
          <a:noFill/>
        </p:spPr>
      </p:pic>
      <p:pic>
        <p:nvPicPr>
          <p:cNvPr id="60" name="Picture 8" descr="C:\Users\djt\Desktop\proj\New Folder\New Folder (13)\Attach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514600"/>
            <a:ext cx="685800" cy="685800"/>
          </a:xfrm>
          <a:prstGeom prst="rect">
            <a:avLst/>
          </a:prstGeom>
          <a:noFill/>
        </p:spPr>
      </p:pic>
      <p:pic>
        <p:nvPicPr>
          <p:cNvPr id="61" name="Picture 6" descr="C:\Users\djt\Desktop\proj\New Folder\New Folder (13)\Ok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2667000"/>
            <a:ext cx="457200" cy="457200"/>
          </a:xfrm>
          <a:prstGeom prst="rect">
            <a:avLst/>
          </a:prstGeom>
          <a:noFill/>
        </p:spPr>
      </p:pic>
      <p:pic>
        <p:nvPicPr>
          <p:cNvPr id="62" name="Picture 6" descr="C:\Users\djt\Desktop\proj\New Folder\New Folder (13)\Ok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8382000" y="38862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2" descr="C:\Users\djt\Desktop\projeto\icons\New Folder (14)\png\thirs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5791200" y="48340"/>
            <a:ext cx="1066800" cy="1015137"/>
          </a:xfrm>
          <a:prstGeom prst="rect">
            <a:avLst/>
          </a:prstGeom>
          <a:noFill/>
        </p:spPr>
      </p:pic>
      <p:pic>
        <p:nvPicPr>
          <p:cNvPr id="64" name="Picture 3" descr="C:\Users\djt\Desktop\projeto\icons\New Folder (14)\png\questio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6600" y="0"/>
            <a:ext cx="1016000" cy="1016000"/>
          </a:xfrm>
          <a:prstGeom prst="rect">
            <a:avLst/>
          </a:prstGeom>
          <a:noFill/>
        </p:spPr>
      </p:pic>
      <p:pic>
        <p:nvPicPr>
          <p:cNvPr id="65" name="Picture 4" descr="C:\Users\djt\Desktop\projeto\icons\New Folder (14)\png\fire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24200" y="76200"/>
            <a:ext cx="1143000" cy="1143000"/>
          </a:xfrm>
          <a:prstGeom prst="rect">
            <a:avLst/>
          </a:prstGeom>
          <a:noFill/>
        </p:spPr>
      </p:pic>
      <p:pic>
        <p:nvPicPr>
          <p:cNvPr id="66" name="Picture 5" descr="C:\Users\djt\Desktop\projeto\icons\New Folder (14)\png\confused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5791200" y="0"/>
            <a:ext cx="1193800" cy="1092200"/>
          </a:xfrm>
          <a:prstGeom prst="rect">
            <a:avLst/>
          </a:prstGeom>
          <a:noFill/>
        </p:spPr>
      </p:pic>
      <p:pic>
        <p:nvPicPr>
          <p:cNvPr id="67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3810000"/>
            <a:ext cx="381000" cy="381000"/>
          </a:xfrm>
          <a:prstGeom prst="rect">
            <a:avLst/>
          </a:prstGeom>
          <a:noFill/>
        </p:spPr>
      </p:pic>
      <p:pic>
        <p:nvPicPr>
          <p:cNvPr id="68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0" y="3810000"/>
            <a:ext cx="381000" cy="381000"/>
          </a:xfrm>
          <a:prstGeom prst="rect">
            <a:avLst/>
          </a:prstGeom>
          <a:noFill/>
        </p:spPr>
      </p:pic>
      <p:pic>
        <p:nvPicPr>
          <p:cNvPr id="69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43000" y="3810000"/>
            <a:ext cx="381000" cy="381000"/>
          </a:xfrm>
          <a:prstGeom prst="rect">
            <a:avLst/>
          </a:prstGeom>
          <a:noFill/>
        </p:spPr>
      </p:pic>
      <p:pic>
        <p:nvPicPr>
          <p:cNvPr id="70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38600" y="6019800"/>
            <a:ext cx="381000" cy="381000"/>
          </a:xfrm>
          <a:prstGeom prst="rect">
            <a:avLst/>
          </a:prstGeom>
          <a:noFill/>
        </p:spPr>
      </p:pic>
      <p:pic>
        <p:nvPicPr>
          <p:cNvPr id="71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76800" y="6019800"/>
            <a:ext cx="381000" cy="381000"/>
          </a:xfrm>
          <a:prstGeom prst="rect">
            <a:avLst/>
          </a:prstGeom>
          <a:noFill/>
        </p:spPr>
      </p:pic>
      <p:pic>
        <p:nvPicPr>
          <p:cNvPr id="72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495800" y="6019800"/>
            <a:ext cx="381000" cy="381000"/>
          </a:xfrm>
          <a:prstGeom prst="rect">
            <a:avLst/>
          </a:prstGeom>
          <a:noFill/>
        </p:spPr>
      </p:pic>
      <p:pic>
        <p:nvPicPr>
          <p:cNvPr id="73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9800" y="1981200"/>
            <a:ext cx="396875" cy="396875"/>
          </a:xfrm>
          <a:prstGeom prst="rect">
            <a:avLst/>
          </a:prstGeom>
          <a:noFill/>
        </p:spPr>
      </p:pic>
      <p:pic>
        <p:nvPicPr>
          <p:cNvPr id="74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19800" y="1143000"/>
            <a:ext cx="457200" cy="457200"/>
          </a:xfrm>
          <a:prstGeom prst="rect">
            <a:avLst/>
          </a:prstGeom>
          <a:noFill/>
        </p:spPr>
      </p:pic>
      <p:pic>
        <p:nvPicPr>
          <p:cNvPr id="75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19800" y="1600200"/>
            <a:ext cx="381000" cy="381000"/>
          </a:xfrm>
          <a:prstGeom prst="rect">
            <a:avLst/>
          </a:prstGeom>
          <a:noFill/>
        </p:spPr>
      </p:pic>
      <p:pic>
        <p:nvPicPr>
          <p:cNvPr id="76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95600" y="1066800"/>
            <a:ext cx="381000" cy="381000"/>
          </a:xfrm>
          <a:prstGeom prst="rect">
            <a:avLst/>
          </a:prstGeom>
          <a:noFill/>
        </p:spPr>
      </p:pic>
      <p:pic>
        <p:nvPicPr>
          <p:cNvPr id="77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95600" y="1447800"/>
            <a:ext cx="381000" cy="381000"/>
          </a:xfrm>
          <a:prstGeom prst="rect">
            <a:avLst/>
          </a:prstGeom>
          <a:noFill/>
        </p:spPr>
      </p:pic>
      <p:pic>
        <p:nvPicPr>
          <p:cNvPr id="78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95600" y="1828800"/>
            <a:ext cx="381000" cy="381000"/>
          </a:xfrm>
          <a:prstGeom prst="rect">
            <a:avLst/>
          </a:prstGeom>
          <a:noFill/>
        </p:spPr>
      </p:pic>
      <p:sp>
        <p:nvSpPr>
          <p:cNvPr id="41" name="CaixaDeTexto 40"/>
          <p:cNvSpPr txBox="1"/>
          <p:nvPr/>
        </p:nvSpPr>
        <p:spPr>
          <a:xfrm>
            <a:off x="6629400" y="51054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Repositório Online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486400" y="6096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Ferramentas de Gerenciamento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58000" y="15240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Acompanhamento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2057400" y="4800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Comunicação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0.06771 0.0044 0.13542 0.00903 0.18194 0.0537 C 0.22847 0.09838 0.25538 0.23542 0.27917 0.26852 " pathEditMode="relative" ptsTypes="aaA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C 0.07587 0.00325 0.15191 0.00672 0.19722 0.05001 C 0.24253 0.09329 0.24878 0.23265 0.27222 0.25927 " pathEditMode="relative" ptsTypes="aaA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22222E-6 L -0.05001 0.17778 " pathEditMode="relative" ptsTypes="AA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2444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17778 L -0.00833 -0.01111 " pathEditMode="relative" ptsTypes="AA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4445 L -3.33333E-6 3.33333E-6 " pathEditMode="relative" ptsTypes="AA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33 -0.31111 " pathEditMode="relative" ptsTypes="AA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-0.09166 0.155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5.55556E-6 L 0.075 0.23334 " pathEditMode="relative" ptsTypes="AA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25186 L -0.00834 0.00742 " pathEditMode="relative" ptsTypes="AA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 -0.1 " pathEditMode="relative" ptsTypes="AA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 L 0.07917 0.01296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1143000" y="2099273"/>
            <a:ext cx="7315200" cy="353952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</a:rPr>
              <a:t>Multidisciplinares</a:t>
            </a:r>
          </a:p>
          <a:p>
            <a:r>
              <a:rPr lang="pt-BR" b="1" dirty="0" smtClean="0">
                <a:ln w="50800"/>
              </a:rPr>
              <a:t>Bem-gerenciadas</a:t>
            </a:r>
          </a:p>
          <a:p>
            <a:r>
              <a:rPr lang="pt-BR" b="1" dirty="0" smtClean="0">
                <a:ln w="50800"/>
              </a:rPr>
              <a:t>Hierarquizadas</a:t>
            </a:r>
          </a:p>
          <a:p>
            <a:r>
              <a:rPr lang="pt-BR" b="1" dirty="0" smtClean="0">
                <a:ln w="50800"/>
              </a:rPr>
              <a:t>Comunicativas</a:t>
            </a:r>
          </a:p>
          <a:p>
            <a:r>
              <a:rPr lang="pt-BR" b="1" dirty="0" smtClean="0">
                <a:ln w="50800"/>
              </a:rPr>
              <a:t>Com divisão complexa de tarefas</a:t>
            </a:r>
          </a:p>
          <a:p>
            <a:endParaRPr lang="pt-BR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pt-BR" sz="4000" b="1" dirty="0" smtClean="0">
                <a:ln w="50800"/>
                <a:solidFill>
                  <a:srgbClr val="FF0000"/>
                </a:solidFill>
              </a:rPr>
              <a:t>Motivadas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62400" y="50292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5000" y="54864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05200" y="51816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67200" y="54102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5105400" y="4953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 flipH="1">
            <a:off x="4648200" y="5486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 flipH="1">
            <a:off x="5105400" y="5867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 flipH="1">
            <a:off x="4495800" y="50292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 flipH="1">
            <a:off x="3429000" y="5715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660400" y="7620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Será que existe um ambiente onde as equipes são: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caro\Downloads\imagens\imagens\MMO\WOW_Essence_of_Mending_by_GENZ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6905" cy="716280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28600"/>
            <a:ext cx="2743200" cy="9445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 smtClean="0">
                <a:ln w="50800"/>
                <a:solidFill>
                  <a:srgbClr val="C00000"/>
                </a:solidFill>
              </a:rPr>
              <a:t>MMORPG</a:t>
            </a:r>
            <a:endParaRPr lang="en-US" b="1" dirty="0">
              <a:ln w="50800"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14400" y="457485"/>
            <a:ext cx="7315200" cy="115409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1FFFFF"/>
                </a:solidFill>
                <a:effectLst>
                  <a:glow rad="228600">
                    <a:schemeClr val="accent1">
                      <a:satMod val="175000"/>
                      <a:alpha val="27000"/>
                    </a:schemeClr>
                  </a:glow>
                </a:effectLst>
              </a:rPr>
              <a:t>MMORPG</a:t>
            </a:r>
            <a:endParaRPr lang="en-US" dirty="0">
              <a:solidFill>
                <a:srgbClr val="1FFFFF"/>
              </a:solidFill>
              <a:effectLst>
                <a:glow rad="228600">
                  <a:schemeClr val="accent1">
                    <a:satMod val="175000"/>
                    <a:alpha val="27000"/>
                  </a:schemeClr>
                </a:glo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19200" y="2057400"/>
            <a:ext cx="7315200" cy="3539527"/>
          </a:xfrm>
        </p:spPr>
        <p:txBody>
          <a:bodyPr/>
          <a:lstStyle/>
          <a:p>
            <a:r>
              <a:rPr lang="pt-BR" dirty="0" smtClean="0"/>
              <a:t>Classes</a:t>
            </a:r>
          </a:p>
          <a:p>
            <a:r>
              <a:rPr lang="pt-BR" dirty="0" smtClean="0"/>
              <a:t>Hierarquia</a:t>
            </a:r>
          </a:p>
          <a:p>
            <a:r>
              <a:rPr lang="pt-BR" dirty="0" smtClean="0"/>
              <a:t>Divisão de Tarefas</a:t>
            </a:r>
          </a:p>
          <a:p>
            <a:r>
              <a:rPr lang="pt-BR" dirty="0" smtClean="0"/>
              <a:t>Recompensa</a:t>
            </a:r>
          </a:p>
          <a:p>
            <a:r>
              <a:rPr lang="pt-BR" dirty="0" smtClean="0"/>
              <a:t>Evolução</a:t>
            </a:r>
          </a:p>
          <a:p>
            <a:r>
              <a:rPr lang="pt-BR" dirty="0" smtClean="0"/>
              <a:t>Reconhecimento</a:t>
            </a:r>
            <a:endParaRPr lang="en-US" dirty="0" smtClean="0"/>
          </a:p>
          <a:p>
            <a:r>
              <a:rPr lang="pt-BR" dirty="0" smtClean="0"/>
              <a:t>Diversão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33800" y="849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+500XP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05000" y="62126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33"/>
                </a:solidFill>
              </a:rPr>
              <a:t>↑ </a:t>
            </a:r>
            <a:r>
              <a:rPr lang="pt-BR" b="1" dirty="0" err="1" smtClean="0">
                <a:solidFill>
                  <a:srgbClr val="007033"/>
                </a:solidFill>
              </a:rPr>
              <a:t>Level</a:t>
            </a:r>
            <a:r>
              <a:rPr lang="pt-BR" b="1" dirty="0" smtClean="0">
                <a:solidFill>
                  <a:srgbClr val="007033"/>
                </a:solidFill>
              </a:rPr>
              <a:t> </a:t>
            </a:r>
            <a:r>
              <a:rPr lang="pt-BR" b="1" dirty="0" err="1" smtClean="0">
                <a:solidFill>
                  <a:srgbClr val="007033"/>
                </a:solidFill>
              </a:rPr>
              <a:t>Up</a:t>
            </a:r>
            <a:endParaRPr lang="pt-BR" b="1" dirty="0">
              <a:solidFill>
                <a:srgbClr val="00703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00400" y="3164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D0751A"/>
                </a:solidFill>
              </a:rPr>
              <a:t>Critical</a:t>
            </a:r>
            <a:r>
              <a:rPr lang="pt-BR" b="1" dirty="0" smtClean="0">
                <a:solidFill>
                  <a:srgbClr val="D0751A"/>
                </a:solidFill>
              </a:rPr>
              <a:t>!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9999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70" y="862568"/>
            <a:ext cx="4343030" cy="866001"/>
          </a:xfrm>
          <a:prstGeom prst="rect">
            <a:avLst/>
          </a:prstGeom>
          <a:effectLst>
            <a:glow rad="190500">
              <a:schemeClr val="accent1">
                <a:satMod val="175000"/>
                <a:alpha val="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0.06667 L -1.11111E-6 1.11111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3.7037E-7 C 0.02448 -0.00764 0.01337 -0.00463 0.03299 -0.00926 C 0.04931 -0.01991 0.11667 -0.03449 0.11667 -0.0125 " pathEditMode="relative" rAng="0" ptsTypes="ffA">
                                      <p:cBhvr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0.00243 0.00046 0.0059 -0.00139 0.00712 0.00139 C 0.00798 0.0037 0.0026 0.00116 0.00121 0.00301 C -0.00018 0.00486 0.00503 0.00463 0.00712 0.00463 " pathEditMode="relative" ptsTypes="fffA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19879 -0.053 C 0.23021 -0.04328 0.15105 -0.00115 0.1882 0.00834 C 0.24063 0.022 0.18247 0.04815 0.23716 0.05672 C 0.25591 0.06528 0.20452 0.07963 0.22795 0.08727 C 0.2198 0.10047 0.17657 0.12315 0.1882 0.13473 C 0.21858 0.14399 0.26754 0.14954 0.29549 0.15926 C 0.30834 0.16366 0.33386 0.17246 0.33386 0.17269 C 0.3257 0.19954 0.34202 0.20278 0.29549 0.22246 C 0.28143 0.22894 0.24653 0.24051 0.24653 0.24075 C 0.21511 0.27431 0.23021 0.26968 0.21736 0.32616 C 0.21389 0.34375 0.20695 0.34769 0.1882 0.36366 C 0.18125 0.37037 0.1592 0.38357 0.1592 0.3838 C 0.14861 0.40556 0.14289 0.42825 0.12066 0.44954 C 0.11129 0.4676 0.10782 0.48704 0.08108 0.5044 C 0.06355 0.5382 0.0625 0.53473 0.08108 0.58612 C 0.08802 0.60533 0.18368 0.61575 0.23716 0.62778 C 0.28611 0.63889 0.3316 0.65116 0.38282 0.66274 C 0.40261 0.67662 0.42605 0.68936 0.45052 0.70255 C 0.46094 0.70834 0.46789 0.71459 0.47952 0.72037 C 0.4842 0.72246 0.49948 0.72686 0.49948 0.72709 " pathEditMode="relative" rAng="0" ptsTypes="ffffffffffffffffffff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39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43200000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417 -0.0712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2 " pathEditMode="relative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  <p:bldP spid="6" grpId="0"/>
      <p:bldP spid="6" grpId="1"/>
      <p:bldP spid="6" grpId="2"/>
      <p:bldP spid="7" grpId="0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798637"/>
            <a:ext cx="8229600" cy="4525963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i="1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	É uma plataforma para formação, organização e socialização de equipes remotas multidisciplinares, com ferramentas e elementos que remetem a um MMORPG.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70" y="862568"/>
            <a:ext cx="4343030" cy="866001"/>
          </a:xfrm>
          <a:prstGeom prst="rect">
            <a:avLst/>
          </a:prstGeom>
          <a:effectLst>
            <a:glow rad="190500">
              <a:schemeClr val="accent1">
                <a:satMod val="175000"/>
                <a:alpha val="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52600"/>
            <a:ext cx="8229600" cy="4843272"/>
          </a:xfrm>
        </p:spPr>
        <p:txBody>
          <a:bodyPr>
            <a:normAutofit/>
          </a:bodyPr>
          <a:lstStyle/>
          <a:p>
            <a:r>
              <a:rPr lang="en-US" i="1" dirty="0" smtClean="0"/>
              <a:t>"People will pay for the privilege of working harden than they work when they are paid." </a:t>
            </a:r>
            <a:r>
              <a:rPr lang="en-US" dirty="0" smtClean="0"/>
              <a:t> </a:t>
            </a:r>
          </a:p>
          <a:p>
            <a:pPr algn="r">
              <a:buNone/>
            </a:pPr>
            <a:r>
              <a:rPr lang="en-US" sz="1600" dirty="0" smtClean="0"/>
              <a:t>Chuck </a:t>
            </a:r>
            <a:r>
              <a:rPr lang="en-US" sz="1600" dirty="0" err="1" smtClean="0"/>
              <a:t>Coonradt</a:t>
            </a:r>
            <a:r>
              <a:rPr lang="en-US" sz="1600" dirty="0" smtClean="0"/>
              <a:t>, founder of The Game of Work.</a:t>
            </a:r>
          </a:p>
          <a:p>
            <a:pPr algn="r">
              <a:buNone/>
            </a:pPr>
            <a:endParaRPr lang="pt-BR" sz="1600" dirty="0" smtClean="0"/>
          </a:p>
          <a:p>
            <a:pPr algn="r">
              <a:buNone/>
            </a:pPr>
            <a:endParaRPr lang="en-US" sz="1600" dirty="0" smtClean="0"/>
          </a:p>
          <a:p>
            <a:r>
              <a:rPr lang="en-US" i="1" dirty="0" smtClean="0"/>
              <a:t>“As the gamer generation moves into the mainstream workforce, they are willing and eager to apply the culture and learning techniques they bring with them from games." </a:t>
            </a:r>
            <a:r>
              <a:rPr lang="en-US" dirty="0" smtClean="0"/>
              <a:t> </a:t>
            </a:r>
          </a:p>
          <a:p>
            <a:pPr algn="r">
              <a:buNone/>
            </a:pPr>
            <a:r>
              <a:rPr lang="en-US" sz="1600" dirty="0" smtClean="0"/>
              <a:t>Lee Sheldon, a gamer, game designer and assistant professor</a:t>
            </a:r>
          </a:p>
          <a:p>
            <a:pPr algn="r">
              <a:buNone/>
            </a:pPr>
            <a:r>
              <a:rPr lang="en-US" sz="1600" dirty="0" smtClean="0"/>
              <a:t>at the Indiana University's department of telecommunications.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E isso tem algum fundamento?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wnloads\Logos\game of 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67125"/>
            <a:ext cx="20574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C:\Users\Feral\Desktop\Projetão\imagens\Logos\lego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29000"/>
            <a:ext cx="1311879" cy="128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 descr="C:\Users\Feral\Desktop\Projetão\imagens\Logos\logotipo_59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4953000"/>
            <a:ext cx="1047750" cy="11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E isso funciona?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416" y="2895600"/>
            <a:ext cx="3286584" cy="4763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354" y="1523862"/>
            <a:ext cx="2657846" cy="990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1" y="4038600"/>
            <a:ext cx="3200399" cy="774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5029200"/>
            <a:ext cx="2600688" cy="1428950"/>
          </a:xfrm>
          <a:prstGeom prst="rect">
            <a:avLst/>
          </a:prstGeom>
          <a:effectLst>
            <a:glow rad="50800">
              <a:srgbClr val="FFFF00">
                <a:alpha val="11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724" y="1752600"/>
            <a:ext cx="2514951" cy="857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752600"/>
            <a:ext cx="2029108" cy="8859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743200"/>
            <a:ext cx="2467192" cy="3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9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95400" y="1600200"/>
            <a:ext cx="4648200" cy="35395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Contexto</a:t>
            </a:r>
          </a:p>
          <a:p>
            <a:r>
              <a:rPr lang="pt-BR" dirty="0" smtClean="0"/>
              <a:t>Problema</a:t>
            </a:r>
          </a:p>
          <a:p>
            <a:r>
              <a:rPr lang="pt-BR" dirty="0" smtClean="0"/>
              <a:t>Cenário Atual</a:t>
            </a:r>
          </a:p>
          <a:p>
            <a:r>
              <a:rPr lang="pt-BR" dirty="0" smtClean="0"/>
              <a:t>MMORPG</a:t>
            </a:r>
          </a:p>
          <a:p>
            <a:r>
              <a:rPr lang="pt-BR" dirty="0" smtClean="0"/>
              <a:t>Arcadea</a:t>
            </a:r>
          </a:p>
          <a:p>
            <a:r>
              <a:rPr lang="pt-BR" dirty="0" smtClean="0"/>
              <a:t>Cenário Futuro</a:t>
            </a:r>
          </a:p>
          <a:p>
            <a:r>
              <a:rPr lang="pt-BR" dirty="0" smtClean="0"/>
              <a:t>Fundamentação</a:t>
            </a:r>
          </a:p>
          <a:p>
            <a:r>
              <a:rPr lang="pt-BR" dirty="0" smtClean="0"/>
              <a:t>Stakeholders e público-alvo</a:t>
            </a:r>
          </a:p>
          <a:p>
            <a:r>
              <a:rPr lang="pt-BR" dirty="0" smtClean="0"/>
              <a:t>Desafio</a:t>
            </a:r>
          </a:p>
          <a:p>
            <a:r>
              <a:rPr lang="pt-BR" dirty="0" smtClean="0"/>
              <a:t>Gerência e Tecnologias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Roteiro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Cenário Futuro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4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1066800" cy="1066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585" y="2590800"/>
            <a:ext cx="2299415" cy="2286000"/>
          </a:xfrm>
          <a:prstGeom prst="rect">
            <a:avLst/>
          </a:prstGeom>
          <a:effectLst>
            <a:glow rad="355600">
              <a:schemeClr val="accent1">
                <a:satMod val="175000"/>
                <a:alpha val="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125 0.07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0.30833 -0.08889 " pathEditMode="relative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5" descr="C:\Users\djt\Desktop\proj\New Folder\New Folder (13)\Document Bl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9718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5" descr="C:\Users\djt\Desktop\proj\New Folder\New Folder (13)\Document Bl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08325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00400"/>
            <a:ext cx="1803400" cy="1803400"/>
          </a:xfrm>
          <a:prstGeom prst="rect">
            <a:avLst/>
          </a:prstGeom>
          <a:noFill/>
        </p:spPr>
      </p:pic>
      <p:pic>
        <p:nvPicPr>
          <p:cNvPr id="10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18160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181600"/>
            <a:ext cx="381000" cy="381000"/>
          </a:xfrm>
          <a:prstGeom prst="rect">
            <a:avLst/>
          </a:prstGeom>
          <a:noFill/>
        </p:spPr>
      </p:pic>
      <p:pic>
        <p:nvPicPr>
          <p:cNvPr id="12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181600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12" descr="C:\Users\djt\Desktop\projeto\icons\New Folder (8)\jed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260725"/>
            <a:ext cx="1981200" cy="1981200"/>
          </a:xfrm>
          <a:prstGeom prst="rect">
            <a:avLst/>
          </a:prstGeom>
          <a:noFill/>
        </p:spPr>
      </p:pic>
      <p:pic>
        <p:nvPicPr>
          <p:cNvPr id="14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241925"/>
            <a:ext cx="396875" cy="396875"/>
          </a:xfrm>
          <a:prstGeom prst="rect">
            <a:avLst/>
          </a:prstGeom>
          <a:noFill/>
        </p:spPr>
      </p:pic>
      <p:pic>
        <p:nvPicPr>
          <p:cNvPr id="15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165725"/>
            <a:ext cx="457200" cy="457200"/>
          </a:xfrm>
          <a:prstGeom prst="rect">
            <a:avLst/>
          </a:prstGeom>
          <a:noFill/>
        </p:spPr>
      </p:pic>
      <p:pic>
        <p:nvPicPr>
          <p:cNvPr id="16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5241925"/>
            <a:ext cx="381000" cy="381000"/>
          </a:xfrm>
          <a:prstGeom prst="rect">
            <a:avLst/>
          </a:prstGeom>
          <a:noFill/>
        </p:spPr>
      </p:pic>
      <p:sp>
        <p:nvSpPr>
          <p:cNvPr id="17" name="Seta para a esquerda e para a direita 46"/>
          <p:cNvSpPr/>
          <p:nvPr/>
        </p:nvSpPr>
        <p:spPr>
          <a:xfrm>
            <a:off x="3810000" y="4343400"/>
            <a:ext cx="1143000" cy="3810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598" y="1600200"/>
            <a:ext cx="1303002" cy="1295400"/>
          </a:xfrm>
          <a:prstGeom prst="rect">
            <a:avLst/>
          </a:prstGeom>
          <a:effectLst>
            <a:glow rad="355600">
              <a:schemeClr val="accent1">
                <a:satMod val="175000"/>
                <a:alpha val="7000"/>
              </a:schemeClr>
            </a:glow>
          </a:effectLst>
        </p:spPr>
      </p:pic>
      <p:sp>
        <p:nvSpPr>
          <p:cNvPr id="18" name="CaixaDeTexto 17"/>
          <p:cNvSpPr txBox="1"/>
          <p:nvPr/>
        </p:nvSpPr>
        <p:spPr>
          <a:xfrm>
            <a:off x="6629400" y="121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Diversão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7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869" y="5029200"/>
            <a:ext cx="1839531" cy="1828799"/>
          </a:xfrm>
          <a:prstGeom prst="rect">
            <a:avLst/>
          </a:prstGeom>
          <a:effectLst>
            <a:glow rad="355600">
              <a:schemeClr val="accent1">
                <a:satMod val="175000"/>
                <a:alpha val="7000"/>
              </a:schemeClr>
            </a:glow>
          </a:effectLst>
        </p:spPr>
      </p:pic>
      <p:pic>
        <p:nvPicPr>
          <p:cNvPr id="4" name="Picture 4" descr="D:\projeto\icons\New Folder (13)\User 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81400"/>
            <a:ext cx="1676400" cy="1676400"/>
          </a:xfrm>
          <a:prstGeom prst="rect">
            <a:avLst/>
          </a:prstGeom>
          <a:noFill/>
        </p:spPr>
      </p:pic>
      <p:pic>
        <p:nvPicPr>
          <p:cNvPr id="6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00200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600200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60020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10" descr="C:\Users\djt\Desktop\projeto\icons\New Folder (8)\jed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971800"/>
            <a:ext cx="1371600" cy="1371600"/>
          </a:xfrm>
          <a:prstGeom prst="rect">
            <a:avLst/>
          </a:prstGeom>
          <a:noFill/>
        </p:spPr>
      </p:pic>
      <p:pic>
        <p:nvPicPr>
          <p:cNvPr id="12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600200"/>
            <a:ext cx="396875" cy="396875"/>
          </a:xfrm>
          <a:prstGeom prst="rect">
            <a:avLst/>
          </a:prstGeom>
          <a:noFill/>
        </p:spPr>
      </p:pic>
      <p:pic>
        <p:nvPicPr>
          <p:cNvPr id="13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524000"/>
            <a:ext cx="457200" cy="457200"/>
          </a:xfrm>
          <a:prstGeom prst="rect">
            <a:avLst/>
          </a:prstGeom>
          <a:noFill/>
        </p:spPr>
      </p:pic>
      <p:pic>
        <p:nvPicPr>
          <p:cNvPr id="14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1600200"/>
            <a:ext cx="381000" cy="381000"/>
          </a:xfrm>
          <a:prstGeom prst="rect">
            <a:avLst/>
          </a:prstGeom>
          <a:noFill/>
        </p:spPr>
      </p:pic>
      <p:pic>
        <p:nvPicPr>
          <p:cNvPr id="15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228600"/>
            <a:ext cx="609600" cy="609600"/>
          </a:xfrm>
          <a:prstGeom prst="rect">
            <a:avLst/>
          </a:prstGeom>
          <a:noFill/>
        </p:spPr>
      </p:pic>
      <p:pic>
        <p:nvPicPr>
          <p:cNvPr id="16" name="Picture 3" descr="C:\Users\djt\Desktop\projeto\icons\New Folder (8)\jed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152400"/>
            <a:ext cx="625475" cy="625475"/>
          </a:xfrm>
          <a:prstGeom prst="rect">
            <a:avLst/>
          </a:prstGeom>
          <a:noFill/>
        </p:spPr>
      </p:pic>
      <p:pic>
        <p:nvPicPr>
          <p:cNvPr id="17" name="Picture 2" descr="D:\1270567544_fortres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3400"/>
            <a:ext cx="1524000" cy="1524000"/>
          </a:xfrm>
          <a:prstGeom prst="rect">
            <a:avLst/>
          </a:prstGeom>
          <a:noFill/>
        </p:spPr>
      </p:pic>
      <p:pic>
        <p:nvPicPr>
          <p:cNvPr id="18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953000"/>
            <a:ext cx="651102" cy="744116"/>
          </a:xfrm>
          <a:prstGeom prst="rect">
            <a:avLst/>
          </a:prstGeom>
          <a:noFill/>
        </p:spPr>
      </p:pic>
      <p:pic>
        <p:nvPicPr>
          <p:cNvPr id="19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9200" y="2971800"/>
            <a:ext cx="1295400" cy="1295400"/>
          </a:xfrm>
          <a:prstGeom prst="rect">
            <a:avLst/>
          </a:prstGeom>
          <a:noFill/>
        </p:spPr>
      </p:pic>
      <p:pic>
        <p:nvPicPr>
          <p:cNvPr id="20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51054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" descr="C:\Users\djt\Desktop\projeto\icons\New Folder (8)\jed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12925" y="5105400"/>
            <a:ext cx="625475" cy="625475"/>
          </a:xfrm>
          <a:prstGeom prst="rect">
            <a:avLst/>
          </a:prstGeom>
          <a:noFill/>
        </p:spPr>
      </p:pic>
      <p:pic>
        <p:nvPicPr>
          <p:cNvPr id="22" name="Picture 3" descr="C:\Users\djt\Downloads\1270568068_knewslette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62200" y="3048000"/>
            <a:ext cx="1828800" cy="1828800"/>
          </a:xfrm>
          <a:prstGeom prst="rect">
            <a:avLst/>
          </a:prstGeom>
          <a:noFill/>
        </p:spPr>
      </p:pic>
      <p:pic>
        <p:nvPicPr>
          <p:cNvPr id="23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129159">
            <a:off x="3379026" y="3512183"/>
            <a:ext cx="533400" cy="609600"/>
          </a:xfrm>
          <a:prstGeom prst="rect">
            <a:avLst/>
          </a:prstGeom>
          <a:noFill/>
        </p:spPr>
      </p:pic>
      <p:pic>
        <p:nvPicPr>
          <p:cNvPr id="24" name="Picture 3" descr="C:\Users\djt\Downloads\1270568068_knewslette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9400" y="3733800"/>
            <a:ext cx="914400" cy="914400"/>
          </a:xfrm>
          <a:prstGeom prst="rect">
            <a:avLst/>
          </a:prstGeom>
          <a:noFill/>
        </p:spPr>
      </p:pic>
      <p:pic>
        <p:nvPicPr>
          <p:cNvPr id="25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129159">
            <a:off x="3404012" y="4080191"/>
            <a:ext cx="266700" cy="304800"/>
          </a:xfrm>
          <a:prstGeom prst="rect">
            <a:avLst/>
          </a:prstGeom>
          <a:noFill/>
        </p:spPr>
      </p:pic>
      <p:pic>
        <p:nvPicPr>
          <p:cNvPr id="26" name="Picture 3" descr="C:\Users\djt\Downloads\1270568068_knewslette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24200" y="3276600"/>
            <a:ext cx="914400" cy="914400"/>
          </a:xfrm>
          <a:prstGeom prst="rect">
            <a:avLst/>
          </a:prstGeom>
          <a:noFill/>
        </p:spPr>
      </p:pic>
      <p:pic>
        <p:nvPicPr>
          <p:cNvPr id="27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129159">
            <a:off x="3708813" y="3546791"/>
            <a:ext cx="266700" cy="304800"/>
          </a:xfrm>
          <a:prstGeom prst="rect">
            <a:avLst/>
          </a:prstGeom>
          <a:noFill/>
        </p:spPr>
      </p:pic>
      <p:pic>
        <p:nvPicPr>
          <p:cNvPr id="28" name="Picture 24" descr="C:\Users\djt\Desktop\proj\New Folder\New Folder (13)\Zoom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5800" y="5715000"/>
            <a:ext cx="838200" cy="838200"/>
          </a:xfrm>
          <a:prstGeom prst="rect">
            <a:avLst/>
          </a:prstGeom>
          <a:noFill/>
        </p:spPr>
      </p:pic>
      <p:pic>
        <p:nvPicPr>
          <p:cNvPr id="29" name="Picture 6" descr="D:\projeto\icons\New Folder (16)\1270569576__bedingunge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62400" y="5638800"/>
            <a:ext cx="1219200" cy="1219200"/>
          </a:xfrm>
          <a:prstGeom prst="rect">
            <a:avLst/>
          </a:prstGeom>
          <a:noFill/>
        </p:spPr>
      </p:pic>
      <p:pic>
        <p:nvPicPr>
          <p:cNvPr id="30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38600" y="5791200"/>
            <a:ext cx="609600" cy="609600"/>
          </a:xfrm>
          <a:prstGeom prst="rect">
            <a:avLst/>
          </a:prstGeom>
          <a:noFill/>
        </p:spPr>
      </p:pic>
      <p:pic>
        <p:nvPicPr>
          <p:cNvPr id="31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43400" y="5943600"/>
            <a:ext cx="533400" cy="533400"/>
          </a:xfrm>
          <a:prstGeom prst="rect">
            <a:avLst/>
          </a:prstGeom>
          <a:noFill/>
        </p:spPr>
      </p:pic>
      <p:pic>
        <p:nvPicPr>
          <p:cNvPr id="32" name="Picture 6" descr="D:\projeto\icons\New Folder (16)\1270569576__bedingunge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62400" y="5638800"/>
            <a:ext cx="1219200" cy="1219200"/>
          </a:xfrm>
          <a:prstGeom prst="rect">
            <a:avLst/>
          </a:prstGeom>
          <a:noFill/>
        </p:spPr>
      </p:pic>
      <p:pic>
        <p:nvPicPr>
          <p:cNvPr id="33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43400" y="5943600"/>
            <a:ext cx="533400" cy="533400"/>
          </a:xfrm>
          <a:prstGeom prst="rect">
            <a:avLst/>
          </a:prstGeom>
          <a:noFill/>
        </p:spPr>
      </p:pic>
      <p:pic>
        <p:nvPicPr>
          <p:cNvPr id="34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867400"/>
            <a:ext cx="381000" cy="381000"/>
          </a:xfrm>
          <a:prstGeom prst="rect">
            <a:avLst/>
          </a:prstGeom>
          <a:noFill/>
        </p:spPr>
      </p:pic>
      <p:pic>
        <p:nvPicPr>
          <p:cNvPr id="35" name="Picture 6" descr="D:\projeto\icons\New Folder (16)\1270569576__bedingunge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0000" y="5638800"/>
            <a:ext cx="1219200" cy="1219200"/>
          </a:xfrm>
          <a:prstGeom prst="rect">
            <a:avLst/>
          </a:prstGeom>
          <a:noFill/>
        </p:spPr>
      </p:pic>
      <p:pic>
        <p:nvPicPr>
          <p:cNvPr id="36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867400"/>
            <a:ext cx="381000" cy="381000"/>
          </a:xfrm>
          <a:prstGeom prst="rect">
            <a:avLst/>
          </a:prstGeom>
          <a:noFill/>
        </p:spPr>
      </p:pic>
      <p:pic>
        <p:nvPicPr>
          <p:cNvPr id="37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5943600"/>
            <a:ext cx="457200" cy="457200"/>
          </a:xfrm>
          <a:prstGeom prst="rect">
            <a:avLst/>
          </a:prstGeom>
          <a:noFill/>
        </p:spPr>
      </p:pic>
      <p:pic>
        <p:nvPicPr>
          <p:cNvPr id="38" name="Picture 7" descr="D:\projeto\icons\New Folder (13)\Mai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" y="1981200"/>
            <a:ext cx="609600" cy="609600"/>
          </a:xfrm>
          <a:prstGeom prst="rect">
            <a:avLst/>
          </a:prstGeom>
          <a:noFill/>
        </p:spPr>
      </p:pic>
      <p:pic>
        <p:nvPicPr>
          <p:cNvPr id="39" name="Picture 7" descr="D:\projeto\icons\New Folder (13)\Mai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" y="2133600"/>
            <a:ext cx="609600" cy="609600"/>
          </a:xfrm>
          <a:prstGeom prst="rect">
            <a:avLst/>
          </a:prstGeom>
          <a:noFill/>
        </p:spPr>
      </p:pic>
      <p:pic>
        <p:nvPicPr>
          <p:cNvPr id="40" name="Picture 7" descr="D:\projeto\icons\New Folder (13)\Mai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400" y="2286000"/>
            <a:ext cx="609600" cy="609600"/>
          </a:xfrm>
          <a:prstGeom prst="rect">
            <a:avLst/>
          </a:prstGeom>
          <a:noFill/>
        </p:spPr>
      </p:pic>
      <p:sp>
        <p:nvSpPr>
          <p:cNvPr id="42" name="CaixaDeTexto 41"/>
          <p:cNvSpPr txBox="1"/>
          <p:nvPr/>
        </p:nvSpPr>
        <p:spPr>
          <a:xfrm>
            <a:off x="3505200" y="2667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Alcance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105400" y="2971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Comodidade</a:t>
            </a:r>
          </a:p>
        </p:txBody>
      </p:sp>
    </p:spTree>
    <p:extLst>
      <p:ext uri="{BB962C8B-B14F-4D97-AF65-F5344CB8AC3E}">
        <p14:creationId xmlns:p14="http://schemas.microsoft.com/office/powerpoint/2010/main" xmlns="" val="10489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-0.09167 0.26666 " pathEditMode="relative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26659 L -0.00417 0.0055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5555 " pathEditMode="relative" ptsTypes="AA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5555 " pathEditMode="relative" ptsTypes="AA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667 0.01111 " pathEditMode="relative" ptsTypes="AA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667 0.01111 " pathEditMode="relative" ptsTypes="AA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5 0.06667 " pathEditMode="relative" ptsTypes="AA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5 0.06667 " pathEditMode="relative" ptsTypes="AA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6667E-6 C 0.02066 -0.00694 0.03906 -0.01041 0.06041 -0.01388 C 0.07014 -0.0155 0.08958 -0.01944 0.08958 -0.01944 C 0.09375 -0.02129 0.09791 -0.02314 0.10208 -0.02499 C 0.10416 -0.02592 0.10833 -0.02777 0.10833 -0.02777 C 0.11041 -0.03055 0.11267 -0.03309 0.11458 -0.0361 C 0.11614 -0.03865 0.11666 -0.04258 0.11875 -0.04444 C 0.12118 -0.04652 0.1243 -0.04606 0.12708 -0.04721 C 0.13472 -0.05069 0.14253 -0.05416 0.15 -0.05833 C 0.15833 -0.06296 0.175 -0.07221 0.175 -0.07221 C 0.19045 -0.09282 0.16875 -0.06735 0.19583 -0.08333 C 0.19809 -0.08471 0.19791 -0.08981 0.2 -0.09166 C 0.20364 -0.09467 0.2125 -0.09721 0.2125 -0.09721 C 0.22673 -0.1162 0.20833 -0.0949 0.23333 -0.10833 C 0.23611 -0.10971 0.2368 -0.11527 0.23958 -0.11666 C 0.24409 -0.11921 0.2493 -0.11851 0.25416 -0.11944 C 0.26927 -0.13101 0.28489 -0.13842 0.3 -0.14999 C 0.30277 -0.15647 0.30434 -0.16411 0.30833 -0.16944 C 0.31232 -0.17476 0.31961 -0.17453 0.32291 -0.18055 C 0.33819 -0.20856 0.31458 -0.19536 0.33125 -0.20277 C 0.33576 -0.22083 0.33333 -0.23055 0.34375 -0.24444 C 0.34705 -0.2574 0.34878 -0.26689 0.35416 -0.27777 C 0.35538 -0.28749 0.35833 -0.2986 0.35416 -0.30833 C 0.35069 -0.3162 0.33541 -0.31944 0.33541 -0.31944 C 0.26771 -0.31666 0.26684 -0.33981 0.25208 -0.28055 C 0.25277 -0.26573 0.25173 -0.25069 0.25416 -0.2361 C 0.25521 -0.22962 0.25902 -0.22407 0.2625 -0.21944 C 0.26666 -0.21388 0.26944 -0.20532 0.275 -0.20277 C 0.29062 -0.19583 0.27135 -0.20532 0.2875 -0.19444 C 0.29461 -0.18981 0.30295 -0.18934 0.31041 -0.1861 C 0.34982 -0.18981 0.33177 -0.18124 0.35 -0.20555 C 0.3493 -0.20925 0.3493 -0.21342 0.34791 -0.21666 C 0.34461 -0.2243 0.3401 -0.22522 0.33541 -0.23055 C 0.32864 -0.23819 0.32534 -0.24328 0.31666 -0.24721 C 0.31319 -0.24629 0.3092 -0.24698 0.30625 -0.24444 C 0.30625 -0.24444 0.29062 -0.2236 0.2875 -0.21944 C 0.28003 -0.20948 0.26771 -0.20971 0.25833 -0.20555 C 0.25764 -0.20277 0.25798 -0.19907 0.25625 -0.19721 C 0.2533 -0.19397 0.2493 -0.19328 0.24583 -0.19166 C 0.23281 -0.18541 0.21996 -0.1787 0.20625 -0.17499 C 0.2 -0.16944 0.19375 -0.16388 0.1875 -0.15833 C 0.18455 -0.15578 0.18055 -0.15671 0.17708 -0.15555 C 0.17291 -0.15393 0.16875 -0.15184 0.16458 -0.14999 C 0.15521 -0.14583 0.14635 -0.13934 0.1375 -0.13333 C 0.12639 -0.1111 0.14097 -0.13796 0.12708 -0.11944 C 0.12534 -0.11712 0.12465 -0.11342 0.12291 -0.1111 C 0.11805 -0.10462 0.10989 -0.09675 0.10416 -0.09166 C 0.09705 -0.07754 0.10382 -0.08772 0.09166 -0.07777 C 0.08385 -0.07129 0.0783 -0.06226 0.07083 -0.05555 C 0.06527 -0.04444 0.05642 -0.03518 0.04791 -0.02777 C 0.04253 -0.01712 0.03559 -0.0111 0.02708 -0.00555 " pathEditMode="relative" ptsTypes="ffffffffffffffffffffffffffffffffffffffffffffffffff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 -0.56667 " pathEditMode="relative" ptsTypes="AA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 -0.56667 " pathEditMode="relative" ptsTypes="AA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 -0.56667 " pathEditMode="relative" ptsTypes="AA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-0.58889 " pathEditMode="relative" ptsTypes="AA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-0.58889 " pathEditMode="relative" ptsTypes="AA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-0.58889 " pathEditMode="relative" ptsTypes="AA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7 -0.55556 " pathEditMode="relative" ptsTypes="AA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7 -0.55556 " pathEditMode="relative" ptsTypes="AA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7 -0.55556 " pathEditMode="relative" ptsTypes="AA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600200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60020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10" descr="C:\Users\djt\Desktop\projeto\icons\New Folder (8)\jed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71800"/>
            <a:ext cx="1371600" cy="1371600"/>
          </a:xfrm>
          <a:prstGeom prst="rect">
            <a:avLst/>
          </a:prstGeom>
          <a:noFill/>
        </p:spPr>
      </p:pic>
      <p:pic>
        <p:nvPicPr>
          <p:cNvPr id="12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600200"/>
            <a:ext cx="396875" cy="396875"/>
          </a:xfrm>
          <a:prstGeom prst="rect">
            <a:avLst/>
          </a:prstGeom>
          <a:noFill/>
        </p:spPr>
      </p:pic>
      <p:pic>
        <p:nvPicPr>
          <p:cNvPr id="13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524000"/>
            <a:ext cx="457200" cy="457200"/>
          </a:xfrm>
          <a:prstGeom prst="rect">
            <a:avLst/>
          </a:prstGeom>
          <a:noFill/>
        </p:spPr>
      </p:pic>
      <p:pic>
        <p:nvPicPr>
          <p:cNvPr id="14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600200"/>
            <a:ext cx="381000" cy="381000"/>
          </a:xfrm>
          <a:prstGeom prst="rect">
            <a:avLst/>
          </a:prstGeom>
          <a:noFill/>
        </p:spPr>
      </p:pic>
      <p:pic>
        <p:nvPicPr>
          <p:cNvPr id="15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228600"/>
            <a:ext cx="609600" cy="609600"/>
          </a:xfrm>
          <a:prstGeom prst="rect">
            <a:avLst/>
          </a:prstGeom>
          <a:noFill/>
        </p:spPr>
      </p:pic>
      <p:pic>
        <p:nvPicPr>
          <p:cNvPr id="16" name="Picture 3" descr="C:\Users\djt\Desktop\projeto\icons\New Folder (8)\jed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152400"/>
            <a:ext cx="625475" cy="625475"/>
          </a:xfrm>
          <a:prstGeom prst="rect">
            <a:avLst/>
          </a:prstGeom>
          <a:noFill/>
        </p:spPr>
      </p:pic>
      <p:pic>
        <p:nvPicPr>
          <p:cNvPr id="17" name="Picture 2" descr="D:\1270567544_fortres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343400"/>
            <a:ext cx="1524000" cy="1524000"/>
          </a:xfrm>
          <a:prstGeom prst="rect">
            <a:avLst/>
          </a:prstGeom>
          <a:noFill/>
        </p:spPr>
      </p:pic>
      <p:pic>
        <p:nvPicPr>
          <p:cNvPr id="18" name="Picture 10" descr="C:\Users\djt\Desktop\proj\New Folder\New Folder (5)\marvel-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53000"/>
            <a:ext cx="651102" cy="744116"/>
          </a:xfrm>
          <a:prstGeom prst="rect">
            <a:avLst/>
          </a:prstGeom>
          <a:noFill/>
        </p:spPr>
      </p:pic>
      <p:pic>
        <p:nvPicPr>
          <p:cNvPr id="19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9200" y="2971800"/>
            <a:ext cx="1295400" cy="1295400"/>
          </a:xfrm>
          <a:prstGeom prst="rect">
            <a:avLst/>
          </a:prstGeom>
          <a:noFill/>
        </p:spPr>
      </p:pic>
      <p:pic>
        <p:nvPicPr>
          <p:cNvPr id="20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51054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" descr="C:\Users\djt\Desktop\projeto\icons\New Folder (8)\jed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12925" y="5105400"/>
            <a:ext cx="625475" cy="625475"/>
          </a:xfrm>
          <a:prstGeom prst="rect">
            <a:avLst/>
          </a:prstGeom>
          <a:noFill/>
        </p:spPr>
      </p:pic>
      <p:pic>
        <p:nvPicPr>
          <p:cNvPr id="22" name="Picture 21" descr="C:\Users\djt\Desktop\proj\New Folder\New Folder (12)\N0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6600" y="5562600"/>
            <a:ext cx="1066800" cy="1066800"/>
          </a:xfrm>
          <a:prstGeom prst="rect">
            <a:avLst/>
          </a:prstGeom>
          <a:noFill/>
        </p:spPr>
      </p:pic>
      <p:pic>
        <p:nvPicPr>
          <p:cNvPr id="23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457200"/>
            <a:ext cx="990600" cy="990600"/>
          </a:xfrm>
          <a:prstGeom prst="rect">
            <a:avLst/>
          </a:prstGeom>
          <a:noFill/>
        </p:spPr>
      </p:pic>
      <p:pic>
        <p:nvPicPr>
          <p:cNvPr id="24" name="Picture 20" descr="C:\Users\djt\Desktop\proj\New Folder\New Folder (12)\A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86600" y="4038600"/>
            <a:ext cx="990600" cy="990600"/>
          </a:xfrm>
          <a:prstGeom prst="rect">
            <a:avLst/>
          </a:prstGeom>
          <a:noFill/>
        </p:spPr>
      </p:pic>
      <p:pic>
        <p:nvPicPr>
          <p:cNvPr id="25" name="Picture 8" descr="D:\projeto\icons\New Folder (8)\ramb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1200" y="2743200"/>
            <a:ext cx="1371600" cy="1371600"/>
          </a:xfrm>
          <a:prstGeom prst="rect">
            <a:avLst/>
          </a:prstGeom>
          <a:noFill/>
        </p:spPr>
      </p:pic>
      <p:pic>
        <p:nvPicPr>
          <p:cNvPr id="26" name="Picture 9" descr="D:\projeto\icons\New Folder (8)\batman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0" y="4495800"/>
            <a:ext cx="1524000" cy="1511265"/>
          </a:xfrm>
          <a:prstGeom prst="rect">
            <a:avLst/>
          </a:prstGeom>
          <a:noFill/>
        </p:spPr>
      </p:pic>
      <p:pic>
        <p:nvPicPr>
          <p:cNvPr id="27" name="Picture 10" descr="D:\projeto\icons\New Folder (8)\jason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62600" y="3708400"/>
            <a:ext cx="1562456" cy="1549400"/>
          </a:xfrm>
          <a:prstGeom prst="rect">
            <a:avLst/>
          </a:prstGeom>
          <a:noFill/>
        </p:spPr>
      </p:pic>
      <p:pic>
        <p:nvPicPr>
          <p:cNvPr id="28" name="Picture 11" descr="D:\projeto\icons\New Folder (8)\zombi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38800" y="5410200"/>
            <a:ext cx="1447800" cy="1447800"/>
          </a:xfrm>
          <a:prstGeom prst="rect">
            <a:avLst/>
          </a:prstGeom>
          <a:noFill/>
        </p:spPr>
      </p:pic>
      <p:pic>
        <p:nvPicPr>
          <p:cNvPr id="29" name="Picture 12" descr="D:\projeto\icons\New Folder (8)\sant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5000" y="2260600"/>
            <a:ext cx="1473200" cy="1473200"/>
          </a:xfrm>
          <a:prstGeom prst="rect">
            <a:avLst/>
          </a:prstGeom>
          <a:noFill/>
        </p:spPr>
      </p:pic>
      <p:sp>
        <p:nvSpPr>
          <p:cNvPr id="30" name="Retângulo 68"/>
          <p:cNvSpPr/>
          <p:nvPr/>
        </p:nvSpPr>
        <p:spPr>
          <a:xfrm>
            <a:off x="1524000" y="27432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72"/>
          <p:cNvSpPr/>
          <p:nvPr/>
        </p:nvSpPr>
        <p:spPr>
          <a:xfrm>
            <a:off x="1524000" y="2743200"/>
            <a:ext cx="3048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77"/>
          <p:cNvSpPr/>
          <p:nvPr/>
        </p:nvSpPr>
        <p:spPr>
          <a:xfrm>
            <a:off x="304800" y="27432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78"/>
          <p:cNvSpPr/>
          <p:nvPr/>
        </p:nvSpPr>
        <p:spPr>
          <a:xfrm>
            <a:off x="304800" y="2743200"/>
            <a:ext cx="1270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8" descr="D:\projeto\icons\New Folder (8)\rambo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67200" y="228600"/>
            <a:ext cx="533400" cy="533400"/>
          </a:xfrm>
          <a:prstGeom prst="rect">
            <a:avLst/>
          </a:prstGeom>
          <a:noFill/>
        </p:spPr>
      </p:pic>
      <p:pic>
        <p:nvPicPr>
          <p:cNvPr id="36" name="Picture 19" descr="C:\Users\djt\Desktop\proj\New Folder\New Folder (12)\B03.png"/>
          <p:cNvPicPr>
            <a:picLocks noChangeAspect="1" noChangeArrowheads="1"/>
          </p:cNvPicPr>
          <p:nvPr/>
        </p:nvPicPr>
        <p:blipFill>
          <a:blip r:embed="rId25" cstate="print"/>
          <a:stretch>
            <a:fillRect/>
          </a:stretch>
        </p:blipFill>
        <p:spPr bwMode="auto">
          <a:xfrm>
            <a:off x="5481263" y="533400"/>
            <a:ext cx="990600" cy="990600"/>
          </a:xfrm>
          <a:prstGeom prst="rect">
            <a:avLst/>
          </a:prstGeom>
          <a:noFill/>
        </p:spPr>
      </p:pic>
      <p:sp>
        <p:nvSpPr>
          <p:cNvPr id="37" name="Retângulo 82"/>
          <p:cNvSpPr/>
          <p:nvPr/>
        </p:nvSpPr>
        <p:spPr>
          <a:xfrm>
            <a:off x="6019800" y="43434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83"/>
          <p:cNvSpPr/>
          <p:nvPr/>
        </p:nvSpPr>
        <p:spPr>
          <a:xfrm>
            <a:off x="6019800" y="4343400"/>
            <a:ext cx="5334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4"/>
          <p:cNvSpPr/>
          <p:nvPr/>
        </p:nvSpPr>
        <p:spPr>
          <a:xfrm>
            <a:off x="6019800" y="25908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5"/>
          <p:cNvSpPr/>
          <p:nvPr/>
        </p:nvSpPr>
        <p:spPr>
          <a:xfrm>
            <a:off x="6019800" y="2590800"/>
            <a:ext cx="3048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6002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600200"/>
            <a:ext cx="381000" cy="381000"/>
          </a:xfrm>
          <a:prstGeom prst="rect">
            <a:avLst/>
          </a:prstGeom>
          <a:noFill/>
        </p:spPr>
      </p:pic>
      <p:pic>
        <p:nvPicPr>
          <p:cNvPr id="43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14800" y="1600200"/>
            <a:ext cx="381000" cy="381000"/>
          </a:xfrm>
          <a:prstGeom prst="rect">
            <a:avLst/>
          </a:prstGeom>
          <a:noFill/>
        </p:spPr>
      </p:pic>
      <p:pic>
        <p:nvPicPr>
          <p:cNvPr id="44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34000" y="1524000"/>
            <a:ext cx="381000" cy="381000"/>
          </a:xfrm>
          <a:prstGeom prst="rect">
            <a:avLst/>
          </a:prstGeom>
          <a:noFill/>
        </p:spPr>
      </p:pic>
      <p:pic>
        <p:nvPicPr>
          <p:cNvPr id="45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1447800"/>
            <a:ext cx="457200" cy="457200"/>
          </a:xfrm>
          <a:prstGeom prst="rect">
            <a:avLst/>
          </a:prstGeom>
          <a:noFill/>
        </p:spPr>
      </p:pic>
      <p:pic>
        <p:nvPicPr>
          <p:cNvPr id="46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1524000"/>
            <a:ext cx="381000" cy="381000"/>
          </a:xfrm>
          <a:prstGeom prst="rect">
            <a:avLst/>
          </a:prstGeom>
          <a:noFill/>
        </p:spPr>
      </p:pic>
      <p:pic>
        <p:nvPicPr>
          <p:cNvPr id="47" name="Picture 8" descr="D:\projeto\icons\New Folder (8)\ramb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362200" y="5105400"/>
            <a:ext cx="533400" cy="609600"/>
          </a:xfrm>
          <a:prstGeom prst="rect">
            <a:avLst/>
          </a:prstGeom>
          <a:noFill/>
        </p:spPr>
      </p:pic>
      <p:pic>
        <p:nvPicPr>
          <p:cNvPr id="48" name="Picture 9" descr="D:\projeto\icons\New Folder (8)\batman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19400" y="5105400"/>
            <a:ext cx="614737" cy="609600"/>
          </a:xfrm>
          <a:prstGeom prst="rect">
            <a:avLst/>
          </a:prstGeom>
          <a:noFill/>
        </p:spPr>
      </p:pic>
      <p:pic>
        <p:nvPicPr>
          <p:cNvPr id="49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657600"/>
            <a:ext cx="381000" cy="381000"/>
          </a:xfrm>
          <a:prstGeom prst="rect">
            <a:avLst/>
          </a:prstGeom>
          <a:noFill/>
        </p:spPr>
      </p:pic>
      <p:pic>
        <p:nvPicPr>
          <p:cNvPr id="50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657600"/>
            <a:ext cx="381000" cy="381000"/>
          </a:xfrm>
          <a:prstGeom prst="rect">
            <a:avLst/>
          </a:prstGeom>
          <a:noFill/>
        </p:spPr>
      </p:pic>
      <p:pic>
        <p:nvPicPr>
          <p:cNvPr id="51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43800" y="3657600"/>
            <a:ext cx="381000" cy="381000"/>
          </a:xfrm>
          <a:prstGeom prst="rect">
            <a:avLst/>
          </a:prstGeom>
          <a:noFill/>
        </p:spPr>
      </p:pic>
      <p:pic>
        <p:nvPicPr>
          <p:cNvPr id="52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10400" y="5486400"/>
            <a:ext cx="381000" cy="381000"/>
          </a:xfrm>
          <a:prstGeom prst="rect">
            <a:avLst/>
          </a:prstGeom>
          <a:noFill/>
        </p:spPr>
      </p:pic>
      <p:pic>
        <p:nvPicPr>
          <p:cNvPr id="53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410200"/>
            <a:ext cx="457200" cy="457200"/>
          </a:xfrm>
          <a:prstGeom prst="rect">
            <a:avLst/>
          </a:prstGeom>
          <a:noFill/>
        </p:spPr>
      </p:pic>
      <p:pic>
        <p:nvPicPr>
          <p:cNvPr id="54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5486400"/>
            <a:ext cx="381000" cy="381000"/>
          </a:xfrm>
          <a:prstGeom prst="rect">
            <a:avLst/>
          </a:prstGeom>
          <a:noFill/>
        </p:spPr>
      </p:pic>
      <p:pic>
        <p:nvPicPr>
          <p:cNvPr id="55" name="Picture 12" descr="D:\projeto\icons\New Folder (8)\sant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96200" y="254000"/>
            <a:ext cx="609600" cy="609600"/>
          </a:xfrm>
          <a:prstGeom prst="rect">
            <a:avLst/>
          </a:prstGeom>
          <a:noFill/>
        </p:spPr>
      </p:pic>
      <p:pic>
        <p:nvPicPr>
          <p:cNvPr id="56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86600" y="1524000"/>
            <a:ext cx="381000" cy="381000"/>
          </a:xfrm>
          <a:prstGeom prst="rect">
            <a:avLst/>
          </a:prstGeom>
          <a:noFill/>
        </p:spPr>
      </p:pic>
      <p:pic>
        <p:nvPicPr>
          <p:cNvPr id="57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848600" y="1524000"/>
            <a:ext cx="381000" cy="381000"/>
          </a:xfrm>
          <a:prstGeom prst="rect">
            <a:avLst/>
          </a:prstGeom>
          <a:noFill/>
        </p:spPr>
      </p:pic>
      <p:pic>
        <p:nvPicPr>
          <p:cNvPr id="58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467600" y="1524000"/>
            <a:ext cx="381000" cy="381000"/>
          </a:xfrm>
          <a:prstGeom prst="rect">
            <a:avLst/>
          </a:prstGeom>
          <a:noFill/>
        </p:spPr>
      </p:pic>
      <p:sp>
        <p:nvSpPr>
          <p:cNvPr id="59" name="Retângulo 105"/>
          <p:cNvSpPr/>
          <p:nvPr/>
        </p:nvSpPr>
        <p:spPr>
          <a:xfrm>
            <a:off x="6019800" y="21336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106"/>
          <p:cNvSpPr/>
          <p:nvPr/>
        </p:nvSpPr>
        <p:spPr>
          <a:xfrm>
            <a:off x="6019800" y="2133600"/>
            <a:ext cx="3810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107"/>
          <p:cNvSpPr/>
          <p:nvPr/>
        </p:nvSpPr>
        <p:spPr>
          <a:xfrm>
            <a:off x="5943600" y="37338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108"/>
          <p:cNvSpPr/>
          <p:nvPr/>
        </p:nvSpPr>
        <p:spPr>
          <a:xfrm>
            <a:off x="5943600" y="3733800"/>
            <a:ext cx="762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109"/>
          <p:cNvSpPr/>
          <p:nvPr/>
        </p:nvSpPr>
        <p:spPr>
          <a:xfrm>
            <a:off x="5867400" y="53340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110"/>
          <p:cNvSpPr/>
          <p:nvPr/>
        </p:nvSpPr>
        <p:spPr>
          <a:xfrm>
            <a:off x="5867400" y="5334000"/>
            <a:ext cx="2286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934200" y="3200400"/>
            <a:ext cx="381000" cy="381000"/>
          </a:xfrm>
          <a:prstGeom prst="rect">
            <a:avLst/>
          </a:prstGeom>
          <a:noFill/>
        </p:spPr>
      </p:pic>
      <p:pic>
        <p:nvPicPr>
          <p:cNvPr id="66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96200" y="3200400"/>
            <a:ext cx="381000" cy="381000"/>
          </a:xfrm>
          <a:prstGeom prst="rect">
            <a:avLst/>
          </a:prstGeom>
          <a:noFill/>
        </p:spPr>
      </p:pic>
      <p:pic>
        <p:nvPicPr>
          <p:cNvPr id="67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315200" y="3200400"/>
            <a:ext cx="381000" cy="381000"/>
          </a:xfrm>
          <a:prstGeom prst="rect">
            <a:avLst/>
          </a:prstGeom>
          <a:noFill/>
        </p:spPr>
      </p:pic>
      <p:pic>
        <p:nvPicPr>
          <p:cNvPr id="68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572000"/>
            <a:ext cx="381000" cy="381000"/>
          </a:xfrm>
          <a:prstGeom prst="rect">
            <a:avLst/>
          </a:prstGeom>
          <a:noFill/>
        </p:spPr>
      </p:pic>
      <p:pic>
        <p:nvPicPr>
          <p:cNvPr id="69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572000"/>
            <a:ext cx="381000" cy="381000"/>
          </a:xfrm>
          <a:prstGeom prst="rect">
            <a:avLst/>
          </a:prstGeom>
          <a:noFill/>
        </p:spPr>
      </p:pic>
      <p:pic>
        <p:nvPicPr>
          <p:cNvPr id="70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72400" y="4572000"/>
            <a:ext cx="381000" cy="381000"/>
          </a:xfrm>
          <a:prstGeom prst="rect">
            <a:avLst/>
          </a:prstGeom>
          <a:noFill/>
        </p:spPr>
      </p:pic>
      <p:pic>
        <p:nvPicPr>
          <p:cNvPr id="71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4495800"/>
            <a:ext cx="457200" cy="457200"/>
          </a:xfrm>
          <a:prstGeom prst="rect">
            <a:avLst/>
          </a:prstGeom>
          <a:noFill/>
        </p:spPr>
      </p:pic>
      <p:pic>
        <p:nvPicPr>
          <p:cNvPr id="72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001000" y="6324600"/>
            <a:ext cx="381000" cy="381000"/>
          </a:xfrm>
          <a:prstGeom prst="rect">
            <a:avLst/>
          </a:prstGeom>
          <a:noFill/>
        </p:spPr>
      </p:pic>
      <p:pic>
        <p:nvPicPr>
          <p:cNvPr id="73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43800" y="6324600"/>
            <a:ext cx="381000" cy="381000"/>
          </a:xfrm>
          <a:prstGeom prst="rect">
            <a:avLst/>
          </a:prstGeom>
          <a:noFill/>
        </p:spPr>
      </p:pic>
      <p:pic>
        <p:nvPicPr>
          <p:cNvPr id="74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6324600"/>
            <a:ext cx="381000" cy="381000"/>
          </a:xfrm>
          <a:prstGeom prst="rect">
            <a:avLst/>
          </a:prstGeom>
          <a:noFill/>
        </p:spPr>
      </p:pic>
      <p:pic>
        <p:nvPicPr>
          <p:cNvPr id="75" name="Picture 12" descr="D:\projeto\icons\New Folder (8)\sant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76600" y="5181600"/>
            <a:ext cx="609600" cy="609600"/>
          </a:xfrm>
          <a:prstGeom prst="rect">
            <a:avLst/>
          </a:prstGeom>
          <a:noFill/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869" y="5029200"/>
            <a:ext cx="1839531" cy="1828799"/>
          </a:xfrm>
          <a:prstGeom prst="rect">
            <a:avLst/>
          </a:prstGeom>
          <a:effectLst>
            <a:glow rad="355600">
              <a:schemeClr val="accent1">
                <a:satMod val="175000"/>
                <a:alpha val="7000"/>
              </a:schemeClr>
            </a:glow>
          </a:effectLst>
        </p:spPr>
      </p:pic>
      <p:sp>
        <p:nvSpPr>
          <p:cNvPr id="76" name="CaixaDeTexto 75"/>
          <p:cNvSpPr txBox="1"/>
          <p:nvPr/>
        </p:nvSpPr>
        <p:spPr>
          <a:xfrm>
            <a:off x="3915995" y="22976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Confiabilidade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1676400" y="25146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Reconhecimento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pic>
        <p:nvPicPr>
          <p:cNvPr id="35" name="Picture 9" descr="D:\projeto\icons\New Folder (8)\batman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14663" y="228600"/>
            <a:ext cx="614737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34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8879 " pathEditMode="relative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8879 " pathEditMode="relative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8879 " pathEditMode="relative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9433 L 0.00833 -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9433 L 0.00834 -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5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09433 L 0.03334 -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5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5549 " pathEditMode="relative" ptsTypes="AA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5549 " pathEditMode="relative" ptsTypes="AA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.05549 " pathEditMode="relative" ptsTypes="AA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5549 L 0.00833 -0.0111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05549 L 0.03333 -0.011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5549 L 0.00833 -0.011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6" grpId="0"/>
      <p:bldP spid="76" grpId="1"/>
      <p:bldP spid="77" grpId="0"/>
      <p:bldP spid="7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668" y="3810000"/>
            <a:ext cx="1839532" cy="1828800"/>
          </a:xfrm>
          <a:prstGeom prst="rect">
            <a:avLst/>
          </a:prstGeom>
          <a:effectLst>
            <a:glow rad="355600">
              <a:schemeClr val="accent1">
                <a:satMod val="175000"/>
                <a:alpha val="7000"/>
              </a:schemeClr>
            </a:glow>
          </a:effectLst>
        </p:spPr>
      </p:pic>
      <p:pic>
        <p:nvPicPr>
          <p:cNvPr id="4" name="Picture 8" descr="C:\Users\djt\Desktop\proj\New Folder\New Folder (12)\F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5" descr="C:\Users\djt\Desktop\proj\New Folder\New Folder (12)\H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7" descr="C:\Users\djt\Desktop\proj\New Folder\New Folder (12)\C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11" descr="C:\Users\djt\Desktop\proj\New Folder\New Folder (13)\Administr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00200"/>
            <a:ext cx="381000" cy="381000"/>
          </a:xfrm>
          <a:prstGeom prst="rect">
            <a:avLst/>
          </a:prstGeom>
          <a:noFill/>
        </p:spPr>
      </p:pic>
      <p:pic>
        <p:nvPicPr>
          <p:cNvPr id="8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600200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600200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9" descr="C:\Users\djt\Desktop\projeto\icons\New Folder (8)\jed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257800"/>
            <a:ext cx="1371600" cy="1371600"/>
          </a:xfrm>
          <a:prstGeom prst="rect">
            <a:avLst/>
          </a:prstGeom>
          <a:noFill/>
        </p:spPr>
      </p:pic>
      <p:pic>
        <p:nvPicPr>
          <p:cNvPr id="11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600200"/>
            <a:ext cx="396875" cy="396875"/>
          </a:xfrm>
          <a:prstGeom prst="rect">
            <a:avLst/>
          </a:prstGeom>
          <a:noFill/>
        </p:spPr>
      </p:pic>
      <p:pic>
        <p:nvPicPr>
          <p:cNvPr id="12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524000"/>
            <a:ext cx="457200" cy="457200"/>
          </a:xfrm>
          <a:prstGeom prst="rect">
            <a:avLst/>
          </a:prstGeom>
          <a:noFill/>
        </p:spPr>
      </p:pic>
      <p:pic>
        <p:nvPicPr>
          <p:cNvPr id="13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1600200"/>
            <a:ext cx="381000" cy="381000"/>
          </a:xfrm>
          <a:prstGeom prst="rect">
            <a:avLst/>
          </a:prstGeom>
          <a:noFill/>
        </p:spPr>
      </p:pic>
      <p:pic>
        <p:nvPicPr>
          <p:cNvPr id="14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2286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3" descr="C:\Users\djt\Desktop\projeto\icons\New Folder (8)\jed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152400"/>
            <a:ext cx="625475" cy="625475"/>
          </a:xfrm>
          <a:prstGeom prst="rect">
            <a:avLst/>
          </a:prstGeom>
          <a:noFill/>
        </p:spPr>
      </p:pic>
      <p:pic>
        <p:nvPicPr>
          <p:cNvPr id="16" name="Picture 2" descr="C:\Users\djt\Desktop\projeto\icons\New Folder (8)\artu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3352800"/>
            <a:ext cx="1295400" cy="1295400"/>
          </a:xfrm>
          <a:prstGeom prst="rect">
            <a:avLst/>
          </a:prstGeom>
          <a:noFill/>
        </p:spPr>
      </p:pic>
      <p:pic>
        <p:nvPicPr>
          <p:cNvPr id="17" name="Picture 6" descr="C:\Users\djt\Desktop\proj\New Folder\New Folder (12)\FC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457200"/>
            <a:ext cx="990600" cy="990600"/>
          </a:xfrm>
          <a:prstGeom prst="rect">
            <a:avLst/>
          </a:prstGeom>
          <a:noFill/>
        </p:spPr>
      </p:pic>
      <p:pic>
        <p:nvPicPr>
          <p:cNvPr id="18" name="Picture 8" descr="D:\projeto\icons\New Folder (8)\ramb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3276600"/>
            <a:ext cx="1371600" cy="1371600"/>
          </a:xfrm>
          <a:prstGeom prst="rect">
            <a:avLst/>
          </a:prstGeom>
          <a:noFill/>
        </p:spPr>
      </p:pic>
      <p:pic>
        <p:nvPicPr>
          <p:cNvPr id="19" name="Picture 9" descr="D:\projeto\icons\New Folder (8)\batma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86400" y="5346735"/>
            <a:ext cx="1524000" cy="1511265"/>
          </a:xfrm>
          <a:prstGeom prst="rect">
            <a:avLst/>
          </a:prstGeom>
          <a:noFill/>
        </p:spPr>
      </p:pic>
      <p:pic>
        <p:nvPicPr>
          <p:cNvPr id="20" name="Picture 12" descr="D:\projeto\icons\New Folder (8)\sant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33800" y="2260600"/>
            <a:ext cx="1473200" cy="1473200"/>
          </a:xfrm>
          <a:prstGeom prst="rect">
            <a:avLst/>
          </a:prstGeom>
          <a:noFill/>
        </p:spPr>
      </p:pic>
      <p:sp>
        <p:nvSpPr>
          <p:cNvPr id="21" name="Retângulo 68"/>
          <p:cNvSpPr/>
          <p:nvPr/>
        </p:nvSpPr>
        <p:spPr>
          <a:xfrm>
            <a:off x="838200" y="31242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72"/>
          <p:cNvSpPr/>
          <p:nvPr/>
        </p:nvSpPr>
        <p:spPr>
          <a:xfrm>
            <a:off x="838200" y="3124200"/>
            <a:ext cx="3048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77"/>
          <p:cNvSpPr/>
          <p:nvPr/>
        </p:nvSpPr>
        <p:spPr>
          <a:xfrm>
            <a:off x="2667000" y="50292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78"/>
          <p:cNvSpPr/>
          <p:nvPr/>
        </p:nvSpPr>
        <p:spPr>
          <a:xfrm>
            <a:off x="2667000" y="5029200"/>
            <a:ext cx="1270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8" descr="D:\projeto\icons\New Folder (8)\ramb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22860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19" descr="C:\Users\djt\Desktop\proj\New Folder\New Folder (12)\B03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5481263" y="533400"/>
            <a:ext cx="990600" cy="990600"/>
          </a:xfrm>
          <a:prstGeom prst="rect">
            <a:avLst/>
          </a:prstGeom>
          <a:noFill/>
        </p:spPr>
      </p:pic>
      <p:sp>
        <p:nvSpPr>
          <p:cNvPr id="28" name="Retângulo 82"/>
          <p:cNvSpPr/>
          <p:nvPr/>
        </p:nvSpPr>
        <p:spPr>
          <a:xfrm>
            <a:off x="5791200" y="5194335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83"/>
          <p:cNvSpPr/>
          <p:nvPr/>
        </p:nvSpPr>
        <p:spPr>
          <a:xfrm>
            <a:off x="5791200" y="5194335"/>
            <a:ext cx="5334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84"/>
          <p:cNvSpPr/>
          <p:nvPr/>
        </p:nvSpPr>
        <p:spPr>
          <a:xfrm>
            <a:off x="7010400" y="31242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85"/>
          <p:cNvSpPr/>
          <p:nvPr/>
        </p:nvSpPr>
        <p:spPr>
          <a:xfrm>
            <a:off x="7010400" y="3124200"/>
            <a:ext cx="3048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14" descr="C:\Users\djt\Desktop\proj\New Folder\New Folder (7)\Counter Stri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600200"/>
            <a:ext cx="381000" cy="381000"/>
          </a:xfrm>
          <a:prstGeom prst="rect">
            <a:avLst/>
          </a:prstGeom>
          <a:noFill/>
        </p:spPr>
      </p:pic>
      <p:pic>
        <p:nvPicPr>
          <p:cNvPr id="33" name="Picture 4" descr="http://www.designrdm.com/wp-content/uploads/2009/10/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600200"/>
            <a:ext cx="381000" cy="381000"/>
          </a:xfrm>
          <a:prstGeom prst="rect">
            <a:avLst/>
          </a:prstGeom>
          <a:noFill/>
        </p:spPr>
      </p:pic>
      <p:pic>
        <p:nvPicPr>
          <p:cNvPr id="34" name="Picture 12" descr="C:\Users\djt\Desktop\proj\New Folder\New Folder (13)\Statistics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14800" y="1600200"/>
            <a:ext cx="381000" cy="381000"/>
          </a:xfrm>
          <a:prstGeom prst="rect">
            <a:avLst/>
          </a:prstGeom>
          <a:noFill/>
        </p:spPr>
      </p:pic>
      <p:pic>
        <p:nvPicPr>
          <p:cNvPr id="35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4000" y="1524000"/>
            <a:ext cx="381000" cy="381000"/>
          </a:xfrm>
          <a:prstGeom prst="rect">
            <a:avLst/>
          </a:prstGeom>
          <a:noFill/>
        </p:spPr>
      </p:pic>
      <p:pic>
        <p:nvPicPr>
          <p:cNvPr id="36" name="Picture 2" descr="http://1.bp.blogspot.com/_JKUQlA1Z4BY/SnFs38maeQI/AAAAAAAADjg/8axhrr_24-0/s400/Java+logo+YesPa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1447800"/>
            <a:ext cx="457200" cy="457200"/>
          </a:xfrm>
          <a:prstGeom prst="rect">
            <a:avLst/>
          </a:prstGeom>
          <a:noFill/>
        </p:spPr>
      </p:pic>
      <p:pic>
        <p:nvPicPr>
          <p:cNvPr id="37" name="Picture 13" descr="C:\Users\djt\Desktop\proj\New Folder\New Folder (13)\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1524000"/>
            <a:ext cx="381000" cy="381000"/>
          </a:xfrm>
          <a:prstGeom prst="rect">
            <a:avLst/>
          </a:prstGeom>
          <a:noFill/>
        </p:spPr>
      </p:pic>
      <p:pic>
        <p:nvPicPr>
          <p:cNvPr id="38" name="Picture 12" descr="D:\projeto\icons\New Folder (8)\sant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96200" y="254000"/>
            <a:ext cx="609600" cy="609600"/>
          </a:xfrm>
          <a:prstGeom prst="rect">
            <a:avLst/>
          </a:prstGeom>
          <a:noFill/>
        </p:spPr>
      </p:pic>
      <p:pic>
        <p:nvPicPr>
          <p:cNvPr id="39" name="Picture 4" descr="C:\Users\djt\Desktop\proj\New Folder\New Folder (7)\Adobe Photosho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86600" y="1524000"/>
            <a:ext cx="381000" cy="381000"/>
          </a:xfrm>
          <a:prstGeom prst="rect">
            <a:avLst/>
          </a:prstGeom>
          <a:noFill/>
        </p:spPr>
      </p:pic>
      <p:pic>
        <p:nvPicPr>
          <p:cNvPr id="40" name="Picture 2" descr="C:\Users\djt\Desktop\proj\New Folder\New Folder (7)\Adobe Illustrator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48600" y="1524000"/>
            <a:ext cx="381000" cy="381000"/>
          </a:xfrm>
          <a:prstGeom prst="rect">
            <a:avLst/>
          </a:prstGeom>
          <a:noFill/>
        </p:spPr>
      </p:pic>
      <p:pic>
        <p:nvPicPr>
          <p:cNvPr id="41" name="Picture 3" descr="C:\Users\djt\Desktop\proj\New Folder\New Folder (7)\Adobe InDesign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1524000"/>
            <a:ext cx="381000" cy="381000"/>
          </a:xfrm>
          <a:prstGeom prst="rect">
            <a:avLst/>
          </a:prstGeom>
          <a:noFill/>
        </p:spPr>
      </p:pic>
      <p:sp>
        <p:nvSpPr>
          <p:cNvPr id="42" name="Retângulo 105"/>
          <p:cNvSpPr/>
          <p:nvPr/>
        </p:nvSpPr>
        <p:spPr>
          <a:xfrm>
            <a:off x="4038600" y="2133600"/>
            <a:ext cx="762000" cy="762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106"/>
          <p:cNvSpPr/>
          <p:nvPr/>
        </p:nvSpPr>
        <p:spPr>
          <a:xfrm>
            <a:off x="4038600" y="2133600"/>
            <a:ext cx="3810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9200" y="3733800"/>
            <a:ext cx="762000" cy="762000"/>
          </a:xfrm>
          <a:prstGeom prst="rect">
            <a:avLst/>
          </a:prstGeom>
          <a:noFill/>
        </p:spPr>
      </p:pic>
      <p:pic>
        <p:nvPicPr>
          <p:cNvPr id="45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9200" y="3733800"/>
            <a:ext cx="762000" cy="762000"/>
          </a:xfrm>
          <a:prstGeom prst="rect">
            <a:avLst/>
          </a:prstGeom>
          <a:noFill/>
        </p:spPr>
      </p:pic>
      <p:pic>
        <p:nvPicPr>
          <p:cNvPr id="46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9200" y="3733800"/>
            <a:ext cx="762000" cy="762000"/>
          </a:xfrm>
          <a:prstGeom prst="rect">
            <a:avLst/>
          </a:prstGeom>
          <a:noFill/>
        </p:spPr>
      </p:pic>
      <p:pic>
        <p:nvPicPr>
          <p:cNvPr id="47" name="Picture 4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9200" y="3733800"/>
            <a:ext cx="762000" cy="762000"/>
          </a:xfrm>
          <a:prstGeom prst="rect">
            <a:avLst/>
          </a:prstGeom>
          <a:noFill/>
        </p:spPr>
      </p:pic>
      <p:pic>
        <p:nvPicPr>
          <p:cNvPr id="48" name="Picture 47" descr="D:\projeto\icons\New Folder (14)\Y o l k s - 2\psychotic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24600" y="6154737"/>
            <a:ext cx="703263" cy="703263"/>
          </a:xfrm>
          <a:prstGeom prst="rect">
            <a:avLst/>
          </a:prstGeom>
          <a:noFill/>
        </p:spPr>
      </p:pic>
      <p:pic>
        <p:nvPicPr>
          <p:cNvPr id="49" name="Picture 3" descr="D:\projeto\icons\New Folder (14)\Y o l k s - 2\² z  Z 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00400" y="5943600"/>
            <a:ext cx="704850" cy="704850"/>
          </a:xfrm>
          <a:prstGeom prst="rect">
            <a:avLst/>
          </a:prstGeom>
          <a:noFill/>
        </p:spPr>
      </p:pic>
      <p:pic>
        <p:nvPicPr>
          <p:cNvPr id="50" name="Picture 4" descr="D:\projeto\icons\New Folder (14)\Y o l k s - 2\faill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572000" y="3048000"/>
            <a:ext cx="703263" cy="703263"/>
          </a:xfrm>
          <a:prstGeom prst="rect">
            <a:avLst/>
          </a:prstGeom>
          <a:noFill/>
        </p:spPr>
      </p:pic>
      <p:pic>
        <p:nvPicPr>
          <p:cNvPr id="51" name="Picture 4" descr="D:\projeto\icons\New Folder (14)\Y o l k s - 2\faill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19200" y="4114800"/>
            <a:ext cx="703263" cy="703263"/>
          </a:xfrm>
          <a:prstGeom prst="rect">
            <a:avLst/>
          </a:prstGeom>
          <a:noFill/>
        </p:spPr>
      </p:pic>
      <p:pic>
        <p:nvPicPr>
          <p:cNvPr id="52" name="Picture 8" descr="D:\projeto\icons\New Folder (14)\Y o l k s - 2\relief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00400" y="6096000"/>
            <a:ext cx="762000" cy="762000"/>
          </a:xfrm>
          <a:prstGeom prst="rect">
            <a:avLst/>
          </a:prstGeom>
          <a:noFill/>
        </p:spPr>
      </p:pic>
      <p:pic>
        <p:nvPicPr>
          <p:cNvPr id="53" name="Picture 7" descr="C:\Users\djt\Desktop\proj\New Folder\New Folder (13)\Document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81800" y="3886200"/>
            <a:ext cx="609600" cy="609600"/>
          </a:xfrm>
          <a:prstGeom prst="rect">
            <a:avLst/>
          </a:prstGeom>
          <a:noFill/>
        </p:spPr>
      </p:pic>
      <p:sp>
        <p:nvSpPr>
          <p:cNvPr id="54" name="Retângulo 128"/>
          <p:cNvSpPr/>
          <p:nvPr/>
        </p:nvSpPr>
        <p:spPr>
          <a:xfrm>
            <a:off x="7010400" y="3124200"/>
            <a:ext cx="4572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Picture 9" descr="C:\Users\djt\Downloads\1270570639_Mushroom - Life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39000" y="2438400"/>
            <a:ext cx="334963" cy="334963"/>
          </a:xfrm>
          <a:prstGeom prst="rect">
            <a:avLst/>
          </a:prstGeom>
          <a:noFill/>
        </p:spPr>
      </p:pic>
      <p:pic>
        <p:nvPicPr>
          <p:cNvPr id="56" name="Picture 10" descr="C:\Users\djt\Downloads\1270567997_clone-old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781800" y="3200400"/>
            <a:ext cx="1143000" cy="1066800"/>
          </a:xfrm>
          <a:prstGeom prst="rect">
            <a:avLst/>
          </a:prstGeom>
          <a:noFill/>
        </p:spPr>
      </p:pic>
      <p:pic>
        <p:nvPicPr>
          <p:cNvPr id="57" name="Picture 6" descr="D:\projeto\icons\New Folder (14)\Y o l k s - 2\want !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391400" y="4038600"/>
            <a:ext cx="685800" cy="685800"/>
          </a:xfrm>
          <a:prstGeom prst="rect">
            <a:avLst/>
          </a:prstGeom>
          <a:noFill/>
        </p:spPr>
      </p:pic>
      <p:sp>
        <p:nvSpPr>
          <p:cNvPr id="59" name="CaixaDeTexto 58"/>
          <p:cNvSpPr txBox="1"/>
          <p:nvPr/>
        </p:nvSpPr>
        <p:spPr>
          <a:xfrm>
            <a:off x="1371600" y="25146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Organização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086600" y="54102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Ferramenta de</a:t>
            </a:r>
          </a:p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gerenciamento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6019800" y="2362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Acompanhamento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7162800" y="48768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Recompensa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7010400" y="5181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b="1" dirty="0" smtClean="0">
                <a:ln w="50800"/>
                <a:solidFill>
                  <a:srgbClr val="66FF66"/>
                </a:solidFill>
              </a:rPr>
              <a:t>Diversão</a:t>
            </a:r>
            <a:endParaRPr lang="pt-BR" b="1" dirty="0">
              <a:ln w="50800"/>
              <a:solidFill>
                <a:srgbClr val="66FF66"/>
              </a:solidFill>
            </a:endParaRPr>
          </a:p>
        </p:txBody>
      </p:sp>
      <p:pic>
        <p:nvPicPr>
          <p:cNvPr id="26" name="Picture 9" descr="D:\projeto\icons\New Folder (8)\batman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014663" y="228600"/>
            <a:ext cx="614737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33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2659E-6 L 0.30833 -0.11099 " pathEditMode="relative" ptsTypes="AA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162E-6 L 0.63333 3.6416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162E-6 L 0.15 0.2663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4162E-6 L 0.50833 0.2774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7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7 0 " pathEditMode="relative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7 0 " pathEditMode="relative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7 0 " pathEditMode="relative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1.27168E-6 L -0.00833 -1.2716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3.93064E-6 L -0.00834 3.9306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3.93064E-6 L 0.00416 3.9306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4.04624E-7 L -0.00833 4.04624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6 L -0.58334 -0.02219 " pathEditMode="relative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9.24855E-7 L -7.5E-6 0.08879 " pathEditMode="relative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1" grpId="0" animBg="1"/>
      <p:bldP spid="54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Matriz de  Valores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8396105"/>
              </p:ext>
            </p:extLst>
          </p:nvPr>
        </p:nvGraphicFramePr>
        <p:xfrm>
          <a:off x="1295400" y="20574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Stakeholders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51961" y="40502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Equipes Multidisciplinares</a:t>
            </a:r>
            <a:endParaRPr lang="pt-BR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30764" y="1548825"/>
            <a:ext cx="1770036" cy="1422975"/>
            <a:chOff x="4495800" y="1320225"/>
            <a:chExt cx="1770036" cy="1422975"/>
          </a:xfrm>
        </p:grpSpPr>
        <p:cxnSp>
          <p:nvCxnSpPr>
            <p:cNvPr id="9" name="Conector em curva 85"/>
            <p:cNvCxnSpPr/>
            <p:nvPr/>
          </p:nvCxnSpPr>
          <p:spPr>
            <a:xfrm rot="16200000" flipH="1">
              <a:off x="4830763" y="2268537"/>
              <a:ext cx="520700" cy="428625"/>
            </a:xfrm>
            <a:prstGeom prst="curvedConnector4">
              <a:avLst>
                <a:gd name="adj1" fmla="val -48177"/>
                <a:gd name="adj2" fmla="val 21789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4495800" y="1320225"/>
              <a:ext cx="1770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Comunicação e </a:t>
              </a:r>
            </a:p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Organização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8308" y="3834825"/>
            <a:ext cx="1643292" cy="1041974"/>
            <a:chOff x="7348308" y="3834825"/>
            <a:chExt cx="1643292" cy="1041974"/>
          </a:xfrm>
        </p:grpSpPr>
        <p:cxnSp>
          <p:nvCxnSpPr>
            <p:cNvPr id="25" name="Conector em curva 85"/>
            <p:cNvCxnSpPr>
              <a:stCxn id="2" idx="0"/>
            </p:cNvCxnSpPr>
            <p:nvPr/>
          </p:nvCxnSpPr>
          <p:spPr>
            <a:xfrm rot="16200000" flipH="1">
              <a:off x="7674510" y="4474110"/>
              <a:ext cx="76487" cy="728892"/>
            </a:xfrm>
            <a:prstGeom prst="curvedConnector4">
              <a:avLst>
                <a:gd name="adj1" fmla="val -498124"/>
                <a:gd name="adj2" fmla="val 9863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7367437" y="3834825"/>
              <a:ext cx="1624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Contato e</a:t>
              </a:r>
            </a:p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Confiabilidade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799" y="990600"/>
            <a:ext cx="2971799" cy="1828800"/>
            <a:chOff x="304799" y="990600"/>
            <a:chExt cx="2971799" cy="1828800"/>
          </a:xfrm>
        </p:grpSpPr>
        <p:sp>
          <p:nvSpPr>
            <p:cNvPr id="44" name="Texto explicativo em forma de nuvem 43"/>
            <p:cNvSpPr/>
            <p:nvPr/>
          </p:nvSpPr>
          <p:spPr bwMode="auto">
            <a:xfrm flipH="1">
              <a:off x="304799" y="990600"/>
              <a:ext cx="2971799" cy="1828800"/>
            </a:xfrm>
            <a:prstGeom prst="cloudCallout">
              <a:avLst>
                <a:gd name="adj1" fmla="val -46055"/>
                <a:gd name="adj2" fmla="val 558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838200" y="1295400"/>
              <a:ext cx="2032001" cy="1143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485775" y="3605052"/>
            <a:ext cx="2878691" cy="2570125"/>
            <a:chOff x="485775" y="3605052"/>
            <a:chExt cx="2878691" cy="2570125"/>
          </a:xfrm>
        </p:grpSpPr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20050" y="4572000"/>
              <a:ext cx="1108750" cy="131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Conector de seta reta 35"/>
            <p:cNvCxnSpPr/>
            <p:nvPr/>
          </p:nvCxnSpPr>
          <p:spPr>
            <a:xfrm flipV="1">
              <a:off x="1772750" y="4005161"/>
              <a:ext cx="1166671" cy="10228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36"/>
            <p:cNvSpPr txBox="1"/>
            <p:nvPr/>
          </p:nvSpPr>
          <p:spPr>
            <a:xfrm rot="19143331">
              <a:off x="1739336" y="4410387"/>
              <a:ext cx="162513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Descobrimento</a:t>
              </a:r>
            </a:p>
          </p:txBody>
        </p:sp>
        <p:sp>
          <p:nvSpPr>
            <p:cNvPr id="42" name="CaixaDeTexto 47"/>
            <p:cNvSpPr txBox="1">
              <a:spLocks noChangeArrowheads="1"/>
            </p:cNvSpPr>
            <p:nvPr/>
          </p:nvSpPr>
          <p:spPr bwMode="auto">
            <a:xfrm>
              <a:off x="485775" y="5867400"/>
              <a:ext cx="1571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Empresários</a:t>
              </a:r>
              <a:endParaRPr lang="pt-BR" sz="1400" b="1" dirty="0">
                <a:latin typeface="+mj-lt"/>
              </a:endParaRPr>
            </a:p>
          </p:txBody>
        </p:sp>
        <p:cxnSp>
          <p:nvCxnSpPr>
            <p:cNvPr id="49" name="Conector de seta reta 48"/>
            <p:cNvCxnSpPr/>
            <p:nvPr/>
          </p:nvCxnSpPr>
          <p:spPr>
            <a:xfrm flipV="1">
              <a:off x="1600200" y="3605052"/>
              <a:ext cx="1239350" cy="1043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/>
            <p:cNvSpPr txBox="1"/>
            <p:nvPr/>
          </p:nvSpPr>
          <p:spPr>
            <a:xfrm rot="19124508">
              <a:off x="992578" y="3739863"/>
              <a:ext cx="16251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Terceirização de Projetos</a:t>
              </a:r>
              <a:endParaRPr lang="pt-BR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438400"/>
            <a:ext cx="2526098" cy="1681162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5638800" y="1111307"/>
            <a:ext cx="3365771" cy="3397191"/>
            <a:chOff x="5638800" y="1111307"/>
            <a:chExt cx="3365771" cy="3397191"/>
          </a:xfrm>
        </p:grpSpPr>
        <p:grpSp>
          <p:nvGrpSpPr>
            <p:cNvPr id="17" name="Group 16"/>
            <p:cNvGrpSpPr/>
            <p:nvPr/>
          </p:nvGrpSpPr>
          <p:grpSpPr>
            <a:xfrm>
              <a:off x="5638800" y="1111307"/>
              <a:ext cx="3124200" cy="3397191"/>
              <a:chOff x="5638800" y="1111307"/>
              <a:chExt cx="3124200" cy="339719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7927067" y="1111307"/>
                <a:ext cx="835933" cy="1250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4" name="Conector de seta reta 63"/>
              <p:cNvCxnSpPr/>
              <p:nvPr/>
            </p:nvCxnSpPr>
            <p:spPr>
              <a:xfrm rot="5400000">
                <a:off x="6728655" y="3236153"/>
                <a:ext cx="1765299" cy="7793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de seta reta 65"/>
              <p:cNvCxnSpPr/>
              <p:nvPr/>
            </p:nvCxnSpPr>
            <p:spPr>
              <a:xfrm rot="10800000" flipV="1">
                <a:off x="5638800" y="2209800"/>
                <a:ext cx="21336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CaixaDeTexto 71"/>
              <p:cNvSpPr txBox="1"/>
              <p:nvPr/>
            </p:nvSpPr>
            <p:spPr>
              <a:xfrm>
                <a:off x="6781800" y="2785646"/>
                <a:ext cx="1101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Anúncios</a:t>
                </a:r>
              </a:p>
            </p:txBody>
          </p:sp>
        </p:grpSp>
        <p:sp>
          <p:nvSpPr>
            <p:cNvPr id="33" name="CaixaDeTexto 32"/>
            <p:cNvSpPr txBox="1"/>
            <p:nvPr/>
          </p:nvSpPr>
          <p:spPr>
            <a:xfrm>
              <a:off x="7696200" y="2362200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Publicadores</a:t>
              </a:r>
              <a:endParaRPr lang="pt-BR" sz="1400" b="1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800600" y="4508499"/>
            <a:ext cx="4271755" cy="2349501"/>
            <a:chOff x="4800600" y="4508499"/>
            <a:chExt cx="4271755" cy="2349501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508499"/>
              <a:ext cx="4191000" cy="2349501"/>
              <a:chOff x="4800600" y="4508499"/>
              <a:chExt cx="4191000" cy="2349501"/>
            </a:xfrm>
          </p:grpSpPr>
          <p:cxnSp>
            <p:nvCxnSpPr>
              <p:cNvPr id="19" name="Conector de seta reta 18"/>
              <p:cNvCxnSpPr/>
              <p:nvPr/>
            </p:nvCxnSpPr>
            <p:spPr>
              <a:xfrm flipH="1" flipV="1">
                <a:off x="4800600" y="4508499"/>
                <a:ext cx="1184416" cy="952173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ixaDeTexto 21"/>
              <p:cNvSpPr txBox="1"/>
              <p:nvPr/>
            </p:nvSpPr>
            <p:spPr>
              <a:xfrm rot="2404582">
                <a:off x="5049494" y="4844638"/>
                <a:ext cx="1454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 smtClean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Formação</a:t>
                </a:r>
                <a:endParaRPr lang="pt-BR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05016" y="4800313"/>
                <a:ext cx="3286584" cy="2057687"/>
              </a:xfrm>
              <a:prstGeom prst="rect">
                <a:avLst/>
              </a:prstGeom>
            </p:spPr>
          </p:pic>
        </p:grpSp>
        <p:sp>
          <p:nvSpPr>
            <p:cNvPr id="39" name="CaixaDeTexto 38"/>
            <p:cNvSpPr txBox="1"/>
            <p:nvPr/>
          </p:nvSpPr>
          <p:spPr>
            <a:xfrm>
              <a:off x="6835849" y="5529590"/>
              <a:ext cx="707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Líder </a:t>
              </a:r>
            </a:p>
            <a:p>
              <a:pPr algn="ctr"/>
              <a:r>
                <a:rPr lang="pt-BR" sz="1200" b="1" dirty="0" smtClean="0"/>
                <a:t>de Arte</a:t>
              </a:r>
              <a:endParaRPr lang="pt-BR" sz="1200" b="1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943600" y="5486400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Produtor</a:t>
              </a:r>
              <a:endParaRPr lang="pt-BR" sz="1200" b="1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384726" y="5438001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Programador</a:t>
              </a:r>
              <a:endParaRPr lang="pt-BR" sz="1200" b="1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8305800" y="5867400"/>
              <a:ext cx="766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Líder</a:t>
              </a:r>
            </a:p>
            <a:p>
              <a:pPr algn="ctr"/>
              <a:r>
                <a:rPr lang="pt-BR" sz="1200" b="1" dirty="0" smtClean="0"/>
                <a:t>Técnico</a:t>
              </a:r>
              <a:endParaRPr lang="pt-BR" sz="1200" b="1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7620000" y="6324600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Artista</a:t>
              </a:r>
              <a:endParaRPr lang="pt-BR" sz="1200" b="1" dirty="0" smtClean="0"/>
            </a:p>
            <a:p>
              <a:pPr algn="ctr"/>
              <a:r>
                <a:rPr lang="pt-BR" sz="1200" b="1" dirty="0" smtClean="0"/>
                <a:t>Gráfico</a:t>
              </a:r>
              <a:endParaRPr lang="pt-BR" sz="1200" b="1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010400" y="6581001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Músico</a:t>
              </a:r>
              <a:endParaRPr lang="pt-BR" sz="1200" b="1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324600" y="6324600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Game</a:t>
              </a:r>
            </a:p>
            <a:p>
              <a:pPr algn="ctr"/>
              <a:r>
                <a:rPr lang="pt-BR" sz="1200" b="1" dirty="0" smtClean="0"/>
                <a:t>Designer</a:t>
              </a:r>
              <a:endParaRPr lang="pt-BR" sz="1200" b="1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570615" y="6324600"/>
              <a:ext cx="742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/>
                <a:t>Eng. de</a:t>
              </a:r>
            </a:p>
            <a:p>
              <a:pPr algn="ctr"/>
              <a:r>
                <a:rPr lang="pt-BR" sz="1200" b="1" dirty="0" smtClean="0"/>
                <a:t>Testes</a:t>
              </a:r>
              <a:endParaRPr lang="pt-BR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Desafio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84"/>
          <a:stretch/>
        </p:blipFill>
        <p:spPr bwMode="auto">
          <a:xfrm>
            <a:off x="2819400" y="1981200"/>
            <a:ext cx="38481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00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bs.sapo.pt/ua/jorgeteixeira/files/2008/09/usabili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33129"/>
            <a:ext cx="5337293" cy="461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Usabilidade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7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7800" y="1794473"/>
            <a:ext cx="7315200" cy="353952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Facilidade </a:t>
            </a:r>
            <a:r>
              <a:rPr lang="pt-BR" dirty="0"/>
              <a:t>de </a:t>
            </a:r>
            <a:r>
              <a:rPr lang="pt-BR" dirty="0" smtClean="0"/>
              <a:t>aprendizagem</a:t>
            </a:r>
            <a:endParaRPr lang="pt-BR" dirty="0"/>
          </a:p>
          <a:p>
            <a:r>
              <a:rPr lang="pt-BR" dirty="0" smtClean="0"/>
              <a:t>Eficiência</a:t>
            </a:r>
            <a:endParaRPr lang="pt-BR" dirty="0"/>
          </a:p>
          <a:p>
            <a:r>
              <a:rPr lang="pt-BR" dirty="0" smtClean="0"/>
              <a:t>Memorização</a:t>
            </a:r>
            <a:endParaRPr lang="pt-BR" dirty="0"/>
          </a:p>
          <a:p>
            <a:r>
              <a:rPr lang="pt-BR" dirty="0" smtClean="0"/>
              <a:t>Erros</a:t>
            </a:r>
            <a:endParaRPr lang="pt-BR" dirty="0"/>
          </a:p>
          <a:p>
            <a:r>
              <a:rPr lang="pt-BR" dirty="0" smtClean="0"/>
              <a:t>Satisfação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Usabilidade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52997"/>
            <a:ext cx="75247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eta para a direita 20"/>
          <p:cNvSpPr/>
          <p:nvPr/>
        </p:nvSpPr>
        <p:spPr>
          <a:xfrm>
            <a:off x="2357390" y="1625604"/>
            <a:ext cx="2357454" cy="990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Criação de Conteúdo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2357390" y="2482860"/>
            <a:ext cx="1928826" cy="990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Design de Interface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609600" y="4187240"/>
            <a:ext cx="2428892" cy="99000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 de vida de software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1895484" y="3329984"/>
            <a:ext cx="2143140" cy="990000"/>
          </a:xfrm>
          <a:prstGeom prst="rightArrow">
            <a:avLst/>
          </a:prstGeom>
          <a:solidFill>
            <a:srgbClr val="EC372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Testes de Usabilidade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3109930" y="4472992"/>
            <a:ext cx="2214578" cy="990000"/>
          </a:xfrm>
          <a:prstGeom prst="rightArrow">
            <a:avLst/>
          </a:prstGeom>
          <a:solidFill>
            <a:srgbClr val="EC372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Implantação e Monitoramento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300022" y="4187240"/>
            <a:ext cx="2214578" cy="9900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do Produto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1643010" y="5401686"/>
            <a:ext cx="4643470" cy="9900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do Negócio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5214" t="3023" r="7850" b="-3023"/>
          <a:stretch/>
        </p:blipFill>
        <p:spPr bwMode="auto">
          <a:xfrm>
            <a:off x="6497598" y="2659464"/>
            <a:ext cx="2328902" cy="178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CaixaDeTexto 28"/>
          <p:cNvSpPr txBox="1"/>
          <p:nvPr/>
        </p:nvSpPr>
        <p:spPr>
          <a:xfrm>
            <a:off x="6677008" y="190500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Metro Paris </a:t>
            </a:r>
            <a:r>
              <a:rPr lang="pt-BR" sz="1600" b="1" dirty="0" err="1" smtClean="0">
                <a:effectLst/>
                <a:latin typeface="Arial" pitchFamily="34" charset="0"/>
                <a:cs typeface="Arial" pitchFamily="34" charset="0"/>
              </a:rPr>
              <a:t>Subway</a:t>
            </a:r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 smtClean="0">
                <a:effectLst/>
                <a:latin typeface="Arial" pitchFamily="34" charset="0"/>
                <a:cs typeface="Arial" pitchFamily="34" charset="0"/>
              </a:rPr>
              <a:t>Iphone</a:t>
            </a:r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 Application</a:t>
            </a:r>
            <a:endParaRPr lang="pt-BR" sz="1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Criação de Produtos de Software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4.44444E-6 L 0.24722 4.4444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1.11111E-6 L 0.24722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1.11111E-6 L 0.24722 1.1111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0313" y="3812705"/>
            <a:ext cx="4071966" cy="159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Icaro\Downloads\imagens\imagens\Logos\igda.jpg"/>
          <p:cNvPicPr>
            <a:picLocks noChangeAspect="1" noChangeArrowheads="1"/>
          </p:cNvPicPr>
          <p:nvPr/>
        </p:nvPicPr>
        <p:blipFill>
          <a:blip r:embed="rId4" cstate="print"/>
          <a:srcRect t="29851" b="34328"/>
          <a:stretch>
            <a:fillRect/>
          </a:stretch>
        </p:blipFill>
        <p:spPr bwMode="auto">
          <a:xfrm>
            <a:off x="5522513" y="2209800"/>
            <a:ext cx="3164287" cy="113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pcesar.com.br/custom/1240886194_marcaDS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64414"/>
            <a:ext cx="4214810" cy="126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Público para a Validação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4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viajantealeatorio.files.wordpress.com/2008/05/bxk238961_coliseu-roma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5357850" cy="40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Validação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866326"/>
              </p:ext>
            </p:extLst>
          </p:nvPr>
        </p:nvGraphicFramePr>
        <p:xfrm>
          <a:off x="1574800" y="1674046"/>
          <a:ext cx="7315200" cy="43000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7600"/>
                <a:gridCol w="3657600"/>
              </a:tblGrid>
              <a:tr h="585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Foco:</a:t>
                      </a:r>
                      <a:r>
                        <a:rPr lang="pt-BR" sz="1600" baseline="0" dirty="0" smtClean="0">
                          <a:latin typeface="Calibri" pitchFamily="34" charset="0"/>
                          <a:cs typeface="Calibri" pitchFamily="34" charset="0"/>
                        </a:rPr>
                        <a:t> Suporte à formação de equipes</a:t>
                      </a:r>
                      <a:endParaRPr lang="pt-BR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Foco: Suporte à comunicação e organização</a:t>
                      </a:r>
                      <a:r>
                        <a:rPr lang="pt-BR" sz="1600" baseline="0" dirty="0" smtClean="0">
                          <a:latin typeface="Calibri" pitchFamily="34" charset="0"/>
                          <a:cs typeface="Calibri" pitchFamily="34" charset="0"/>
                        </a:rPr>
                        <a:t> de equipes</a:t>
                      </a:r>
                      <a:endParaRPr lang="pt-BR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4831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Perfil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Sistema de caixa de mensagem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err="1" smtClean="0">
                          <a:latin typeface="Calibri" pitchFamily="34" charset="0"/>
                          <a:cs typeface="Calibri" pitchFamily="34" charset="0"/>
                        </a:rPr>
                        <a:t>Quests</a:t>
                      </a: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Rede social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Regras de RPG</a:t>
                      </a:r>
                      <a:endParaRPr lang="pt-BR" sz="16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err="1" smtClean="0">
                          <a:latin typeface="Calibri" pitchFamily="34" charset="0"/>
                          <a:cs typeface="Calibri" pitchFamily="34" charset="0"/>
                        </a:rPr>
                        <a:t>Wiki</a:t>
                      </a: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Grupo</a:t>
                      </a:r>
                      <a:r>
                        <a:rPr lang="pt-BR" sz="1600" baseline="0" dirty="0" smtClean="0">
                          <a:latin typeface="Calibri" pitchFamily="34" charset="0"/>
                          <a:cs typeface="Calibri" pitchFamily="34" charset="0"/>
                        </a:rPr>
                        <a:t> de discussão</a:t>
                      </a: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Chat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Sistema de recomendação de usuários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Torneios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pt-BR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1600" dirty="0" smtClean="0">
                          <a:latin typeface="Calibri" pitchFamily="34" charset="0"/>
                          <a:cs typeface="Calibri" pitchFamily="34" charset="0"/>
                        </a:rPr>
                        <a:t>Ferramentas</a:t>
                      </a:r>
                      <a:r>
                        <a:rPr lang="pt-BR" sz="1600" baseline="0" dirty="0" smtClean="0">
                          <a:latin typeface="Calibri" pitchFamily="34" charset="0"/>
                          <a:cs typeface="Calibri" pitchFamily="34" charset="0"/>
                        </a:rPr>
                        <a:t> de suporte a gerenciamento</a:t>
                      </a: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483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itchFamily="34" charset="0"/>
                          <a:cs typeface="Calibri" pitchFamily="34" charset="0"/>
                        </a:rPr>
                        <a:t>Versão 1.0</a:t>
                      </a:r>
                      <a:endParaRPr lang="pt-B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itchFamily="34" charset="0"/>
                          <a:cs typeface="Calibri" pitchFamily="34" charset="0"/>
                        </a:rPr>
                        <a:t>Versão 2.0</a:t>
                      </a:r>
                      <a:endParaRPr lang="pt-B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Funcionalidades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84164404"/>
              </p:ext>
            </p:extLst>
          </p:nvPr>
        </p:nvGraphicFramePr>
        <p:xfrm>
          <a:off x="1447800" y="1447800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Processo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43000" y="1946873"/>
            <a:ext cx="7315200" cy="3539527"/>
          </a:xfrm>
        </p:spPr>
        <p:txBody>
          <a:bodyPr>
            <a:normAutofit/>
          </a:bodyPr>
          <a:lstStyle/>
          <a:p>
            <a:r>
              <a:rPr lang="pt-BR" dirty="0" smtClean="0"/>
              <a:t>Iterativo e incremental;</a:t>
            </a:r>
          </a:p>
          <a:p>
            <a:r>
              <a:rPr lang="pt-BR" dirty="0" smtClean="0"/>
              <a:t>Iterações curtas;</a:t>
            </a:r>
          </a:p>
          <a:p>
            <a:r>
              <a:rPr lang="pt-BR" dirty="0" smtClean="0"/>
              <a:t>Fechamento de </a:t>
            </a:r>
            <a:r>
              <a:rPr lang="pt-BR" dirty="0" err="1" smtClean="0"/>
              <a:t>builds</a:t>
            </a:r>
            <a:r>
              <a:rPr lang="pt-BR" dirty="0" smtClean="0"/>
              <a:t> semanais na fase de construção;</a:t>
            </a:r>
          </a:p>
          <a:p>
            <a:r>
              <a:rPr lang="pt-BR" dirty="0" smtClean="0"/>
              <a:t>Reuniões gerais para planejamento da próxima iteração;</a:t>
            </a:r>
          </a:p>
          <a:p>
            <a:r>
              <a:rPr lang="pt-BR" dirty="0" smtClean="0"/>
              <a:t>Integração contínua;</a:t>
            </a:r>
          </a:p>
          <a:p>
            <a:r>
              <a:rPr lang="pt-BR" dirty="0" smtClean="0"/>
              <a:t>Padronização de codificação;</a:t>
            </a:r>
          </a:p>
          <a:p>
            <a:r>
              <a:rPr lang="pt-BR" dirty="0" smtClean="0"/>
              <a:t>Sistema de revisão de código;</a:t>
            </a:r>
          </a:p>
          <a:p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Características do Processo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0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084009"/>
            <a:ext cx="1484848" cy="30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Plano de Projeto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0368" y="4084009"/>
            <a:ext cx="1244875" cy="30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Game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389" y="4084008"/>
            <a:ext cx="1009375" cy="30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Requisitos</a:t>
            </a:r>
            <a:endParaRPr lang="pt-BR" sz="1400" dirty="0"/>
          </a:p>
        </p:txBody>
      </p:sp>
      <p:sp>
        <p:nvSpPr>
          <p:cNvPr id="12" name="Rectangle 11"/>
          <p:cNvSpPr/>
          <p:nvPr/>
        </p:nvSpPr>
        <p:spPr>
          <a:xfrm>
            <a:off x="6081295" y="4084007"/>
            <a:ext cx="1435660" cy="30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Plano de Testes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2507" y="4084006"/>
            <a:ext cx="755987" cy="303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Análise</a:t>
            </a:r>
            <a:endParaRPr lang="pt-BR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55253" y="3560273"/>
            <a:ext cx="354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26568" y="3560273"/>
            <a:ext cx="354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27032" y="3560273"/>
            <a:ext cx="354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339823" y="3560273"/>
            <a:ext cx="354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Documentos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404" y="2960114"/>
            <a:ext cx="1133633" cy="1200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610" y="2960114"/>
            <a:ext cx="1133633" cy="1200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259" y="2960114"/>
            <a:ext cx="1133633" cy="1200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190" y="2960114"/>
            <a:ext cx="1133633" cy="12003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683" y="2960114"/>
            <a:ext cx="1133633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3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6479"/>
            <a:ext cx="6048375" cy="521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8"/>
          <p:cNvSpPr/>
          <p:nvPr/>
        </p:nvSpPr>
        <p:spPr>
          <a:xfrm>
            <a:off x="5029200" y="5562600"/>
            <a:ext cx="1524000" cy="762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Cronograma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t="3738"/>
          <a:stretch>
            <a:fillRect/>
          </a:stretch>
        </p:blipFill>
        <p:spPr bwMode="auto">
          <a:xfrm>
            <a:off x="1239537" y="2895600"/>
            <a:ext cx="69138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9445"/>
          <a:stretch>
            <a:fillRect/>
          </a:stretch>
        </p:blipFill>
        <p:spPr bwMode="auto">
          <a:xfrm>
            <a:off x="1295400" y="1752600"/>
            <a:ext cx="495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Cronograma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155700" y="1587500"/>
            <a:ext cx="7239000" cy="5257800"/>
          </a:xfrm>
        </p:spPr>
        <p:txBody>
          <a:bodyPr numCol="2"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Calibri" pitchFamily="34" charset="0"/>
              </a:rPr>
              <a:t>Gerente de Projeto 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Ícaro Valgueiro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Calibri" pitchFamily="34" charset="0"/>
              </a:rPr>
              <a:t>Gerente de Tecnologia 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Caio César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Calibri" pitchFamily="34" charset="0"/>
              </a:rPr>
              <a:t>Gerente de Banco de dados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Laís Andrade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Calibri" pitchFamily="34" charset="0"/>
              </a:rPr>
              <a:t>Gerente de Testes </a:t>
            </a:r>
          </a:p>
          <a:p>
            <a:pPr lvl="1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Anália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Lima</a:t>
            </a:r>
          </a:p>
          <a:p>
            <a:pPr marL="320040" lvl="1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20040" lvl="1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20040" lvl="1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Calibri" pitchFamily="34" charset="0"/>
              </a:rPr>
              <a:t>Gerente de Usabilidade </a:t>
            </a:r>
          </a:p>
          <a:p>
            <a:pPr lvl="1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Denise Tenório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Calibri" pitchFamily="34" charset="0"/>
              </a:rPr>
              <a:t>Game Designer 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Matheus Luck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Calibri" pitchFamily="34" charset="0"/>
              </a:rPr>
              <a:t>Gerente de Arte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Alice Araújo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Papéis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Arquitetura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sp>
        <p:nvSpPr>
          <p:cNvPr id="70" name="Retângulo de cantos arredondados 117"/>
          <p:cNvSpPr/>
          <p:nvPr/>
        </p:nvSpPr>
        <p:spPr>
          <a:xfrm>
            <a:off x="3352801" y="457200"/>
            <a:ext cx="5410200" cy="6172200"/>
          </a:xfrm>
          <a:prstGeom prst="roundRect">
            <a:avLst>
              <a:gd name="adj" fmla="val 6633"/>
            </a:avLst>
          </a:prstGeom>
          <a:solidFill>
            <a:schemeClr val="bg1">
              <a:lumMod val="95000"/>
              <a:lumOff val="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"/>
          <p:cNvSpPr/>
          <p:nvPr/>
        </p:nvSpPr>
        <p:spPr>
          <a:xfrm>
            <a:off x="3505199" y="923206"/>
            <a:ext cx="5105401" cy="109609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tângulo 128"/>
          <p:cNvSpPr/>
          <p:nvPr/>
        </p:nvSpPr>
        <p:spPr>
          <a:xfrm>
            <a:off x="3657600" y="1029971"/>
            <a:ext cx="4800600" cy="30225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Navegador 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tângulo 129"/>
          <p:cNvSpPr/>
          <p:nvPr/>
        </p:nvSpPr>
        <p:spPr>
          <a:xfrm>
            <a:off x="6057901" y="1444128"/>
            <a:ext cx="2476502" cy="43096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Adobe Flex</a:t>
            </a:r>
          </a:p>
        </p:txBody>
      </p:sp>
      <p:sp>
        <p:nvSpPr>
          <p:cNvPr id="74" name="Retângulo 130"/>
          <p:cNvSpPr/>
          <p:nvPr/>
        </p:nvSpPr>
        <p:spPr>
          <a:xfrm>
            <a:off x="3579434" y="1444128"/>
            <a:ext cx="2414602" cy="43096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CSS</a:t>
            </a:r>
          </a:p>
        </p:txBody>
      </p:sp>
      <p:sp>
        <p:nvSpPr>
          <p:cNvPr id="75" name="Rounded Rectangle 1"/>
          <p:cNvSpPr/>
          <p:nvPr/>
        </p:nvSpPr>
        <p:spPr>
          <a:xfrm>
            <a:off x="3505198" y="2514600"/>
            <a:ext cx="5105401" cy="3962400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85"/>
          <p:cNvSpPr txBox="1"/>
          <p:nvPr/>
        </p:nvSpPr>
        <p:spPr>
          <a:xfrm>
            <a:off x="6985000" y="609600"/>
            <a:ext cx="1625600" cy="307777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Lado</a:t>
            </a:r>
            <a:r>
              <a:rPr lang="pt-BR" sz="1400" b="1" dirty="0" smtClean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Cliente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33"/>
          <p:cNvSpPr/>
          <p:nvPr/>
        </p:nvSpPr>
        <p:spPr>
          <a:xfrm>
            <a:off x="3657600" y="2681173"/>
            <a:ext cx="4800600" cy="19924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Arredondar Retângulo em um Canto Diagonal 136"/>
          <p:cNvSpPr/>
          <p:nvPr/>
        </p:nvSpPr>
        <p:spPr>
          <a:xfrm>
            <a:off x="3810000" y="2768600"/>
            <a:ext cx="3486152" cy="251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 Security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Arredondar Retângulo em um Canto Diagonal 138"/>
          <p:cNvSpPr/>
          <p:nvPr/>
        </p:nvSpPr>
        <p:spPr>
          <a:xfrm>
            <a:off x="7081847" y="3330619"/>
            <a:ext cx="1300153" cy="35238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 Core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Arredondar Retângulo em um Canto Diagonal 137"/>
          <p:cNvSpPr/>
          <p:nvPr/>
        </p:nvSpPr>
        <p:spPr>
          <a:xfrm>
            <a:off x="3810000" y="3083705"/>
            <a:ext cx="1447800" cy="5992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 MVC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Arredondar Retângulo em um Canto Diagonal 141"/>
          <p:cNvSpPr/>
          <p:nvPr/>
        </p:nvSpPr>
        <p:spPr>
          <a:xfrm>
            <a:off x="5410200" y="3109104"/>
            <a:ext cx="1547818" cy="57389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Service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o explicativo em seta para a esquerda e para a direita 133"/>
          <p:cNvSpPr/>
          <p:nvPr/>
        </p:nvSpPr>
        <p:spPr>
          <a:xfrm rot="5400000">
            <a:off x="7205640" y="2078061"/>
            <a:ext cx="1514520" cy="990599"/>
          </a:xfrm>
          <a:prstGeom prst="leftRightArrowCallou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2857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BlazeDS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tângulo 132"/>
          <p:cNvSpPr/>
          <p:nvPr/>
        </p:nvSpPr>
        <p:spPr>
          <a:xfrm>
            <a:off x="3767491" y="3746500"/>
            <a:ext cx="4614510" cy="3524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Fachada</a:t>
            </a:r>
          </a:p>
        </p:txBody>
      </p:sp>
      <p:sp>
        <p:nvSpPr>
          <p:cNvPr id="84" name="Retângulo 132"/>
          <p:cNvSpPr/>
          <p:nvPr/>
        </p:nvSpPr>
        <p:spPr>
          <a:xfrm>
            <a:off x="3784600" y="4172685"/>
            <a:ext cx="4572000" cy="36121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Regras de negócio 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36"/>
          <p:cNvSpPr/>
          <p:nvPr/>
        </p:nvSpPr>
        <p:spPr>
          <a:xfrm>
            <a:off x="3632200" y="4758138"/>
            <a:ext cx="4825999" cy="6012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tângulo 131"/>
          <p:cNvSpPr/>
          <p:nvPr/>
        </p:nvSpPr>
        <p:spPr>
          <a:xfrm>
            <a:off x="3708765" y="4826000"/>
            <a:ext cx="2158635" cy="431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tângulo 131"/>
          <p:cNvSpPr/>
          <p:nvPr/>
        </p:nvSpPr>
        <p:spPr>
          <a:xfrm>
            <a:off x="5969000" y="4826000"/>
            <a:ext cx="2400299" cy="431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Hibernate transactions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tângulo 144"/>
          <p:cNvSpPr/>
          <p:nvPr/>
        </p:nvSpPr>
        <p:spPr>
          <a:xfrm>
            <a:off x="3707583" y="5499100"/>
            <a:ext cx="4674417" cy="33349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Classes de dados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tângulo 135"/>
          <p:cNvSpPr/>
          <p:nvPr/>
        </p:nvSpPr>
        <p:spPr>
          <a:xfrm>
            <a:off x="3657601" y="5969000"/>
            <a:ext cx="4800600" cy="3711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Banco de dados MySQL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o explicativo em seta para a esquerda e para a direita 133"/>
          <p:cNvSpPr/>
          <p:nvPr/>
        </p:nvSpPr>
        <p:spPr>
          <a:xfrm rot="5400000">
            <a:off x="3935370" y="3941900"/>
            <a:ext cx="834933" cy="1542872"/>
          </a:xfrm>
          <a:prstGeom prst="leftRightArrowCallou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chemeClr val="bg1"/>
                </a:solidFill>
                <a:latin typeface="Calibri"/>
              </a:rPr>
              <a:t>Spring DI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Texto explicativo em seta para a esquerda e para a direita 133"/>
          <p:cNvSpPr/>
          <p:nvPr/>
        </p:nvSpPr>
        <p:spPr>
          <a:xfrm rot="5400000">
            <a:off x="7320581" y="5049218"/>
            <a:ext cx="675040" cy="1752603"/>
          </a:xfrm>
          <a:prstGeom prst="leftRightArrowCallou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1905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noProof="0" dirty="0" smtClean="0">
                <a:solidFill>
                  <a:schemeClr val="bg1"/>
                </a:solidFill>
                <a:latin typeface="Calibri"/>
              </a:rPr>
              <a:t>Hibernate core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2" name="TextBox 104"/>
          <p:cNvSpPr txBox="1"/>
          <p:nvPr/>
        </p:nvSpPr>
        <p:spPr>
          <a:xfrm>
            <a:off x="4660900" y="2167234"/>
            <a:ext cx="1625600" cy="307777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Lado</a:t>
            </a:r>
            <a:r>
              <a:rPr lang="pt-BR" sz="1400" b="1" dirty="0" smtClean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Servidor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3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baixo 5"/>
          <p:cNvSpPr/>
          <p:nvPr/>
        </p:nvSpPr>
        <p:spPr>
          <a:xfrm flipH="1">
            <a:off x="1570612" y="2071678"/>
            <a:ext cx="575394" cy="785818"/>
          </a:xfrm>
          <a:prstGeom prst="downArrow">
            <a:avLst/>
          </a:prstGeom>
          <a:solidFill>
            <a:srgbClr val="1FFF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romo free movie tickets movie ro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7522" y="1000108"/>
            <a:ext cx="935015" cy="1159370"/>
          </a:xfrm>
          <a:prstGeom prst="rect">
            <a:avLst/>
          </a:prstGeom>
        </p:spPr>
      </p:pic>
      <p:sp>
        <p:nvSpPr>
          <p:cNvPr id="19" name="Espaço Reservado para Conteúdo 1"/>
          <p:cNvSpPr>
            <a:spLocks noGrp="1"/>
          </p:cNvSpPr>
          <p:nvPr>
            <p:ph idx="1"/>
          </p:nvPr>
        </p:nvSpPr>
        <p:spPr>
          <a:xfrm>
            <a:off x="4572000" y="457200"/>
            <a:ext cx="3048000" cy="2590800"/>
          </a:xfrm>
        </p:spPr>
        <p:txBody>
          <a:bodyPr>
            <a:normAutofit/>
          </a:bodyPr>
          <a:lstStyle/>
          <a:p>
            <a:r>
              <a:rPr lang="pt-BR" dirty="0" smtClean="0"/>
              <a:t>Arte</a:t>
            </a:r>
          </a:p>
          <a:p>
            <a:r>
              <a:rPr lang="pt-BR" dirty="0" smtClean="0"/>
              <a:t>Música</a:t>
            </a:r>
          </a:p>
          <a:p>
            <a:r>
              <a:rPr lang="pt-BR" dirty="0" smtClean="0"/>
              <a:t>Design</a:t>
            </a:r>
          </a:p>
          <a:p>
            <a:r>
              <a:rPr lang="pt-BR" dirty="0" smtClean="0"/>
              <a:t>Usabilidade</a:t>
            </a:r>
          </a:p>
          <a:p>
            <a:r>
              <a:rPr lang="pt-BR" dirty="0" smtClean="0"/>
              <a:t>...</a:t>
            </a:r>
          </a:p>
          <a:p>
            <a:endParaRPr lang="en-US" dirty="0"/>
          </a:p>
        </p:txBody>
      </p:sp>
      <p:cxnSp>
        <p:nvCxnSpPr>
          <p:cNvPr id="20" name="Conector angulado 19"/>
          <p:cNvCxnSpPr/>
          <p:nvPr/>
        </p:nvCxnSpPr>
        <p:spPr>
          <a:xfrm>
            <a:off x="3512566" y="3929078"/>
            <a:ext cx="2354834" cy="1252522"/>
          </a:xfrm>
          <a:prstGeom prst="bentConnector3">
            <a:avLst>
              <a:gd name="adj1" fmla="val 50000"/>
            </a:avLst>
          </a:prstGeom>
          <a:ln w="117475" cmpd="sng">
            <a:solidFill>
              <a:srgbClr val="1FFFFF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7625" dist="38100" dir="5400000" sy="98000" rotWithShape="0">
              <a:srgbClr val="000000">
                <a:alpha val="48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2600308" y="5004375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sz="3200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Multidisciplinaridade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84594"/>
            <a:ext cx="75247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214" t="3023" r="7850" b="-3023"/>
          <a:stretch/>
        </p:blipFill>
        <p:spPr bwMode="auto">
          <a:xfrm>
            <a:off x="6497598" y="4691061"/>
            <a:ext cx="2328902" cy="178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CaixaDeTexto 28"/>
          <p:cNvSpPr txBox="1"/>
          <p:nvPr/>
        </p:nvSpPr>
        <p:spPr>
          <a:xfrm>
            <a:off x="6677008" y="3936597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Metro Paris </a:t>
            </a:r>
            <a:r>
              <a:rPr lang="pt-BR" sz="1600" b="1" dirty="0" err="1" smtClean="0">
                <a:effectLst/>
                <a:latin typeface="Arial" pitchFamily="34" charset="0"/>
                <a:cs typeface="Arial" pitchFamily="34" charset="0"/>
              </a:rPr>
              <a:t>Subway</a:t>
            </a:r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 smtClean="0">
                <a:effectLst/>
                <a:latin typeface="Arial" pitchFamily="34" charset="0"/>
                <a:cs typeface="Arial" pitchFamily="34" charset="0"/>
              </a:rPr>
              <a:t>Iphone</a:t>
            </a:r>
            <a:r>
              <a:rPr lang="pt-BR" sz="1600" b="1" dirty="0" smtClean="0">
                <a:effectLst/>
                <a:latin typeface="Arial" pitchFamily="34" charset="0"/>
                <a:cs typeface="Arial" pitchFamily="34" charset="0"/>
              </a:rPr>
              <a:t> Application</a:t>
            </a:r>
            <a:endParaRPr lang="pt-BR" sz="16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caro\AppData\Local\Temp\Rar$DI09.359\caix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33868"/>
            <a:ext cx="24669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6" name="Picture 4" descr="C:\Users\Icaro\AppData\Local\Temp\Rar$DI23.807\paginas de aplicativ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8575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219200"/>
            <a:ext cx="1038370" cy="10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86000" y="1524000"/>
            <a:ext cx="6934200" cy="48432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2 semanas de aprendizagem</a:t>
            </a:r>
          </a:p>
          <a:p>
            <a:endParaRPr lang="pt-BR" dirty="0" smtClean="0"/>
          </a:p>
          <a:p>
            <a:r>
              <a:rPr lang="pt-BR" dirty="0" smtClean="0"/>
              <a:t>Capacitação a todos os membros</a:t>
            </a:r>
          </a:p>
          <a:p>
            <a:pPr lvl="1"/>
            <a:r>
              <a:rPr lang="pt-BR" dirty="0" smtClean="0"/>
              <a:t>Como utilizar ferramentas gerais</a:t>
            </a:r>
          </a:p>
          <a:p>
            <a:pPr lvl="1"/>
            <a:r>
              <a:rPr lang="pt-BR" dirty="0" smtClean="0"/>
              <a:t>Padronização na codificação</a:t>
            </a:r>
          </a:p>
          <a:p>
            <a:pPr lvl="1"/>
            <a:r>
              <a:rPr lang="pt-BR" dirty="0" smtClean="0"/>
              <a:t>Uma visão mais superficial de tudo que será utilizado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Capacitação em subgrupos</a:t>
            </a:r>
          </a:p>
          <a:p>
            <a:pPr lvl="1"/>
            <a:r>
              <a:rPr lang="pt-BR" dirty="0" smtClean="0"/>
              <a:t>Técnicas mais aprofundadas e específicas</a:t>
            </a:r>
          </a:p>
          <a:p>
            <a:pPr lvl="1"/>
            <a:r>
              <a:rPr lang="pt-BR" dirty="0" smtClean="0"/>
              <a:t>Acompanhamento</a:t>
            </a:r>
          </a:p>
          <a:p>
            <a:pPr lvl="1"/>
            <a:r>
              <a:rPr lang="pt-BR" dirty="0" smtClean="0"/>
              <a:t>Exemplos mais práticos</a:t>
            </a:r>
          </a:p>
          <a:p>
            <a:pPr lvl="1"/>
            <a:r>
              <a:rPr lang="pt-BR" dirty="0" smtClean="0"/>
              <a:t>Ensino mais detalhado de ferramentas</a:t>
            </a:r>
          </a:p>
          <a:p>
            <a:endParaRPr lang="pt-BR" dirty="0" smtClean="0"/>
          </a:p>
          <a:p>
            <a:r>
              <a:rPr lang="pt-BR" dirty="0" smtClean="0"/>
              <a:t>Capacitação realizada por membros do grupo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Treinamento da equipe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Dúvidas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73624"/>
            <a:ext cx="3962400" cy="36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6"/>
          <p:cNvGrpSpPr/>
          <p:nvPr/>
        </p:nvGrpSpPr>
        <p:grpSpPr>
          <a:xfrm>
            <a:off x="2819400" y="1497024"/>
            <a:ext cx="4571758" cy="1627176"/>
            <a:chOff x="285752" y="2857496"/>
            <a:chExt cx="6215074" cy="2428868"/>
          </a:xfrm>
        </p:grpSpPr>
        <p:sp>
          <p:nvSpPr>
            <p:cNvPr id="6" name="Retângulo de cantos arredondados 7"/>
            <p:cNvSpPr/>
            <p:nvPr/>
          </p:nvSpPr>
          <p:spPr>
            <a:xfrm>
              <a:off x="285752" y="2857496"/>
              <a:ext cx="6215074" cy="2428868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7" name="Retângulo 8"/>
            <p:cNvSpPr/>
            <p:nvPr/>
          </p:nvSpPr>
          <p:spPr>
            <a:xfrm>
              <a:off x="1173902" y="2857496"/>
              <a:ext cx="4666720" cy="1148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t-BR" sz="4000" b="1" dirty="0" smtClean="0">
                  <a:ln w="50800"/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11,7 </a:t>
              </a:r>
              <a:r>
                <a:rPr lang="pt-BR" sz="4400" b="1" dirty="0" smtClean="0">
                  <a:ln w="50800"/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bilhões</a:t>
              </a:r>
              <a:endParaRPr lang="pt-BR" sz="4000" b="1" dirty="0">
                <a:ln w="50800"/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tângulo 9"/>
            <p:cNvSpPr/>
            <p:nvPr/>
          </p:nvSpPr>
          <p:spPr>
            <a:xfrm>
              <a:off x="513132" y="3990981"/>
              <a:ext cx="5786446" cy="11255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 smtClean="0"/>
                <a:t>Faturamento do mercado americano de jogos, em 2008</a:t>
              </a:r>
            </a:p>
            <a:p>
              <a:pPr algn="r"/>
              <a:r>
                <a:rPr lang="pt-BR" sz="1050" dirty="0" smtClean="0"/>
                <a:t>Fonte: </a:t>
              </a:r>
              <a:r>
                <a:rPr lang="pt-BR" sz="1050" dirty="0" err="1" smtClean="0"/>
                <a:t>The</a:t>
              </a:r>
              <a:r>
                <a:rPr lang="pt-BR" sz="1050" dirty="0" smtClean="0"/>
                <a:t> NPD </a:t>
              </a:r>
              <a:r>
                <a:rPr lang="pt-BR" sz="1050" dirty="0" err="1" smtClean="0"/>
                <a:t>Group</a:t>
              </a:r>
              <a:endParaRPr lang="pt-BR" sz="1050" dirty="0"/>
            </a:p>
          </p:txBody>
        </p:sp>
      </p:grpSp>
      <p:grpSp>
        <p:nvGrpSpPr>
          <p:cNvPr id="20" name="Grupo 6"/>
          <p:cNvGrpSpPr/>
          <p:nvPr/>
        </p:nvGrpSpPr>
        <p:grpSpPr>
          <a:xfrm>
            <a:off x="1689100" y="3249624"/>
            <a:ext cx="4495800" cy="1627176"/>
            <a:chOff x="952300" y="2857496"/>
            <a:chExt cx="6215074" cy="2428868"/>
          </a:xfrm>
        </p:grpSpPr>
        <p:sp>
          <p:nvSpPr>
            <p:cNvPr id="21" name="Retângulo de cantos arredondados 7"/>
            <p:cNvSpPr/>
            <p:nvPr/>
          </p:nvSpPr>
          <p:spPr>
            <a:xfrm>
              <a:off x="952300" y="2857496"/>
              <a:ext cx="6215074" cy="2428868"/>
            </a:xfrm>
            <a:prstGeom prst="round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2" name="Retângulo 8"/>
            <p:cNvSpPr/>
            <p:nvPr/>
          </p:nvSpPr>
          <p:spPr>
            <a:xfrm>
              <a:off x="2011337" y="2857496"/>
              <a:ext cx="4096997" cy="1148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t-BR" sz="4000" b="1" dirty="0" smtClean="0">
                  <a:ln w="50800"/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pt-BR" sz="4400" b="1" dirty="0" smtClean="0">
                  <a:ln w="50800"/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bilhões</a:t>
              </a:r>
              <a:endParaRPr lang="pt-BR" sz="4000" b="1" dirty="0">
                <a:ln w="50800"/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tângulo 9"/>
            <p:cNvSpPr/>
            <p:nvPr/>
          </p:nvSpPr>
          <p:spPr>
            <a:xfrm>
              <a:off x="1166614" y="4049029"/>
              <a:ext cx="5786446" cy="11255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 smtClean="0"/>
                <a:t>Faturamento do mercado de aplicativos para mobile, em 2010</a:t>
              </a:r>
            </a:p>
            <a:p>
              <a:pPr algn="r"/>
              <a:r>
                <a:rPr lang="pt-BR" sz="1050" dirty="0" smtClean="0"/>
                <a:t>Fonte: Juniper Research</a:t>
              </a:r>
              <a:endParaRPr lang="pt-BR" sz="1050" dirty="0"/>
            </a:p>
          </p:txBody>
        </p:sp>
      </p:grpSp>
      <p:grpSp>
        <p:nvGrpSpPr>
          <p:cNvPr id="31" name="Grupo 14"/>
          <p:cNvGrpSpPr/>
          <p:nvPr/>
        </p:nvGrpSpPr>
        <p:grpSpPr>
          <a:xfrm>
            <a:off x="2819400" y="4953000"/>
            <a:ext cx="4571758" cy="1752601"/>
            <a:chOff x="1734528" y="1124096"/>
            <a:chExt cx="5623554" cy="1993001"/>
          </a:xfrm>
        </p:grpSpPr>
        <p:sp>
          <p:nvSpPr>
            <p:cNvPr id="32" name="Retângulo de cantos arredondados 13"/>
            <p:cNvSpPr/>
            <p:nvPr/>
          </p:nvSpPr>
          <p:spPr>
            <a:xfrm>
              <a:off x="1734528" y="1124096"/>
              <a:ext cx="5623554" cy="192882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3" name="CaixaDeTexto 11"/>
            <p:cNvSpPr txBox="1"/>
            <p:nvPr/>
          </p:nvSpPr>
          <p:spPr>
            <a:xfrm>
              <a:off x="2000232" y="2233118"/>
              <a:ext cx="5357850" cy="883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Lucro com publicidade na web 2.0</a:t>
              </a:r>
            </a:p>
            <a:p>
              <a:pPr algn="ctr"/>
              <a:endParaRPr lang="pt-BR" sz="900" b="1" dirty="0" smtClean="0"/>
            </a:p>
            <a:p>
              <a:pPr algn="r"/>
              <a:r>
                <a:rPr lang="pt-BR" sz="1100" dirty="0" smtClean="0"/>
                <a:t>Fonte: eMarketer</a:t>
              </a:r>
              <a:endParaRPr lang="pt-BR" sz="1100" dirty="0"/>
            </a:p>
          </p:txBody>
        </p:sp>
        <p:sp>
          <p:nvSpPr>
            <p:cNvPr id="34" name="Retângulo 12"/>
            <p:cNvSpPr/>
            <p:nvPr/>
          </p:nvSpPr>
          <p:spPr>
            <a:xfrm>
              <a:off x="2983923" y="1285860"/>
              <a:ext cx="3204089" cy="1084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t-BR" sz="4800" b="1" dirty="0" smtClean="0">
                  <a:ln w="5080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pt-BR" sz="4400" b="1" dirty="0" smtClean="0">
                  <a:ln w="5080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4800" b="1" dirty="0" smtClean="0">
                  <a:ln w="5080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bilhões</a:t>
              </a:r>
              <a:endParaRPr lang="pt-BR" sz="4800" b="1" dirty="0">
                <a:ln w="50800"/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ítulo 2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Qual a importância disso hoje?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2" name="Picture 2" descr="C:\Downloads\imagens\Soni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97024"/>
            <a:ext cx="1563817" cy="16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276600"/>
            <a:ext cx="1366760" cy="154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5257800"/>
            <a:ext cx="2164751" cy="13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0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2027237"/>
            <a:ext cx="8229600" cy="4525963"/>
          </a:xfrm>
        </p:spPr>
        <p:txBody>
          <a:bodyPr/>
          <a:lstStyle/>
          <a:p>
            <a:r>
              <a:rPr lang="pt-BR" dirty="0" smtClean="0"/>
              <a:t>Dividir o projeto em módulos e terceirizá-los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Formar uma equipe multidisciplinar</a:t>
            </a:r>
            <a:endParaRPr lang="en-US" dirty="0" smtClean="0"/>
          </a:p>
        </p:txBody>
      </p:sp>
      <p:pic>
        <p:nvPicPr>
          <p:cNvPr id="8" name="Imagem 7" descr="equi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362200"/>
            <a:ext cx="1905000" cy="1905000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685800" y="6096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Como se desenvolve um projeto Multi-disciplinar?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50" y="5019675"/>
            <a:ext cx="276225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aro\Downloads\imagens\imagens\Selecionados\Artista vs Programador\Artist_at_work_by_Glottis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3695630" cy="2462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Icaro\Downloads\imagens\imagens\Selecionados\Artista vs Programador\frustrated-program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61689"/>
            <a:ext cx="3733800" cy="2486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Nuvem 7"/>
          <p:cNvSpPr/>
          <p:nvPr/>
        </p:nvSpPr>
        <p:spPr>
          <a:xfrm>
            <a:off x="3048000" y="1524000"/>
            <a:ext cx="3581400" cy="1447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Queria fazer um jogo...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Nuvem 13"/>
          <p:cNvSpPr/>
          <p:nvPr/>
        </p:nvSpPr>
        <p:spPr>
          <a:xfrm>
            <a:off x="3200400" y="3429000"/>
            <a:ext cx="381000" cy="304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uvem 14"/>
          <p:cNvSpPr/>
          <p:nvPr/>
        </p:nvSpPr>
        <p:spPr>
          <a:xfrm>
            <a:off x="2819400" y="3810000"/>
            <a:ext cx="152400" cy="1524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uvem 15"/>
          <p:cNvSpPr/>
          <p:nvPr/>
        </p:nvSpPr>
        <p:spPr>
          <a:xfrm>
            <a:off x="6324600" y="3429000"/>
            <a:ext cx="381000" cy="304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uvem 16"/>
          <p:cNvSpPr/>
          <p:nvPr/>
        </p:nvSpPr>
        <p:spPr>
          <a:xfrm>
            <a:off x="6781800" y="3962400"/>
            <a:ext cx="152400" cy="1524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uvem 11"/>
          <p:cNvSpPr/>
          <p:nvPr/>
        </p:nvSpPr>
        <p:spPr>
          <a:xfrm>
            <a:off x="3657600" y="2971800"/>
            <a:ext cx="457200" cy="3810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uvem 12"/>
          <p:cNvSpPr/>
          <p:nvPr/>
        </p:nvSpPr>
        <p:spPr>
          <a:xfrm>
            <a:off x="5867400" y="2895600"/>
            <a:ext cx="533400" cy="4572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uvem 17"/>
          <p:cNvSpPr/>
          <p:nvPr/>
        </p:nvSpPr>
        <p:spPr>
          <a:xfrm>
            <a:off x="990600" y="3200400"/>
            <a:ext cx="381000" cy="304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uvem 18"/>
          <p:cNvSpPr/>
          <p:nvPr/>
        </p:nvSpPr>
        <p:spPr>
          <a:xfrm>
            <a:off x="1447800" y="3657600"/>
            <a:ext cx="152400" cy="1524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uvem 19"/>
          <p:cNvSpPr/>
          <p:nvPr/>
        </p:nvSpPr>
        <p:spPr>
          <a:xfrm>
            <a:off x="228600" y="1981200"/>
            <a:ext cx="1905000" cy="1066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Só sei desenhar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Nuvem 23"/>
          <p:cNvSpPr/>
          <p:nvPr/>
        </p:nvSpPr>
        <p:spPr>
          <a:xfrm>
            <a:off x="7543800" y="3276600"/>
            <a:ext cx="381000" cy="304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uvem 24"/>
          <p:cNvSpPr/>
          <p:nvPr/>
        </p:nvSpPr>
        <p:spPr>
          <a:xfrm>
            <a:off x="7467600" y="3810000"/>
            <a:ext cx="152400" cy="1524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uvem 25"/>
          <p:cNvSpPr/>
          <p:nvPr/>
        </p:nvSpPr>
        <p:spPr>
          <a:xfrm>
            <a:off x="6858000" y="2057400"/>
            <a:ext cx="2133600" cy="1066800"/>
          </a:xfrm>
          <a:prstGeom prst="cloud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Só sei programar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Formação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Problema: Comunicação</a:t>
            </a:r>
            <a:endParaRPr lang="en-US" dirty="0"/>
          </a:p>
        </p:txBody>
      </p:sp>
      <p:pic>
        <p:nvPicPr>
          <p:cNvPr id="1027" name="Picture 3" descr="C:\Users\Icaro\Downloads\organizacao_equipes\teamw.jpg"/>
          <p:cNvPicPr>
            <a:picLocks noChangeAspect="1" noChangeArrowheads="1"/>
          </p:cNvPicPr>
          <p:nvPr/>
        </p:nvPicPr>
        <p:blipFill>
          <a:blip r:embed="rId3" cstate="print"/>
          <a:srcRect b="5340"/>
          <a:stretch>
            <a:fillRect/>
          </a:stretch>
        </p:blipFill>
        <p:spPr bwMode="auto">
          <a:xfrm>
            <a:off x="1524000" y="1524000"/>
            <a:ext cx="6019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Comunicação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72199" cy="411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660400" y="304800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1FFFFF"/>
                </a:solidFill>
                <a:effectLst>
                  <a:glow rad="190500">
                    <a:schemeClr val="accent1">
                      <a:satMod val="175000"/>
                      <a:alpha val="13000"/>
                    </a:schemeClr>
                  </a:glow>
                </a:effectLst>
              </a:rPr>
              <a:t>Desmotivação</a:t>
            </a:r>
            <a:endParaRPr lang="en-US" dirty="0">
              <a:solidFill>
                <a:srgbClr val="1FFFFF"/>
              </a:solidFill>
              <a:effectLst>
                <a:glow rad="190500">
                  <a:schemeClr val="accent1">
                    <a:satMod val="175000"/>
                    <a:alpha val="13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2">
      <a:dk1>
        <a:sysClr val="windowText" lastClr="000000"/>
      </a:dk1>
      <a:lt1>
        <a:sysClr val="window" lastClr="FFFFFF"/>
      </a:lt1>
      <a:dk2>
        <a:srgbClr val="283138"/>
      </a:dk2>
      <a:lt2>
        <a:srgbClr val="2FB2D1"/>
      </a:lt2>
      <a:accent1>
        <a:srgbClr val="00B0F0"/>
      </a:accent1>
      <a:accent2>
        <a:srgbClr val="22859D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3652</TotalTime>
  <Words>706</Words>
  <Application>Microsoft Office PowerPoint</Application>
  <PresentationFormat>Apresentação na tela (4:3)</PresentationFormat>
  <Paragraphs>324</Paragraphs>
  <Slides>41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Perspective</vt:lpstr>
      <vt:lpstr>Slide 1</vt:lpstr>
      <vt:lpstr>Slide 2</vt:lpstr>
      <vt:lpstr>Slide 3</vt:lpstr>
      <vt:lpstr>Multidisciplinaridade</vt:lpstr>
      <vt:lpstr>Slide 5</vt:lpstr>
      <vt:lpstr>Slide 6</vt:lpstr>
      <vt:lpstr>Slide 7</vt:lpstr>
      <vt:lpstr>Problema: Comunicação</vt:lpstr>
      <vt:lpstr>Slide 9</vt:lpstr>
      <vt:lpstr>Slide 10</vt:lpstr>
      <vt:lpstr>Slide 11</vt:lpstr>
      <vt:lpstr>Slide 12</vt:lpstr>
      <vt:lpstr>Slide 13</vt:lpstr>
      <vt:lpstr>Slide 14</vt:lpstr>
      <vt:lpstr>MMORPG</vt:lpstr>
      <vt:lpstr>MMORPG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Arcadea</dc:title>
  <dc:creator>Icaro</dc:creator>
  <cp:lastModifiedBy>acat</cp:lastModifiedBy>
  <cp:revision>372</cp:revision>
  <dcterms:created xsi:type="dcterms:W3CDTF">2010-03-26T15:35:39Z</dcterms:created>
  <dcterms:modified xsi:type="dcterms:W3CDTF">2010-04-06T22:21:56Z</dcterms:modified>
</cp:coreProperties>
</file>