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64" r:id="rId4"/>
    <p:sldId id="271" r:id="rId5"/>
    <p:sldId id="272" r:id="rId6"/>
    <p:sldId id="259" r:id="rId7"/>
    <p:sldId id="258" r:id="rId8"/>
    <p:sldId id="273" r:id="rId9"/>
    <p:sldId id="283" r:id="rId10"/>
    <p:sldId id="284" r:id="rId11"/>
    <p:sldId id="285" r:id="rId12"/>
    <p:sldId id="287" r:id="rId13"/>
    <p:sldId id="286" r:id="rId14"/>
    <p:sldId id="288" r:id="rId15"/>
    <p:sldId id="289" r:id="rId16"/>
    <p:sldId id="290" r:id="rId17"/>
    <p:sldId id="291" r:id="rId18"/>
    <p:sldId id="294" r:id="rId19"/>
    <p:sldId id="281" r:id="rId20"/>
    <p:sldId id="292" r:id="rId21"/>
    <p:sldId id="295" r:id="rId22"/>
    <p:sldId id="296" r:id="rId23"/>
    <p:sldId id="297" r:id="rId24"/>
    <p:sldId id="298" r:id="rId25"/>
    <p:sldId id="299" r:id="rId26"/>
    <p:sldId id="301" r:id="rId27"/>
    <p:sldId id="303" r:id="rId28"/>
    <p:sldId id="300" r:id="rId29"/>
    <p:sldId id="307" r:id="rId30"/>
    <p:sldId id="304" r:id="rId31"/>
    <p:sldId id="305" r:id="rId32"/>
    <p:sldId id="308" r:id="rId33"/>
    <p:sldId id="306" r:id="rId34"/>
    <p:sldId id="309" r:id="rId35"/>
    <p:sldId id="302" r:id="rId36"/>
    <p:sldId id="293" r:id="rId37"/>
    <p:sldId id="278" r:id="rId38"/>
    <p:sldId id="279" r:id="rId39"/>
    <p:sldId id="276" r:id="rId40"/>
    <p:sldId id="277" r:id="rId41"/>
    <p:sldId id="282" r:id="rId42"/>
    <p:sldId id="260" r:id="rId43"/>
    <p:sldId id="261" r:id="rId44"/>
    <p:sldId id="274" r:id="rId45"/>
    <p:sldId id="275" r:id="rId46"/>
    <p:sldId id="262" r:id="rId47"/>
    <p:sldId id="263" r:id="rId48"/>
    <p:sldId id="265" r:id="rId49"/>
    <p:sldId id="266" r:id="rId50"/>
    <p:sldId id="267" r:id="rId51"/>
    <p:sldId id="268" r:id="rId52"/>
    <p:sldId id="269" r:id="rId53"/>
    <p:sldId id="270" r:id="rId5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D0D0D"/>
    <a:srgbClr val="4F81BD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85538" autoAdjust="0"/>
  </p:normalViewPr>
  <p:slideViewPr>
    <p:cSldViewPr>
      <p:cViewPr>
        <p:scale>
          <a:sx n="75" d="100"/>
          <a:sy n="75" d="100"/>
        </p:scale>
        <p:origin x="-1020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9BFD6-5D87-49E2-BA71-2AC47780FB1F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C47F0-7880-40CB-BB4E-7376A30FDA3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C053A-6232-43FE-966A-6018DD18F3EB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59B29-B5E9-455D-ACD8-C1E6B999C10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tografia.org.br/xxi_cbc/144-F17.pdf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Colocar figuras, uma “capa” pra os</a:t>
            </a:r>
            <a:r>
              <a:rPr lang="pt-BR" baseline="0" dirty="0" smtClean="0"/>
              <a:t> conceitos...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59B29-B5E9-455D-ACD8-C1E6B999C109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59B29-B5E9-455D-ACD8-C1E6B999C109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dirty="0" smtClean="0"/>
              <a:t>Computação gráfica produz dados de imagem a partir de modelos 3D, enquanto Visão Computacional geralmente produz modelos 3D a partir de dados de imagem.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59B29-B5E9-455D-ACD8-C1E6B999C109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Pode botar</a:t>
            </a:r>
            <a:r>
              <a:rPr lang="pt-BR" baseline="0" dirty="0" smtClean="0"/>
              <a:t> vídeo nessa parte de </a:t>
            </a:r>
            <a:r>
              <a:rPr lang="pt-BR" baseline="0" dirty="0" err="1" smtClean="0"/>
              <a:t>tracking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59B29-B5E9-455D-ACD8-C1E6B999C109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Os </a:t>
            </a:r>
            <a:r>
              <a:rPr lang="pt-BR" dirty="0" err="1" smtClean="0"/>
              <a:t>features</a:t>
            </a:r>
            <a:r>
              <a:rPr lang="pt-BR" dirty="0" smtClean="0"/>
              <a:t> podem ser: </a:t>
            </a:r>
            <a:r>
              <a:rPr lang="pt-BR" sz="1200" dirty="0" smtClean="0"/>
              <a:t> (pontos brilhantes,manchas escuras,bordas,cantos) ...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59B29-B5E9-455D-ACD8-C1E6B999C109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59B29-B5E9-455D-ACD8-C1E6B999C109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Confirmar</a:t>
            </a:r>
            <a:r>
              <a:rPr lang="pt-BR" baseline="0" dirty="0" smtClean="0"/>
              <a:t> se esse visão estéreo aí </a:t>
            </a:r>
            <a:r>
              <a:rPr lang="pt-BR" baseline="0" dirty="0" err="1" smtClean="0"/>
              <a:t>tá</a:t>
            </a:r>
            <a:r>
              <a:rPr lang="pt-BR" baseline="0" dirty="0" smtClean="0"/>
              <a:t> certo mesmo (</a:t>
            </a:r>
            <a:r>
              <a:rPr lang="pt-BR" dirty="0" smtClean="0">
                <a:hlinkClick r:id="rId3"/>
              </a:rPr>
              <a:t>http://www.cartografia.org.br/xxi_cbc/144-F17.pdf</a:t>
            </a:r>
            <a:r>
              <a:rPr lang="pt-BR" baseline="0" dirty="0" smtClean="0"/>
              <a:t>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59B29-B5E9-455D-ACD8-C1E6B999C109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solidFill>
          <a:schemeClr val="tx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ço Reservado para Título 1"/>
          <p:cNvSpPr txBox="1">
            <a:spLocks/>
          </p:cNvSpPr>
          <p:nvPr userDrawn="1"/>
        </p:nvSpPr>
        <p:spPr>
          <a:xfrm>
            <a:off x="0" y="0"/>
            <a:ext cx="9144000" cy="2714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Espaço Reservado para Título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  <a:latin typeface="Candara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163829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 smtClean="0"/>
              <a:t>Clique para </a:t>
            </a:r>
            <a:r>
              <a:rPr lang="pt-BR" dirty="0" smtClean="0"/>
              <a:t>editar </a:t>
            </a:r>
            <a:r>
              <a:rPr lang="pt-BR" dirty="0" smtClean="0"/>
              <a:t>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ítulo 1"/>
          <p:cNvSpPr txBox="1">
            <a:spLocks/>
          </p:cNvSpPr>
          <p:nvPr userDrawn="1"/>
        </p:nvSpPr>
        <p:spPr>
          <a:xfrm>
            <a:off x="0" y="214290"/>
            <a:ext cx="9144000" cy="1428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C8D56-3014-402B-BD79-0C329330AFC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ço Reservado para Título 1"/>
          <p:cNvSpPr txBox="1">
            <a:spLocks/>
          </p:cNvSpPr>
          <p:nvPr userDrawn="1"/>
        </p:nvSpPr>
        <p:spPr>
          <a:xfrm>
            <a:off x="0" y="214290"/>
            <a:ext cx="9144000" cy="8572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uLnTx/>
              <a:uFillTx/>
              <a:latin typeface="Rockwell" pitchFamily="18" charset="0"/>
              <a:ea typeface="+mj-ea"/>
              <a:cs typeface="+mj-cs"/>
            </a:endParaRPr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15370" cy="135732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28596" y="1714488"/>
            <a:ext cx="8229600" cy="4340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9BAC2-F4F9-4374-952E-A10F0E264CA8}" type="datetimeFigureOut">
              <a:rPr lang="pt-BR" smtClean="0"/>
              <a:pPr/>
              <a:t>11/06/2010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 smtClean="0"/>
          </a:p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C8D56-3014-402B-BD79-0C329330AFC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20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Candar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Candar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2">
              <a:lumMod val="60000"/>
              <a:lumOff val="40000"/>
            </a:schemeClr>
          </a:solidFill>
          <a:latin typeface="Candar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40000"/>
              <a:lumOff val="60000"/>
            </a:schemeClr>
          </a:solidFill>
          <a:latin typeface="Candar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20000"/>
              <a:lumOff val="80000"/>
            </a:schemeClr>
          </a:solidFill>
          <a:latin typeface="Candar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20000"/>
              <a:lumOff val="80000"/>
            </a:schemeClr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1054" y="857232"/>
            <a:ext cx="8062912" cy="928695"/>
          </a:xfrm>
        </p:spPr>
        <p:txBody>
          <a:bodyPr>
            <a:normAutofit/>
          </a:bodyPr>
          <a:lstStyle/>
          <a:p>
            <a:r>
              <a:rPr lang="pt-BR" dirty="0" smtClean="0"/>
              <a:t>RECONSTRUÇÃO 3D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285720" y="3536164"/>
            <a:ext cx="3429024" cy="325042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t-BR" sz="2400" b="1" dirty="0" smtClean="0"/>
              <a:t>Equipe</a:t>
            </a:r>
            <a:r>
              <a:rPr lang="pt-BR" sz="2400" dirty="0" smtClean="0"/>
              <a:t>:</a:t>
            </a:r>
          </a:p>
          <a:p>
            <a:pPr algn="ctr"/>
            <a:endParaRPr lang="pt-BR" sz="2400" dirty="0" smtClean="0"/>
          </a:p>
          <a:p>
            <a:pPr algn="just"/>
            <a:r>
              <a:rPr lang="pt-BR" sz="2200" dirty="0" smtClean="0"/>
              <a:t>Amora Cristina (</a:t>
            </a:r>
            <a:r>
              <a:rPr lang="pt-BR" sz="2200" dirty="0" err="1" smtClean="0"/>
              <a:t>acat</a:t>
            </a:r>
            <a:r>
              <a:rPr lang="pt-BR" sz="2200" dirty="0" smtClean="0"/>
              <a:t>)</a:t>
            </a:r>
          </a:p>
          <a:p>
            <a:pPr algn="just"/>
            <a:r>
              <a:rPr lang="pt-BR" sz="2200" dirty="0" smtClean="0"/>
              <a:t>Anália Lima (alc5)</a:t>
            </a:r>
          </a:p>
          <a:p>
            <a:pPr algn="just"/>
            <a:r>
              <a:rPr lang="pt-BR" sz="2200" dirty="0" smtClean="0"/>
              <a:t>Caio César (ccss2)</a:t>
            </a:r>
          </a:p>
          <a:p>
            <a:pPr algn="just"/>
            <a:r>
              <a:rPr lang="pt-BR" sz="2200" dirty="0" smtClean="0"/>
              <a:t>Irineu Martins (imlm2)</a:t>
            </a:r>
          </a:p>
          <a:p>
            <a:pPr algn="just"/>
            <a:r>
              <a:rPr lang="pt-BR" sz="2200" dirty="0" err="1" smtClean="0"/>
              <a:t>Ivson</a:t>
            </a:r>
            <a:r>
              <a:rPr lang="pt-BR" sz="2200" dirty="0" smtClean="0"/>
              <a:t> Diniz (</a:t>
            </a:r>
            <a:r>
              <a:rPr lang="pt-BR" sz="2200" dirty="0" err="1" smtClean="0"/>
              <a:t>ids</a:t>
            </a:r>
            <a:r>
              <a:rPr lang="pt-BR" sz="2200" dirty="0" smtClean="0"/>
              <a:t>)</a:t>
            </a:r>
          </a:p>
          <a:p>
            <a:pPr algn="just"/>
            <a:r>
              <a:rPr lang="pt-BR" sz="2200" dirty="0" err="1" smtClean="0"/>
              <a:t>Lais</a:t>
            </a:r>
            <a:r>
              <a:rPr lang="pt-BR" sz="2200" dirty="0" smtClean="0"/>
              <a:t> Sousa (</a:t>
            </a:r>
            <a:r>
              <a:rPr lang="pt-BR" sz="2200" dirty="0" err="1" smtClean="0"/>
              <a:t>lsa</a:t>
            </a:r>
            <a:r>
              <a:rPr lang="pt-BR" sz="2200" dirty="0" smtClean="0"/>
              <a:t>) </a:t>
            </a:r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15370" cy="857256"/>
          </a:xfrm>
        </p:spPr>
        <p:txBody>
          <a:bodyPr>
            <a:normAutofit/>
          </a:bodyPr>
          <a:lstStyle/>
          <a:p>
            <a:r>
              <a:rPr lang="pt-BR" dirty="0" smtClean="0"/>
              <a:t>Geometria Projetiva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1189002"/>
          </a:xfrm>
        </p:spPr>
        <p:txBody>
          <a:bodyPr/>
          <a:lstStyle/>
          <a:p>
            <a:pPr algn="just"/>
            <a:r>
              <a:rPr lang="pt-BR" dirty="0" smtClean="0"/>
              <a:t>A projeção pode ser ortográfica ou de perspectiva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3214686"/>
            <a:ext cx="2729513" cy="27860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3071810"/>
            <a:ext cx="3000396" cy="30292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Projeção Ortográfica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785926"/>
            <a:ext cx="8043890" cy="442915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Os pontos 3D seguem uma reta que é ortogonal ao plano. Equivale a projeções de pontos em um plano.</a:t>
            </a:r>
          </a:p>
          <a:p>
            <a:pPr algn="just">
              <a:buNone/>
            </a:pPr>
            <a:endParaRPr lang="pt-BR" dirty="0" smtClean="0"/>
          </a:p>
        </p:txBody>
      </p:sp>
      <p:grpSp>
        <p:nvGrpSpPr>
          <p:cNvPr id="25" name="Grupo 24"/>
          <p:cNvGrpSpPr/>
          <p:nvPr/>
        </p:nvGrpSpPr>
        <p:grpSpPr>
          <a:xfrm>
            <a:off x="2214546" y="3357562"/>
            <a:ext cx="5429288" cy="2714643"/>
            <a:chOff x="2214546" y="3357562"/>
            <a:chExt cx="5429288" cy="2714643"/>
          </a:xfrm>
        </p:grpSpPr>
        <p:sp>
          <p:nvSpPr>
            <p:cNvPr id="16" name="Paralelogramo 15"/>
            <p:cNvSpPr/>
            <p:nvPr/>
          </p:nvSpPr>
          <p:spPr>
            <a:xfrm rot="5400000">
              <a:off x="3569306" y="3611664"/>
              <a:ext cx="2714643" cy="2206439"/>
            </a:xfrm>
            <a:prstGeom prst="parallelogram">
              <a:avLst>
                <a:gd name="adj" fmla="val 43511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Paralelogramo 16"/>
            <p:cNvSpPr/>
            <p:nvPr/>
          </p:nvSpPr>
          <p:spPr>
            <a:xfrm rot="5400000">
              <a:off x="4098983" y="4159137"/>
              <a:ext cx="1333517" cy="873382"/>
            </a:xfrm>
            <a:prstGeom prst="parallelogram">
              <a:avLst>
                <a:gd name="adj" fmla="val 43511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8" name="Conector reto 17"/>
            <p:cNvCxnSpPr/>
            <p:nvPr/>
          </p:nvCxnSpPr>
          <p:spPr>
            <a:xfrm flipV="1">
              <a:off x="2339335" y="3938745"/>
              <a:ext cx="1976602" cy="619133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 flipV="1">
              <a:off x="3225831" y="5262586"/>
              <a:ext cx="1976602" cy="619133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flipV="1">
              <a:off x="2352448" y="4881582"/>
              <a:ext cx="1976602" cy="619133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uxograma: Disco magnético 20"/>
            <p:cNvSpPr/>
            <p:nvPr/>
          </p:nvSpPr>
          <p:spPr>
            <a:xfrm>
              <a:off x="2214546" y="4500577"/>
              <a:ext cx="1241122" cy="1428768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2" name="Conector reto 21"/>
            <p:cNvCxnSpPr/>
            <p:nvPr/>
          </p:nvCxnSpPr>
          <p:spPr>
            <a:xfrm flipV="1">
              <a:off x="3217220" y="4328671"/>
              <a:ext cx="1976602" cy="619133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o Explicativo 1 22"/>
            <p:cNvSpPr/>
            <p:nvPr/>
          </p:nvSpPr>
          <p:spPr>
            <a:xfrm>
              <a:off x="5559622" y="3548061"/>
              <a:ext cx="2084212" cy="381005"/>
            </a:xfrm>
            <a:prstGeom prst="borderCallout1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PLANO PROJETIVO</a:t>
              </a:r>
              <a:endParaRPr lang="pt-BR" dirty="0"/>
            </a:p>
          </p:txBody>
        </p:sp>
        <p:cxnSp>
          <p:nvCxnSpPr>
            <p:cNvPr id="36" name="Conector de seta reta 35"/>
            <p:cNvCxnSpPr/>
            <p:nvPr/>
          </p:nvCxnSpPr>
          <p:spPr>
            <a:xfrm rot="5400000" flipH="1" flipV="1">
              <a:off x="4153025" y="3761865"/>
              <a:ext cx="346550" cy="129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de seta reta 36"/>
            <p:cNvCxnSpPr/>
            <p:nvPr/>
          </p:nvCxnSpPr>
          <p:spPr>
            <a:xfrm rot="5400000" flipH="1" flipV="1">
              <a:off x="5025582" y="4155263"/>
              <a:ext cx="346550" cy="129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Forma livre 40"/>
            <p:cNvSpPr/>
            <p:nvPr/>
          </p:nvSpPr>
          <p:spPr>
            <a:xfrm>
              <a:off x="4251157" y="3869687"/>
              <a:ext cx="72550" cy="84709"/>
            </a:xfrm>
            <a:custGeom>
              <a:avLst/>
              <a:gdLst>
                <a:gd name="connsiteX0" fmla="*/ 0 w 107950"/>
                <a:gd name="connsiteY0" fmla="*/ 161925 h 161925"/>
                <a:gd name="connsiteX1" fmla="*/ 107950 w 107950"/>
                <a:gd name="connsiteY1" fmla="*/ 130175 h 161925"/>
                <a:gd name="connsiteX2" fmla="*/ 104775 w 107950"/>
                <a:gd name="connsiteY2" fmla="*/ 0 h 161925"/>
                <a:gd name="connsiteX3" fmla="*/ 3175 w 107950"/>
                <a:gd name="connsiteY3" fmla="*/ 28575 h 161925"/>
                <a:gd name="connsiteX4" fmla="*/ 0 w 107950"/>
                <a:gd name="connsiteY4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50" h="161925">
                  <a:moveTo>
                    <a:pt x="0" y="161925"/>
                  </a:moveTo>
                  <a:lnTo>
                    <a:pt x="107950" y="130175"/>
                  </a:lnTo>
                  <a:cubicBezTo>
                    <a:pt x="106892" y="86783"/>
                    <a:pt x="105833" y="43392"/>
                    <a:pt x="104775" y="0"/>
                  </a:cubicBezTo>
                  <a:lnTo>
                    <a:pt x="3175" y="28575"/>
                  </a:lnTo>
                  <a:cubicBezTo>
                    <a:pt x="2117" y="73025"/>
                    <a:pt x="1058" y="117475"/>
                    <a:pt x="0" y="161925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Elipse 41"/>
            <p:cNvSpPr/>
            <p:nvPr/>
          </p:nvSpPr>
          <p:spPr>
            <a:xfrm flipV="1">
              <a:off x="4278137" y="3900264"/>
              <a:ext cx="29379" cy="29106"/>
            </a:xfrm>
            <a:prstGeom prst="ellipse">
              <a:avLst/>
            </a:prstGeom>
            <a:solidFill>
              <a:schemeClr val="tx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Forma livre 45"/>
            <p:cNvSpPr/>
            <p:nvPr/>
          </p:nvSpPr>
          <p:spPr>
            <a:xfrm>
              <a:off x="5129545" y="4262446"/>
              <a:ext cx="72550" cy="84709"/>
            </a:xfrm>
            <a:custGeom>
              <a:avLst/>
              <a:gdLst>
                <a:gd name="connsiteX0" fmla="*/ 0 w 107950"/>
                <a:gd name="connsiteY0" fmla="*/ 161925 h 161925"/>
                <a:gd name="connsiteX1" fmla="*/ 107950 w 107950"/>
                <a:gd name="connsiteY1" fmla="*/ 130175 h 161925"/>
                <a:gd name="connsiteX2" fmla="*/ 104775 w 107950"/>
                <a:gd name="connsiteY2" fmla="*/ 0 h 161925"/>
                <a:gd name="connsiteX3" fmla="*/ 3175 w 107950"/>
                <a:gd name="connsiteY3" fmla="*/ 28575 h 161925"/>
                <a:gd name="connsiteX4" fmla="*/ 0 w 107950"/>
                <a:gd name="connsiteY4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50" h="161925">
                  <a:moveTo>
                    <a:pt x="0" y="161925"/>
                  </a:moveTo>
                  <a:lnTo>
                    <a:pt x="107950" y="130175"/>
                  </a:lnTo>
                  <a:cubicBezTo>
                    <a:pt x="106892" y="86783"/>
                    <a:pt x="105833" y="43392"/>
                    <a:pt x="104775" y="0"/>
                  </a:cubicBezTo>
                  <a:lnTo>
                    <a:pt x="3175" y="28575"/>
                  </a:lnTo>
                  <a:cubicBezTo>
                    <a:pt x="2117" y="73025"/>
                    <a:pt x="1058" y="117475"/>
                    <a:pt x="0" y="161925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Elipse 46"/>
            <p:cNvSpPr/>
            <p:nvPr/>
          </p:nvSpPr>
          <p:spPr>
            <a:xfrm flipV="1">
              <a:off x="5156524" y="4293023"/>
              <a:ext cx="29379" cy="29106"/>
            </a:xfrm>
            <a:prstGeom prst="ellipse">
              <a:avLst/>
            </a:prstGeom>
            <a:solidFill>
              <a:schemeClr val="tx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Projeção Ortográfica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71472" y="1785926"/>
            <a:ext cx="8043890" cy="442915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Objetos mais distantes do plano são projetados com mesmo tamanho que objetos mais próximos.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1571604" y="3357563"/>
            <a:ext cx="6697787" cy="2643205"/>
            <a:chOff x="1571604" y="3357563"/>
            <a:chExt cx="6697787" cy="2643205"/>
          </a:xfrm>
        </p:grpSpPr>
        <p:sp>
          <p:nvSpPr>
            <p:cNvPr id="32" name="Paralelogramo 31"/>
            <p:cNvSpPr/>
            <p:nvPr/>
          </p:nvSpPr>
          <p:spPr>
            <a:xfrm rot="5400000">
              <a:off x="3467878" y="3602049"/>
              <a:ext cx="2588138" cy="2099165"/>
            </a:xfrm>
            <a:prstGeom prst="parallelogram">
              <a:avLst>
                <a:gd name="adj" fmla="val 43511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Paralelogramo 32"/>
            <p:cNvSpPr/>
            <p:nvPr/>
          </p:nvSpPr>
          <p:spPr>
            <a:xfrm rot="5400000">
              <a:off x="3973197" y="4122664"/>
              <a:ext cx="1271374" cy="830920"/>
            </a:xfrm>
            <a:prstGeom prst="parallelogram">
              <a:avLst>
                <a:gd name="adj" fmla="val 43511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4" name="Conector reto 33"/>
            <p:cNvCxnSpPr/>
            <p:nvPr/>
          </p:nvCxnSpPr>
          <p:spPr>
            <a:xfrm flipV="1">
              <a:off x="1848931" y="3911662"/>
              <a:ext cx="2332016" cy="767503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to 35"/>
            <p:cNvCxnSpPr/>
            <p:nvPr/>
          </p:nvCxnSpPr>
          <p:spPr>
            <a:xfrm flipV="1">
              <a:off x="2312922" y="4810561"/>
              <a:ext cx="1880501" cy="59028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 Explicativo 1 38"/>
            <p:cNvSpPr/>
            <p:nvPr/>
          </p:nvSpPr>
          <p:spPr>
            <a:xfrm>
              <a:off x="6286512" y="4214818"/>
              <a:ext cx="1982879" cy="363250"/>
            </a:xfrm>
            <a:prstGeom prst="borderCallout1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PLANO PROJETIVO</a:t>
              </a:r>
              <a:endParaRPr lang="pt-BR" dirty="0"/>
            </a:p>
          </p:txBody>
        </p:sp>
        <p:cxnSp>
          <p:nvCxnSpPr>
            <p:cNvPr id="40" name="Conector de seta reta 39"/>
            <p:cNvCxnSpPr/>
            <p:nvPr/>
          </p:nvCxnSpPr>
          <p:spPr>
            <a:xfrm rot="5400000" flipH="1" flipV="1">
              <a:off x="4025607" y="3743025"/>
              <a:ext cx="330401" cy="12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de seta reta 40"/>
            <p:cNvCxnSpPr/>
            <p:nvPr/>
          </p:nvCxnSpPr>
          <p:spPr>
            <a:xfrm rot="5400000" flipH="1" flipV="1">
              <a:off x="4855741" y="4118091"/>
              <a:ext cx="330401" cy="12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orma livre 41"/>
            <p:cNvSpPr/>
            <p:nvPr/>
          </p:nvSpPr>
          <p:spPr>
            <a:xfrm>
              <a:off x="4119318" y="3845822"/>
              <a:ext cx="69022" cy="80762"/>
            </a:xfrm>
            <a:custGeom>
              <a:avLst/>
              <a:gdLst>
                <a:gd name="connsiteX0" fmla="*/ 0 w 107950"/>
                <a:gd name="connsiteY0" fmla="*/ 161925 h 161925"/>
                <a:gd name="connsiteX1" fmla="*/ 107950 w 107950"/>
                <a:gd name="connsiteY1" fmla="*/ 130175 h 161925"/>
                <a:gd name="connsiteX2" fmla="*/ 104775 w 107950"/>
                <a:gd name="connsiteY2" fmla="*/ 0 h 161925"/>
                <a:gd name="connsiteX3" fmla="*/ 3175 w 107950"/>
                <a:gd name="connsiteY3" fmla="*/ 28575 h 161925"/>
                <a:gd name="connsiteX4" fmla="*/ 0 w 107950"/>
                <a:gd name="connsiteY4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50" h="161925">
                  <a:moveTo>
                    <a:pt x="0" y="161925"/>
                  </a:moveTo>
                  <a:lnTo>
                    <a:pt x="107950" y="130175"/>
                  </a:lnTo>
                  <a:cubicBezTo>
                    <a:pt x="106892" y="86783"/>
                    <a:pt x="105833" y="43392"/>
                    <a:pt x="104775" y="0"/>
                  </a:cubicBezTo>
                  <a:lnTo>
                    <a:pt x="3175" y="28575"/>
                  </a:lnTo>
                  <a:cubicBezTo>
                    <a:pt x="2117" y="73025"/>
                    <a:pt x="1058" y="117475"/>
                    <a:pt x="0" y="161925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Elipse 42"/>
            <p:cNvSpPr/>
            <p:nvPr/>
          </p:nvSpPr>
          <p:spPr>
            <a:xfrm flipV="1">
              <a:off x="4144985" y="3874974"/>
              <a:ext cx="27951" cy="27750"/>
            </a:xfrm>
            <a:prstGeom prst="ellipse">
              <a:avLst/>
            </a:prstGeom>
            <a:solidFill>
              <a:schemeClr val="tx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Forma livre 43"/>
            <p:cNvSpPr/>
            <p:nvPr/>
          </p:nvSpPr>
          <p:spPr>
            <a:xfrm>
              <a:off x="4954999" y="4220278"/>
              <a:ext cx="69022" cy="80762"/>
            </a:xfrm>
            <a:custGeom>
              <a:avLst/>
              <a:gdLst>
                <a:gd name="connsiteX0" fmla="*/ 0 w 107950"/>
                <a:gd name="connsiteY0" fmla="*/ 161925 h 161925"/>
                <a:gd name="connsiteX1" fmla="*/ 107950 w 107950"/>
                <a:gd name="connsiteY1" fmla="*/ 130175 h 161925"/>
                <a:gd name="connsiteX2" fmla="*/ 104775 w 107950"/>
                <a:gd name="connsiteY2" fmla="*/ 0 h 161925"/>
                <a:gd name="connsiteX3" fmla="*/ 3175 w 107950"/>
                <a:gd name="connsiteY3" fmla="*/ 28575 h 161925"/>
                <a:gd name="connsiteX4" fmla="*/ 0 w 107950"/>
                <a:gd name="connsiteY4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50" h="161925">
                  <a:moveTo>
                    <a:pt x="0" y="161925"/>
                  </a:moveTo>
                  <a:lnTo>
                    <a:pt x="107950" y="130175"/>
                  </a:lnTo>
                  <a:cubicBezTo>
                    <a:pt x="106892" y="86783"/>
                    <a:pt x="105833" y="43392"/>
                    <a:pt x="104775" y="0"/>
                  </a:cubicBezTo>
                  <a:lnTo>
                    <a:pt x="3175" y="28575"/>
                  </a:lnTo>
                  <a:cubicBezTo>
                    <a:pt x="2117" y="73025"/>
                    <a:pt x="1058" y="117475"/>
                    <a:pt x="0" y="161925"/>
                  </a:cubicBezTo>
                  <a:close/>
                </a:path>
              </a:pathLst>
            </a:cu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Elipse 44"/>
            <p:cNvSpPr/>
            <p:nvPr/>
          </p:nvSpPr>
          <p:spPr>
            <a:xfrm flipV="1">
              <a:off x="4980667" y="4249430"/>
              <a:ext cx="27951" cy="27750"/>
            </a:xfrm>
            <a:prstGeom prst="ellipse">
              <a:avLst/>
            </a:prstGeom>
            <a:solidFill>
              <a:schemeClr val="tx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Fluxograma: Disco magnético 45"/>
            <p:cNvSpPr/>
            <p:nvPr/>
          </p:nvSpPr>
          <p:spPr>
            <a:xfrm>
              <a:off x="2791845" y="4253114"/>
              <a:ext cx="1180780" cy="1362187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Fluxograma: Disco magnético 36"/>
            <p:cNvSpPr/>
            <p:nvPr/>
          </p:nvSpPr>
          <p:spPr>
            <a:xfrm>
              <a:off x="1571604" y="4638581"/>
              <a:ext cx="1180780" cy="1362187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8" name="Conector reto 37"/>
            <p:cNvCxnSpPr/>
            <p:nvPr/>
          </p:nvCxnSpPr>
          <p:spPr>
            <a:xfrm flipV="1">
              <a:off x="2292655" y="4283418"/>
              <a:ext cx="2723496" cy="83628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to 34"/>
            <p:cNvCxnSpPr/>
            <p:nvPr/>
          </p:nvCxnSpPr>
          <p:spPr>
            <a:xfrm flipV="1">
              <a:off x="2403586" y="5173810"/>
              <a:ext cx="2620757" cy="82695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Projeção de Perspectiva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14488"/>
            <a:ext cx="8329642" cy="4857784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Os pontos 3D seguem uma reta que vai de encontro a um ponto central de perspectiva.</a:t>
            </a:r>
          </a:p>
          <a:p>
            <a:pPr algn="just"/>
            <a:r>
              <a:rPr lang="pt-BR" dirty="0" smtClean="0"/>
              <a:t>Semelhante ao olho humano.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</p:txBody>
      </p:sp>
      <p:grpSp>
        <p:nvGrpSpPr>
          <p:cNvPr id="15" name="Grupo 14"/>
          <p:cNvGrpSpPr/>
          <p:nvPr/>
        </p:nvGrpSpPr>
        <p:grpSpPr>
          <a:xfrm>
            <a:off x="1571604" y="3605939"/>
            <a:ext cx="5881722" cy="2466267"/>
            <a:chOff x="1571604" y="3605939"/>
            <a:chExt cx="5881722" cy="2466267"/>
          </a:xfrm>
        </p:grpSpPr>
        <p:sp>
          <p:nvSpPr>
            <p:cNvPr id="5" name="Paralelogramo 4"/>
            <p:cNvSpPr/>
            <p:nvPr/>
          </p:nvSpPr>
          <p:spPr>
            <a:xfrm rot="5400000">
              <a:off x="2870479" y="3809103"/>
              <a:ext cx="2466267" cy="2059940"/>
            </a:xfrm>
            <a:prstGeom prst="parallelogram">
              <a:avLst>
                <a:gd name="adj" fmla="val 43511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Paralelogramo 5"/>
            <p:cNvSpPr/>
            <p:nvPr/>
          </p:nvSpPr>
          <p:spPr>
            <a:xfrm rot="5400000">
              <a:off x="3790695" y="4532099"/>
              <a:ext cx="237881" cy="113696"/>
            </a:xfrm>
            <a:prstGeom prst="parallelogram">
              <a:avLst>
                <a:gd name="adj" fmla="val 43511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" name="Conector reto 8"/>
            <p:cNvCxnSpPr/>
            <p:nvPr/>
          </p:nvCxnSpPr>
          <p:spPr>
            <a:xfrm flipV="1">
              <a:off x="1789320" y="4445519"/>
              <a:ext cx="2449308" cy="125937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luxograma: Disco magnético 9"/>
            <p:cNvSpPr/>
            <p:nvPr/>
          </p:nvSpPr>
          <p:spPr>
            <a:xfrm>
              <a:off x="1571604" y="4644374"/>
              <a:ext cx="1158716" cy="1298043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1" name="Conector reto 10"/>
            <p:cNvCxnSpPr/>
            <p:nvPr/>
          </p:nvCxnSpPr>
          <p:spPr>
            <a:xfrm flipV="1">
              <a:off x="2388040" y="4445519"/>
              <a:ext cx="1850588" cy="629685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 Explicativo 2 (Borda e Ênfase) 11"/>
            <p:cNvSpPr/>
            <p:nvPr/>
          </p:nvSpPr>
          <p:spPr>
            <a:xfrm>
              <a:off x="5357818" y="4714884"/>
              <a:ext cx="2095508" cy="524738"/>
            </a:xfrm>
            <a:prstGeom prst="accentBorderCallout2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PLANO PROJETIVO</a:t>
              </a:r>
              <a:endParaRPr lang="pt-BR" dirty="0"/>
            </a:p>
          </p:txBody>
        </p:sp>
        <p:cxnSp>
          <p:nvCxnSpPr>
            <p:cNvPr id="7" name="Conector reto 6"/>
            <p:cNvCxnSpPr/>
            <p:nvPr/>
          </p:nvCxnSpPr>
          <p:spPr>
            <a:xfrm flipV="1">
              <a:off x="1898178" y="4445520"/>
              <a:ext cx="2340450" cy="20989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to 7"/>
            <p:cNvCxnSpPr/>
            <p:nvPr/>
          </p:nvCxnSpPr>
          <p:spPr>
            <a:xfrm flipV="1">
              <a:off x="2714614" y="4445519"/>
              <a:ext cx="1524014" cy="1364318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Elipse 36"/>
            <p:cNvSpPr/>
            <p:nvPr/>
          </p:nvSpPr>
          <p:spPr>
            <a:xfrm flipV="1">
              <a:off x="4227985" y="4431526"/>
              <a:ext cx="27429" cy="26443"/>
            </a:xfrm>
            <a:prstGeom prst="ellipse">
              <a:avLst/>
            </a:prstGeom>
            <a:solidFill>
              <a:schemeClr val="tx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Texto Explicativo 1 37"/>
            <p:cNvSpPr/>
            <p:nvPr/>
          </p:nvSpPr>
          <p:spPr>
            <a:xfrm>
              <a:off x="5055065" y="3786190"/>
              <a:ext cx="1945827" cy="578869"/>
            </a:xfrm>
            <a:prstGeom prst="borderCallout1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PONTO CENTRAL DE PERSPECTIVA</a:t>
              </a:r>
              <a:endParaRPr lang="pt-BR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Projeção de Perspectiva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85926"/>
            <a:ext cx="8401080" cy="4857784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Objetos mais distantes do plano são projetados com tamanho menor que objetos mais próximos.</a:t>
            </a:r>
          </a:p>
        </p:txBody>
      </p:sp>
      <p:grpSp>
        <p:nvGrpSpPr>
          <p:cNvPr id="25" name="Grupo 24"/>
          <p:cNvGrpSpPr/>
          <p:nvPr/>
        </p:nvGrpSpPr>
        <p:grpSpPr>
          <a:xfrm>
            <a:off x="928662" y="3786190"/>
            <a:ext cx="2714643" cy="2428892"/>
            <a:chOff x="928662" y="3786190"/>
            <a:chExt cx="2714643" cy="2428892"/>
          </a:xfrm>
        </p:grpSpPr>
        <p:sp>
          <p:nvSpPr>
            <p:cNvPr id="20" name="Paralelogramo 19"/>
            <p:cNvSpPr/>
            <p:nvPr/>
          </p:nvSpPr>
          <p:spPr>
            <a:xfrm rot="5400000">
              <a:off x="1449319" y="4021095"/>
              <a:ext cx="2428892" cy="1959081"/>
            </a:xfrm>
            <a:prstGeom prst="parallelogram">
              <a:avLst>
                <a:gd name="adj" fmla="val 43511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Paralelogramo 20"/>
            <p:cNvSpPr/>
            <p:nvPr/>
          </p:nvSpPr>
          <p:spPr>
            <a:xfrm rot="5400000">
              <a:off x="2362147" y="4700236"/>
              <a:ext cx="234276" cy="108129"/>
            </a:xfrm>
            <a:prstGeom prst="parallelogram">
              <a:avLst>
                <a:gd name="adj" fmla="val 43511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2" name="Conector reto 21"/>
            <p:cNvCxnSpPr/>
            <p:nvPr/>
          </p:nvCxnSpPr>
          <p:spPr>
            <a:xfrm flipV="1">
              <a:off x="928662" y="4613046"/>
              <a:ext cx="1863508" cy="981893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luxograma: Disco magnético 22"/>
            <p:cNvSpPr/>
            <p:nvPr/>
          </p:nvSpPr>
          <p:spPr>
            <a:xfrm>
              <a:off x="928662" y="4768083"/>
              <a:ext cx="724698" cy="930214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4" name="Conector reto 23"/>
            <p:cNvCxnSpPr/>
            <p:nvPr/>
          </p:nvCxnSpPr>
          <p:spPr>
            <a:xfrm flipV="1">
              <a:off x="1498067" y="4613046"/>
              <a:ext cx="1294103" cy="46510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/>
            <p:nvPr/>
          </p:nvCxnSpPr>
          <p:spPr>
            <a:xfrm flipV="1">
              <a:off x="1187483" y="4613048"/>
              <a:ext cx="1604688" cy="155034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to 26"/>
            <p:cNvCxnSpPr/>
            <p:nvPr/>
          </p:nvCxnSpPr>
          <p:spPr>
            <a:xfrm flipV="1">
              <a:off x="1549831" y="4613046"/>
              <a:ext cx="1242339" cy="103357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ipse 27"/>
            <p:cNvSpPr/>
            <p:nvPr/>
          </p:nvSpPr>
          <p:spPr>
            <a:xfrm flipV="1">
              <a:off x="2787569" y="4599266"/>
              <a:ext cx="26086" cy="26043"/>
            </a:xfrm>
            <a:prstGeom prst="ellipse">
              <a:avLst/>
            </a:prstGeom>
            <a:solidFill>
              <a:schemeClr val="tx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4714876" y="3786189"/>
            <a:ext cx="3500462" cy="2428891"/>
            <a:chOff x="4714876" y="3786189"/>
            <a:chExt cx="3500462" cy="2428891"/>
          </a:xfrm>
        </p:grpSpPr>
        <p:sp>
          <p:nvSpPr>
            <p:cNvPr id="58" name="Paralelogramo 57"/>
            <p:cNvSpPr/>
            <p:nvPr/>
          </p:nvSpPr>
          <p:spPr>
            <a:xfrm rot="5400000">
              <a:off x="6040889" y="4040632"/>
              <a:ext cx="2428891" cy="1920006"/>
            </a:xfrm>
            <a:prstGeom prst="parallelogram">
              <a:avLst>
                <a:gd name="adj" fmla="val 43511"/>
              </a:avLst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9" name="Paralelogramo 58"/>
            <p:cNvSpPr/>
            <p:nvPr/>
          </p:nvSpPr>
          <p:spPr>
            <a:xfrm rot="5400000">
              <a:off x="6950617" y="4728738"/>
              <a:ext cx="144700" cy="51131"/>
            </a:xfrm>
            <a:prstGeom prst="parallelogram">
              <a:avLst>
                <a:gd name="adj" fmla="val 43511"/>
              </a:avLst>
            </a:prstGeom>
            <a:solidFill>
              <a:schemeClr val="accent1">
                <a:lumMod val="75000"/>
              </a:schemeClr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60" name="Conector reto 59"/>
            <p:cNvCxnSpPr/>
            <p:nvPr/>
          </p:nvCxnSpPr>
          <p:spPr>
            <a:xfrm flipV="1">
              <a:off x="4765608" y="4613047"/>
              <a:ext cx="2615571" cy="1240285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Fluxograma: Disco magnético 60"/>
            <p:cNvSpPr/>
            <p:nvPr/>
          </p:nvSpPr>
          <p:spPr>
            <a:xfrm>
              <a:off x="4714876" y="5026475"/>
              <a:ext cx="710243" cy="930214"/>
            </a:xfrm>
            <a:prstGeom prst="flowChartMagneticDisk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62" name="Conector reto 61"/>
            <p:cNvCxnSpPr/>
            <p:nvPr/>
          </p:nvCxnSpPr>
          <p:spPr>
            <a:xfrm flipV="1">
              <a:off x="5323656" y="4613047"/>
              <a:ext cx="2057523" cy="671821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to 62"/>
            <p:cNvCxnSpPr/>
            <p:nvPr/>
          </p:nvCxnSpPr>
          <p:spPr>
            <a:xfrm flipV="1">
              <a:off x="4968534" y="4613048"/>
              <a:ext cx="2412644" cy="413427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to 63"/>
            <p:cNvCxnSpPr/>
            <p:nvPr/>
          </p:nvCxnSpPr>
          <p:spPr>
            <a:xfrm flipV="1">
              <a:off x="5272924" y="4613047"/>
              <a:ext cx="2108254" cy="1343642"/>
            </a:xfrm>
            <a:prstGeom prst="line">
              <a:avLst/>
            </a:prstGeom>
            <a:ln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Elipse 64"/>
            <p:cNvSpPr/>
            <p:nvPr/>
          </p:nvSpPr>
          <p:spPr>
            <a:xfrm flipV="1">
              <a:off x="7376669" y="4599265"/>
              <a:ext cx="25565" cy="26043"/>
            </a:xfrm>
            <a:prstGeom prst="ellipse">
              <a:avLst/>
            </a:prstGeom>
            <a:solidFill>
              <a:schemeClr val="tx1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Geometria Projetiva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3116"/>
            <a:ext cx="8401080" cy="392909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 projeção ortogonal equivale a uma projeção de perspectiva quando o ponto central tem distância do plano projetivo tendendo ao infinito.</a:t>
            </a:r>
          </a:p>
          <a:p>
            <a:pPr algn="just"/>
            <a:r>
              <a:rPr lang="pt-BR" dirty="0" smtClean="0"/>
              <a:t>Na geometria projetiva, existe o conceito de classes de equivalência.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Geometria Projetiva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143116"/>
            <a:ext cx="8401080" cy="3929090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Dois pontos P</a:t>
            </a:r>
            <a:r>
              <a:rPr lang="pt-BR" baseline="-25000" dirty="0" smtClean="0"/>
              <a:t>1</a:t>
            </a:r>
            <a:r>
              <a:rPr lang="pt-BR" dirty="0" smtClean="0"/>
              <a:t> e P</a:t>
            </a:r>
            <a:r>
              <a:rPr lang="pt-BR" baseline="-25000" dirty="0" smtClean="0"/>
              <a:t>2</a:t>
            </a:r>
            <a:r>
              <a:rPr lang="pt-BR" dirty="0" smtClean="0"/>
              <a:t> são ditos equivalentes, se existe um número real não-nulo w que satisfaz P</a:t>
            </a:r>
            <a:r>
              <a:rPr lang="pt-BR" baseline="-25000" dirty="0" smtClean="0"/>
              <a:t>1</a:t>
            </a:r>
            <a:r>
              <a:rPr lang="pt-BR" dirty="0" smtClean="0"/>
              <a:t> = w . P</a:t>
            </a:r>
            <a:r>
              <a:rPr lang="pt-BR" baseline="-25000" dirty="0" smtClean="0"/>
              <a:t>2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Coordenadas homogêneas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471490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Com coordenadas homogêneas podem-se representar as coordenadas de um ponto de n dimensões utilizando como coordenadas de um ponto de n + 1 dimensões.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Conceitualmente, existem infinitas coordenadas homogêneas para um ponto em particular.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Coordenadas homogêneas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401080" cy="4714908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 smtClean="0"/>
              <a:t>Seja um ponto P do IR</a:t>
            </a:r>
            <a:r>
              <a:rPr lang="pt-BR" baseline="30000" dirty="0" smtClean="0"/>
              <a:t>2</a:t>
            </a:r>
            <a:r>
              <a:rPr lang="pt-BR" dirty="0" smtClean="0"/>
              <a:t> (X,Y), as coordenadas homogêneas de P são quaisquer triplas [w, x, y] de números reais que satisfaçam as condições:</a:t>
            </a:r>
          </a:p>
          <a:p>
            <a:pPr lvl="1" algn="just"/>
            <a:r>
              <a:rPr lang="pt-BR" dirty="0" smtClean="0"/>
              <a:t>w &gt; 0</a:t>
            </a:r>
          </a:p>
          <a:p>
            <a:pPr lvl="1" algn="just"/>
            <a:r>
              <a:rPr lang="pt-BR" dirty="0" smtClean="0"/>
              <a:t>X = x / w</a:t>
            </a:r>
          </a:p>
          <a:p>
            <a:pPr lvl="1" algn="just"/>
            <a:r>
              <a:rPr lang="pt-BR" dirty="0" smtClean="0"/>
              <a:t>Y = y / w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Para P = (3,5), temos coordenadas homogêneas como [2, 6, 10], [10, 30, 50], [0.2, 0.6, 1.0]...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Modelos de câmera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Baseiam-se em princípios da Geometria Projetiva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As câmeras convencionais utilizam projeção de perspectiva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772400" cy="857256"/>
          </a:xfrm>
        </p:spPr>
        <p:txBody>
          <a:bodyPr>
            <a:normAutofit/>
          </a:bodyPr>
          <a:lstStyle/>
          <a:p>
            <a:r>
              <a:rPr lang="pt-BR" sz="4000" dirty="0" smtClean="0"/>
              <a:t>Roteiro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785786" y="2133602"/>
            <a:ext cx="7429552" cy="358141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Conceitos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Reconstrução Esparsa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Reconstrução Densa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Reconstrução </a:t>
            </a:r>
            <a:r>
              <a:rPr lang="pt-BR" sz="2600" dirty="0" err="1" smtClean="0">
                <a:solidFill>
                  <a:schemeClr val="bg1"/>
                </a:solidFill>
              </a:rPr>
              <a:t>Offline</a:t>
            </a:r>
            <a:r>
              <a:rPr lang="pt-BR" sz="2600" dirty="0" smtClean="0">
                <a:solidFill>
                  <a:schemeClr val="bg1"/>
                </a:solidFill>
              </a:rPr>
              <a:t> e Tempo Real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</a:t>
            </a:r>
            <a:r>
              <a:rPr lang="pt-BR" sz="2600" dirty="0" err="1" smtClean="0">
                <a:solidFill>
                  <a:schemeClr val="bg1"/>
                </a:solidFill>
              </a:rPr>
              <a:t>Pipelines</a:t>
            </a:r>
            <a:r>
              <a:rPr lang="pt-BR" sz="2600" dirty="0" smtClean="0">
                <a:solidFill>
                  <a:schemeClr val="bg1"/>
                </a:solidFill>
              </a:rPr>
              <a:t> de Reconstrução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Aplicações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Tendências futuras</a:t>
            </a:r>
            <a:endParaRPr lang="pt-BR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to 29"/>
          <p:cNvCxnSpPr>
            <a:stCxn id="10" idx="6"/>
          </p:cNvCxnSpPr>
          <p:nvPr/>
        </p:nvCxnSpPr>
        <p:spPr>
          <a:xfrm flipV="1">
            <a:off x="2271696" y="4274114"/>
            <a:ext cx="1838338" cy="1213396"/>
          </a:xfrm>
          <a:prstGeom prst="line">
            <a:avLst/>
          </a:prstGeom>
          <a:ln>
            <a:solidFill>
              <a:srgbClr val="000000">
                <a:alpha val="69804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uxograma: Disco magnético 24"/>
          <p:cNvSpPr/>
          <p:nvPr/>
        </p:nvSpPr>
        <p:spPr>
          <a:xfrm>
            <a:off x="3957633" y="3202544"/>
            <a:ext cx="1071570" cy="1428760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Modelo de câmera </a:t>
            </a:r>
            <a:r>
              <a:rPr lang="pt-BR" dirty="0" err="1" smtClean="0"/>
              <a:t>Pinhole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1143008"/>
          </a:xfrm>
        </p:spPr>
        <p:txBody>
          <a:bodyPr/>
          <a:lstStyle/>
          <a:p>
            <a:pPr algn="just"/>
            <a:r>
              <a:rPr lang="pt-BR" dirty="0" smtClean="0"/>
              <a:t>Modelo matemático de uma câmera </a:t>
            </a:r>
            <a:r>
              <a:rPr lang="pt-BR" dirty="0" err="1" smtClean="0"/>
              <a:t>pinhole</a:t>
            </a:r>
            <a:r>
              <a:rPr lang="pt-BR" dirty="0" smtClean="0"/>
              <a:t> ideal:</a:t>
            </a:r>
          </a:p>
        </p:txBody>
      </p:sp>
      <p:sp>
        <p:nvSpPr>
          <p:cNvPr id="10" name="Elipse 9"/>
          <p:cNvSpPr/>
          <p:nvPr/>
        </p:nvSpPr>
        <p:spPr>
          <a:xfrm>
            <a:off x="2235696" y="5469510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1966894" y="548856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13" name="Paralelogramo 12"/>
          <p:cNvSpPr/>
          <p:nvPr/>
        </p:nvSpPr>
        <p:spPr>
          <a:xfrm rot="5400000">
            <a:off x="1464447" y="3595453"/>
            <a:ext cx="2786082" cy="1857388"/>
          </a:xfrm>
          <a:prstGeom prst="parallelogram">
            <a:avLst>
              <a:gd name="adj" fmla="val 59074"/>
            </a:avLst>
          </a:prstGeom>
          <a:solidFill>
            <a:schemeClr val="tx2">
              <a:lumMod val="20000"/>
              <a:lumOff val="80000"/>
              <a:alpha val="4705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" name="Conector reto 15"/>
          <p:cNvCxnSpPr>
            <a:stCxn id="10" idx="3"/>
          </p:cNvCxnSpPr>
          <p:nvPr/>
        </p:nvCxnSpPr>
        <p:spPr>
          <a:xfrm rot="5400000" flipH="1" flipV="1">
            <a:off x="2026654" y="3488296"/>
            <a:ext cx="2226256" cy="1797628"/>
          </a:xfrm>
          <a:prstGeom prst="line">
            <a:avLst/>
          </a:prstGeom>
          <a:ln>
            <a:solidFill>
              <a:srgbClr val="000000">
                <a:alpha val="69804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 flipV="1">
            <a:off x="2252646" y="3559734"/>
            <a:ext cx="2714644" cy="1940504"/>
          </a:xfrm>
          <a:prstGeom prst="line">
            <a:avLst/>
          </a:prstGeom>
          <a:ln>
            <a:solidFill>
              <a:srgbClr val="000000">
                <a:alpha val="6902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10" idx="5"/>
          </p:cNvCxnSpPr>
          <p:nvPr/>
        </p:nvCxnSpPr>
        <p:spPr>
          <a:xfrm rot="5400000" flipH="1" flipV="1">
            <a:off x="3110952" y="3715338"/>
            <a:ext cx="940372" cy="2629428"/>
          </a:xfrm>
          <a:prstGeom prst="line">
            <a:avLst/>
          </a:prstGeom>
          <a:ln>
            <a:solidFill>
              <a:srgbClr val="0D0D0D">
                <a:alpha val="7098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aralelogramo 34"/>
          <p:cNvSpPr/>
          <p:nvPr/>
        </p:nvSpPr>
        <p:spPr>
          <a:xfrm rot="5400000">
            <a:off x="2775145" y="4822013"/>
            <a:ext cx="509590" cy="252000"/>
          </a:xfrm>
          <a:prstGeom prst="parallelogram">
            <a:avLst>
              <a:gd name="adj" fmla="val 59074"/>
            </a:avLst>
          </a:prstGeom>
          <a:solidFill>
            <a:srgbClr val="4F81BD">
              <a:alpha val="4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CaixaDeTexto 46"/>
          <p:cNvSpPr txBox="1"/>
          <p:nvPr/>
        </p:nvSpPr>
        <p:spPr>
          <a:xfrm>
            <a:off x="2609836" y="55599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</a:t>
            </a:r>
            <a:endParaRPr lang="pt-BR" dirty="0"/>
          </a:p>
        </p:txBody>
      </p:sp>
      <p:sp>
        <p:nvSpPr>
          <p:cNvPr id="48" name="CaixaDeTexto 47"/>
          <p:cNvSpPr txBox="1"/>
          <p:nvPr/>
        </p:nvSpPr>
        <p:spPr>
          <a:xfrm>
            <a:off x="5929322" y="2871613"/>
            <a:ext cx="2643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 = centro da câmera</a:t>
            </a:r>
          </a:p>
          <a:p>
            <a:r>
              <a:rPr lang="pt-BR" dirty="0" smtClean="0"/>
              <a:t>f = distância focal</a:t>
            </a:r>
          </a:p>
          <a:p>
            <a:r>
              <a:rPr lang="pt-BR" dirty="0" smtClean="0"/>
              <a:t>z = profundidade</a:t>
            </a:r>
          </a:p>
          <a:p>
            <a:endParaRPr lang="pt-BR" dirty="0"/>
          </a:p>
        </p:txBody>
      </p:sp>
      <p:sp>
        <p:nvSpPr>
          <p:cNvPr id="50" name="Chave esquerda 49"/>
          <p:cNvSpPr/>
          <p:nvPr/>
        </p:nvSpPr>
        <p:spPr>
          <a:xfrm rot="14554791">
            <a:off x="2582050" y="5048391"/>
            <a:ext cx="184762" cy="779367"/>
          </a:xfrm>
          <a:prstGeom prst="leftBrac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6" name="Conector de seta reta 55"/>
          <p:cNvCxnSpPr/>
          <p:nvPr/>
        </p:nvCxnSpPr>
        <p:spPr>
          <a:xfrm rot="16200000" flipV="1">
            <a:off x="900802" y="4125605"/>
            <a:ext cx="2664000" cy="61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/>
          <p:nvPr/>
        </p:nvCxnSpPr>
        <p:spPr>
          <a:xfrm rot="16200000" flipV="1">
            <a:off x="1233465" y="4488428"/>
            <a:ext cx="857256" cy="1181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/>
          <p:nvPr/>
        </p:nvCxnSpPr>
        <p:spPr>
          <a:xfrm flipV="1">
            <a:off x="2285984" y="3988362"/>
            <a:ext cx="3000396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ipse 64"/>
          <p:cNvSpPr/>
          <p:nvPr/>
        </p:nvSpPr>
        <p:spPr>
          <a:xfrm>
            <a:off x="3000364" y="5101162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1" name="Conector reto 70"/>
          <p:cNvCxnSpPr/>
          <p:nvPr/>
        </p:nvCxnSpPr>
        <p:spPr>
          <a:xfrm rot="10800000">
            <a:off x="4500563" y="4345552"/>
            <a:ext cx="358245" cy="236768"/>
          </a:xfrm>
          <a:prstGeom prst="line">
            <a:avLst/>
          </a:prstGeom>
          <a:ln>
            <a:solidFill>
              <a:srgbClr val="000000">
                <a:alpha val="50196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ipse 65"/>
          <p:cNvSpPr/>
          <p:nvPr/>
        </p:nvSpPr>
        <p:spPr>
          <a:xfrm>
            <a:off x="4840804" y="4559866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Elipse 66"/>
          <p:cNvSpPr/>
          <p:nvPr/>
        </p:nvSpPr>
        <p:spPr>
          <a:xfrm>
            <a:off x="4506912" y="4341302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Chave esquerda 73"/>
          <p:cNvSpPr/>
          <p:nvPr/>
        </p:nvSpPr>
        <p:spPr>
          <a:xfrm rot="14554791">
            <a:off x="3448917" y="3861918"/>
            <a:ext cx="184762" cy="2571574"/>
          </a:xfrm>
          <a:prstGeom prst="leftBrac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CaixaDeTexto 74"/>
          <p:cNvSpPr txBox="1"/>
          <p:nvPr/>
        </p:nvSpPr>
        <p:spPr>
          <a:xfrm>
            <a:off x="3494080" y="51313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z</a:t>
            </a:r>
            <a:endParaRPr lang="pt-BR" dirty="0"/>
          </a:p>
        </p:txBody>
      </p:sp>
      <p:sp>
        <p:nvSpPr>
          <p:cNvPr id="76" name="Texto Explicativo 1 75"/>
          <p:cNvSpPr/>
          <p:nvPr/>
        </p:nvSpPr>
        <p:spPr>
          <a:xfrm>
            <a:off x="4286248" y="4988494"/>
            <a:ext cx="1785950" cy="500066"/>
          </a:xfrm>
          <a:prstGeom prst="borderCallout1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PLANO DE VISTA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Modelo de câmera </a:t>
            </a:r>
            <a:r>
              <a:rPr lang="pt-BR" dirty="0" err="1" smtClean="0"/>
              <a:t>Pinhole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42984"/>
            <a:ext cx="4471990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C é a origem do sistema.</a:t>
            </a:r>
          </a:p>
          <a:p>
            <a:pPr algn="just"/>
            <a:r>
              <a:rPr lang="pt-BR" dirty="0" smtClean="0"/>
              <a:t>Os vetores base desse sistema são u, v, n.</a:t>
            </a:r>
          </a:p>
          <a:p>
            <a:pPr algn="just"/>
            <a:r>
              <a:rPr lang="pt-BR" dirty="0" smtClean="0"/>
              <a:t>Qualquer ponto no plano de vista tem coordenadas (x,y,f) nas coordenadas da base da câmera</a:t>
            </a:r>
          </a:p>
        </p:txBody>
      </p:sp>
      <p:cxnSp>
        <p:nvCxnSpPr>
          <p:cNvPr id="26" name="Conector reto 25"/>
          <p:cNvCxnSpPr/>
          <p:nvPr/>
        </p:nvCxnSpPr>
        <p:spPr>
          <a:xfrm flipV="1">
            <a:off x="5895984" y="3071810"/>
            <a:ext cx="2714644" cy="1940504"/>
          </a:xfrm>
          <a:prstGeom prst="line">
            <a:avLst/>
          </a:prstGeom>
          <a:ln>
            <a:solidFill>
              <a:srgbClr val="000000">
                <a:alpha val="6902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to 26"/>
          <p:cNvCxnSpPr>
            <a:stCxn id="29" idx="6"/>
          </p:cNvCxnSpPr>
          <p:nvPr/>
        </p:nvCxnSpPr>
        <p:spPr>
          <a:xfrm flipV="1">
            <a:off x="5915034" y="3786190"/>
            <a:ext cx="1838338" cy="1213396"/>
          </a:xfrm>
          <a:prstGeom prst="line">
            <a:avLst/>
          </a:prstGeom>
          <a:ln>
            <a:solidFill>
              <a:srgbClr val="000000">
                <a:alpha val="69804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uxograma: Disco magnético 27"/>
          <p:cNvSpPr/>
          <p:nvPr/>
        </p:nvSpPr>
        <p:spPr>
          <a:xfrm>
            <a:off x="7600971" y="2714620"/>
            <a:ext cx="1071570" cy="1428760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Elipse 28"/>
          <p:cNvSpPr/>
          <p:nvPr/>
        </p:nvSpPr>
        <p:spPr>
          <a:xfrm>
            <a:off x="5879034" y="4981586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CaixaDeTexto 30"/>
          <p:cNvSpPr txBox="1"/>
          <p:nvPr/>
        </p:nvSpPr>
        <p:spPr>
          <a:xfrm>
            <a:off x="5610232" y="500063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</a:t>
            </a:r>
            <a:endParaRPr lang="pt-BR" dirty="0"/>
          </a:p>
        </p:txBody>
      </p:sp>
      <p:sp>
        <p:nvSpPr>
          <p:cNvPr id="32" name="Paralelogramo 31"/>
          <p:cNvSpPr/>
          <p:nvPr/>
        </p:nvSpPr>
        <p:spPr>
          <a:xfrm rot="5400000">
            <a:off x="5107785" y="3107529"/>
            <a:ext cx="2786082" cy="1857388"/>
          </a:xfrm>
          <a:prstGeom prst="parallelogram">
            <a:avLst>
              <a:gd name="adj" fmla="val 59074"/>
            </a:avLst>
          </a:prstGeom>
          <a:solidFill>
            <a:schemeClr val="tx2">
              <a:lumMod val="20000"/>
              <a:lumOff val="80000"/>
              <a:alpha val="4705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3" name="Conector reto 32"/>
          <p:cNvCxnSpPr>
            <a:stCxn id="29" idx="3"/>
          </p:cNvCxnSpPr>
          <p:nvPr/>
        </p:nvCxnSpPr>
        <p:spPr>
          <a:xfrm rot="5400000" flipH="1" flipV="1">
            <a:off x="5669992" y="3000372"/>
            <a:ext cx="2226256" cy="1797628"/>
          </a:xfrm>
          <a:prstGeom prst="line">
            <a:avLst/>
          </a:prstGeom>
          <a:ln>
            <a:solidFill>
              <a:srgbClr val="000000">
                <a:alpha val="69804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>
            <a:stCxn id="29" idx="5"/>
          </p:cNvCxnSpPr>
          <p:nvPr/>
        </p:nvCxnSpPr>
        <p:spPr>
          <a:xfrm rot="5400000" flipH="1" flipV="1">
            <a:off x="6754290" y="3227414"/>
            <a:ext cx="940372" cy="2629428"/>
          </a:xfrm>
          <a:prstGeom prst="line">
            <a:avLst/>
          </a:prstGeom>
          <a:ln>
            <a:solidFill>
              <a:srgbClr val="0D0D0D">
                <a:alpha val="7098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aralelogramo 35"/>
          <p:cNvSpPr/>
          <p:nvPr/>
        </p:nvSpPr>
        <p:spPr>
          <a:xfrm rot="5400000">
            <a:off x="6418483" y="4334089"/>
            <a:ext cx="509590" cy="252000"/>
          </a:xfrm>
          <a:prstGeom prst="parallelogram">
            <a:avLst>
              <a:gd name="adj" fmla="val 59074"/>
            </a:avLst>
          </a:prstGeom>
          <a:solidFill>
            <a:srgbClr val="4F81BD">
              <a:alpha val="4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7" name="Conector de seta reta 36"/>
          <p:cNvCxnSpPr/>
          <p:nvPr/>
        </p:nvCxnSpPr>
        <p:spPr>
          <a:xfrm rot="16200000" flipV="1">
            <a:off x="4526140" y="3632381"/>
            <a:ext cx="2700000" cy="61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rot="10800000">
            <a:off x="5072067" y="4429132"/>
            <a:ext cx="823918" cy="590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/>
          <p:nvPr/>
        </p:nvCxnSpPr>
        <p:spPr>
          <a:xfrm flipV="1">
            <a:off x="5929322" y="3500438"/>
            <a:ext cx="3000396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ipse 39"/>
          <p:cNvSpPr/>
          <p:nvPr/>
        </p:nvSpPr>
        <p:spPr>
          <a:xfrm>
            <a:off x="6648464" y="4614589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1" name="Conector reto 40"/>
          <p:cNvCxnSpPr/>
          <p:nvPr/>
        </p:nvCxnSpPr>
        <p:spPr>
          <a:xfrm rot="10800000">
            <a:off x="8143901" y="3857628"/>
            <a:ext cx="358245" cy="236768"/>
          </a:xfrm>
          <a:prstGeom prst="line">
            <a:avLst/>
          </a:prstGeom>
          <a:ln>
            <a:solidFill>
              <a:srgbClr val="000000">
                <a:alpha val="50196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ipse 41"/>
          <p:cNvSpPr/>
          <p:nvPr/>
        </p:nvSpPr>
        <p:spPr>
          <a:xfrm>
            <a:off x="8484142" y="4071942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Elipse 42"/>
          <p:cNvSpPr/>
          <p:nvPr/>
        </p:nvSpPr>
        <p:spPr>
          <a:xfrm>
            <a:off x="8150250" y="3853378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Conector reto 16"/>
          <p:cNvCxnSpPr/>
          <p:nvPr/>
        </p:nvCxnSpPr>
        <p:spPr>
          <a:xfrm flipV="1">
            <a:off x="5895984" y="2986852"/>
            <a:ext cx="2714644" cy="1940504"/>
          </a:xfrm>
          <a:prstGeom prst="line">
            <a:avLst/>
          </a:prstGeom>
          <a:ln>
            <a:solidFill>
              <a:srgbClr val="000000">
                <a:alpha val="6902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>
            <a:stCxn id="10" idx="6"/>
          </p:cNvCxnSpPr>
          <p:nvPr/>
        </p:nvCxnSpPr>
        <p:spPr>
          <a:xfrm flipV="1">
            <a:off x="5915034" y="3701232"/>
            <a:ext cx="1838338" cy="1213396"/>
          </a:xfrm>
          <a:prstGeom prst="line">
            <a:avLst/>
          </a:prstGeom>
          <a:ln>
            <a:solidFill>
              <a:srgbClr val="000000">
                <a:alpha val="69804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uxograma: Disco magnético 24"/>
          <p:cNvSpPr/>
          <p:nvPr/>
        </p:nvSpPr>
        <p:spPr>
          <a:xfrm>
            <a:off x="7600971" y="2629662"/>
            <a:ext cx="1071570" cy="1428760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2" name="Paralelogramo 21"/>
          <p:cNvSpPr/>
          <p:nvPr/>
        </p:nvSpPr>
        <p:spPr>
          <a:xfrm rot="5400000">
            <a:off x="5107785" y="3022571"/>
            <a:ext cx="2786082" cy="1857388"/>
          </a:xfrm>
          <a:prstGeom prst="parallelogram">
            <a:avLst>
              <a:gd name="adj" fmla="val 59074"/>
            </a:avLst>
          </a:prstGeom>
          <a:solidFill>
            <a:schemeClr val="tx2">
              <a:lumMod val="20000"/>
              <a:lumOff val="80000"/>
              <a:alpha val="4705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Modelo de câmera </a:t>
            </a:r>
            <a:r>
              <a:rPr lang="pt-BR" dirty="0" err="1" smtClean="0"/>
              <a:t>Pinhole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42984"/>
            <a:ext cx="4471990" cy="478634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Cada ponto (x,y,f) pode ser interpretado como um ponto (x, y) de coordenadas de tela.</a:t>
            </a:r>
          </a:p>
          <a:p>
            <a:pPr algn="just"/>
            <a:r>
              <a:rPr lang="pt-BR" dirty="0" smtClean="0"/>
              <a:t>Podem ser definidos parâmetros w e h, que correspondem à largura e altura de vista do plano.</a:t>
            </a:r>
          </a:p>
        </p:txBody>
      </p:sp>
      <p:sp>
        <p:nvSpPr>
          <p:cNvPr id="10" name="Elipse 9"/>
          <p:cNvSpPr/>
          <p:nvPr/>
        </p:nvSpPr>
        <p:spPr>
          <a:xfrm>
            <a:off x="5879034" y="4896628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610232" y="49156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C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16" name="Conector reto 15"/>
          <p:cNvCxnSpPr>
            <a:stCxn id="10" idx="3"/>
          </p:cNvCxnSpPr>
          <p:nvPr/>
        </p:nvCxnSpPr>
        <p:spPr>
          <a:xfrm rot="5400000" flipH="1" flipV="1">
            <a:off x="5669992" y="2915414"/>
            <a:ext cx="2226256" cy="1797628"/>
          </a:xfrm>
          <a:prstGeom prst="line">
            <a:avLst/>
          </a:prstGeom>
          <a:ln>
            <a:solidFill>
              <a:srgbClr val="000000">
                <a:alpha val="69804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/>
          <p:cNvCxnSpPr>
            <a:stCxn id="10" idx="5"/>
          </p:cNvCxnSpPr>
          <p:nvPr/>
        </p:nvCxnSpPr>
        <p:spPr>
          <a:xfrm rot="5400000" flipH="1" flipV="1">
            <a:off x="6754290" y="3142456"/>
            <a:ext cx="940372" cy="2629428"/>
          </a:xfrm>
          <a:prstGeom prst="line">
            <a:avLst/>
          </a:prstGeom>
          <a:ln>
            <a:solidFill>
              <a:srgbClr val="0D0D0D">
                <a:alpha val="7098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aralelogramo 34"/>
          <p:cNvSpPr/>
          <p:nvPr/>
        </p:nvSpPr>
        <p:spPr>
          <a:xfrm rot="5400000">
            <a:off x="6418483" y="4249131"/>
            <a:ext cx="509590" cy="252000"/>
          </a:xfrm>
          <a:prstGeom prst="parallelogram">
            <a:avLst>
              <a:gd name="adj" fmla="val 59074"/>
            </a:avLst>
          </a:prstGeom>
          <a:solidFill>
            <a:srgbClr val="4F81BD">
              <a:alpha val="4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cxnSp>
        <p:nvCxnSpPr>
          <p:cNvPr id="56" name="Conector de seta reta 55"/>
          <p:cNvCxnSpPr/>
          <p:nvPr/>
        </p:nvCxnSpPr>
        <p:spPr>
          <a:xfrm rot="16200000" flipV="1">
            <a:off x="4466840" y="3462723"/>
            <a:ext cx="2844000" cy="61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de seta reta 58"/>
          <p:cNvCxnSpPr/>
          <p:nvPr/>
        </p:nvCxnSpPr>
        <p:spPr>
          <a:xfrm rot="10800000">
            <a:off x="5072067" y="4344174"/>
            <a:ext cx="823918" cy="5905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/>
          <p:nvPr/>
        </p:nvCxnSpPr>
        <p:spPr>
          <a:xfrm flipV="1">
            <a:off x="5929322" y="3415480"/>
            <a:ext cx="3000396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Elipse 64"/>
          <p:cNvSpPr/>
          <p:nvPr/>
        </p:nvSpPr>
        <p:spPr>
          <a:xfrm>
            <a:off x="6648465" y="4536008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cxnSp>
        <p:nvCxnSpPr>
          <p:cNvPr id="71" name="Conector reto 70"/>
          <p:cNvCxnSpPr/>
          <p:nvPr/>
        </p:nvCxnSpPr>
        <p:spPr>
          <a:xfrm rot="10800000">
            <a:off x="8143901" y="3772670"/>
            <a:ext cx="358245" cy="236768"/>
          </a:xfrm>
          <a:prstGeom prst="line">
            <a:avLst/>
          </a:prstGeom>
          <a:ln>
            <a:solidFill>
              <a:srgbClr val="000000">
                <a:alpha val="50196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ipse 65"/>
          <p:cNvSpPr/>
          <p:nvPr/>
        </p:nvSpPr>
        <p:spPr>
          <a:xfrm>
            <a:off x="8484142" y="3986984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67" name="Elipse 66"/>
          <p:cNvSpPr/>
          <p:nvPr/>
        </p:nvSpPr>
        <p:spPr>
          <a:xfrm>
            <a:off x="8150250" y="3768420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3" name="Chave direita 22"/>
          <p:cNvSpPr/>
          <p:nvPr/>
        </p:nvSpPr>
        <p:spPr>
          <a:xfrm rot="7246495">
            <a:off x="6261028" y="2372827"/>
            <a:ext cx="357190" cy="1972912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4" name="Chave esquerda 23"/>
          <p:cNvSpPr/>
          <p:nvPr/>
        </p:nvSpPr>
        <p:spPr>
          <a:xfrm>
            <a:off x="5214942" y="2558224"/>
            <a:ext cx="285752" cy="1643074"/>
          </a:xfrm>
          <a:prstGeom prst="lef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4929190" y="320116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h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6072198" y="355835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w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Modelo de câmera </a:t>
            </a:r>
            <a:r>
              <a:rPr lang="pt-BR" dirty="0" err="1" smtClean="0"/>
              <a:t>Pinhole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42984"/>
            <a:ext cx="4471990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Sejam P (x,y,z) e P’ (x’,y’,f), tal que, P’ é o ponto P projetado em perspectiva em relação a C.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Por proporção:</a:t>
            </a:r>
          </a:p>
          <a:p>
            <a:pPr lvl="1" algn="just"/>
            <a:r>
              <a:rPr lang="pt-BR" dirty="0" smtClean="0"/>
              <a:t>x’ / f = x / z</a:t>
            </a:r>
          </a:p>
          <a:p>
            <a:pPr lvl="1" algn="just"/>
            <a:r>
              <a:rPr lang="pt-BR" dirty="0" smtClean="0"/>
              <a:t>y’ / f = y / z</a:t>
            </a:r>
          </a:p>
        </p:txBody>
      </p:sp>
      <p:cxnSp>
        <p:nvCxnSpPr>
          <p:cNvPr id="57" name="Conector reto 56"/>
          <p:cNvCxnSpPr>
            <a:stCxn id="59" idx="6"/>
          </p:cNvCxnSpPr>
          <p:nvPr/>
        </p:nvCxnSpPr>
        <p:spPr>
          <a:xfrm flipV="1">
            <a:off x="6172211" y="3714752"/>
            <a:ext cx="1838338" cy="1213396"/>
          </a:xfrm>
          <a:prstGeom prst="line">
            <a:avLst/>
          </a:prstGeom>
          <a:ln>
            <a:solidFill>
              <a:srgbClr val="000000">
                <a:alpha val="69804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uxograma: Disco magnético 57"/>
          <p:cNvSpPr/>
          <p:nvPr/>
        </p:nvSpPr>
        <p:spPr>
          <a:xfrm>
            <a:off x="7858148" y="2643182"/>
            <a:ext cx="1071570" cy="1428760"/>
          </a:xfrm>
          <a:prstGeom prst="flowChartMagneticDisk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59" name="Elipse 58"/>
          <p:cNvSpPr/>
          <p:nvPr/>
        </p:nvSpPr>
        <p:spPr>
          <a:xfrm>
            <a:off x="6136211" y="4910148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5867409" y="49291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C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1" name="Paralelogramo 60"/>
          <p:cNvSpPr/>
          <p:nvPr/>
        </p:nvSpPr>
        <p:spPr>
          <a:xfrm rot="5400000">
            <a:off x="5364962" y="3036091"/>
            <a:ext cx="2786082" cy="1857388"/>
          </a:xfrm>
          <a:prstGeom prst="parallelogram">
            <a:avLst>
              <a:gd name="adj" fmla="val 59074"/>
            </a:avLst>
          </a:prstGeom>
          <a:solidFill>
            <a:schemeClr val="tx2">
              <a:lumMod val="20000"/>
              <a:lumOff val="80000"/>
              <a:alpha val="4705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cxnSp>
        <p:nvCxnSpPr>
          <p:cNvPr id="62" name="Conector reto 61"/>
          <p:cNvCxnSpPr>
            <a:stCxn id="59" idx="3"/>
          </p:cNvCxnSpPr>
          <p:nvPr/>
        </p:nvCxnSpPr>
        <p:spPr>
          <a:xfrm rot="5400000" flipH="1" flipV="1">
            <a:off x="5927169" y="2928934"/>
            <a:ext cx="2226256" cy="1797628"/>
          </a:xfrm>
          <a:prstGeom prst="line">
            <a:avLst/>
          </a:prstGeom>
          <a:ln>
            <a:solidFill>
              <a:srgbClr val="000000">
                <a:alpha val="69804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 flipV="1">
            <a:off x="6153161" y="3000372"/>
            <a:ext cx="2714644" cy="1940504"/>
          </a:xfrm>
          <a:prstGeom prst="line">
            <a:avLst/>
          </a:prstGeom>
          <a:ln>
            <a:solidFill>
              <a:srgbClr val="000000">
                <a:alpha val="6902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>
            <a:stCxn id="59" idx="5"/>
          </p:cNvCxnSpPr>
          <p:nvPr/>
        </p:nvCxnSpPr>
        <p:spPr>
          <a:xfrm rot="5400000" flipH="1" flipV="1">
            <a:off x="7011467" y="3155976"/>
            <a:ext cx="940372" cy="2629428"/>
          </a:xfrm>
          <a:prstGeom prst="line">
            <a:avLst/>
          </a:prstGeom>
          <a:ln>
            <a:solidFill>
              <a:srgbClr val="0D0D0D">
                <a:alpha val="70980"/>
              </a:srgb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Paralelogramo 64"/>
          <p:cNvSpPr/>
          <p:nvPr/>
        </p:nvSpPr>
        <p:spPr>
          <a:xfrm rot="5400000">
            <a:off x="6675660" y="4262651"/>
            <a:ext cx="509590" cy="252000"/>
          </a:xfrm>
          <a:prstGeom prst="parallelogram">
            <a:avLst>
              <a:gd name="adj" fmla="val 59074"/>
            </a:avLst>
          </a:prstGeom>
          <a:solidFill>
            <a:srgbClr val="4F81BD">
              <a:alpha val="47059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6858016" y="464344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(x’,y’,f)</a:t>
            </a:r>
            <a:endParaRPr lang="pt-BR" dirty="0">
              <a:solidFill>
                <a:schemeClr val="bg1"/>
              </a:solidFill>
            </a:endParaRPr>
          </a:p>
        </p:txBody>
      </p:sp>
      <p:cxnSp>
        <p:nvCxnSpPr>
          <p:cNvPr id="68" name="Conector de seta reta 67"/>
          <p:cNvCxnSpPr/>
          <p:nvPr/>
        </p:nvCxnSpPr>
        <p:spPr>
          <a:xfrm rot="16200000" flipV="1">
            <a:off x="4801317" y="3566243"/>
            <a:ext cx="2664000" cy="61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de seta reta 68"/>
          <p:cNvCxnSpPr/>
          <p:nvPr/>
        </p:nvCxnSpPr>
        <p:spPr>
          <a:xfrm rot="16200000" flipV="1">
            <a:off x="5133980" y="3929066"/>
            <a:ext cx="857256" cy="1181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de seta reta 69"/>
          <p:cNvCxnSpPr/>
          <p:nvPr/>
        </p:nvCxnSpPr>
        <p:spPr>
          <a:xfrm flipV="1">
            <a:off x="6186499" y="3429000"/>
            <a:ext cx="3000396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Elipse 70"/>
          <p:cNvSpPr/>
          <p:nvPr/>
        </p:nvSpPr>
        <p:spPr>
          <a:xfrm>
            <a:off x="7028710" y="4617606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cxnSp>
        <p:nvCxnSpPr>
          <p:cNvPr id="72" name="Conector reto 71"/>
          <p:cNvCxnSpPr/>
          <p:nvPr/>
        </p:nvCxnSpPr>
        <p:spPr>
          <a:xfrm rot="10800000">
            <a:off x="8401078" y="3786190"/>
            <a:ext cx="358245" cy="236768"/>
          </a:xfrm>
          <a:prstGeom prst="line">
            <a:avLst/>
          </a:prstGeom>
          <a:ln>
            <a:solidFill>
              <a:srgbClr val="000000">
                <a:alpha val="50196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Elipse 72"/>
          <p:cNvSpPr/>
          <p:nvPr/>
        </p:nvSpPr>
        <p:spPr>
          <a:xfrm>
            <a:off x="8741319" y="4000504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74" name="Elipse 73"/>
          <p:cNvSpPr/>
          <p:nvPr/>
        </p:nvSpPr>
        <p:spPr>
          <a:xfrm>
            <a:off x="8407427" y="3781940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78" name="CaixaDeTexto 77"/>
          <p:cNvSpPr txBox="1"/>
          <p:nvPr/>
        </p:nvSpPr>
        <p:spPr>
          <a:xfrm>
            <a:off x="8215306" y="407194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(x,y,z)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Modelo de câmera </a:t>
            </a:r>
            <a:r>
              <a:rPr lang="pt-BR" dirty="0" err="1" smtClean="0"/>
              <a:t>Pinhole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Lembrando que o sistema da câmera não é o mesmo sistema das coordenadas de mundo.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Portanto, pontos com coordenadas no sistema mundial devem ter suas coordenadas convertidas para o sistema de câmera.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Modelo de câmera </a:t>
            </a:r>
            <a:r>
              <a:rPr lang="pt-BR" dirty="0" err="1" smtClean="0"/>
              <a:t>Pinhole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Lembrando que o sistema da câmera não é o mesmo sistema das coordenadas de mundo.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Portanto, pontos com coordenadas no sistema mundial devem ter suas coordenadas convertidas para o sistema de câmera.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Nessa conversão, ocorrem translação e rotação.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Modelo de câmera </a:t>
            </a:r>
            <a:r>
              <a:rPr lang="pt-BR" dirty="0" err="1" smtClean="0"/>
              <a:t>Pinhole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Lembrando que o sistema da câmera não é o mesmo sistema das coordenadas de mundo.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Portanto, pontos com coordenadas no sistema mundial devem ter suas coordenadas convertidas para o sistema de câmera.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Parâmetros extrínsecos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Os parâmetros extrínsecos descrevem a posição e orientação da câmera em relação ao sistema de coordenadas mundial.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posição da câmera pode ser vista como uma translação, enquanto sua orientação pode ser descrita com operações de rotação.</a:t>
            </a:r>
          </a:p>
          <a:p>
            <a:pPr algn="just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Parâmetros extrínsecos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Dessa forma, seja um ponto P com coordenadas do sistema mundial. O ponto P’ em coordenadas no sistema de câmera é: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P’ = [R  t] . P</a:t>
            </a:r>
          </a:p>
          <a:p>
            <a:pPr algn="just">
              <a:buNone/>
            </a:pPr>
            <a:r>
              <a:rPr lang="pt-BR" dirty="0" smtClean="0"/>
              <a:t>             0   1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</p:txBody>
      </p:sp>
      <p:sp>
        <p:nvSpPr>
          <p:cNvPr id="6" name="Elipse 5"/>
          <p:cNvSpPr/>
          <p:nvPr/>
        </p:nvSpPr>
        <p:spPr>
          <a:xfrm>
            <a:off x="7172823" y="5098016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6904021" y="511706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C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Paralelogramo 7"/>
          <p:cNvSpPr/>
          <p:nvPr/>
        </p:nvSpPr>
        <p:spPr>
          <a:xfrm rot="5400000">
            <a:off x="7143751" y="4214802"/>
            <a:ext cx="1285884" cy="1000164"/>
          </a:xfrm>
          <a:prstGeom prst="parallelogram">
            <a:avLst>
              <a:gd name="adj" fmla="val 59074"/>
            </a:avLst>
          </a:prstGeom>
          <a:solidFill>
            <a:schemeClr val="tx2">
              <a:lumMod val="20000"/>
              <a:lumOff val="80000"/>
              <a:alpha val="4705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cxnSp>
        <p:nvCxnSpPr>
          <p:cNvPr id="14" name="Conector de seta reta 13"/>
          <p:cNvCxnSpPr/>
          <p:nvPr/>
        </p:nvCxnSpPr>
        <p:spPr>
          <a:xfrm rot="16200000" flipV="1">
            <a:off x="6595773" y="4523067"/>
            <a:ext cx="1188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rot="10800000">
            <a:off x="6437326" y="4617000"/>
            <a:ext cx="752449" cy="519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 flipV="1">
            <a:off x="7223111" y="4688438"/>
            <a:ext cx="85728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/>
          <p:nvPr/>
        </p:nvCxnSpPr>
        <p:spPr>
          <a:xfrm rot="5400000" flipH="1" flipV="1">
            <a:off x="5685112" y="3290618"/>
            <a:ext cx="115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ipse 22"/>
          <p:cNvSpPr/>
          <p:nvPr/>
        </p:nvSpPr>
        <p:spPr>
          <a:xfrm>
            <a:off x="6260037" y="3857626"/>
            <a:ext cx="36000" cy="36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bg1"/>
              </a:solidFill>
            </a:endParaRPr>
          </a:p>
        </p:txBody>
      </p:sp>
      <p:cxnSp>
        <p:nvCxnSpPr>
          <p:cNvPr id="24" name="Conector de seta reta 23"/>
          <p:cNvCxnSpPr>
            <a:stCxn id="23" idx="3"/>
          </p:cNvCxnSpPr>
          <p:nvPr/>
        </p:nvCxnSpPr>
        <p:spPr>
          <a:xfrm rot="5400000">
            <a:off x="5719771" y="3740716"/>
            <a:ext cx="397900" cy="693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de seta reta 27"/>
          <p:cNvCxnSpPr>
            <a:stCxn id="23" idx="4"/>
          </p:cNvCxnSpPr>
          <p:nvPr/>
        </p:nvCxnSpPr>
        <p:spPr>
          <a:xfrm rot="16200000" flipH="1">
            <a:off x="6300273" y="3871389"/>
            <a:ext cx="464068" cy="5085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ixaDeTexto 37"/>
          <p:cNvSpPr txBox="1"/>
          <p:nvPr/>
        </p:nvSpPr>
        <p:spPr>
          <a:xfrm>
            <a:off x="6143636" y="392906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O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Parâmetros intrínsecos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Os parâmetros intrínsecos mostram como um ponto, em coordenadas de câmera, será escrito em coordenadas de imagem.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Dessa forma, temos um novo sistema: o </a:t>
            </a:r>
            <a:r>
              <a:rPr lang="pt-BR" b="1" dirty="0" smtClean="0"/>
              <a:t>sistema de coordenadas de imagem</a:t>
            </a:r>
            <a:r>
              <a:rPr lang="pt-BR" dirty="0" smtClean="0"/>
              <a:t>.</a:t>
            </a:r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381000" y="2786058"/>
            <a:ext cx="3886200" cy="2286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Visão Computacional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Reconstrução 3D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</a:t>
            </a:r>
            <a:r>
              <a:rPr lang="pt-BR" sz="2600" dirty="0" err="1" smtClean="0">
                <a:solidFill>
                  <a:schemeClr val="bg1"/>
                </a:solidFill>
              </a:rPr>
              <a:t>Tracking</a:t>
            </a:r>
            <a:r>
              <a:rPr lang="pt-BR" sz="2600" dirty="0" smtClean="0">
                <a:solidFill>
                  <a:schemeClr val="bg1"/>
                </a:solidFill>
              </a:rPr>
              <a:t> 3D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Modelo de câmera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</a:t>
            </a:r>
            <a:r>
              <a:rPr lang="pt-BR" sz="2400" dirty="0" smtClean="0">
                <a:solidFill>
                  <a:schemeClr val="bg1"/>
                </a:solidFill>
              </a:rPr>
              <a:t>Geometria Projetiva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</a:rPr>
              <a:t>  Geometria </a:t>
            </a:r>
            <a:r>
              <a:rPr lang="pt-BR" sz="2600" dirty="0" err="1" smtClean="0">
                <a:solidFill>
                  <a:schemeClr val="bg1"/>
                </a:solidFill>
              </a:rPr>
              <a:t>Epipolar</a:t>
            </a:r>
            <a:endParaRPr lang="pt-BR" sz="2600" dirty="0">
              <a:solidFill>
                <a:schemeClr val="bg1"/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00034" y="285728"/>
            <a:ext cx="7772400" cy="857256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>
              <a:spcBef>
                <a:spcPct val="0"/>
              </a:spcBef>
            </a:pPr>
            <a:r>
              <a:rPr lang="pt-BR" sz="4000" b="1" cap="all" dirty="0" smtClean="0">
                <a:solidFill>
                  <a:schemeClr val="accent1">
                    <a:lumMod val="75000"/>
                  </a:schemeClr>
                </a:solidFill>
                <a:latin typeface="Candara" pitchFamily="34" charset="0"/>
                <a:ea typeface="+mj-ea"/>
                <a:cs typeface="+mj-cs"/>
              </a:rPr>
              <a:t>Conceitos</a:t>
            </a:r>
            <a:endParaRPr kumimoji="0" lang="pt-BR" sz="4000" b="1" i="0" u="none" strike="noStrike" kern="1200" cap="all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ndar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Sistema de coordenadas de imagem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5429288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 origem desse sistema é o canto superior esquerdo O.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 unidade básica é o </a:t>
            </a:r>
            <a:r>
              <a:rPr lang="pt-BR" b="1" dirty="0" smtClean="0"/>
              <a:t>pixel</a:t>
            </a:r>
            <a:r>
              <a:rPr lang="pt-BR" dirty="0" smtClean="0"/>
              <a:t>. Vale ressaltar que o tamanho do pixel não necessariamente equivale a uma unidade no sistema de coordenadas de câmera.</a:t>
            </a:r>
          </a:p>
        </p:txBody>
      </p:sp>
      <p:sp>
        <p:nvSpPr>
          <p:cNvPr id="4" name="Paralelogramo 3"/>
          <p:cNvSpPr/>
          <p:nvPr/>
        </p:nvSpPr>
        <p:spPr>
          <a:xfrm rot="5400000">
            <a:off x="5893603" y="2750339"/>
            <a:ext cx="2786082" cy="1857388"/>
          </a:xfrm>
          <a:prstGeom prst="parallelogram">
            <a:avLst>
              <a:gd name="adj" fmla="val 59074"/>
            </a:avLst>
          </a:prstGeom>
          <a:solidFill>
            <a:schemeClr val="accent1">
              <a:lumMod val="75000"/>
              <a:alpha val="47059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5929322" y="207167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</a:t>
            </a:r>
            <a:endParaRPr lang="pt-BR" dirty="0"/>
          </a:p>
        </p:txBody>
      </p:sp>
      <p:cxnSp>
        <p:nvCxnSpPr>
          <p:cNvPr id="7" name="Conector de seta reta 6"/>
          <p:cNvCxnSpPr/>
          <p:nvPr/>
        </p:nvCxnSpPr>
        <p:spPr>
          <a:xfrm>
            <a:off x="6357950" y="2285992"/>
            <a:ext cx="2643206" cy="15716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rot="5400000">
            <a:off x="5107785" y="3536157"/>
            <a:ext cx="250033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Sistema de coordenadas de imagem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Seja o tamanho do pixel X por Y unidades do sistema de coordenadas de câmera, são definidos </a:t>
            </a:r>
            <a:r>
              <a:rPr lang="pt-BR" dirty="0" err="1" smtClean="0"/>
              <a:t>k</a:t>
            </a:r>
            <a:r>
              <a:rPr lang="pt-BR" baseline="-25000" dirty="0" err="1" smtClean="0"/>
              <a:t>u</a:t>
            </a:r>
            <a:r>
              <a:rPr lang="pt-BR" dirty="0" smtClean="0"/>
              <a:t> e </a:t>
            </a:r>
            <a:r>
              <a:rPr lang="pt-BR" dirty="0" err="1" smtClean="0"/>
              <a:t>k</a:t>
            </a:r>
            <a:r>
              <a:rPr lang="pt-BR" baseline="-25000" dirty="0" err="1" smtClean="0"/>
              <a:t>v</a:t>
            </a:r>
            <a:r>
              <a:rPr lang="pt-BR" dirty="0" smtClean="0"/>
              <a:t> como: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err="1" smtClean="0"/>
              <a:t>k</a:t>
            </a:r>
            <a:r>
              <a:rPr lang="pt-BR" baseline="-25000" dirty="0" err="1" smtClean="0"/>
              <a:t>u</a:t>
            </a:r>
            <a:r>
              <a:rPr lang="pt-BR" dirty="0" smtClean="0"/>
              <a:t> = X / w</a:t>
            </a:r>
          </a:p>
          <a:p>
            <a:pPr algn="just"/>
            <a:r>
              <a:rPr lang="pt-BR" dirty="0" err="1" smtClean="0"/>
              <a:t>k</a:t>
            </a:r>
            <a:r>
              <a:rPr lang="pt-BR" baseline="-25000" dirty="0" err="1" smtClean="0"/>
              <a:t>v</a:t>
            </a:r>
            <a:r>
              <a:rPr lang="pt-BR" dirty="0" smtClean="0"/>
              <a:t> = Y / h</a:t>
            </a:r>
          </a:p>
          <a:p>
            <a:pPr lvl="1" algn="just"/>
            <a:r>
              <a:rPr lang="pt-BR" dirty="0" smtClean="0"/>
              <a:t>w é a largura de vista do plano projetivo</a:t>
            </a:r>
          </a:p>
          <a:p>
            <a:pPr lvl="1" algn="just"/>
            <a:r>
              <a:rPr lang="pt-BR" dirty="0" smtClean="0"/>
              <a:t>h é a altura de vista do plano projetivo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Sistema de coordenadas de imagem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O </a:t>
            </a:r>
            <a:r>
              <a:rPr lang="pt-BR" dirty="0" err="1" smtClean="0"/>
              <a:t>aspect-ratio</a:t>
            </a:r>
            <a:r>
              <a:rPr lang="pt-BR" dirty="0" smtClean="0"/>
              <a:t> do pixel pode ser calculado como:</a:t>
            </a:r>
          </a:p>
          <a:p>
            <a:pPr lvl="1" algn="just"/>
            <a:r>
              <a:rPr lang="pt-BR" dirty="0" err="1" smtClean="0"/>
              <a:t>k</a:t>
            </a:r>
            <a:r>
              <a:rPr lang="pt-BR" baseline="-25000" dirty="0" err="1" smtClean="0"/>
              <a:t>v</a:t>
            </a:r>
            <a:r>
              <a:rPr lang="pt-BR" dirty="0" smtClean="0"/>
              <a:t> / </a:t>
            </a:r>
            <a:r>
              <a:rPr lang="pt-BR" dirty="0" err="1" smtClean="0"/>
              <a:t>k</a:t>
            </a:r>
            <a:r>
              <a:rPr lang="pt-BR" baseline="-25000" dirty="0" err="1" smtClean="0"/>
              <a:t>u</a:t>
            </a:r>
            <a:endParaRPr lang="pt-BR" baseline="-25000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</a:t>
            </a:r>
            <a:r>
              <a:rPr lang="pt-BR" dirty="0" err="1" smtClean="0"/>
              <a:t>aspect-ratio</a:t>
            </a:r>
            <a:r>
              <a:rPr lang="pt-BR" dirty="0" smtClean="0"/>
              <a:t> diz respeito ao formato do pixel. Para valores diferente de 1, significa que o pixel não tem dimensões de altura e largura iguais entre 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Sistema de coordenadas de imagem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A relação entre o sistema de coordenadas de câmera e o de imagem é a seguinte: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 = (u,v) e P’ = (x’, y’, z’)</a:t>
            </a:r>
          </a:p>
          <a:p>
            <a:pPr lvl="1" algn="just"/>
            <a:r>
              <a:rPr lang="pt-BR" dirty="0" smtClean="0"/>
              <a:t>u = −</a:t>
            </a:r>
            <a:r>
              <a:rPr lang="pt-BR" dirty="0" err="1" smtClean="0"/>
              <a:t>k</a:t>
            </a:r>
            <a:r>
              <a:rPr lang="pt-BR" baseline="-25000" dirty="0" err="1" smtClean="0"/>
              <a:t>u</a:t>
            </a:r>
            <a:r>
              <a:rPr lang="pt-BR" dirty="0" smtClean="0"/>
              <a:t> . x' + </a:t>
            </a:r>
            <a:r>
              <a:rPr lang="pt-BR" dirty="0" smtClean="0"/>
              <a:t>u0</a:t>
            </a:r>
            <a:endParaRPr lang="pt-BR" baseline="-25000" dirty="0" smtClean="0"/>
          </a:p>
          <a:p>
            <a:pPr lvl="1" algn="just"/>
            <a:r>
              <a:rPr lang="pt-BR" dirty="0" smtClean="0"/>
              <a:t>v = −</a:t>
            </a:r>
            <a:r>
              <a:rPr lang="pt-BR" dirty="0" err="1" smtClean="0"/>
              <a:t>k</a:t>
            </a:r>
            <a:r>
              <a:rPr lang="pt-BR" baseline="-25000" dirty="0" err="1" smtClean="0"/>
              <a:t>v</a:t>
            </a:r>
            <a:r>
              <a:rPr lang="pt-BR" dirty="0" smtClean="0"/>
              <a:t> . y’ + </a:t>
            </a:r>
            <a:r>
              <a:rPr lang="pt-BR" dirty="0" smtClean="0"/>
              <a:t>v0</a:t>
            </a:r>
            <a:endParaRPr lang="pt-BR" baseline="-25000" dirty="0" smtClean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71462"/>
            <a:ext cx="914400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Sistema de coordenadas de imagem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Usando coordenadas homogêneas, pode-se expressar como: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[u] = [ -f/ </a:t>
            </a:r>
            <a:r>
              <a:rPr lang="pt-BR" dirty="0" err="1" smtClean="0"/>
              <a:t>ku</a:t>
            </a:r>
            <a:r>
              <a:rPr lang="pt-BR" dirty="0" smtClean="0"/>
              <a:t>   0       u0]  [x’]</a:t>
            </a:r>
          </a:p>
          <a:p>
            <a:pPr algn="just">
              <a:buNone/>
            </a:pPr>
            <a:r>
              <a:rPr lang="pt-BR" dirty="0" smtClean="0"/>
              <a:t>	  v           o     -f / </a:t>
            </a:r>
            <a:r>
              <a:rPr lang="pt-BR" dirty="0" err="1" smtClean="0"/>
              <a:t>kv</a:t>
            </a:r>
            <a:r>
              <a:rPr lang="pt-BR" dirty="0" smtClean="0"/>
              <a:t>  v0      y’</a:t>
            </a:r>
          </a:p>
          <a:p>
            <a:pPr algn="just">
              <a:buNone/>
            </a:pPr>
            <a:r>
              <a:rPr lang="pt-BR" dirty="0" smtClean="0"/>
              <a:t>	  1            o        0          1      1</a:t>
            </a:r>
          </a:p>
          <a:p>
            <a:pPr algn="just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Geometria </a:t>
            </a:r>
            <a:r>
              <a:rPr lang="pt-BR" dirty="0" err="1" smtClean="0"/>
              <a:t>Epipolar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142984"/>
            <a:ext cx="8429684" cy="478634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/>
          </p:cNvSpPr>
          <p:nvPr/>
        </p:nvSpPr>
        <p:spPr>
          <a:xfrm>
            <a:off x="642910" y="21429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ndara" pitchFamily="34" charset="0"/>
                <a:ea typeface="+mj-ea"/>
                <a:cs typeface="+mj-cs"/>
              </a:rPr>
              <a:t>Classificação das Técnicas de Reconstrução 3D</a:t>
            </a:r>
            <a:endParaRPr kumimoji="0" lang="pt-BR" sz="4000" b="1" i="0" u="none" strike="noStrike" kern="1200" cap="all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ndara" pitchFamily="34" charset="0"/>
              <a:ea typeface="+mj-ea"/>
              <a:cs typeface="+mj-cs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28596" y="2000240"/>
            <a:ext cx="8429684" cy="100013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pt-B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pt-B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Técnicas Passivas</a:t>
            </a:r>
          </a:p>
          <a:p>
            <a:pPr lvl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pt-BR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 Técnicas Ativas</a:t>
            </a: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ndar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1438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Técnicas Passivas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Essa classe de técnicas se baseia na captura de imagens da cena sob condições naturais de iluminação.</a:t>
            </a:r>
          </a:p>
          <a:p>
            <a:pPr algn="just">
              <a:buFont typeface="Wingdings" pitchFamily="2" charset="2"/>
              <a:buChar char="§"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Localização de pontos salientes por triangulação</a:t>
            </a:r>
          </a:p>
          <a:p>
            <a:pPr algn="just">
              <a:buNone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Conecta-se a nuvem de pontos formando uma malha</a:t>
            </a:r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Exemplo: Visão Estéreo</a:t>
            </a:r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>
            <a:normAutofit/>
          </a:bodyPr>
          <a:lstStyle/>
          <a:p>
            <a:r>
              <a:rPr lang="pt-BR" dirty="0" smtClean="0"/>
              <a:t>Técnicas Passivas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600" dirty="0" smtClean="0"/>
              <a:t>Vantagens: </a:t>
            </a:r>
          </a:p>
          <a:p>
            <a:pPr>
              <a:buNone/>
            </a:pPr>
            <a:endParaRPr lang="pt-BR" sz="2600" dirty="0" smtClean="0"/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Apenas uma câmera é necessária para a captura das imagens (câmera comum de baixo custo)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Movimentação livre da câmera</a:t>
            </a:r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Não há a necessidade de hardware especial </a:t>
            </a:r>
          </a:p>
          <a:p>
            <a:pPr lvl="1">
              <a:buNone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Desvantagem:</a:t>
            </a:r>
          </a:p>
          <a:p>
            <a:pPr>
              <a:buNone/>
            </a:pPr>
            <a:endParaRPr lang="pt-BR" sz="2600" dirty="0" smtClean="0"/>
          </a:p>
          <a:p>
            <a:pPr lvl="1">
              <a:buFont typeface="Wingdings" pitchFamily="2" charset="2"/>
              <a:buChar char="§"/>
            </a:pPr>
            <a:r>
              <a:rPr lang="pt-BR" dirty="0" smtClean="0"/>
              <a:t>Não conseguem reconstruir cenas sem textura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>
            <a:normAutofit/>
          </a:bodyPr>
          <a:lstStyle/>
          <a:p>
            <a:r>
              <a:rPr lang="pt-BR" dirty="0" smtClean="0"/>
              <a:t>Técnicas Ativas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882808"/>
            <a:ext cx="8715436" cy="45720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São baseadas no princípio de projeção de padrões de luz na cena, e </a:t>
            </a:r>
            <a:r>
              <a:rPr lang="pt-BR" sz="2600" dirty="0" err="1" smtClean="0"/>
              <a:t>consequente</a:t>
            </a:r>
            <a:r>
              <a:rPr lang="pt-BR" sz="2600" dirty="0" smtClean="0"/>
              <a:t> observação de como tais padrões se deformam para calcular a forma 3D dos objetos.</a:t>
            </a:r>
          </a:p>
          <a:p>
            <a:pPr algn="just">
              <a:buNone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Uma textura artificial é mapeada ao objeto</a:t>
            </a:r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Textura produz características salientes da imagem possibilitando uma reconstrução 3D densa</a:t>
            </a:r>
          </a:p>
          <a:p>
            <a:pPr algn="just">
              <a:buNone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Exemplo: Técnica de </a:t>
            </a:r>
            <a:r>
              <a:rPr lang="pt-BR" sz="2600" dirty="0" err="1" smtClean="0"/>
              <a:t>Bouguet</a:t>
            </a:r>
            <a:endParaRPr lang="pt-BR" sz="2600" dirty="0" smtClean="0"/>
          </a:p>
          <a:p>
            <a:pPr lvl="1"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Visão Computacional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910" y="4500570"/>
            <a:ext cx="8286808" cy="200026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Tarefas Típicas:</a:t>
            </a:r>
          </a:p>
          <a:p>
            <a:pPr algn="ctr">
              <a:buNone/>
            </a:pPr>
            <a:endParaRPr lang="pt-BR" sz="2600" dirty="0" smtClean="0"/>
          </a:p>
          <a:p>
            <a:pPr algn="ctr">
              <a:buNone/>
            </a:pPr>
            <a:r>
              <a:rPr lang="pt-BR" sz="2600" dirty="0" smtClean="0"/>
              <a:t>Reconhecimento , Movimento, Restauro de imagens e Reconstrução de Cenas 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71472" y="1928802"/>
            <a:ext cx="8143932" cy="2071702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  <a:latin typeface="Candara" pitchFamily="34" charset="0"/>
              </a:rPr>
              <a:t>  Visão Computacional é a área da ciência que se dedica a desenvolver teorias e métodos de extração automática de informações úteis em imagens, de forma o mais semelhante possível à realizada pelo ser humano no seu complexo sistema visual.</a:t>
            </a: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>
            <a:normAutofit/>
          </a:bodyPr>
          <a:lstStyle/>
          <a:p>
            <a:r>
              <a:rPr lang="pt-BR" dirty="0" smtClean="0"/>
              <a:t>Técnicas Ativas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401080" cy="45720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Vantagens: 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conjunto denso de pontos pode ser extraído, mesmo para objetos sem textura.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relativa facilidade de implementação (ambiente controlado)</a:t>
            </a:r>
          </a:p>
          <a:p>
            <a:pPr lvl="1" algn="just">
              <a:buFont typeface="Wingdings" pitchFamily="2" charset="2"/>
              <a:buChar char="§"/>
            </a:pPr>
            <a:endParaRPr lang="pt-BR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Desvantagens: 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dificuldade encontrada para tratar objetos especulares</a:t>
            </a:r>
          </a:p>
          <a:p>
            <a:pPr lvl="1" algn="just">
              <a:buFont typeface="Wingdings" pitchFamily="2" charset="2"/>
              <a:buChar char="§"/>
            </a:pPr>
            <a:r>
              <a:rPr lang="pt-BR" dirty="0" smtClean="0"/>
              <a:t>fusão dos modelos 3D parciais gerados não é totalmente automática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71472" y="214290"/>
            <a:ext cx="7772400" cy="1362075"/>
          </a:xfrm>
        </p:spPr>
        <p:txBody>
          <a:bodyPr/>
          <a:lstStyle/>
          <a:p>
            <a:r>
              <a:rPr lang="pt-BR" dirty="0" smtClean="0"/>
              <a:t>Tipos de Reconstrução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381000" y="3000388"/>
            <a:ext cx="5762636" cy="228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600" dirty="0" smtClean="0"/>
              <a:t>  Reconstrução Esparsa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  Reconstrução Densa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  Reconstrução </a:t>
            </a:r>
            <a:r>
              <a:rPr lang="pt-BR" sz="2600" dirty="0" err="1" smtClean="0"/>
              <a:t>Offline</a:t>
            </a:r>
            <a:r>
              <a:rPr lang="pt-BR" sz="2600" dirty="0" smtClean="0"/>
              <a:t>/Tempo Real</a:t>
            </a: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>
            <a:normAutofit/>
          </a:bodyPr>
          <a:lstStyle/>
          <a:p>
            <a:r>
              <a:rPr lang="pt-BR" sz="4000" dirty="0" smtClean="0"/>
              <a:t>Reconstrução Esparsa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1438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Reconstrução Densa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pt-BR" sz="2600" dirty="0" smtClean="0">
              <a:solidFill>
                <a:schemeClr val="accent1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accent1"/>
                </a:solidFill>
              </a:rPr>
              <a:t>Objetivo: </a:t>
            </a:r>
            <a:r>
              <a:rPr lang="pt-BR" sz="2600" dirty="0" smtClean="0"/>
              <a:t>achar o valor em coordenadas de mundo do maior número de pontos da imagem possível, além dos </a:t>
            </a:r>
            <a:r>
              <a:rPr lang="pt-BR" sz="2600" dirty="0" err="1" smtClean="0"/>
              <a:t>features</a:t>
            </a:r>
            <a:r>
              <a:rPr lang="pt-BR" sz="2600" dirty="0" smtClean="0"/>
              <a:t> já encontrados, para melhorar a qualidade do modelo. </a:t>
            </a:r>
          </a:p>
          <a:p>
            <a:pPr algn="just">
              <a:buFont typeface="Wingdings" pitchFamily="2" charset="2"/>
              <a:buChar char="§"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Utiliza o conhecimento da geometria </a:t>
            </a:r>
            <a:r>
              <a:rPr lang="pt-BR" sz="2600" dirty="0" err="1" smtClean="0"/>
              <a:t>epipolar</a:t>
            </a:r>
            <a:r>
              <a:rPr lang="pt-BR" sz="2600" dirty="0" smtClean="0"/>
              <a:t> para tornar o passo mais preciso e rápido.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/>
          <a:lstStyle/>
          <a:p>
            <a:r>
              <a:rPr lang="pt-BR" sz="4400" dirty="0" smtClean="0"/>
              <a:t>Reconstrução Densa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857364"/>
            <a:ext cx="4614866" cy="47149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600" dirty="0" smtClean="0"/>
              <a:t>Retificação da Imagem </a:t>
            </a:r>
          </a:p>
          <a:p>
            <a:pPr>
              <a:buNone/>
            </a:pPr>
            <a:endParaRPr lang="pt-BR" sz="2600" dirty="0" smtClean="0"/>
          </a:p>
          <a:p>
            <a:pPr algn="just">
              <a:buNone/>
            </a:pPr>
            <a:r>
              <a:rPr lang="pt-BR" sz="2600" dirty="0" smtClean="0"/>
              <a:t>		Uma série de transformações é aplicada às imagens de forma que os pontos correspondentes estejam na mesma coordenada-y em ambos os quadros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928802"/>
            <a:ext cx="373183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/>
          <a:lstStyle/>
          <a:p>
            <a:r>
              <a:rPr lang="pt-BR" sz="4000" dirty="0" smtClean="0"/>
              <a:t>Reconstrução Densa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643050"/>
            <a:ext cx="8501090" cy="25717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600" dirty="0" smtClean="0"/>
              <a:t>Seleção de </a:t>
            </a:r>
            <a:r>
              <a:rPr lang="pt-BR" sz="2600" dirty="0" err="1" smtClean="0"/>
              <a:t>features</a:t>
            </a:r>
            <a:r>
              <a:rPr lang="pt-BR" sz="2600" dirty="0" smtClean="0"/>
              <a:t> </a:t>
            </a:r>
          </a:p>
          <a:p>
            <a:pPr>
              <a:buNone/>
            </a:pPr>
            <a:r>
              <a:rPr lang="pt-BR" sz="2600" dirty="0" smtClean="0"/>
              <a:t>		 (busca mais simples e para quase todos os pixels)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Matriz Fundamental mais precisa</a:t>
            </a:r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Maior número de correspondências</a:t>
            </a:r>
          </a:p>
          <a:p>
            <a:pPr>
              <a:buFont typeface="Wingdings" pitchFamily="2" charset="2"/>
              <a:buChar char="§"/>
            </a:pPr>
            <a:endParaRPr lang="pt-BR" sz="2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357694"/>
            <a:ext cx="4020939" cy="187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929190" y="3929066"/>
            <a:ext cx="3929090" cy="2893100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2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Restrições Auxiliares: </a:t>
            </a:r>
          </a:p>
          <a:p>
            <a:pPr algn="just"/>
            <a:endParaRPr lang="pt-BR" sz="2000" dirty="0" smtClean="0">
              <a:solidFill>
                <a:schemeClr val="accent1"/>
              </a:solidFill>
            </a:endParaRPr>
          </a:p>
          <a:p>
            <a:pPr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pt-BR" sz="2000" dirty="0" smtClean="0"/>
              <a:t>  Pontos na linha </a:t>
            </a:r>
            <a:r>
              <a:rPr lang="pt-BR" sz="2000" dirty="0" err="1" smtClean="0"/>
              <a:t>epipolar</a:t>
            </a:r>
            <a:r>
              <a:rPr lang="pt-BR" sz="2000" dirty="0" smtClean="0"/>
              <a:t> aparecem na mesma ordem em ambas as imagens </a:t>
            </a:r>
          </a:p>
          <a:p>
            <a:pPr algn="just">
              <a:buClr>
                <a:schemeClr val="accent1"/>
              </a:buClr>
              <a:buFont typeface="Wingdings" pitchFamily="2" charset="2"/>
              <a:buChar char="§"/>
            </a:pPr>
            <a:endParaRPr lang="pt-BR" sz="2000" dirty="0" smtClean="0"/>
          </a:p>
          <a:p>
            <a:pPr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pt-BR" sz="2000" dirty="0" smtClean="0"/>
              <a:t>  Cada pixel tem um único correspondente na outra imagem.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804052"/>
          </a:xfrm>
        </p:spPr>
        <p:txBody>
          <a:bodyPr>
            <a:normAutofit/>
          </a:bodyPr>
          <a:lstStyle/>
          <a:p>
            <a:r>
              <a:rPr lang="pt-BR" sz="4000" dirty="0" smtClean="0"/>
              <a:t>Reconstrução </a:t>
            </a:r>
            <a:r>
              <a:rPr lang="pt-BR" sz="4000" dirty="0" err="1" smtClean="0"/>
              <a:t>Offline</a:t>
            </a:r>
            <a:r>
              <a:rPr lang="pt-BR" sz="4000" dirty="0" smtClean="0"/>
              <a:t> / Tempo Real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01090" cy="1362075"/>
          </a:xfrm>
        </p:spPr>
        <p:txBody>
          <a:bodyPr/>
          <a:lstStyle/>
          <a:p>
            <a:r>
              <a:rPr lang="pt-BR" dirty="0" err="1" smtClean="0"/>
              <a:t>Pipelines</a:t>
            </a:r>
            <a:r>
              <a:rPr lang="pt-BR" dirty="0" smtClean="0"/>
              <a:t> De Reconstrução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381000" y="2857496"/>
            <a:ext cx="3886200" cy="2286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600" dirty="0" smtClean="0"/>
              <a:t>  </a:t>
            </a:r>
            <a:r>
              <a:rPr lang="pt-BR" sz="2600" dirty="0" err="1" smtClean="0"/>
              <a:t>Pollefeys</a:t>
            </a:r>
            <a:endParaRPr lang="pt-BR" sz="2600" dirty="0" smtClean="0"/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  </a:t>
            </a:r>
            <a:r>
              <a:rPr lang="pt-BR" sz="2600" dirty="0" err="1" smtClean="0"/>
              <a:t>Nister</a:t>
            </a:r>
            <a:endParaRPr lang="pt-BR" sz="2600" dirty="0" smtClean="0"/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  </a:t>
            </a:r>
            <a:r>
              <a:rPr lang="pt-BR" sz="2600" dirty="0" err="1" smtClean="0"/>
              <a:t>Slam</a:t>
            </a:r>
            <a:endParaRPr lang="pt-BR" sz="2600" dirty="0" smtClean="0"/>
          </a:p>
          <a:p>
            <a:pPr>
              <a:buFont typeface="Wingdings" pitchFamily="2" charset="2"/>
              <a:buChar char="§"/>
            </a:pPr>
            <a:r>
              <a:rPr lang="pt-BR" sz="2600" dirty="0" smtClean="0"/>
              <a:t>  </a:t>
            </a:r>
            <a:r>
              <a:rPr lang="pt-BR" sz="2600" dirty="0" err="1" smtClean="0"/>
              <a:t>Multi</a:t>
            </a:r>
            <a:r>
              <a:rPr lang="pt-BR" sz="2600" dirty="0" smtClean="0"/>
              <a:t> </a:t>
            </a:r>
            <a:r>
              <a:rPr lang="pt-BR" sz="2600" dirty="0" err="1" smtClean="0"/>
              <a:t>View</a:t>
            </a:r>
            <a:r>
              <a:rPr lang="pt-BR" sz="2600" dirty="0" smtClean="0"/>
              <a:t> </a:t>
            </a:r>
            <a:r>
              <a:rPr lang="pt-BR" sz="2600" dirty="0" err="1" smtClean="0"/>
              <a:t>Stereo</a:t>
            </a: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/>
          <a:lstStyle/>
          <a:p>
            <a:r>
              <a:rPr lang="pt-BR" dirty="0" err="1" smtClean="0"/>
              <a:t>Pollefeys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/>
          <a:lstStyle/>
          <a:p>
            <a:r>
              <a:rPr lang="pt-BR" dirty="0" err="1" smtClean="0"/>
              <a:t>Nister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de cantos arredondados 16"/>
          <p:cNvSpPr/>
          <p:nvPr/>
        </p:nvSpPr>
        <p:spPr>
          <a:xfrm>
            <a:off x="6072198" y="4357694"/>
            <a:ext cx="2714644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24"/>
            <a:ext cx="8215370" cy="1357322"/>
          </a:xfrm>
        </p:spPr>
        <p:txBody>
          <a:bodyPr>
            <a:normAutofit/>
          </a:bodyPr>
          <a:lstStyle/>
          <a:p>
            <a:r>
              <a:rPr lang="pt-BR" dirty="0" smtClean="0"/>
              <a:t>Visão Computacional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297495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A Visão Computacional é, de certa forma, o inverso da computação gráfica. </a:t>
            </a:r>
          </a:p>
          <a:p>
            <a:pPr algn="just">
              <a:buNone/>
            </a:pPr>
            <a:r>
              <a:rPr lang="pt-BR" sz="2600" dirty="0" smtClean="0"/>
              <a:t>	</a:t>
            </a:r>
          </a:p>
          <a:p>
            <a:pPr algn="just">
              <a:buNone/>
            </a:pPr>
            <a:r>
              <a:rPr lang="pt-BR" sz="2600" dirty="0" smtClean="0"/>
              <a:t>	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85720" y="4359953"/>
            <a:ext cx="2714644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285720" y="4645705"/>
            <a:ext cx="27146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DADOS DE IMAGENS</a:t>
            </a:r>
            <a:endParaRPr lang="pt-BR" sz="2200" b="1" dirty="0"/>
          </a:p>
        </p:txBody>
      </p:sp>
      <p:sp>
        <p:nvSpPr>
          <p:cNvPr id="8" name="CaixaDeTexto 7"/>
          <p:cNvSpPr txBox="1"/>
          <p:nvPr/>
        </p:nvSpPr>
        <p:spPr>
          <a:xfrm>
            <a:off x="6000760" y="4643446"/>
            <a:ext cx="27146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MODELOS 3D</a:t>
            </a:r>
            <a:endParaRPr lang="pt-BR" sz="2200" b="1" dirty="0"/>
          </a:p>
        </p:txBody>
      </p:sp>
      <p:sp>
        <p:nvSpPr>
          <p:cNvPr id="13" name="Seta para a direita 12"/>
          <p:cNvSpPr/>
          <p:nvPr/>
        </p:nvSpPr>
        <p:spPr>
          <a:xfrm>
            <a:off x="3214678" y="4288515"/>
            <a:ext cx="2714644" cy="28575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 rot="10800000">
            <a:off x="3143241" y="5145771"/>
            <a:ext cx="2714644" cy="285752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2857488" y="3783931"/>
            <a:ext cx="33575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VISÃO COMPUTACIONAL</a:t>
            </a:r>
            <a:endParaRPr lang="pt-BR" sz="2200" b="1" dirty="0">
              <a:solidFill>
                <a:schemeClr val="bg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928926" y="5500702"/>
            <a:ext cx="33575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bg1"/>
                </a:solidFill>
              </a:rPr>
              <a:t>COMPUTAÇÃO GRÁFICA</a:t>
            </a:r>
            <a:endParaRPr lang="pt-BR" sz="2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/>
          <a:lstStyle/>
          <a:p>
            <a:r>
              <a:rPr lang="pt-BR" dirty="0" err="1" smtClean="0"/>
              <a:t>Slam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15370" cy="785818"/>
          </a:xfrm>
        </p:spPr>
        <p:txBody>
          <a:bodyPr/>
          <a:lstStyle/>
          <a:p>
            <a:r>
              <a:rPr lang="pt-BR" dirty="0" err="1" smtClean="0"/>
              <a:t>Multi</a:t>
            </a:r>
            <a:r>
              <a:rPr lang="pt-BR" dirty="0" smtClean="0"/>
              <a:t> </a:t>
            </a:r>
            <a:r>
              <a:rPr lang="pt-BR" dirty="0" err="1" smtClean="0"/>
              <a:t>View</a:t>
            </a:r>
            <a:r>
              <a:rPr lang="pt-BR" dirty="0" smtClean="0"/>
              <a:t> </a:t>
            </a:r>
            <a:r>
              <a:rPr lang="pt-BR" dirty="0" err="1" smtClean="0"/>
              <a:t>Stereo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Aplicações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Tendências Futuras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sz="4000" dirty="0" smtClean="0"/>
              <a:t>Reconstrução 3D</a:t>
            </a:r>
            <a:endParaRPr lang="pt-BR" sz="4000" dirty="0"/>
          </a:p>
        </p:txBody>
      </p:sp>
      <p:sp>
        <p:nvSpPr>
          <p:cNvPr id="4" name="Retângulo 3"/>
          <p:cNvSpPr/>
          <p:nvPr/>
        </p:nvSpPr>
        <p:spPr>
          <a:xfrm>
            <a:off x="642910" y="2551836"/>
            <a:ext cx="821537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  <a:latin typeface="Candara" pitchFamily="34" charset="0"/>
              </a:rPr>
              <a:t>  A Reconstrução 3D é um ramo da Visão Computacional que tem por objeto prover informações tridimensionais de ambiente reais. </a:t>
            </a:r>
          </a:p>
          <a:p>
            <a:pPr algn="just">
              <a:buClr>
                <a:schemeClr val="accent1"/>
              </a:buClr>
              <a:buFont typeface="Wingdings" pitchFamily="2" charset="2"/>
              <a:buChar char="§"/>
            </a:pPr>
            <a:r>
              <a:rPr lang="pt-BR" sz="2600" dirty="0" smtClean="0">
                <a:solidFill>
                  <a:schemeClr val="bg1"/>
                </a:solidFill>
                <a:latin typeface="Candara" pitchFamily="34" charset="0"/>
              </a:rPr>
              <a:t>  Estas informações podem ser do volume como um todo, incluindo seu interior, ou somente da superfície.</a:t>
            </a:r>
            <a:endParaRPr lang="pt-BR" sz="2600" dirty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Tracking</a:t>
            </a:r>
            <a:r>
              <a:rPr lang="pt-BR" sz="4000" dirty="0" smtClean="0"/>
              <a:t> 3D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2600" dirty="0" err="1" smtClean="0"/>
              <a:t>Tracking</a:t>
            </a:r>
            <a:r>
              <a:rPr lang="pt-BR" sz="2600" dirty="0" smtClean="0"/>
              <a:t> é um método para construir uma pista a partir de uma seqüência temporal de dados.</a:t>
            </a:r>
          </a:p>
          <a:p>
            <a:pPr algn="just">
              <a:buFont typeface="Wingdings" pitchFamily="2" charset="2"/>
              <a:buChar char="§"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err="1" smtClean="0"/>
              <a:t>Tracking</a:t>
            </a:r>
            <a:r>
              <a:rPr lang="pt-BR" sz="2600" dirty="0" smtClean="0"/>
              <a:t> 3D:</a:t>
            </a:r>
          </a:p>
          <a:p>
            <a:pPr algn="just">
              <a:buNone/>
            </a:pPr>
            <a:r>
              <a:rPr lang="pt-BR" sz="2600" dirty="0" smtClean="0"/>
              <a:t>		Rastreamento de objetos 3D</a:t>
            </a:r>
          </a:p>
          <a:p>
            <a:pPr algn="just">
              <a:buNone/>
            </a:pPr>
            <a:r>
              <a:rPr lang="pt-BR" sz="2600" dirty="0" smtClean="0"/>
              <a:t> 		Captura de movimento ao longo das cenas capturadas por câmeras</a:t>
            </a:r>
          </a:p>
          <a:p>
            <a:pPr algn="just">
              <a:buNone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Pode também ser utilizado para animações em cinema e aplicações de RA.</a:t>
            </a:r>
          </a:p>
          <a:p>
            <a:pPr algn="just">
              <a:buFont typeface="Wingdings" pitchFamily="2" charset="2"/>
              <a:buChar char="§"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-71462"/>
            <a:ext cx="8215370" cy="1357322"/>
          </a:xfrm>
        </p:spPr>
        <p:txBody>
          <a:bodyPr>
            <a:normAutofit/>
          </a:bodyPr>
          <a:lstStyle/>
          <a:p>
            <a:r>
              <a:rPr lang="pt-BR" sz="4000" dirty="0" err="1" smtClean="0"/>
              <a:t>Tracking</a:t>
            </a:r>
            <a:r>
              <a:rPr lang="pt-BR" sz="4000" dirty="0" smtClean="0"/>
              <a:t> 3D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2808"/>
            <a:ext cx="8472518" cy="46894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2600" dirty="0" smtClean="0"/>
              <a:t>O primeiro passo é a identificação de </a:t>
            </a:r>
            <a:r>
              <a:rPr lang="pt-BR" sz="2600" dirty="0" err="1" smtClean="0"/>
              <a:t>Features</a:t>
            </a:r>
            <a:r>
              <a:rPr lang="pt-BR" sz="26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err="1" smtClean="0">
                <a:solidFill>
                  <a:schemeClr val="accent1"/>
                </a:solidFill>
              </a:rPr>
              <a:t>Features</a:t>
            </a:r>
            <a:r>
              <a:rPr lang="pt-BR" sz="2600" dirty="0" smtClean="0">
                <a:solidFill>
                  <a:schemeClr val="accent1"/>
                </a:solidFill>
              </a:rPr>
              <a:t>: </a:t>
            </a:r>
            <a:r>
              <a:rPr lang="pt-BR" sz="2600" dirty="0" smtClean="0"/>
              <a:t>Pontos específicos de uma imagem, que podem  ser acompanhados por vários quadros .</a:t>
            </a:r>
          </a:p>
          <a:p>
            <a:pPr algn="just">
              <a:buFont typeface="Wingdings" pitchFamily="2" charset="2"/>
              <a:buChar char="§"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r>
              <a:rPr lang="pt-BR" sz="2600" dirty="0" smtClean="0"/>
              <a:t>Os </a:t>
            </a:r>
            <a:r>
              <a:rPr lang="pt-BR" sz="2600" dirty="0" err="1" smtClean="0"/>
              <a:t>features</a:t>
            </a:r>
            <a:r>
              <a:rPr lang="pt-BR" sz="2600" dirty="0" smtClean="0"/>
              <a:t> tornam-se coordenadas bidimensionais que correspondem às suas posições. </a:t>
            </a:r>
          </a:p>
          <a:p>
            <a:pPr algn="just">
              <a:buNone/>
            </a:pPr>
            <a:r>
              <a:rPr lang="pt-BR" sz="2600" dirty="0" smtClean="0"/>
              <a:t>    	        </a:t>
            </a:r>
            <a:r>
              <a:rPr lang="pt-BR" sz="2600" dirty="0" smtClean="0">
                <a:solidFill>
                  <a:schemeClr val="accent1"/>
                </a:solidFill>
              </a:rPr>
              <a:t>&gt;&gt;</a:t>
            </a:r>
            <a:r>
              <a:rPr lang="pt-BR" sz="2600" dirty="0" smtClean="0"/>
              <a:t> rastreamento de movimento 2D </a:t>
            </a:r>
          </a:p>
          <a:p>
            <a:pPr algn="just">
              <a:buNone/>
            </a:pPr>
            <a:r>
              <a:rPr lang="pt-BR" sz="2600" dirty="0" smtClean="0"/>
              <a:t>		        </a:t>
            </a:r>
            <a:r>
              <a:rPr lang="pt-BR" sz="2600" dirty="0" smtClean="0">
                <a:solidFill>
                  <a:schemeClr val="accent1"/>
                </a:solidFill>
              </a:rPr>
              <a:t>&gt;&gt;</a:t>
            </a:r>
            <a:r>
              <a:rPr lang="pt-BR" sz="2600" dirty="0" smtClean="0"/>
              <a:t> cálculo da informação 3D.</a:t>
            </a:r>
          </a:p>
          <a:p>
            <a:pPr algn="just">
              <a:buFont typeface="Wingdings" pitchFamily="2" charset="2"/>
              <a:buChar char="§"/>
            </a:pPr>
            <a:endParaRPr lang="pt-BR" sz="2600" dirty="0" smtClean="0"/>
          </a:p>
          <a:p>
            <a:pPr algn="just">
              <a:buNone/>
            </a:pPr>
            <a:endParaRPr lang="pt-BR" sz="2600" dirty="0" smtClean="0"/>
          </a:p>
          <a:p>
            <a:pPr algn="just">
              <a:buFont typeface="Wingdings" pitchFamily="2" charset="2"/>
              <a:buChar char="§"/>
            </a:pP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15370" cy="857256"/>
          </a:xfrm>
        </p:spPr>
        <p:txBody>
          <a:bodyPr>
            <a:normAutofit/>
          </a:bodyPr>
          <a:lstStyle/>
          <a:p>
            <a:r>
              <a:rPr lang="pt-BR" dirty="0" smtClean="0"/>
              <a:t>Geometria Projetiva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71710"/>
            <a:ext cx="8229600" cy="3786182"/>
          </a:xfrm>
        </p:spPr>
        <p:txBody>
          <a:bodyPr/>
          <a:lstStyle/>
          <a:p>
            <a:pPr algn="just"/>
            <a:r>
              <a:rPr lang="pt-BR" dirty="0" smtClean="0"/>
              <a:t>Área da matemática que lida com as propriedades e a consistência (no sentido de mudança de sistema de coordenadas) de figuras geométricas em relação à projeção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Também chamada de Geometria descritiva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1339</TotalTime>
  <Words>1652</Words>
  <Application>Microsoft Office PowerPoint</Application>
  <PresentationFormat>Apresentação na tela (4:3)</PresentationFormat>
  <Paragraphs>268</Paragraphs>
  <Slides>53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53</vt:i4>
      </vt:variant>
    </vt:vector>
  </HeadingPairs>
  <TitlesOfParts>
    <vt:vector size="54" baseType="lpstr">
      <vt:lpstr>Tema do Office</vt:lpstr>
      <vt:lpstr>RECONSTRUÇÃO 3D</vt:lpstr>
      <vt:lpstr>Roteiro</vt:lpstr>
      <vt:lpstr>Slide 3</vt:lpstr>
      <vt:lpstr>Visão Computacional</vt:lpstr>
      <vt:lpstr>Visão Computacional</vt:lpstr>
      <vt:lpstr>Reconstrução 3D</vt:lpstr>
      <vt:lpstr>Tracking 3D</vt:lpstr>
      <vt:lpstr>Tracking 3D</vt:lpstr>
      <vt:lpstr>Geometria Projetiva</vt:lpstr>
      <vt:lpstr>Geometria Projetiva</vt:lpstr>
      <vt:lpstr>Projeção Ortográfica</vt:lpstr>
      <vt:lpstr>Projeção Ortográfica</vt:lpstr>
      <vt:lpstr>Projeção de Perspectiva</vt:lpstr>
      <vt:lpstr>Projeção de Perspectiva</vt:lpstr>
      <vt:lpstr>Geometria Projetiva</vt:lpstr>
      <vt:lpstr>Geometria Projetiva</vt:lpstr>
      <vt:lpstr>Coordenadas homogêneas</vt:lpstr>
      <vt:lpstr>Coordenadas homogêneas</vt:lpstr>
      <vt:lpstr>Modelos de câmera</vt:lpstr>
      <vt:lpstr>Modelo de câmera Pinhole</vt:lpstr>
      <vt:lpstr>Modelo de câmera Pinhole</vt:lpstr>
      <vt:lpstr>Modelo de câmera Pinhole</vt:lpstr>
      <vt:lpstr>Modelo de câmera Pinhole</vt:lpstr>
      <vt:lpstr>Modelo de câmera Pinhole</vt:lpstr>
      <vt:lpstr>Modelo de câmera Pinhole</vt:lpstr>
      <vt:lpstr>Modelo de câmera Pinhole</vt:lpstr>
      <vt:lpstr>Parâmetros extrínsecos</vt:lpstr>
      <vt:lpstr>Parâmetros extrínsecos</vt:lpstr>
      <vt:lpstr>Parâmetros intrínsecos</vt:lpstr>
      <vt:lpstr>Sistema de coordenadas de imagem</vt:lpstr>
      <vt:lpstr>Sistema de coordenadas de imagem</vt:lpstr>
      <vt:lpstr>Sistema de coordenadas de imagem</vt:lpstr>
      <vt:lpstr>Sistema de coordenadas de imagem</vt:lpstr>
      <vt:lpstr>Sistema de coordenadas de imagem</vt:lpstr>
      <vt:lpstr>Geometria Epipolar</vt:lpstr>
      <vt:lpstr>Slide 36</vt:lpstr>
      <vt:lpstr>Técnicas Passivas</vt:lpstr>
      <vt:lpstr>Técnicas Passivas</vt:lpstr>
      <vt:lpstr>Técnicas Ativas</vt:lpstr>
      <vt:lpstr>Técnicas Ativas</vt:lpstr>
      <vt:lpstr>Tipos de Reconstrução</vt:lpstr>
      <vt:lpstr>Reconstrução Esparsa</vt:lpstr>
      <vt:lpstr>Reconstrução Densa</vt:lpstr>
      <vt:lpstr>Reconstrução Densa</vt:lpstr>
      <vt:lpstr>Reconstrução Densa</vt:lpstr>
      <vt:lpstr>Reconstrução Offline / Tempo Real</vt:lpstr>
      <vt:lpstr>Pipelines De Reconstrução</vt:lpstr>
      <vt:lpstr>Pollefeys</vt:lpstr>
      <vt:lpstr>Nister</vt:lpstr>
      <vt:lpstr>Slam</vt:lpstr>
      <vt:lpstr>Multi View Stereo</vt:lpstr>
      <vt:lpstr>Aplicações</vt:lpstr>
      <vt:lpstr>Tendências Futuras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Anália</dc:creator>
  <cp:lastModifiedBy>acat</cp:lastModifiedBy>
  <cp:revision>143</cp:revision>
  <dcterms:created xsi:type="dcterms:W3CDTF">2010-06-05T12:40:29Z</dcterms:created>
  <dcterms:modified xsi:type="dcterms:W3CDTF">2010-06-11T21:05:03Z</dcterms:modified>
</cp:coreProperties>
</file>