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6" r:id="rId2"/>
    <p:sldId id="257" r:id="rId3"/>
    <p:sldId id="259" r:id="rId4"/>
    <p:sldId id="287" r:id="rId5"/>
    <p:sldId id="290" r:id="rId6"/>
    <p:sldId id="288" r:id="rId7"/>
    <p:sldId id="270" r:id="rId8"/>
    <p:sldId id="266" r:id="rId9"/>
    <p:sldId id="267" r:id="rId10"/>
    <p:sldId id="263" r:id="rId11"/>
    <p:sldId id="262" r:id="rId12"/>
    <p:sldId id="268" r:id="rId13"/>
    <p:sldId id="271" r:id="rId14"/>
    <p:sldId id="264" r:id="rId15"/>
    <p:sldId id="284" r:id="rId16"/>
    <p:sldId id="283" r:id="rId17"/>
    <p:sldId id="285" r:id="rId18"/>
    <p:sldId id="286" r:id="rId19"/>
    <p:sldId id="291" r:id="rId20"/>
    <p:sldId id="292" r:id="rId21"/>
    <p:sldId id="296" r:id="rId22"/>
    <p:sldId id="298" r:id="rId23"/>
    <p:sldId id="273" r:id="rId24"/>
    <p:sldId id="272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6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878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736DC-AF43-4412-A30A-502A2035A6EE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BF140-43CC-46F3-AA3E-4D9E08F3F2A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76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BF140-43CC-46F3-AA3E-4D9E08F3F2A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A3DF2-EF20-4C33-BE3C-E6ABD70875E4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69946-F7B3-44B5-8ED9-5FB980F1989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A3DF2-EF20-4C33-BE3C-E6ABD70875E4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69946-F7B3-44B5-8ED9-5FB980F198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A3DF2-EF20-4C33-BE3C-E6ABD70875E4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69946-F7B3-44B5-8ED9-5FB980F198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A3DF2-EF20-4C33-BE3C-E6ABD70875E4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69946-F7B3-44B5-8ED9-5FB980F198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A3DF2-EF20-4C33-BE3C-E6ABD70875E4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69946-F7B3-44B5-8ED9-5FB980F1989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A3DF2-EF20-4C33-BE3C-E6ABD70875E4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69946-F7B3-44B5-8ED9-5FB980F198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A3DF2-EF20-4C33-BE3C-E6ABD70875E4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69946-F7B3-44B5-8ED9-5FB980F198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A3DF2-EF20-4C33-BE3C-E6ABD70875E4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69946-F7B3-44B5-8ED9-5FB980F198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A3DF2-EF20-4C33-BE3C-E6ABD70875E4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69946-F7B3-44B5-8ED9-5FB980F1989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A3DF2-EF20-4C33-BE3C-E6ABD70875E4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69946-F7B3-44B5-8ED9-5FB980F198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A3DF2-EF20-4C33-BE3C-E6ABD70875E4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69946-F7B3-44B5-8ED9-5FB980F1989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F5A3DF2-EF20-4C33-BE3C-E6ABD70875E4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669946-F7B3-44B5-8ED9-5FB980F1989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2276872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SGE  </a:t>
            </a:r>
            <a:br>
              <a:rPr lang="en-US" dirty="0" smtClean="0"/>
            </a:b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Gerenciamento</a:t>
            </a:r>
            <a:r>
              <a:rPr lang="en-US" dirty="0" smtClean="0"/>
              <a:t> de </a:t>
            </a:r>
            <a:r>
              <a:rPr lang="en-US" dirty="0" err="1" smtClean="0"/>
              <a:t>Estabelecimentos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4509120"/>
            <a:ext cx="5112568" cy="208823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Equipe</a:t>
            </a:r>
            <a:r>
              <a:rPr lang="en-US" sz="3200" dirty="0" smtClean="0"/>
              <a:t> 5</a:t>
            </a:r>
          </a:p>
          <a:p>
            <a:r>
              <a:rPr lang="en-US" sz="2000" dirty="0" smtClean="0"/>
              <a:t>Arthur </a:t>
            </a:r>
            <a:r>
              <a:rPr lang="en-US" sz="2000" dirty="0" err="1" smtClean="0"/>
              <a:t>Cireno</a:t>
            </a:r>
            <a:r>
              <a:rPr lang="en-US" sz="2000" dirty="0" smtClean="0"/>
              <a:t> Rizzo – acr2</a:t>
            </a:r>
          </a:p>
          <a:p>
            <a:r>
              <a:rPr lang="en-US" sz="2000" dirty="0" smtClean="0"/>
              <a:t>Paulo de Barros e Silva </a:t>
            </a:r>
            <a:r>
              <a:rPr lang="en-US" sz="2000" dirty="0" err="1" smtClean="0"/>
              <a:t>Filho</a:t>
            </a:r>
            <a:r>
              <a:rPr lang="en-US" sz="2000" dirty="0" smtClean="0"/>
              <a:t> – </a:t>
            </a:r>
            <a:r>
              <a:rPr lang="en-US" sz="2000" dirty="0" err="1" smtClean="0"/>
              <a:t>pbsf</a:t>
            </a:r>
            <a:endParaRPr lang="en-US" sz="2000" dirty="0" smtClean="0"/>
          </a:p>
          <a:p>
            <a:r>
              <a:rPr lang="en-US" sz="2000" dirty="0" smtClean="0"/>
              <a:t>Rafael </a:t>
            </a:r>
            <a:r>
              <a:rPr lang="en-US" sz="2000" dirty="0" err="1" smtClean="0"/>
              <a:t>Loureiro</a:t>
            </a:r>
            <a:r>
              <a:rPr lang="en-US" sz="2000" dirty="0" smtClean="0"/>
              <a:t> de </a:t>
            </a:r>
            <a:r>
              <a:rPr lang="en-US" sz="2000" dirty="0" err="1" smtClean="0"/>
              <a:t>Carvalho</a:t>
            </a:r>
            <a:r>
              <a:rPr lang="en-US" sz="2000" dirty="0" smtClean="0"/>
              <a:t> - </a:t>
            </a:r>
            <a:r>
              <a:rPr lang="en-US" sz="2000" dirty="0" err="1" smtClean="0"/>
              <a:t>rlc</a:t>
            </a:r>
            <a:endParaRPr lang="en-US" sz="2000" dirty="0" smtClean="0"/>
          </a:p>
          <a:p>
            <a:r>
              <a:rPr lang="en-US" sz="2000" dirty="0" smtClean="0"/>
              <a:t>Romero Teixeira </a:t>
            </a:r>
            <a:r>
              <a:rPr lang="en-US" sz="2000" dirty="0" err="1" smtClean="0"/>
              <a:t>Gonçalves</a:t>
            </a:r>
            <a:r>
              <a:rPr lang="en-US" sz="2000" dirty="0" smtClean="0"/>
              <a:t> - </a:t>
            </a:r>
            <a:r>
              <a:rPr lang="en-US" sz="2000" dirty="0" err="1" smtClean="0"/>
              <a:t>rtg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8859989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Cadastrar</a:t>
            </a:r>
            <a:r>
              <a:rPr lang="en-US" dirty="0" smtClean="0"/>
              <a:t> </a:t>
            </a:r>
            <a:r>
              <a:rPr lang="en-US" dirty="0" err="1" smtClean="0"/>
              <a:t>Cliente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3791359"/>
              </p:ext>
            </p:extLst>
          </p:nvPr>
        </p:nvGraphicFramePr>
        <p:xfrm>
          <a:off x="1907704" y="2026568"/>
          <a:ext cx="6680200" cy="480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0100"/>
                <a:gridCol w="3340100"/>
              </a:tblGrid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 err="1">
                          <a:effectLst/>
                        </a:rPr>
                        <a:t>TelaCadastroCliente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TelaCadastroCliente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Fachada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TelaConsultaProduto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Cliente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Cliente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Endereço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Telefone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001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ControladorNegCliente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NegocioCliente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ComunicaçãoCorreios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ISubsistemaCorreios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RepositorioCliente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CadastroCliente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IRepositorioCliente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 err="1">
                          <a:effectLst/>
                        </a:rPr>
                        <a:t>RepositorioClienteBD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414543" y="1311151"/>
            <a:ext cx="21098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Análise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9810" y="1268760"/>
            <a:ext cx="21567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Projeto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3485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315416"/>
            <a:ext cx="7498080" cy="1143000"/>
          </a:xfrm>
        </p:spPr>
        <p:txBody>
          <a:bodyPr/>
          <a:lstStyle/>
          <a:p>
            <a:r>
              <a:rPr lang="en-US" dirty="0" err="1" smtClean="0"/>
              <a:t>Cadastrar</a:t>
            </a:r>
            <a:r>
              <a:rPr lang="en-US" dirty="0" smtClean="0"/>
              <a:t> </a:t>
            </a:r>
            <a:r>
              <a:rPr lang="en-US" dirty="0" err="1" smtClean="0"/>
              <a:t>Cliente</a:t>
            </a:r>
            <a:r>
              <a:rPr lang="en-US" dirty="0" smtClean="0"/>
              <a:t> – </a:t>
            </a:r>
            <a:r>
              <a:rPr lang="en-US" dirty="0" err="1" smtClean="0"/>
              <a:t>Projeto</a:t>
            </a:r>
            <a:endParaRPr lang="en-US" dirty="0"/>
          </a:p>
        </p:txBody>
      </p:sp>
      <p:pic>
        <p:nvPicPr>
          <p:cNvPr id="5122" name="Picture 2" descr="C:\Downloads\sequencia_cadastrar_clien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130683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76065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56069E-6 L -0.57275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315416"/>
            <a:ext cx="7498080" cy="1143000"/>
          </a:xfrm>
        </p:spPr>
        <p:txBody>
          <a:bodyPr/>
          <a:lstStyle/>
          <a:p>
            <a:r>
              <a:rPr lang="en-US" dirty="0" err="1" smtClean="0"/>
              <a:t>Cadastrar</a:t>
            </a:r>
            <a:r>
              <a:rPr lang="en-US" dirty="0" smtClean="0"/>
              <a:t> </a:t>
            </a:r>
            <a:r>
              <a:rPr lang="en-US" dirty="0" err="1" smtClean="0"/>
              <a:t>Cliente</a:t>
            </a:r>
            <a:r>
              <a:rPr lang="en-US" dirty="0" smtClean="0"/>
              <a:t> – </a:t>
            </a:r>
            <a:r>
              <a:rPr lang="en-US" dirty="0" err="1" smtClean="0"/>
              <a:t>Projeto</a:t>
            </a:r>
            <a:endParaRPr lang="en-US" dirty="0"/>
          </a:p>
        </p:txBody>
      </p:sp>
      <p:pic>
        <p:nvPicPr>
          <p:cNvPr id="4098" name="Picture 2" descr="C:\Users\Rafael\Desktop\vopc_cadastro_proje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5600673" cy="58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908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686800" cy="116205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Registrar </a:t>
            </a:r>
            <a:r>
              <a:rPr lang="en-US" sz="4800" dirty="0" err="1" smtClean="0"/>
              <a:t>Encomenda</a:t>
            </a:r>
            <a:endParaRPr lang="en-US" sz="4800" dirty="0"/>
          </a:p>
        </p:txBody>
      </p:sp>
      <p:pic>
        <p:nvPicPr>
          <p:cNvPr id="7170" name="Picture 2" descr="C:\Rafael\PPT\Figuras para apresentações\Imagens\248803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736304" cy="18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739080" y="1740693"/>
            <a:ext cx="8153400" cy="399256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err="1" smtClean="0"/>
              <a:t>Análise</a:t>
            </a:r>
            <a:endParaRPr lang="en-US" dirty="0" smtClean="0"/>
          </a:p>
          <a:p>
            <a:pPr lvl="1"/>
            <a:r>
              <a:rPr lang="en-US" dirty="0" smtClean="0"/>
              <a:t>Sequence</a:t>
            </a:r>
          </a:p>
          <a:p>
            <a:pPr lvl="1"/>
            <a:r>
              <a:rPr lang="en-US" dirty="0" smtClean="0"/>
              <a:t>VOPC</a:t>
            </a:r>
          </a:p>
          <a:p>
            <a:r>
              <a:rPr lang="en-US" dirty="0" err="1" smtClean="0"/>
              <a:t>Análise</a:t>
            </a:r>
            <a:r>
              <a:rPr lang="en-US" dirty="0" smtClean="0"/>
              <a:t> x </a:t>
            </a:r>
            <a:r>
              <a:rPr lang="en-US" dirty="0" err="1" smtClean="0"/>
              <a:t>Projeto</a:t>
            </a:r>
            <a:endParaRPr lang="en-US" dirty="0" smtClean="0"/>
          </a:p>
          <a:p>
            <a:r>
              <a:rPr lang="en-US" dirty="0" err="1" smtClean="0"/>
              <a:t>Projeto</a:t>
            </a:r>
            <a:endParaRPr lang="en-US" dirty="0" smtClean="0"/>
          </a:p>
          <a:p>
            <a:pPr lvl="1"/>
            <a:r>
              <a:rPr lang="en-US" dirty="0" smtClean="0"/>
              <a:t>Sequence</a:t>
            </a:r>
          </a:p>
          <a:p>
            <a:pPr lvl="1"/>
            <a:r>
              <a:rPr lang="en-US" dirty="0" smtClean="0"/>
              <a:t>VOPC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2486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9939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Registrar </a:t>
            </a:r>
            <a:r>
              <a:rPr lang="en-US" dirty="0" err="1" smtClean="0"/>
              <a:t>Encomenda</a:t>
            </a:r>
            <a:r>
              <a:rPr lang="en-US" dirty="0" smtClean="0"/>
              <a:t> – An</a:t>
            </a:r>
            <a:r>
              <a:rPr lang="pt-BR" dirty="0" smtClean="0"/>
              <a:t>álise</a:t>
            </a:r>
            <a:endParaRPr lang="en-US" dirty="0"/>
          </a:p>
        </p:txBody>
      </p:sp>
      <p:pic>
        <p:nvPicPr>
          <p:cNvPr id="1026" name="Picture 2" descr="C:\Downloads\sequenceRegistrarEncomen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148018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218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80139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9939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Registrar </a:t>
            </a:r>
            <a:r>
              <a:rPr lang="en-US" dirty="0" err="1" smtClean="0"/>
              <a:t>Encomenda</a:t>
            </a:r>
            <a:r>
              <a:rPr lang="en-US" dirty="0" smtClean="0"/>
              <a:t> – An</a:t>
            </a:r>
            <a:r>
              <a:rPr lang="pt-BR" dirty="0" smtClean="0"/>
              <a:t>álise</a:t>
            </a:r>
            <a:endParaRPr lang="en-US" dirty="0"/>
          </a:p>
        </p:txBody>
      </p:sp>
      <p:pic>
        <p:nvPicPr>
          <p:cNvPr id="2050" name="Picture 2" descr="C:\Downloads\vopc_analise_encomen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9925050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34061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99392"/>
            <a:ext cx="7498080" cy="1143000"/>
          </a:xfrm>
        </p:spPr>
        <p:txBody>
          <a:bodyPr/>
          <a:lstStyle/>
          <a:p>
            <a:r>
              <a:rPr lang="en-US" dirty="0" smtClean="0"/>
              <a:t>Registrar </a:t>
            </a:r>
            <a:r>
              <a:rPr lang="en-US" dirty="0" err="1" smtClean="0"/>
              <a:t>Encomenda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14543" y="1124744"/>
            <a:ext cx="21098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Análise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1052736"/>
            <a:ext cx="21567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Projeto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0693125"/>
              </p:ext>
            </p:extLst>
          </p:nvPr>
        </p:nvGraphicFramePr>
        <p:xfrm>
          <a:off x="2391592" y="1870992"/>
          <a:ext cx="5277148" cy="5011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8574"/>
                <a:gridCol w="2638574"/>
              </a:tblGrid>
              <a:tr h="6320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TelaRegistroEncomenda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TelaRegistroEncomenda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</a:tr>
              <a:tr h="3160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Fachada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</a:tr>
              <a:tr h="3160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ControladorEncomenda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ControladorEncomenda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</a:tr>
              <a:tr h="3160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Consumo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Consumo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</a:tr>
              <a:tr h="3160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Encomenda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Encomenda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</a:tr>
              <a:tr h="316027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RepositorioEncomenda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CadastroEncomenda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</a:tr>
              <a:tr h="316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IRepositorioEncomenda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</a:tr>
              <a:tr h="376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RepositorioEncomendaBD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</a:tr>
              <a:tr h="316027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RepositorioConsumo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CadastroConsumo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</a:tr>
              <a:tr h="316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IRepositorioConsumo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</a:tr>
              <a:tr h="316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RepositorioConsumoBD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</a:tr>
              <a:tr h="316027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RepositorioProduto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CadastroProduto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</a:tr>
              <a:tr h="316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>
                          <a:effectLst/>
                        </a:rPr>
                        <a:t>IRepositorioProduto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</a:tr>
              <a:tr h="316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u="none" strike="noStrike" dirty="0" err="1">
                          <a:effectLst/>
                        </a:rPr>
                        <a:t>RepositorioProdutoBD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4" marR="7524" marT="75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14492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9939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Registrar </a:t>
            </a:r>
            <a:r>
              <a:rPr lang="en-US" dirty="0" err="1" smtClean="0"/>
              <a:t>Encomenda</a:t>
            </a:r>
            <a:r>
              <a:rPr lang="en-US" dirty="0" smtClean="0"/>
              <a:t> – </a:t>
            </a:r>
            <a:r>
              <a:rPr lang="pt-BR" dirty="0" smtClean="0"/>
              <a:t>Projeto</a:t>
            </a:r>
            <a:endParaRPr lang="en-US" dirty="0"/>
          </a:p>
        </p:txBody>
      </p:sp>
      <p:pic>
        <p:nvPicPr>
          <p:cNvPr id="3074" name="Picture 2" descr="C:\Downloads\sequencia_encomen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10826949" cy="898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86868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37951 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9939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Registrar </a:t>
            </a:r>
            <a:r>
              <a:rPr lang="en-US" dirty="0" err="1" smtClean="0"/>
              <a:t>Encomenda</a:t>
            </a:r>
            <a:r>
              <a:rPr lang="en-US" dirty="0" smtClean="0"/>
              <a:t> – </a:t>
            </a:r>
            <a:r>
              <a:rPr lang="pt-BR" dirty="0" smtClean="0"/>
              <a:t>Projeto</a:t>
            </a:r>
            <a:endParaRPr lang="en-US" dirty="0"/>
          </a:p>
        </p:txBody>
      </p:sp>
      <p:pic>
        <p:nvPicPr>
          <p:cNvPr id="4098" name="Picture 2" descr="C:\Downloads\vopc_encomenda_proje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3287376" cy="1105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6050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00191 -0.7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6778"/>
            <a:ext cx="8380575" cy="116205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Projetar</a:t>
            </a:r>
            <a:r>
              <a:rPr lang="en-US" sz="4800" dirty="0" smtClean="0"/>
              <a:t> </a:t>
            </a:r>
            <a:r>
              <a:rPr lang="en-US" sz="4800" dirty="0" err="1" smtClean="0"/>
              <a:t>subsistema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956717"/>
            <a:ext cx="8153400" cy="3992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Análise</a:t>
            </a:r>
            <a:endParaRPr lang="en-US" dirty="0" smtClean="0"/>
          </a:p>
          <a:p>
            <a:pPr lvl="1"/>
            <a:r>
              <a:rPr lang="en-US" dirty="0" smtClean="0"/>
              <a:t>Sequence</a:t>
            </a:r>
          </a:p>
          <a:p>
            <a:pPr lvl="1"/>
            <a:r>
              <a:rPr lang="en-US" dirty="0" smtClean="0"/>
              <a:t>VOPC</a:t>
            </a:r>
          </a:p>
          <a:p>
            <a:r>
              <a:rPr lang="en-US" dirty="0" err="1" smtClean="0"/>
              <a:t>Projeto</a:t>
            </a:r>
            <a:endParaRPr lang="en-US" dirty="0" smtClean="0"/>
          </a:p>
          <a:p>
            <a:pPr lvl="1"/>
            <a:r>
              <a:rPr lang="en-US" dirty="0" smtClean="0"/>
              <a:t>Sequence</a:t>
            </a:r>
          </a:p>
          <a:p>
            <a:pPr lvl="1"/>
            <a:r>
              <a:rPr lang="en-US" dirty="0" smtClean="0"/>
              <a:t>VOPC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69909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Evolução</a:t>
            </a:r>
            <a:r>
              <a:rPr lang="en-US" dirty="0" smtClean="0"/>
              <a:t> da </a:t>
            </a:r>
            <a:r>
              <a:rPr lang="en-US" dirty="0" err="1" smtClean="0"/>
              <a:t>arquitetura</a:t>
            </a:r>
            <a:endParaRPr lang="en-US" dirty="0" smtClean="0"/>
          </a:p>
          <a:p>
            <a:pPr lvl="1"/>
            <a:r>
              <a:rPr lang="en-US" dirty="0" err="1"/>
              <a:t>Padrões</a:t>
            </a:r>
            <a:r>
              <a:rPr lang="en-US" dirty="0"/>
              <a:t> de </a:t>
            </a:r>
            <a:r>
              <a:rPr lang="en-US" dirty="0" err="1"/>
              <a:t>Projeto</a:t>
            </a:r>
            <a:endParaRPr lang="en-US" dirty="0"/>
          </a:p>
          <a:p>
            <a:r>
              <a:rPr lang="en-US" dirty="0" err="1" smtClean="0"/>
              <a:t>Cadastrar</a:t>
            </a:r>
            <a:r>
              <a:rPr lang="en-US" dirty="0" smtClean="0"/>
              <a:t> </a:t>
            </a:r>
            <a:r>
              <a:rPr lang="en-US" dirty="0" err="1" smtClean="0"/>
              <a:t>Cliente</a:t>
            </a:r>
            <a:endParaRPr lang="en-US" dirty="0" smtClean="0"/>
          </a:p>
          <a:p>
            <a:r>
              <a:rPr lang="en-US" dirty="0" smtClean="0"/>
              <a:t>Registrar </a:t>
            </a:r>
            <a:r>
              <a:rPr lang="en-US" dirty="0" err="1" smtClean="0"/>
              <a:t>Encomenda</a:t>
            </a:r>
            <a:endParaRPr lang="en-US" dirty="0" smtClean="0"/>
          </a:p>
          <a:p>
            <a:r>
              <a:rPr lang="en-US" dirty="0" err="1" smtClean="0"/>
              <a:t>Projeto</a:t>
            </a:r>
            <a:r>
              <a:rPr lang="en-US" dirty="0" smtClean="0"/>
              <a:t> do </a:t>
            </a:r>
            <a:r>
              <a:rPr lang="en-US" dirty="0" err="1" smtClean="0"/>
              <a:t>Subsistema</a:t>
            </a:r>
            <a:endParaRPr lang="en-US" dirty="0" smtClean="0"/>
          </a:p>
          <a:p>
            <a:r>
              <a:rPr lang="en-US" dirty="0" err="1" smtClean="0"/>
              <a:t>Projeto</a:t>
            </a:r>
            <a:r>
              <a:rPr lang="en-US" dirty="0" smtClean="0"/>
              <a:t> de BD</a:t>
            </a:r>
          </a:p>
        </p:txBody>
      </p:sp>
      <p:pic>
        <p:nvPicPr>
          <p:cNvPr id="1026" name="Picture 2" descr="C:\Rafael\PPT\Figuras para apresentações\Imagens 2\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5065" y="692696"/>
            <a:ext cx="2843808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22779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Subsistema</a:t>
            </a:r>
            <a:r>
              <a:rPr lang="en-US" dirty="0" smtClean="0"/>
              <a:t> </a:t>
            </a:r>
            <a:r>
              <a:rPr lang="en-US" dirty="0" err="1" smtClean="0"/>
              <a:t>Correios</a:t>
            </a:r>
            <a:endParaRPr lang="en-US" dirty="0"/>
          </a:p>
        </p:txBody>
      </p:sp>
      <p:pic>
        <p:nvPicPr>
          <p:cNvPr id="1026" name="Picture 2" descr="C:\Users\Rafael\Desktop\isubsiste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75608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87088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</a:t>
            </a:r>
            <a:r>
              <a:rPr lang="en-US" dirty="0" err="1" smtClean="0"/>
              <a:t>Correios</a:t>
            </a:r>
            <a:endParaRPr lang="en-US" dirty="0"/>
          </a:p>
        </p:txBody>
      </p:sp>
      <p:pic>
        <p:nvPicPr>
          <p:cNvPr id="2050" name="Picture 2" descr="C:\Users\Rafael\Desktop\sequence_correi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163" y="1844824"/>
            <a:ext cx="8091837" cy="381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56423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1143000"/>
          </a:xfrm>
        </p:spPr>
        <p:txBody>
          <a:bodyPr/>
          <a:lstStyle/>
          <a:p>
            <a:r>
              <a:rPr lang="en-US" dirty="0" smtClean="0"/>
              <a:t>VOPC </a:t>
            </a:r>
            <a:r>
              <a:rPr lang="en-US" dirty="0" err="1" smtClean="0"/>
              <a:t>Correios</a:t>
            </a:r>
            <a:endParaRPr lang="en-US" dirty="0"/>
          </a:p>
        </p:txBody>
      </p:sp>
      <p:pic>
        <p:nvPicPr>
          <p:cNvPr id="3074" name="Picture 2" descr="C:\Users\Rafael\Desktop\vopc-subsiste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83391"/>
            <a:ext cx="5976664" cy="561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15044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de Base de Dados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Rafael\PPT\Figuras para apresentações\Imagens\249899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413500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80187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43956" cy="8842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Passo 1 </a:t>
            </a:r>
            <a:r>
              <a:rPr lang="pt-BR" dirty="0" smtClean="0"/>
              <a:t>– Mapear classes Persistentes</a:t>
            </a:r>
            <a:endParaRPr lang="pt-BR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751815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12909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43956" cy="8842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Passo 2 </a:t>
            </a:r>
            <a:r>
              <a:rPr lang="pt-BR" dirty="0" smtClean="0"/>
              <a:t>– Mapear relacionamento das classes persistentes</a:t>
            </a:r>
            <a:endParaRPr lang="pt-BR" dirty="0"/>
          </a:p>
        </p:txBody>
      </p:sp>
      <p:pic>
        <p:nvPicPr>
          <p:cNvPr id="2050" name="Picture 2" descr="C:\Users\pbsf\Desktop\aps\relacionamento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943" y="1556792"/>
            <a:ext cx="7823057" cy="4570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18746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Passo 3 </a:t>
            </a:r>
            <a:r>
              <a:rPr lang="pt-BR" dirty="0" smtClean="0"/>
              <a:t>– Identificar índices</a:t>
            </a:r>
            <a:endParaRPr lang="pt-BR" b="1" dirty="0"/>
          </a:p>
        </p:txBody>
      </p:sp>
      <p:pic>
        <p:nvPicPr>
          <p:cNvPr id="3074" name="Picture 2" descr="C:\Users\pbsf\Desktop\aps\index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104" y="1268760"/>
            <a:ext cx="8064896" cy="4711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73782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Passo 4 </a:t>
            </a:r>
            <a:r>
              <a:rPr lang="pt-BR" dirty="0" smtClean="0"/>
              <a:t>– Definir restrições de integridade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Trigger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garantir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DataEncomenda</a:t>
            </a:r>
            <a:r>
              <a:rPr lang="en-US" dirty="0" smtClean="0"/>
              <a:t> &gt;= (Data no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inser</a:t>
            </a:r>
            <a:r>
              <a:rPr lang="pt-BR" dirty="0" err="1" smtClean="0"/>
              <a:t>ção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Trigger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garantir</a:t>
            </a:r>
            <a:r>
              <a:rPr lang="en-US" dirty="0" smtClean="0"/>
              <a:t>:</a:t>
            </a:r>
          </a:p>
          <a:p>
            <a:pPr lvl="1"/>
            <a:r>
              <a:rPr lang="pt-BR" dirty="0" err="1" smtClean="0"/>
              <a:t>QuantidadeConsumo</a:t>
            </a:r>
            <a:r>
              <a:rPr lang="pt-BR" dirty="0" smtClean="0"/>
              <a:t> &lt;= </a:t>
            </a:r>
            <a:r>
              <a:rPr lang="pt-BR" dirty="0" err="1" smtClean="0"/>
              <a:t>Qtd_Estoque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807844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85728"/>
            <a:ext cx="8543956" cy="8842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Passo 5 </a:t>
            </a:r>
            <a:r>
              <a:rPr lang="pt-BR" dirty="0" smtClean="0"/>
              <a:t>– Definir características </a:t>
            </a:r>
            <a:br>
              <a:rPr lang="pt-BR" dirty="0" smtClean="0"/>
            </a:br>
            <a:r>
              <a:rPr lang="pt-BR" dirty="0" smtClean="0"/>
              <a:t>de armazenamento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Requisitos de espaço:</a:t>
            </a:r>
          </a:p>
          <a:p>
            <a:pPr lvl="1"/>
            <a:r>
              <a:rPr lang="pt-BR" dirty="0" smtClean="0"/>
              <a:t>Serão necessários, inicialmente, 3Gb.</a:t>
            </a:r>
          </a:p>
          <a:p>
            <a:r>
              <a:rPr lang="pt-BR" dirty="0" smtClean="0"/>
              <a:t>Organização Física:</a:t>
            </a:r>
          </a:p>
          <a:p>
            <a:pPr lvl="1"/>
            <a:r>
              <a:rPr lang="pt-BR" dirty="0" smtClean="0"/>
              <a:t>O banco será hospedado na WEB,  onde o sistema WEB terá acesso.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62185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612" y="285728"/>
            <a:ext cx="8543956" cy="8842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Passo 6 </a:t>
            </a:r>
            <a:r>
              <a:rPr lang="pt-BR" dirty="0" smtClean="0"/>
              <a:t>– criar estruturas de armazenamento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dirty="0" smtClean="0"/>
              <a:t>CREATE TABLE </a:t>
            </a:r>
            <a:r>
              <a:rPr lang="pt-BR" dirty="0" err="1" smtClean="0"/>
              <a:t>`cliente</a:t>
            </a:r>
            <a:r>
              <a:rPr lang="pt-BR" dirty="0" smtClean="0"/>
              <a:t>` (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`ID_Cliente</a:t>
            </a:r>
            <a:r>
              <a:rPr lang="pt-BR" dirty="0" smtClean="0"/>
              <a:t>` </a:t>
            </a:r>
            <a:r>
              <a:rPr lang="pt-BR" dirty="0" err="1" smtClean="0"/>
              <a:t>int</a:t>
            </a:r>
            <a:r>
              <a:rPr lang="pt-BR" dirty="0" smtClean="0"/>
              <a:t>(10) NOT NULL AUTO_INCREMENT,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`Data_de_Nascimento</a:t>
            </a:r>
            <a:r>
              <a:rPr lang="pt-BR" dirty="0" smtClean="0"/>
              <a:t>` date DEFAULT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`Nome</a:t>
            </a:r>
            <a:r>
              <a:rPr lang="pt-BR" dirty="0" smtClean="0"/>
              <a:t>` </a:t>
            </a:r>
            <a:r>
              <a:rPr lang="pt-BR" dirty="0" err="1" smtClean="0"/>
              <a:t>varchar</a:t>
            </a:r>
            <a:r>
              <a:rPr lang="pt-BR" dirty="0" smtClean="0"/>
              <a:t>(100) NOT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`CPF</a:t>
            </a:r>
            <a:r>
              <a:rPr lang="pt-BR" dirty="0" smtClean="0"/>
              <a:t>` </a:t>
            </a:r>
            <a:r>
              <a:rPr lang="pt-BR" dirty="0" err="1" smtClean="0"/>
              <a:t>varchar</a:t>
            </a:r>
            <a:r>
              <a:rPr lang="pt-BR" dirty="0" smtClean="0"/>
              <a:t>(11) NOT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`Telefone</a:t>
            </a:r>
            <a:r>
              <a:rPr lang="pt-BR" dirty="0" smtClean="0"/>
              <a:t>` </a:t>
            </a:r>
            <a:r>
              <a:rPr lang="pt-BR" dirty="0" err="1" smtClean="0"/>
              <a:t>int</a:t>
            </a:r>
            <a:r>
              <a:rPr lang="pt-BR" dirty="0" smtClean="0"/>
              <a:t>(10) DEFAULT NULL,</a:t>
            </a:r>
          </a:p>
          <a:p>
            <a:pPr>
              <a:buNone/>
            </a:pPr>
            <a:r>
              <a:rPr lang="en-US" dirty="0" smtClean="0"/>
              <a:t>  `</a:t>
            </a:r>
            <a:r>
              <a:rPr lang="en-US" dirty="0" err="1" smtClean="0"/>
              <a:t>Senha</a:t>
            </a:r>
            <a:r>
              <a:rPr lang="en-US" dirty="0" smtClean="0"/>
              <a:t>` </a:t>
            </a:r>
            <a:r>
              <a:rPr lang="en-US" dirty="0" err="1" smtClean="0"/>
              <a:t>varchar</a:t>
            </a:r>
            <a:r>
              <a:rPr lang="en-US" dirty="0" smtClean="0"/>
              <a:t>(20),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`ID_Endereco</a:t>
            </a:r>
            <a:r>
              <a:rPr lang="pt-BR" dirty="0" smtClean="0"/>
              <a:t>` </a:t>
            </a:r>
            <a:r>
              <a:rPr lang="pt-BR" dirty="0" err="1" smtClean="0"/>
              <a:t>int</a:t>
            </a:r>
            <a:r>
              <a:rPr lang="pt-BR" dirty="0" smtClean="0"/>
              <a:t>(10) DEFAULT NULL,</a:t>
            </a:r>
          </a:p>
          <a:p>
            <a:pPr>
              <a:buNone/>
            </a:pPr>
            <a:r>
              <a:rPr lang="pt-BR" dirty="0" smtClean="0"/>
              <a:t>  PRIMARY KEY (</a:t>
            </a:r>
            <a:r>
              <a:rPr lang="pt-BR" dirty="0" err="1" smtClean="0"/>
              <a:t>`ID_Cliente</a:t>
            </a:r>
            <a:r>
              <a:rPr lang="pt-BR" dirty="0" smtClean="0"/>
              <a:t>`),</a:t>
            </a:r>
          </a:p>
          <a:p>
            <a:pPr>
              <a:buNone/>
            </a:pPr>
            <a:r>
              <a:rPr lang="pt-BR" dirty="0" smtClean="0"/>
              <a:t>  UNIQUE KEY </a:t>
            </a:r>
            <a:r>
              <a:rPr lang="pt-BR" dirty="0" err="1" smtClean="0"/>
              <a:t>`ClienteCPFunico</a:t>
            </a:r>
            <a:r>
              <a:rPr lang="pt-BR" dirty="0" smtClean="0"/>
              <a:t>` (</a:t>
            </a:r>
            <a:r>
              <a:rPr lang="pt-BR" dirty="0" err="1" smtClean="0"/>
              <a:t>`CPF</a:t>
            </a:r>
            <a:r>
              <a:rPr lang="pt-BR" dirty="0" smtClean="0"/>
              <a:t>`),</a:t>
            </a:r>
          </a:p>
          <a:p>
            <a:pPr>
              <a:buNone/>
            </a:pPr>
            <a:r>
              <a:rPr lang="pt-BR" dirty="0" smtClean="0"/>
              <a:t>  KEY </a:t>
            </a:r>
            <a:r>
              <a:rPr lang="pt-BR" dirty="0" err="1" smtClean="0"/>
              <a:t>`IDEndDeClien_fKey</a:t>
            </a:r>
            <a:r>
              <a:rPr lang="pt-BR" dirty="0" smtClean="0"/>
              <a:t>` (</a:t>
            </a:r>
            <a:r>
              <a:rPr lang="pt-BR" dirty="0" err="1" smtClean="0"/>
              <a:t>`ID_Endereco</a:t>
            </a:r>
            <a:r>
              <a:rPr lang="pt-BR" dirty="0" smtClean="0"/>
              <a:t>`),</a:t>
            </a:r>
          </a:p>
          <a:p>
            <a:pPr>
              <a:buNone/>
            </a:pPr>
            <a:r>
              <a:rPr lang="en-US" dirty="0" smtClean="0"/>
              <a:t>  `</a:t>
            </a:r>
            <a:r>
              <a:rPr lang="en-US" dirty="0" err="1" smtClean="0"/>
              <a:t>IDEndDeClien_fKey</a:t>
            </a:r>
            <a:r>
              <a:rPr lang="en-US" dirty="0" smtClean="0"/>
              <a:t>` FOREIGN KEY (`</a:t>
            </a:r>
            <a:r>
              <a:rPr lang="en-US" dirty="0" err="1" smtClean="0"/>
              <a:t>ID_Endereco</a:t>
            </a:r>
            <a:r>
              <a:rPr lang="en-US" dirty="0" smtClean="0"/>
              <a:t>`) REFERENCES `</a:t>
            </a:r>
            <a:r>
              <a:rPr lang="en-US" dirty="0" err="1" smtClean="0"/>
              <a:t>endereco</a:t>
            </a:r>
            <a:r>
              <a:rPr lang="en-US" dirty="0" smtClean="0"/>
              <a:t>` (`</a:t>
            </a:r>
            <a:r>
              <a:rPr lang="en-US" dirty="0" err="1" smtClean="0"/>
              <a:t>ID_Endereco</a:t>
            </a:r>
            <a:r>
              <a:rPr lang="en-US" dirty="0" smtClean="0"/>
              <a:t>`),</a:t>
            </a:r>
          </a:p>
          <a:p>
            <a:pPr>
              <a:buNone/>
            </a:pPr>
            <a:r>
              <a:rPr lang="en-US" dirty="0" smtClean="0"/>
              <a:t>  INDEX `</a:t>
            </a:r>
            <a:r>
              <a:rPr lang="en-US" dirty="0" err="1" smtClean="0"/>
              <a:t>cliente_nome</a:t>
            </a:r>
            <a:r>
              <a:rPr lang="en-US" dirty="0" smtClean="0"/>
              <a:t>`(`Nome`),</a:t>
            </a:r>
          </a:p>
          <a:p>
            <a:pPr>
              <a:buNone/>
            </a:pPr>
            <a:r>
              <a:rPr lang="en-US" dirty="0" smtClean="0"/>
              <a:t>  INDEX `</a:t>
            </a:r>
            <a:r>
              <a:rPr lang="en-US" dirty="0" err="1" smtClean="0"/>
              <a:t>cliente_CPF</a:t>
            </a:r>
            <a:r>
              <a:rPr lang="en-US" dirty="0" smtClean="0"/>
              <a:t>`(`CPF`)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2592423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6923112" cy="116205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Evolução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108520" y="2133600"/>
            <a:ext cx="8153400" cy="3992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 descr="C:\Rafael\PPT\Figuras para apresentações\Imagens\02283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3113647" cy="467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6623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Passo 6 </a:t>
            </a:r>
            <a:r>
              <a:rPr lang="pt-BR" dirty="0"/>
              <a:t>– criar estruturas de armazenamento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 smtClean="0"/>
              <a:t>CREATE TABLE </a:t>
            </a:r>
            <a:r>
              <a:rPr lang="pt-BR" dirty="0" err="1" smtClean="0"/>
              <a:t>`consumo</a:t>
            </a:r>
            <a:r>
              <a:rPr lang="pt-BR" dirty="0" smtClean="0"/>
              <a:t>` (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`Quantidade</a:t>
            </a:r>
            <a:r>
              <a:rPr lang="pt-BR" dirty="0" smtClean="0"/>
              <a:t>` </a:t>
            </a:r>
            <a:r>
              <a:rPr lang="pt-BR" dirty="0" err="1" smtClean="0"/>
              <a:t>int</a:t>
            </a:r>
            <a:r>
              <a:rPr lang="pt-BR" dirty="0" smtClean="0"/>
              <a:t>(10) NOT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`ID_produto</a:t>
            </a:r>
            <a:r>
              <a:rPr lang="pt-BR" dirty="0" smtClean="0"/>
              <a:t>` </a:t>
            </a:r>
            <a:r>
              <a:rPr lang="pt-BR" dirty="0" err="1" smtClean="0"/>
              <a:t>int</a:t>
            </a:r>
            <a:r>
              <a:rPr lang="pt-BR" dirty="0" smtClean="0"/>
              <a:t>(10) NOT NULL DEFAULT '0',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`ID_encomenda</a:t>
            </a:r>
            <a:r>
              <a:rPr lang="pt-BR" dirty="0" smtClean="0"/>
              <a:t>` </a:t>
            </a:r>
            <a:r>
              <a:rPr lang="pt-BR" dirty="0" err="1" smtClean="0"/>
              <a:t>int</a:t>
            </a:r>
            <a:r>
              <a:rPr lang="pt-BR" dirty="0" smtClean="0"/>
              <a:t>(10) NOT NULL DEFAULT '0',</a:t>
            </a:r>
          </a:p>
          <a:p>
            <a:pPr>
              <a:buNone/>
            </a:pPr>
            <a:r>
              <a:rPr lang="pt-BR" dirty="0" smtClean="0"/>
              <a:t>  PRIMARY KEY (</a:t>
            </a:r>
            <a:r>
              <a:rPr lang="pt-BR" dirty="0" err="1" smtClean="0"/>
              <a:t>`ID_produto</a:t>
            </a:r>
            <a:r>
              <a:rPr lang="pt-BR" dirty="0" smtClean="0"/>
              <a:t>`,</a:t>
            </a:r>
            <a:r>
              <a:rPr lang="pt-BR" dirty="0" err="1" smtClean="0"/>
              <a:t>`ID_encomenda</a:t>
            </a:r>
            <a:r>
              <a:rPr lang="pt-BR" dirty="0" smtClean="0"/>
              <a:t>`),</a:t>
            </a:r>
          </a:p>
          <a:p>
            <a:pPr>
              <a:buNone/>
            </a:pPr>
            <a:r>
              <a:rPr lang="pt-BR" dirty="0" smtClean="0"/>
              <a:t>  KEY `Consumo_fkey2` (</a:t>
            </a:r>
            <a:r>
              <a:rPr lang="pt-BR" dirty="0" err="1" smtClean="0"/>
              <a:t>`ID_encomenda</a:t>
            </a:r>
            <a:r>
              <a:rPr lang="pt-BR" dirty="0" smtClean="0"/>
              <a:t>`),</a:t>
            </a:r>
          </a:p>
          <a:p>
            <a:pPr>
              <a:buNone/>
            </a:pPr>
            <a:r>
              <a:rPr lang="en-US" dirty="0" smtClean="0"/>
              <a:t>  `</a:t>
            </a:r>
            <a:r>
              <a:rPr lang="en-US" dirty="0" err="1" smtClean="0"/>
              <a:t>IDEnc_fKey</a:t>
            </a:r>
            <a:r>
              <a:rPr lang="en-US" dirty="0" smtClean="0"/>
              <a:t>` FOREING KEY (`</a:t>
            </a:r>
            <a:r>
              <a:rPr lang="en-US" dirty="0" err="1" smtClean="0"/>
              <a:t>ID_encomenda</a:t>
            </a:r>
            <a:r>
              <a:rPr lang="en-US" dirty="0" smtClean="0"/>
              <a:t>`) REFERENCES `</a:t>
            </a:r>
            <a:r>
              <a:rPr lang="en-US" dirty="0" err="1" smtClean="0"/>
              <a:t>encomenda</a:t>
            </a:r>
            <a:r>
              <a:rPr lang="en-US" dirty="0" smtClean="0"/>
              <a:t>` (`</a:t>
            </a:r>
            <a:r>
              <a:rPr lang="en-US" dirty="0" err="1" smtClean="0"/>
              <a:t>ID_Encomenda</a:t>
            </a:r>
            <a:r>
              <a:rPr lang="en-US" dirty="0" smtClean="0"/>
              <a:t>`), </a:t>
            </a:r>
          </a:p>
          <a:p>
            <a:pPr>
              <a:buNone/>
            </a:pPr>
            <a:r>
              <a:rPr lang="en-US" dirty="0" smtClean="0"/>
              <a:t>  `</a:t>
            </a:r>
            <a:r>
              <a:rPr lang="en-US" dirty="0" err="1" smtClean="0"/>
              <a:t>IDProd_fKey</a:t>
            </a:r>
            <a:r>
              <a:rPr lang="en-US" dirty="0" smtClean="0"/>
              <a:t>` FOREING KEY (`</a:t>
            </a:r>
            <a:r>
              <a:rPr lang="en-US" dirty="0" err="1" smtClean="0"/>
              <a:t>ID_produto</a:t>
            </a:r>
            <a:r>
              <a:rPr lang="en-US" dirty="0" smtClean="0"/>
              <a:t>`) REFERENCES `</a:t>
            </a:r>
            <a:r>
              <a:rPr lang="en-US" dirty="0" err="1" smtClean="0"/>
              <a:t>produto</a:t>
            </a:r>
            <a:r>
              <a:rPr lang="en-US" dirty="0" smtClean="0"/>
              <a:t>` (`</a:t>
            </a:r>
            <a:r>
              <a:rPr lang="en-US" dirty="0" err="1" smtClean="0"/>
              <a:t>ID_Produto</a:t>
            </a:r>
            <a:r>
              <a:rPr lang="en-US" dirty="0" smtClean="0"/>
              <a:t>`)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702455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28" y="285728"/>
            <a:ext cx="8543956" cy="8842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Passo 6 </a:t>
            </a:r>
            <a:r>
              <a:rPr lang="pt-BR" dirty="0" smtClean="0"/>
              <a:t>– criar estruturas de armazenamento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t-BR" dirty="0" smtClean="0"/>
              <a:t>CREATE TABLE </a:t>
            </a:r>
            <a:r>
              <a:rPr lang="pt-BR" dirty="0" err="1" smtClean="0"/>
              <a:t>`endereco</a:t>
            </a:r>
            <a:r>
              <a:rPr lang="pt-BR" dirty="0" smtClean="0"/>
              <a:t>` (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`ID_Endereco</a:t>
            </a:r>
            <a:r>
              <a:rPr lang="pt-BR" dirty="0" smtClean="0"/>
              <a:t>` </a:t>
            </a:r>
            <a:r>
              <a:rPr lang="pt-BR" dirty="0" err="1" smtClean="0"/>
              <a:t>int</a:t>
            </a:r>
            <a:r>
              <a:rPr lang="pt-BR" dirty="0" smtClean="0"/>
              <a:t>(10) NOT NULL AUTO_INCREMENT,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`Logradouro</a:t>
            </a:r>
            <a:r>
              <a:rPr lang="pt-BR" dirty="0" smtClean="0"/>
              <a:t>` </a:t>
            </a:r>
            <a:r>
              <a:rPr lang="pt-BR" dirty="0" err="1" smtClean="0"/>
              <a:t>varchar</a:t>
            </a:r>
            <a:r>
              <a:rPr lang="pt-BR" dirty="0" smtClean="0"/>
              <a:t>(100) NOT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`Complemento</a:t>
            </a:r>
            <a:r>
              <a:rPr lang="pt-BR" dirty="0" smtClean="0"/>
              <a:t>` </a:t>
            </a:r>
            <a:r>
              <a:rPr lang="pt-BR" dirty="0" err="1" smtClean="0"/>
              <a:t>varchar</a:t>
            </a:r>
            <a:r>
              <a:rPr lang="pt-BR" dirty="0" smtClean="0"/>
              <a:t>(100) DEFAULT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`Numero</a:t>
            </a:r>
            <a:r>
              <a:rPr lang="pt-BR" dirty="0" smtClean="0"/>
              <a:t>` </a:t>
            </a:r>
            <a:r>
              <a:rPr lang="pt-BR" dirty="0" err="1" smtClean="0"/>
              <a:t>int</a:t>
            </a:r>
            <a:r>
              <a:rPr lang="pt-BR" dirty="0" smtClean="0"/>
              <a:t>(5) DEFAULT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`CEP</a:t>
            </a:r>
            <a:r>
              <a:rPr lang="pt-BR" dirty="0" smtClean="0"/>
              <a:t>` </a:t>
            </a:r>
            <a:r>
              <a:rPr lang="pt-BR" dirty="0" err="1" smtClean="0"/>
              <a:t>int</a:t>
            </a:r>
            <a:r>
              <a:rPr lang="pt-BR" dirty="0" smtClean="0"/>
              <a:t>(8) NOT NULL,</a:t>
            </a:r>
          </a:p>
          <a:p>
            <a:pPr>
              <a:buNone/>
            </a:pPr>
            <a:r>
              <a:rPr lang="pt-BR" dirty="0" smtClean="0"/>
              <a:t>  PRIMARY KEY (</a:t>
            </a:r>
            <a:r>
              <a:rPr lang="pt-BR" dirty="0" err="1" smtClean="0"/>
              <a:t>`ID_Endereco</a:t>
            </a:r>
            <a:r>
              <a:rPr lang="pt-BR" dirty="0" smtClean="0"/>
              <a:t>`)</a:t>
            </a:r>
          </a:p>
          <a:p>
            <a:pPr>
              <a:buNone/>
            </a:pPr>
            <a:r>
              <a:rPr lang="pt-BR" dirty="0" smtClean="0"/>
              <a:t>)</a:t>
            </a:r>
          </a:p>
          <a:p>
            <a:pPr>
              <a:buNone/>
            </a:pPr>
            <a:r>
              <a:rPr lang="pt-BR" dirty="0" smtClean="0"/>
              <a:t>CREATE TABLE </a:t>
            </a:r>
            <a:r>
              <a:rPr lang="pt-BR" dirty="0" err="1" smtClean="0"/>
              <a:t>`telefone</a:t>
            </a:r>
            <a:r>
              <a:rPr lang="pt-BR" dirty="0" smtClean="0"/>
              <a:t>` (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`Telefone</a:t>
            </a:r>
            <a:r>
              <a:rPr lang="pt-BR" dirty="0" smtClean="0"/>
              <a:t>` </a:t>
            </a:r>
            <a:r>
              <a:rPr lang="pt-BR" dirty="0" err="1" smtClean="0"/>
              <a:t>int</a:t>
            </a:r>
            <a:r>
              <a:rPr lang="pt-BR" dirty="0" smtClean="0"/>
              <a:t>(10) NOT NULL AUTO_INCREMENT,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`ID_Cliente</a:t>
            </a:r>
            <a:r>
              <a:rPr lang="pt-BR" dirty="0" smtClean="0"/>
              <a:t>` </a:t>
            </a:r>
            <a:r>
              <a:rPr lang="pt-BR" dirty="0" err="1" smtClean="0"/>
              <a:t>varchar</a:t>
            </a:r>
            <a:r>
              <a:rPr lang="pt-BR" dirty="0" smtClean="0"/>
              <a:t>(100) NOT NULL,</a:t>
            </a:r>
          </a:p>
          <a:p>
            <a:pPr>
              <a:buNone/>
            </a:pPr>
            <a:r>
              <a:rPr lang="pt-BR" dirty="0" smtClean="0"/>
              <a:t>  PRIMARY KEY (</a:t>
            </a:r>
            <a:r>
              <a:rPr lang="pt-BR" dirty="0" err="1" smtClean="0"/>
              <a:t>`Telefone</a:t>
            </a:r>
            <a:r>
              <a:rPr lang="pt-BR" dirty="0" smtClean="0"/>
              <a:t>`, </a:t>
            </a:r>
            <a:r>
              <a:rPr lang="pt-BR" dirty="0" err="1" smtClean="0"/>
              <a:t>`ID_Cliente</a:t>
            </a:r>
            <a:r>
              <a:rPr lang="pt-BR" dirty="0" smtClean="0"/>
              <a:t>`),</a:t>
            </a:r>
          </a:p>
          <a:p>
            <a:pPr>
              <a:buNone/>
            </a:pPr>
            <a:r>
              <a:rPr lang="en-US" dirty="0" smtClean="0"/>
              <a:t>  `</a:t>
            </a:r>
            <a:r>
              <a:rPr lang="en-US" dirty="0" err="1" smtClean="0"/>
              <a:t>IDCliente_fKey</a:t>
            </a:r>
            <a:r>
              <a:rPr lang="en-US" dirty="0" smtClean="0"/>
              <a:t>` FOREING KEY (`</a:t>
            </a:r>
            <a:r>
              <a:rPr lang="en-US" dirty="0" err="1" smtClean="0"/>
              <a:t>ID_Cliente</a:t>
            </a:r>
            <a:r>
              <a:rPr lang="en-US" dirty="0" smtClean="0"/>
              <a:t>`) REFERENCES `</a:t>
            </a:r>
            <a:r>
              <a:rPr lang="en-US" dirty="0" err="1" smtClean="0"/>
              <a:t>cliente</a:t>
            </a:r>
            <a:r>
              <a:rPr lang="en-US" dirty="0" smtClean="0"/>
              <a:t>` (`</a:t>
            </a:r>
            <a:r>
              <a:rPr lang="en-US" dirty="0" err="1" smtClean="0"/>
              <a:t>ID_Cliente</a:t>
            </a:r>
            <a:r>
              <a:rPr lang="en-US" dirty="0" smtClean="0"/>
              <a:t>`)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40966758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Passo 6 </a:t>
            </a:r>
            <a:r>
              <a:rPr lang="pt-BR" dirty="0"/>
              <a:t>– criar estruturas de armazenamento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t-BR" dirty="0" smtClean="0"/>
              <a:t>CREATE TABLE </a:t>
            </a:r>
            <a:r>
              <a:rPr lang="pt-BR" dirty="0" err="1" smtClean="0"/>
              <a:t>`funcionario</a:t>
            </a:r>
            <a:r>
              <a:rPr lang="pt-BR" dirty="0" smtClean="0"/>
              <a:t>` (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`ID_Funcionario</a:t>
            </a:r>
            <a:r>
              <a:rPr lang="pt-BR" dirty="0" smtClean="0"/>
              <a:t>` </a:t>
            </a:r>
            <a:r>
              <a:rPr lang="pt-BR" dirty="0" err="1" smtClean="0"/>
              <a:t>int</a:t>
            </a:r>
            <a:r>
              <a:rPr lang="pt-BR" dirty="0" smtClean="0"/>
              <a:t>(10) NOT NULL AUTO_INCREMENT,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`CPF</a:t>
            </a:r>
            <a:r>
              <a:rPr lang="pt-BR" dirty="0" smtClean="0"/>
              <a:t>` </a:t>
            </a:r>
            <a:r>
              <a:rPr lang="pt-BR" dirty="0" err="1" smtClean="0"/>
              <a:t>varchar</a:t>
            </a:r>
            <a:r>
              <a:rPr lang="pt-BR" dirty="0" smtClean="0"/>
              <a:t>(11) NOT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`Senha</a:t>
            </a:r>
            <a:r>
              <a:rPr lang="pt-BR" dirty="0" smtClean="0"/>
              <a:t>` </a:t>
            </a:r>
            <a:r>
              <a:rPr lang="pt-BR" dirty="0" err="1" smtClean="0"/>
              <a:t>varchar</a:t>
            </a:r>
            <a:r>
              <a:rPr lang="pt-BR" dirty="0" smtClean="0"/>
              <a:t>(20) NOT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`Nome</a:t>
            </a:r>
            <a:r>
              <a:rPr lang="pt-BR" dirty="0" smtClean="0"/>
              <a:t>` </a:t>
            </a:r>
            <a:r>
              <a:rPr lang="pt-BR" dirty="0" err="1" smtClean="0"/>
              <a:t>varchar</a:t>
            </a:r>
            <a:r>
              <a:rPr lang="pt-BR" dirty="0" smtClean="0"/>
              <a:t>(100) NOT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`Turno</a:t>
            </a:r>
            <a:r>
              <a:rPr lang="pt-BR" dirty="0" smtClean="0"/>
              <a:t>` </a:t>
            </a:r>
            <a:r>
              <a:rPr lang="pt-BR" dirty="0" err="1" smtClean="0"/>
              <a:t>varchar</a:t>
            </a:r>
            <a:r>
              <a:rPr lang="pt-BR" dirty="0" smtClean="0"/>
              <a:t>(1) DEFAULT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`Tipo</a:t>
            </a:r>
            <a:r>
              <a:rPr lang="pt-BR" dirty="0" smtClean="0"/>
              <a:t>` </a:t>
            </a:r>
            <a:r>
              <a:rPr lang="pt-BR" dirty="0" err="1" smtClean="0"/>
              <a:t>varchar</a:t>
            </a:r>
            <a:r>
              <a:rPr lang="pt-BR" dirty="0" smtClean="0"/>
              <a:t>(15) DEFAULT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`ID_Endereco</a:t>
            </a:r>
            <a:r>
              <a:rPr lang="pt-BR" dirty="0" smtClean="0"/>
              <a:t>` </a:t>
            </a:r>
            <a:r>
              <a:rPr lang="pt-BR" dirty="0" err="1" smtClean="0"/>
              <a:t>int</a:t>
            </a:r>
            <a:r>
              <a:rPr lang="pt-BR" dirty="0" smtClean="0"/>
              <a:t>(10) DEFAULT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`ID_Supervisor</a:t>
            </a:r>
            <a:r>
              <a:rPr lang="pt-BR" dirty="0" smtClean="0"/>
              <a:t>` </a:t>
            </a:r>
            <a:r>
              <a:rPr lang="pt-BR" dirty="0" err="1" smtClean="0"/>
              <a:t>int</a:t>
            </a:r>
            <a:r>
              <a:rPr lang="pt-BR" dirty="0" smtClean="0"/>
              <a:t>(10) DEFAULT NULL,</a:t>
            </a:r>
          </a:p>
          <a:p>
            <a:pPr>
              <a:buNone/>
            </a:pPr>
            <a:r>
              <a:rPr lang="pt-BR" dirty="0" smtClean="0"/>
              <a:t>  PRIMARY KEY (</a:t>
            </a:r>
            <a:r>
              <a:rPr lang="pt-BR" dirty="0" err="1" smtClean="0"/>
              <a:t>`ID_Funcionario</a:t>
            </a:r>
            <a:r>
              <a:rPr lang="pt-BR" dirty="0" smtClean="0"/>
              <a:t>`),</a:t>
            </a:r>
          </a:p>
          <a:p>
            <a:pPr>
              <a:buNone/>
            </a:pPr>
            <a:r>
              <a:rPr lang="pt-BR" dirty="0" smtClean="0"/>
              <a:t>  UNIQUE KEY </a:t>
            </a:r>
            <a:r>
              <a:rPr lang="pt-BR" dirty="0" err="1" smtClean="0"/>
              <a:t>`FuncionarioCPFUnico</a:t>
            </a:r>
            <a:r>
              <a:rPr lang="pt-BR" dirty="0" smtClean="0"/>
              <a:t>` (</a:t>
            </a:r>
            <a:r>
              <a:rPr lang="pt-BR" dirty="0" err="1" smtClean="0"/>
              <a:t>`CPF</a:t>
            </a:r>
            <a:r>
              <a:rPr lang="pt-BR" dirty="0" smtClean="0"/>
              <a:t>`),</a:t>
            </a:r>
          </a:p>
          <a:p>
            <a:pPr>
              <a:buNone/>
            </a:pPr>
            <a:r>
              <a:rPr lang="pt-BR" dirty="0" smtClean="0"/>
              <a:t>  KEY </a:t>
            </a:r>
            <a:r>
              <a:rPr lang="pt-BR" dirty="0" err="1" smtClean="0"/>
              <a:t>`IDEndDeFunc_fKey</a:t>
            </a:r>
            <a:r>
              <a:rPr lang="pt-BR" dirty="0" smtClean="0"/>
              <a:t>` (</a:t>
            </a:r>
            <a:r>
              <a:rPr lang="pt-BR" dirty="0" err="1" smtClean="0"/>
              <a:t>`ID_Endereco</a:t>
            </a:r>
            <a:r>
              <a:rPr lang="pt-BR" dirty="0" smtClean="0"/>
              <a:t>`),</a:t>
            </a:r>
          </a:p>
          <a:p>
            <a:pPr>
              <a:buNone/>
            </a:pPr>
            <a:r>
              <a:rPr lang="pt-BR" dirty="0" smtClean="0"/>
              <a:t>  KEY </a:t>
            </a:r>
            <a:r>
              <a:rPr lang="pt-BR" dirty="0" err="1" smtClean="0"/>
              <a:t>`IDSupDeFunc_fKey</a:t>
            </a:r>
            <a:r>
              <a:rPr lang="pt-BR" dirty="0" smtClean="0"/>
              <a:t>` (</a:t>
            </a:r>
            <a:r>
              <a:rPr lang="pt-BR" dirty="0" err="1" smtClean="0"/>
              <a:t>`ID_Supervisor</a:t>
            </a:r>
            <a:r>
              <a:rPr lang="pt-BR" dirty="0" smtClean="0"/>
              <a:t>`),</a:t>
            </a:r>
          </a:p>
          <a:p>
            <a:pPr>
              <a:buNone/>
            </a:pPr>
            <a:r>
              <a:rPr lang="pt-BR" dirty="0" smtClean="0"/>
              <a:t> </a:t>
            </a:r>
            <a:r>
              <a:rPr lang="pt-BR" dirty="0" err="1" smtClean="0"/>
              <a:t>`IDEndDeFunc_fKey</a:t>
            </a:r>
            <a:r>
              <a:rPr lang="pt-BR" dirty="0" smtClean="0"/>
              <a:t>` FOREIGN KEY (</a:t>
            </a:r>
            <a:r>
              <a:rPr lang="pt-BR" dirty="0" err="1" smtClean="0"/>
              <a:t>`ID_Endereco</a:t>
            </a:r>
            <a:r>
              <a:rPr lang="pt-BR" dirty="0" smtClean="0"/>
              <a:t>`) REFERENCES </a:t>
            </a:r>
            <a:r>
              <a:rPr lang="pt-BR" dirty="0" err="1" smtClean="0"/>
              <a:t>`endereco</a:t>
            </a:r>
            <a:r>
              <a:rPr lang="pt-BR" dirty="0" smtClean="0"/>
              <a:t>` (</a:t>
            </a:r>
            <a:r>
              <a:rPr lang="pt-BR" dirty="0" err="1" smtClean="0"/>
              <a:t>`ID_Endereco</a:t>
            </a:r>
            <a:r>
              <a:rPr lang="pt-BR" dirty="0" smtClean="0"/>
              <a:t>`),</a:t>
            </a:r>
          </a:p>
          <a:p>
            <a:pPr>
              <a:buNone/>
            </a:pPr>
            <a:r>
              <a:rPr lang="pt-BR" dirty="0" smtClean="0"/>
              <a:t> </a:t>
            </a:r>
            <a:r>
              <a:rPr lang="pt-BR" dirty="0" err="1" smtClean="0"/>
              <a:t>`IDSupDeFunc_fKey</a:t>
            </a:r>
            <a:r>
              <a:rPr lang="pt-BR" dirty="0" smtClean="0"/>
              <a:t>` FOREIGN KEY (</a:t>
            </a:r>
            <a:r>
              <a:rPr lang="pt-BR" dirty="0" err="1" smtClean="0"/>
              <a:t>`ID_Supervisor</a:t>
            </a:r>
            <a:r>
              <a:rPr lang="pt-BR" dirty="0" smtClean="0"/>
              <a:t>`) REFERENCES </a:t>
            </a:r>
            <a:r>
              <a:rPr lang="pt-BR" dirty="0" err="1" smtClean="0"/>
              <a:t>`funcionario</a:t>
            </a:r>
            <a:r>
              <a:rPr lang="pt-BR" dirty="0" smtClean="0"/>
              <a:t>` (</a:t>
            </a:r>
            <a:r>
              <a:rPr lang="pt-BR" dirty="0" err="1" smtClean="0"/>
              <a:t>`ID_Funcionario</a:t>
            </a:r>
            <a:r>
              <a:rPr lang="pt-BR" dirty="0" smtClean="0"/>
              <a:t>`),</a:t>
            </a:r>
          </a:p>
          <a:p>
            <a:pPr>
              <a:buNone/>
            </a:pPr>
            <a:r>
              <a:rPr lang="en-US" dirty="0" smtClean="0"/>
              <a:t> INDEX `</a:t>
            </a:r>
            <a:r>
              <a:rPr lang="en-US" dirty="0" err="1" smtClean="0"/>
              <a:t>funcionario_nome</a:t>
            </a:r>
            <a:r>
              <a:rPr lang="en-US" dirty="0" smtClean="0"/>
              <a:t>`(`Nome`),</a:t>
            </a:r>
          </a:p>
          <a:p>
            <a:pPr>
              <a:buNone/>
            </a:pPr>
            <a:r>
              <a:rPr lang="en-US" dirty="0" smtClean="0"/>
              <a:t> INDEX `</a:t>
            </a:r>
            <a:r>
              <a:rPr lang="en-US" dirty="0" err="1" smtClean="0"/>
              <a:t>funcionario_CPF</a:t>
            </a:r>
            <a:r>
              <a:rPr lang="en-US" dirty="0" smtClean="0"/>
              <a:t>`(`CPF`)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030611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660" y="285728"/>
            <a:ext cx="8543956" cy="8842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Passo 6 </a:t>
            </a:r>
            <a:r>
              <a:rPr lang="pt-BR" dirty="0" smtClean="0"/>
              <a:t>– criar estruturas de armazenamento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dirty="0" smtClean="0"/>
              <a:t>CREATE TABLE </a:t>
            </a:r>
            <a:r>
              <a:rPr lang="pt-BR" dirty="0" err="1" smtClean="0"/>
              <a:t>`produto</a:t>
            </a:r>
            <a:r>
              <a:rPr lang="pt-BR" dirty="0" smtClean="0"/>
              <a:t>` (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`Nome</a:t>
            </a:r>
            <a:r>
              <a:rPr lang="pt-BR" dirty="0" smtClean="0"/>
              <a:t>` </a:t>
            </a:r>
            <a:r>
              <a:rPr lang="pt-BR" dirty="0" err="1" smtClean="0"/>
              <a:t>varchar</a:t>
            </a:r>
            <a:r>
              <a:rPr lang="pt-BR" dirty="0" smtClean="0"/>
              <a:t>(100) NOT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`Descricao</a:t>
            </a:r>
            <a:r>
              <a:rPr lang="pt-BR" dirty="0" smtClean="0"/>
              <a:t>` </a:t>
            </a:r>
            <a:r>
              <a:rPr lang="pt-BR" dirty="0" err="1" smtClean="0"/>
              <a:t>varchar</a:t>
            </a:r>
            <a:r>
              <a:rPr lang="pt-BR" dirty="0" smtClean="0"/>
              <a:t>(200) DEFAULT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`ID_produto</a:t>
            </a:r>
            <a:r>
              <a:rPr lang="pt-BR" dirty="0" smtClean="0"/>
              <a:t>` </a:t>
            </a:r>
            <a:r>
              <a:rPr lang="pt-BR" dirty="0" err="1" smtClean="0"/>
              <a:t>int</a:t>
            </a:r>
            <a:r>
              <a:rPr lang="pt-BR" dirty="0" smtClean="0"/>
              <a:t>(10) NOT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`Qtd_estoque</a:t>
            </a:r>
            <a:r>
              <a:rPr lang="pt-BR" dirty="0" smtClean="0"/>
              <a:t>` </a:t>
            </a:r>
            <a:r>
              <a:rPr lang="pt-BR" dirty="0" err="1" smtClean="0"/>
              <a:t>int</a:t>
            </a:r>
            <a:r>
              <a:rPr lang="pt-BR" dirty="0" smtClean="0"/>
              <a:t>(10) NOT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`Preco</a:t>
            </a:r>
            <a:r>
              <a:rPr lang="pt-BR" dirty="0" smtClean="0"/>
              <a:t>` </a:t>
            </a:r>
            <a:r>
              <a:rPr lang="pt-BR" dirty="0" err="1" smtClean="0"/>
              <a:t>double</a:t>
            </a:r>
            <a:r>
              <a:rPr lang="pt-BR" dirty="0" smtClean="0"/>
              <a:t> DEFAULT NULL,</a:t>
            </a:r>
          </a:p>
          <a:p>
            <a:pPr>
              <a:buNone/>
            </a:pPr>
            <a:r>
              <a:rPr lang="pt-BR" dirty="0" smtClean="0"/>
              <a:t>  PRIMARY KEY (</a:t>
            </a:r>
            <a:r>
              <a:rPr lang="pt-BR" dirty="0" err="1" smtClean="0"/>
              <a:t>`ID_produto</a:t>
            </a:r>
            <a:r>
              <a:rPr lang="pt-BR" dirty="0" smtClean="0"/>
              <a:t>`),</a:t>
            </a:r>
          </a:p>
          <a:p>
            <a:pPr>
              <a:buNone/>
            </a:pPr>
            <a:r>
              <a:rPr lang="en-US" dirty="0" smtClean="0"/>
              <a:t>  INDEX `</a:t>
            </a:r>
            <a:r>
              <a:rPr lang="en-US" dirty="0" err="1" smtClean="0"/>
              <a:t>produto_nome</a:t>
            </a:r>
            <a:r>
              <a:rPr lang="en-US" dirty="0" smtClean="0"/>
              <a:t>`(`</a:t>
            </a:r>
            <a:r>
              <a:rPr lang="en-US" dirty="0" err="1" smtClean="0"/>
              <a:t>nome</a:t>
            </a:r>
            <a:r>
              <a:rPr lang="en-US" dirty="0" smtClean="0"/>
              <a:t>`)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CREATE TABLE </a:t>
            </a:r>
            <a:r>
              <a:rPr lang="pt-BR" dirty="0" err="1" smtClean="0"/>
              <a:t>`encomenda</a:t>
            </a:r>
            <a:r>
              <a:rPr lang="pt-BR" dirty="0" smtClean="0"/>
              <a:t>` (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`ID_Encomenda</a:t>
            </a:r>
            <a:r>
              <a:rPr lang="pt-BR" dirty="0" smtClean="0"/>
              <a:t>` </a:t>
            </a:r>
            <a:r>
              <a:rPr lang="pt-BR" dirty="0" err="1" smtClean="0"/>
              <a:t>int</a:t>
            </a:r>
            <a:r>
              <a:rPr lang="pt-BR" dirty="0" smtClean="0"/>
              <a:t>(10) NOT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`Data</a:t>
            </a:r>
            <a:r>
              <a:rPr lang="pt-BR" dirty="0" smtClean="0"/>
              <a:t>` date DEFAULT NULL,</a:t>
            </a:r>
          </a:p>
          <a:p>
            <a:pPr>
              <a:buNone/>
            </a:pPr>
            <a:r>
              <a:rPr lang="pt-BR" dirty="0" smtClean="0"/>
              <a:t>  </a:t>
            </a:r>
            <a:r>
              <a:rPr lang="pt-BR" dirty="0" err="1" smtClean="0"/>
              <a:t>`ID_Cliente</a:t>
            </a:r>
            <a:r>
              <a:rPr lang="pt-BR" dirty="0" smtClean="0"/>
              <a:t>` </a:t>
            </a:r>
            <a:r>
              <a:rPr lang="pt-BR" dirty="0" err="1" smtClean="0"/>
              <a:t>int</a:t>
            </a:r>
            <a:r>
              <a:rPr lang="pt-BR" dirty="0" smtClean="0"/>
              <a:t>(10) NOT NULL DEFAULT '0',</a:t>
            </a:r>
          </a:p>
          <a:p>
            <a:pPr>
              <a:buNone/>
            </a:pPr>
            <a:r>
              <a:rPr lang="pt-BR" dirty="0" smtClean="0"/>
              <a:t>  PRIMARY KEY (</a:t>
            </a:r>
            <a:r>
              <a:rPr lang="pt-BR" dirty="0" err="1" smtClean="0"/>
              <a:t>`ID_Encomenda</a:t>
            </a:r>
            <a:r>
              <a:rPr lang="pt-BR" dirty="0" smtClean="0"/>
              <a:t>`),</a:t>
            </a:r>
          </a:p>
          <a:p>
            <a:pPr>
              <a:buNone/>
            </a:pPr>
            <a:r>
              <a:rPr lang="pt-BR" dirty="0" smtClean="0"/>
              <a:t>  KEY </a:t>
            </a:r>
            <a:r>
              <a:rPr lang="pt-BR" dirty="0" err="1" smtClean="0"/>
              <a:t>`IDClienDeClien_fKey</a:t>
            </a:r>
            <a:r>
              <a:rPr lang="pt-BR" dirty="0" smtClean="0"/>
              <a:t>` (</a:t>
            </a:r>
            <a:r>
              <a:rPr lang="pt-BR" dirty="0" err="1" smtClean="0"/>
              <a:t>`ID_Cliente</a:t>
            </a:r>
            <a:r>
              <a:rPr lang="pt-BR" dirty="0" smtClean="0"/>
              <a:t>`)</a:t>
            </a:r>
          </a:p>
          <a:p>
            <a:pPr>
              <a:buNone/>
            </a:pPr>
            <a:r>
              <a:rPr lang="pt-BR" dirty="0" smtClean="0"/>
              <a:t>)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566987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6923112" cy="116205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Dúvidas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Rafael\PPT\Figuras para apresentações\Imagens\22168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4008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427984" y="0"/>
            <a:ext cx="5112568" cy="208823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2000" dirty="0" err="1" smtClean="0"/>
              <a:t>Grupo</a:t>
            </a:r>
            <a:r>
              <a:rPr lang="en-US" sz="2000" dirty="0" smtClean="0"/>
              <a:t>:</a:t>
            </a:r>
          </a:p>
          <a:p>
            <a:pPr marL="82296" indent="0">
              <a:buNone/>
            </a:pPr>
            <a:r>
              <a:rPr lang="en-US" sz="2000" dirty="0" smtClean="0"/>
              <a:t>Arthur </a:t>
            </a:r>
            <a:r>
              <a:rPr lang="en-US" sz="2000" dirty="0" err="1" smtClean="0"/>
              <a:t>Cireno</a:t>
            </a:r>
            <a:r>
              <a:rPr lang="en-US" sz="2000" dirty="0" smtClean="0"/>
              <a:t> Rizzo – acr2</a:t>
            </a:r>
          </a:p>
          <a:p>
            <a:pPr marL="82296" indent="0">
              <a:buNone/>
            </a:pPr>
            <a:r>
              <a:rPr lang="en-US" sz="2000" dirty="0" smtClean="0"/>
              <a:t>Paulo de Barros e Silva </a:t>
            </a:r>
            <a:r>
              <a:rPr lang="en-US" sz="2000" dirty="0" err="1" smtClean="0"/>
              <a:t>Filho</a:t>
            </a:r>
            <a:r>
              <a:rPr lang="en-US" sz="2000" dirty="0" smtClean="0"/>
              <a:t> – </a:t>
            </a:r>
            <a:r>
              <a:rPr lang="en-US" sz="2000" dirty="0" err="1" smtClean="0"/>
              <a:t>pbsf</a:t>
            </a:r>
            <a:endParaRPr lang="en-US" sz="2000" dirty="0" smtClean="0"/>
          </a:p>
          <a:p>
            <a:pPr marL="82296" indent="0">
              <a:buNone/>
            </a:pPr>
            <a:r>
              <a:rPr lang="en-US" sz="2000" dirty="0" smtClean="0"/>
              <a:t>Rafael </a:t>
            </a:r>
            <a:r>
              <a:rPr lang="en-US" sz="2000" dirty="0" err="1" smtClean="0"/>
              <a:t>Loureiro</a:t>
            </a:r>
            <a:r>
              <a:rPr lang="en-US" sz="2000" dirty="0" smtClean="0"/>
              <a:t> de </a:t>
            </a:r>
            <a:r>
              <a:rPr lang="en-US" sz="2000" dirty="0" err="1" smtClean="0"/>
              <a:t>Carvalho</a:t>
            </a:r>
            <a:r>
              <a:rPr lang="en-US" sz="2000" dirty="0" smtClean="0"/>
              <a:t> - </a:t>
            </a:r>
            <a:r>
              <a:rPr lang="en-US" sz="2000" dirty="0" err="1" smtClean="0"/>
              <a:t>rlc</a:t>
            </a:r>
            <a:endParaRPr lang="en-US" sz="2000" dirty="0" smtClean="0"/>
          </a:p>
          <a:p>
            <a:pPr marL="82296" indent="0">
              <a:buNone/>
            </a:pPr>
            <a:r>
              <a:rPr lang="en-US" sz="2000" dirty="0" smtClean="0"/>
              <a:t>Romero Teixeira </a:t>
            </a:r>
            <a:r>
              <a:rPr lang="en-US" sz="2000" dirty="0" err="1" smtClean="0"/>
              <a:t>Gonçalves</a:t>
            </a:r>
            <a:r>
              <a:rPr lang="en-US" sz="2000" dirty="0" smtClean="0"/>
              <a:t> - </a:t>
            </a:r>
            <a:r>
              <a:rPr lang="en-US" sz="2000" dirty="0" err="1" smtClean="0"/>
              <a:t>rtg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0164748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Evolução da arquitetura e padrões de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Arquitetura atual...</a:t>
            </a:r>
            <a:endParaRPr lang="pt-BR" dirty="0"/>
          </a:p>
        </p:txBody>
      </p:sp>
      <p:pic>
        <p:nvPicPr>
          <p:cNvPr id="1026" name="Picture 2" descr="C:\Users\Arthur Rizzo\Desktop\imagemRocha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377" cy="8325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19456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3333 L 0 3.7037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</a:t>
            </a:r>
            <a:r>
              <a:rPr lang="pt-BR" dirty="0" smtClean="0"/>
              <a:t>rões de Projeto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Rafael\PPT\Figuras para apresentações\Imagens\24887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1891" y="2007855"/>
            <a:ext cx="3632423" cy="48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30501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Padrões Utilizados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Fachada</a:t>
            </a:r>
          </a:p>
          <a:p>
            <a:r>
              <a:rPr lang="pt-BR" dirty="0" err="1" smtClean="0"/>
              <a:t>Bridge</a:t>
            </a:r>
            <a:endParaRPr lang="pt-BR" dirty="0" smtClean="0"/>
          </a:p>
          <a:p>
            <a:r>
              <a:rPr lang="pt-BR" dirty="0" err="1" smtClean="0"/>
              <a:t>Singleton</a:t>
            </a:r>
            <a:endParaRPr lang="pt-BR" dirty="0" smtClean="0"/>
          </a:p>
          <a:p>
            <a:r>
              <a:rPr lang="pt-BR" dirty="0" err="1" smtClean="0"/>
              <a:t>Iterator</a:t>
            </a:r>
            <a:endParaRPr lang="pt-BR" dirty="0" smtClean="0"/>
          </a:p>
          <a:p>
            <a:r>
              <a:rPr lang="pt-BR" dirty="0" err="1" smtClean="0"/>
              <a:t>Adapter</a:t>
            </a:r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21" name="Picture 2" descr="C:\Users\Arthur Rizzo\Desktop\imagemRocha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4377" cy="8325544"/>
          </a:xfrm>
          <a:prstGeom prst="rect">
            <a:avLst/>
          </a:prstGeom>
          <a:noFill/>
        </p:spPr>
      </p:pic>
      <p:grpSp>
        <p:nvGrpSpPr>
          <p:cNvPr id="8" name="Grupo 7"/>
          <p:cNvGrpSpPr/>
          <p:nvPr/>
        </p:nvGrpSpPr>
        <p:grpSpPr>
          <a:xfrm>
            <a:off x="2195736" y="1124744"/>
            <a:ext cx="2592288" cy="1656184"/>
            <a:chOff x="1907704" y="692696"/>
            <a:chExt cx="3384376" cy="1944216"/>
          </a:xfrm>
        </p:grpSpPr>
        <p:sp>
          <p:nvSpPr>
            <p:cNvPr id="6" name="Retângulo 5"/>
            <p:cNvSpPr/>
            <p:nvPr/>
          </p:nvSpPr>
          <p:spPr>
            <a:xfrm>
              <a:off x="1907704" y="692696"/>
              <a:ext cx="3384376" cy="1944216"/>
            </a:xfrm>
            <a:prstGeom prst="rect">
              <a:avLst/>
            </a:prstGeom>
            <a:solidFill>
              <a:srgbClr val="3296AE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1979712" y="2204864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u="sng" dirty="0" smtClean="0"/>
                <a:t>Fachada</a:t>
              </a:r>
              <a:endParaRPr lang="pt-BR" b="1" u="sng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683568" y="4221088"/>
            <a:ext cx="6120680" cy="1152128"/>
            <a:chOff x="1907704" y="692696"/>
            <a:chExt cx="3384376" cy="1944216"/>
          </a:xfrm>
          <a:solidFill>
            <a:srgbClr val="EDA337">
              <a:alpha val="25098"/>
            </a:srgbClr>
          </a:solidFill>
        </p:grpSpPr>
        <p:sp>
          <p:nvSpPr>
            <p:cNvPr id="10" name="Retângulo 9"/>
            <p:cNvSpPr/>
            <p:nvPr/>
          </p:nvSpPr>
          <p:spPr>
            <a:xfrm>
              <a:off x="1907704" y="692696"/>
              <a:ext cx="3384376" cy="19442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907704" y="692696"/>
              <a:ext cx="514058" cy="4335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BR" b="1" u="sng" dirty="0" err="1" smtClean="0"/>
                <a:t>Bridge</a:t>
              </a:r>
              <a:endParaRPr lang="pt-BR" b="1" u="sng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0" y="5013176"/>
            <a:ext cx="6660232" cy="1008112"/>
            <a:chOff x="1907704" y="476672"/>
            <a:chExt cx="3384376" cy="1944216"/>
          </a:xfrm>
          <a:solidFill>
            <a:srgbClr val="EDA337">
              <a:alpha val="25098"/>
            </a:srgbClr>
          </a:solidFill>
        </p:grpSpPr>
        <p:sp>
          <p:nvSpPr>
            <p:cNvPr id="16" name="Retângulo 15"/>
            <p:cNvSpPr/>
            <p:nvPr/>
          </p:nvSpPr>
          <p:spPr>
            <a:xfrm>
              <a:off x="1907704" y="476672"/>
              <a:ext cx="3384376" cy="1944216"/>
            </a:xfrm>
            <a:prstGeom prst="rect">
              <a:avLst/>
            </a:prstGeom>
            <a:solidFill>
              <a:srgbClr val="CC00FF">
                <a:alpha val="2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1907704" y="1587653"/>
              <a:ext cx="514058" cy="4335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BR" b="1" u="sng" dirty="0" err="1" smtClean="0"/>
                <a:t>Iterator</a:t>
              </a:r>
              <a:endParaRPr lang="pt-BR" b="1" u="sng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323528" y="1628800"/>
            <a:ext cx="7344816" cy="2661544"/>
            <a:chOff x="107504" y="1124744"/>
            <a:chExt cx="9361040" cy="2661544"/>
          </a:xfrm>
        </p:grpSpPr>
        <p:grpSp>
          <p:nvGrpSpPr>
            <p:cNvPr id="12" name="Grupo 11"/>
            <p:cNvGrpSpPr/>
            <p:nvPr/>
          </p:nvGrpSpPr>
          <p:grpSpPr>
            <a:xfrm>
              <a:off x="1835696" y="1124744"/>
              <a:ext cx="3384376" cy="945396"/>
              <a:chOff x="-1332656" y="-3973421"/>
              <a:chExt cx="3384376" cy="1969304"/>
            </a:xfrm>
          </p:grpSpPr>
          <p:sp>
            <p:nvSpPr>
              <p:cNvPr id="13" name="Retângulo 12"/>
              <p:cNvSpPr/>
              <p:nvPr/>
            </p:nvSpPr>
            <p:spPr>
              <a:xfrm>
                <a:off x="-1332656" y="-3973421"/>
                <a:ext cx="3384376" cy="1944216"/>
              </a:xfrm>
              <a:prstGeom prst="rect">
                <a:avLst/>
              </a:prstGeom>
              <a:solidFill>
                <a:srgbClr val="55FD69">
                  <a:alpha val="2470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-1332656" y="-3001313"/>
                <a:ext cx="2664296" cy="997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u="sng" dirty="0" err="1" smtClean="0"/>
                  <a:t>Singleton</a:t>
                </a:r>
                <a:endParaRPr lang="pt-BR" b="1" u="sng" dirty="0"/>
              </a:p>
            </p:txBody>
          </p:sp>
        </p:grpSp>
        <p:sp>
          <p:nvSpPr>
            <p:cNvPr id="18" name="Retângulo 17"/>
            <p:cNvSpPr/>
            <p:nvPr/>
          </p:nvSpPr>
          <p:spPr>
            <a:xfrm>
              <a:off x="107504" y="2852936"/>
              <a:ext cx="9361040" cy="933352"/>
            </a:xfrm>
            <a:prstGeom prst="rect">
              <a:avLst/>
            </a:prstGeom>
            <a:solidFill>
              <a:srgbClr val="55FD69">
                <a:alpha val="2470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17319150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3333 L 0 3.7037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6778"/>
            <a:ext cx="8380575" cy="116205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Cadastrar</a:t>
            </a:r>
            <a:r>
              <a:rPr lang="en-US" sz="4800" dirty="0" smtClean="0"/>
              <a:t> </a:t>
            </a:r>
            <a:r>
              <a:rPr lang="en-US" sz="4800" dirty="0" err="1" smtClean="0"/>
              <a:t>Cliente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108520" y="2133600"/>
            <a:ext cx="8153400" cy="3992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Análise</a:t>
            </a:r>
            <a:endParaRPr lang="en-US" dirty="0" smtClean="0"/>
          </a:p>
          <a:p>
            <a:pPr lvl="1"/>
            <a:r>
              <a:rPr lang="en-US" dirty="0" smtClean="0"/>
              <a:t>Sequence</a:t>
            </a:r>
          </a:p>
          <a:p>
            <a:pPr lvl="1"/>
            <a:r>
              <a:rPr lang="en-US" dirty="0" smtClean="0"/>
              <a:t>VOPC</a:t>
            </a:r>
          </a:p>
          <a:p>
            <a:r>
              <a:rPr lang="en-US" dirty="0" err="1" smtClean="0"/>
              <a:t>Análise</a:t>
            </a:r>
            <a:r>
              <a:rPr lang="en-US" dirty="0" smtClean="0"/>
              <a:t> x </a:t>
            </a:r>
            <a:r>
              <a:rPr lang="en-US" dirty="0" err="1" smtClean="0"/>
              <a:t>Projeto</a:t>
            </a:r>
            <a:endParaRPr lang="en-US" dirty="0" smtClean="0"/>
          </a:p>
          <a:p>
            <a:r>
              <a:rPr lang="en-US" dirty="0" err="1" smtClean="0"/>
              <a:t>Projeto</a:t>
            </a:r>
            <a:endParaRPr lang="en-US" dirty="0" smtClean="0"/>
          </a:p>
          <a:p>
            <a:pPr lvl="1"/>
            <a:r>
              <a:rPr lang="en-US" dirty="0" smtClean="0"/>
              <a:t>Sequence</a:t>
            </a:r>
          </a:p>
          <a:p>
            <a:pPr lvl="1"/>
            <a:r>
              <a:rPr lang="en-US" dirty="0" smtClean="0"/>
              <a:t>VOPC</a:t>
            </a:r>
            <a:endParaRPr lang="en-US" dirty="0"/>
          </a:p>
        </p:txBody>
      </p:sp>
      <p:pic>
        <p:nvPicPr>
          <p:cNvPr id="6146" name="Picture 2" descr="C:\Rafael\PPT\Figuras para apresentações\Imagens\08375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40"/>
            <a:ext cx="521507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2486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Cadastrar</a:t>
            </a:r>
            <a:r>
              <a:rPr lang="en-US" dirty="0" smtClean="0"/>
              <a:t> </a:t>
            </a:r>
            <a:r>
              <a:rPr lang="en-US" dirty="0" err="1" smtClean="0"/>
              <a:t>Cliente</a:t>
            </a:r>
            <a:r>
              <a:rPr lang="en-US" dirty="0" smtClean="0"/>
              <a:t> – </a:t>
            </a:r>
            <a:r>
              <a:rPr lang="en-US" dirty="0" err="1" smtClean="0"/>
              <a:t>Análise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Downloads\sequencia_cadastrar_cliente_anali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116014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80524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33526E-6 L -0.35868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Cadastrar</a:t>
            </a:r>
            <a:r>
              <a:rPr lang="en-US" dirty="0" smtClean="0"/>
              <a:t> </a:t>
            </a:r>
            <a:r>
              <a:rPr lang="en-US" dirty="0" err="1" smtClean="0"/>
              <a:t>Cliente</a:t>
            </a:r>
            <a:r>
              <a:rPr lang="en-US" dirty="0" smtClean="0"/>
              <a:t> – </a:t>
            </a:r>
            <a:r>
              <a:rPr lang="en-US" dirty="0" err="1" smtClean="0"/>
              <a:t>Análise</a:t>
            </a:r>
            <a:endParaRPr lang="en-US" dirty="0"/>
          </a:p>
        </p:txBody>
      </p:sp>
      <p:pic>
        <p:nvPicPr>
          <p:cNvPr id="4099" name="Picture 3" descr="C:\Downloads\vopc cadastrocliente anali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64738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47192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313</TotalTime>
  <Words>928</Words>
  <Application>Microsoft Office PowerPoint</Application>
  <PresentationFormat>Apresentação na tela (4:3)</PresentationFormat>
  <Paragraphs>219</Paragraphs>
  <Slides>34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Solstice</vt:lpstr>
      <vt:lpstr>SGE   Sistema de Gerenciamento de Estabelecimentos </vt:lpstr>
      <vt:lpstr>Agenda</vt:lpstr>
      <vt:lpstr>Evolução</vt:lpstr>
      <vt:lpstr>Evolução da arquitetura e padrões de projeto</vt:lpstr>
      <vt:lpstr>Padrões de Projeto</vt:lpstr>
      <vt:lpstr>Padrões Utilizados </vt:lpstr>
      <vt:lpstr>Cadastrar Cliente</vt:lpstr>
      <vt:lpstr>Cadastrar Cliente – Análise</vt:lpstr>
      <vt:lpstr>Cadastrar Cliente – Análise</vt:lpstr>
      <vt:lpstr>Cadastrar Cliente</vt:lpstr>
      <vt:lpstr>Cadastrar Cliente – Projeto</vt:lpstr>
      <vt:lpstr>Cadastrar Cliente – Projeto</vt:lpstr>
      <vt:lpstr>Registrar Encomenda</vt:lpstr>
      <vt:lpstr>Registrar Encomenda – Análise</vt:lpstr>
      <vt:lpstr>Registrar Encomenda – Análise</vt:lpstr>
      <vt:lpstr>Registrar Encomenda</vt:lpstr>
      <vt:lpstr>Registrar Encomenda – Projeto</vt:lpstr>
      <vt:lpstr>Registrar Encomenda – Projeto</vt:lpstr>
      <vt:lpstr>Projetar subsistema</vt:lpstr>
      <vt:lpstr>Subsistema Correios</vt:lpstr>
      <vt:lpstr>Sequence Correios</vt:lpstr>
      <vt:lpstr>VOPC Correios</vt:lpstr>
      <vt:lpstr>Projeto de Base de Dados</vt:lpstr>
      <vt:lpstr>Passo 1 – Mapear classes Persistentes</vt:lpstr>
      <vt:lpstr>Passo 2 – Mapear relacionamento das classes persistentes</vt:lpstr>
      <vt:lpstr>Passo 3 – Identificar índices</vt:lpstr>
      <vt:lpstr>Passo 4 – Definir restrições de integridade</vt:lpstr>
      <vt:lpstr>Passo 5 – Definir características  de armazenamento</vt:lpstr>
      <vt:lpstr>Passo 6 – criar estruturas de armazenamento</vt:lpstr>
      <vt:lpstr>Passo 6 – criar estruturas de armazenamento</vt:lpstr>
      <vt:lpstr>Passo 6 – criar estruturas de armazenamento</vt:lpstr>
      <vt:lpstr>Passo 6 – criar estruturas de armazenamento</vt:lpstr>
      <vt:lpstr>Passo 6 – criar estruturas de armazenamento</vt:lpstr>
      <vt:lpstr>Dúvidas?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SGO   Sistema de Gerenciamento de Estabelecimentos</dc:title>
  <dc:creator>Rafael</dc:creator>
  <cp:lastModifiedBy>Arthur Rizzo</cp:lastModifiedBy>
  <cp:revision>38</cp:revision>
  <dcterms:created xsi:type="dcterms:W3CDTF">2010-11-30T16:06:07Z</dcterms:created>
  <dcterms:modified xsi:type="dcterms:W3CDTF">2010-12-07T18:26:02Z</dcterms:modified>
</cp:coreProperties>
</file>