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Lst>
  <p:notesMasterIdLst>
    <p:notesMasterId r:id="rId22"/>
  </p:notesMasterIdLst>
  <p:sldIdLst>
    <p:sldId id="291" r:id="rId4"/>
    <p:sldId id="275" r:id="rId5"/>
    <p:sldId id="258" r:id="rId6"/>
    <p:sldId id="259" r:id="rId7"/>
    <p:sldId id="281" r:id="rId8"/>
    <p:sldId id="264" r:id="rId9"/>
    <p:sldId id="302" r:id="rId10"/>
    <p:sldId id="260" r:id="rId11"/>
    <p:sldId id="262" r:id="rId12"/>
    <p:sldId id="265" r:id="rId13"/>
    <p:sldId id="266" r:id="rId14"/>
    <p:sldId id="295" r:id="rId15"/>
    <p:sldId id="296" r:id="rId16"/>
    <p:sldId id="297" r:id="rId17"/>
    <p:sldId id="298" r:id="rId18"/>
    <p:sldId id="299" r:id="rId19"/>
    <p:sldId id="300" r:id="rId20"/>
    <p:sldId id="301"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90" autoAdjust="0"/>
    <p:restoredTop sz="85663" autoAdjust="0"/>
  </p:normalViewPr>
  <p:slideViewPr>
    <p:cSldViewPr>
      <p:cViewPr>
        <p:scale>
          <a:sx n="70" d="100"/>
          <a:sy n="70" d="100"/>
        </p:scale>
        <p:origin x="-1152"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6.xml"/><Relationship Id="rId3" Type="http://schemas.openxmlformats.org/officeDocument/2006/relationships/slide" Target="slides/slide4.xml"/><Relationship Id="rId7" Type="http://schemas.openxmlformats.org/officeDocument/2006/relationships/slide" Target="slides/slide9.xml"/><Relationship Id="rId12" Type="http://schemas.openxmlformats.org/officeDocument/2006/relationships/slide" Target="slides/slide15.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8.xml"/><Relationship Id="rId11" Type="http://schemas.openxmlformats.org/officeDocument/2006/relationships/slide" Target="slides/slide14.xml"/><Relationship Id="rId5" Type="http://schemas.openxmlformats.org/officeDocument/2006/relationships/slide" Target="slides/slide6.xml"/><Relationship Id="rId15" Type="http://schemas.openxmlformats.org/officeDocument/2006/relationships/slide" Target="slides/slide18.xml"/><Relationship Id="rId10" Type="http://schemas.openxmlformats.org/officeDocument/2006/relationships/slide" Target="slides/slide12.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36FF0-A51C-4B57-95CE-0F0FF7D1A53D}" type="datetimeFigureOut">
              <a:rPr lang="pt-BR" smtClean="0"/>
              <a:pPr/>
              <a:t>22/02/2010</a:t>
            </a:fld>
            <a:endParaRPr lang="en-US"/>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5AED2-1D55-4E91-A953-34992F9FD9FD}"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6144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5C5F6BF-CC82-417A-90C3-EB94F3E04E1C}" type="slidenum">
              <a:rPr smtClean="0"/>
              <a:pPr fontAlgn="base">
                <a:spcBef>
                  <a:spcPct val="0"/>
                </a:spcBef>
                <a:spcAft>
                  <a:spcPct val="0"/>
                </a:spcAft>
              </a:pPr>
              <a:t>1</a:t>
            </a:fld>
            <a:endParaRP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342B6A41-D9E6-478C-83A1-B1CF33855565}" type="slidenum">
              <a:rPr lang="pt-BR"/>
              <a:pPr/>
              <a:t>11</a:t>
            </a:fld>
            <a:endParaRPr lang="pt-B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lIns="86493" tIns="43247" rIns="86493" bIns="43247"/>
          <a:lstStyle/>
          <a:p>
            <a:r>
              <a:rPr lang="en-US" b="1"/>
              <a:t>KEY MESSAGE:</a:t>
            </a:r>
            <a:endParaRPr lang="en-US" b="1">
              <a:solidFill>
                <a:srgbClr val="000000"/>
              </a:solidFill>
            </a:endParaRPr>
          </a:p>
          <a:p>
            <a:r>
              <a:rPr lang="en-US" b="1">
                <a:solidFill>
                  <a:srgbClr val="000000"/>
                </a:solidFill>
              </a:rPr>
              <a:t>SLIDE BUILDS:</a:t>
            </a:r>
          </a:p>
          <a:p>
            <a:r>
              <a:rPr lang="en-US" b="1"/>
              <a:t>SLIDE SCRIPT:</a:t>
            </a:r>
            <a:r>
              <a:rPr lang="en-US"/>
              <a:t>   </a:t>
            </a:r>
          </a:p>
          <a:p>
            <a:r>
              <a:rPr lang="en-US" b="1"/>
              <a:t>SLIDE TRANSISTION:</a:t>
            </a:r>
            <a:endParaRPr lang="en-US"/>
          </a:p>
          <a:p>
            <a:r>
              <a:rPr lang="en-US" b="1"/>
              <a:t>ADDITIONAL INFORMATION FOR PRESENTER:</a:t>
            </a:r>
            <a:r>
              <a:rPr lang="en-US"/>
              <a:t> </a:t>
            </a:r>
          </a:p>
          <a:p>
            <a:endParaRPr lang="pt-B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7373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24AAA9E-DA7B-4484-9D38-F0EF4F5947F8}" type="slidenum">
              <a:rPr smtClean="0"/>
              <a:pPr fontAlgn="base">
                <a:spcBef>
                  <a:spcPct val="0"/>
                </a:spcBef>
                <a:spcAft>
                  <a:spcPct val="0"/>
                </a:spcAft>
              </a:pPr>
              <a:t>12</a:t>
            </a:fld>
            <a:endParaRP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4828B-B050-4E3D-9AE8-B887BC9FC05C}" type="slidenum">
              <a:rPr lang="en-US"/>
              <a:pPr/>
              <a:t>14</a:t>
            </a:fld>
            <a:endParaRPr lang="en-US" dirty="0"/>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23813-0EFB-48EE-A539-E0D0006F3ECD}" type="slidenum">
              <a:rPr lang="en-US"/>
              <a:pPr/>
              <a:t>15</a:t>
            </a:fld>
            <a:endParaRPr 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D11EA-FE16-41F5-8D2B-581FDAFEEDC1}" type="slidenum">
              <a:rPr lang="en-US"/>
              <a:pPr/>
              <a:t>16</a:t>
            </a:fld>
            <a:endParaRPr lang="en-US" dirty="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AA124-0692-4124-804D-EBD194E2CD66}" type="slidenum">
              <a:rPr lang="en-US"/>
              <a:pPr/>
              <a:t>17</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98273-1A79-453B-BBB5-197021394B71}" type="slidenum">
              <a:rPr lang="en-US"/>
              <a:pPr/>
              <a:t>18</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73732"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24AAA9E-DA7B-4484-9D38-F0EF4F5947F8}" type="slidenum">
              <a:rPr smtClean="0"/>
              <a:pPr fontAlgn="base">
                <a:spcBef>
                  <a:spcPct val="0"/>
                </a:spcBef>
                <a:spcAft>
                  <a:spcPct val="0"/>
                </a:spcAft>
              </a:pPr>
              <a:t>2</a:t>
            </a:fld>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31F1AC30-B5CD-4E70-90A5-38315BCAB6DF}" type="slidenum">
              <a:rPr lang="pt-BR" smtClean="0"/>
              <a:pPr>
                <a:defRPr/>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31F1AC30-B5CD-4E70-90A5-38315BCAB6DF}" type="slidenum">
              <a:rPr lang="pt-BR" smtClean="0"/>
              <a:pPr>
                <a:defRPr/>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67E12C9-F27C-4CFD-BF79-45A450227E2F}" type="slidenum">
              <a:rPr lang="en-US" smtClean="0"/>
              <a:pPr/>
              <a:t>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14643E7F-9B36-4A17-A3E4-8A68C53FEE2C}" type="slidenum">
              <a:rPr lang="pt-BR"/>
              <a:pPr/>
              <a:t>6</a:t>
            </a:fld>
            <a:endParaRPr lang="pt-B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lIns="86493" tIns="43247" rIns="86493" bIns="43247"/>
          <a:lstStyle/>
          <a:p>
            <a:pPr>
              <a:lnSpc>
                <a:spcPct val="80000"/>
              </a:lnSpc>
            </a:pPr>
            <a:r>
              <a:rPr lang="pt-BR" dirty="0"/>
              <a:t>JIT QUE COMPILA A APLICAÇÃO NA 1ª EXECUÇÃO, DEIXANDO-A MAIS LENTA DA 1ª VEZ</a:t>
            </a:r>
            <a:endParaRPr lang="en-US" sz="800" dirty="0"/>
          </a:p>
          <a:p>
            <a:pPr>
              <a:lnSpc>
                <a:spcPct val="80000"/>
              </a:lnSpc>
            </a:pPr>
            <a:r>
              <a:rPr lang="en-US" sz="800" dirty="0"/>
              <a:t>KEY MESSAGE: </a:t>
            </a:r>
            <a:r>
              <a:rPr lang="en-US" sz="800" b="1" dirty="0"/>
              <a:t>Lifetime of a .NET application.</a:t>
            </a:r>
            <a:endParaRPr lang="en-US" sz="800" dirty="0"/>
          </a:p>
          <a:p>
            <a:pPr>
              <a:lnSpc>
                <a:spcPct val="80000"/>
              </a:lnSpc>
            </a:pPr>
            <a:endParaRPr lang="en-US" sz="800" dirty="0"/>
          </a:p>
          <a:p>
            <a:pPr>
              <a:lnSpc>
                <a:spcPct val="80000"/>
              </a:lnSpc>
              <a:spcBef>
                <a:spcPct val="50000"/>
              </a:spcBef>
            </a:pPr>
            <a:r>
              <a:rPr lang="en-US" sz="800" dirty="0">
                <a:solidFill>
                  <a:srgbClr val="000000"/>
                </a:solidFill>
              </a:rPr>
              <a:t>SLIDE BUILDS: </a:t>
            </a:r>
            <a:r>
              <a:rPr lang="en-US" sz="800" b="1" dirty="0">
                <a:solidFill>
                  <a:srgbClr val="000000"/>
                </a:solidFill>
              </a:rPr>
              <a:t>4</a:t>
            </a:r>
            <a:endParaRPr lang="en-US" sz="800" b="1" dirty="0"/>
          </a:p>
          <a:p>
            <a:pPr>
              <a:lnSpc>
                <a:spcPct val="80000"/>
              </a:lnSpc>
            </a:pPr>
            <a:r>
              <a:rPr lang="en-US" sz="800" dirty="0"/>
              <a:t>SLIDE SCRIPT:</a:t>
            </a:r>
          </a:p>
          <a:p>
            <a:pPr>
              <a:lnSpc>
                <a:spcPct val="80000"/>
              </a:lnSpc>
            </a:pPr>
            <a:r>
              <a:rPr lang="en-US" sz="800" b="1" dirty="0"/>
              <a:t>You can author your code in any .NET language.  These include the Microsoft languages of C#, C++, VB.NET, J#, etc.  In addition, there are a number of 3</a:t>
            </a:r>
            <a:r>
              <a:rPr lang="en-US" sz="800" b="1" baseline="30000" dirty="0"/>
              <a:t>rd</a:t>
            </a:r>
            <a:r>
              <a:rPr lang="en-US" sz="800" b="1" dirty="0"/>
              <a:t> party .NET languages available, including COBOL and Eiffel.  </a:t>
            </a:r>
          </a:p>
          <a:p>
            <a:pPr>
              <a:lnSpc>
                <a:spcPct val="80000"/>
              </a:lnSpc>
            </a:pPr>
            <a:endParaRPr lang="en-US" sz="800" b="1" dirty="0"/>
          </a:p>
          <a:p>
            <a:pPr>
              <a:lnSpc>
                <a:spcPct val="80000"/>
              </a:lnSpc>
            </a:pPr>
            <a:r>
              <a:rPr lang="en-US" sz="800" b="1" dirty="0"/>
              <a:t>BUILD 1:</a:t>
            </a:r>
          </a:p>
          <a:p>
            <a:pPr>
              <a:lnSpc>
                <a:spcPct val="80000"/>
              </a:lnSpc>
            </a:pPr>
            <a:r>
              <a:rPr lang="en-US" sz="800" b="1" dirty="0"/>
              <a:t>Regardless of the language, when you hit the compile button, it isn’t really doing a “compile” in the traditional sense.  It’s really more like a translate.  </a:t>
            </a:r>
          </a:p>
          <a:p>
            <a:pPr>
              <a:lnSpc>
                <a:spcPct val="80000"/>
              </a:lnSpc>
            </a:pPr>
            <a:endParaRPr lang="en-US" sz="800" b="1" dirty="0"/>
          </a:p>
          <a:p>
            <a:pPr>
              <a:lnSpc>
                <a:spcPct val="80000"/>
              </a:lnSpc>
            </a:pPr>
            <a:r>
              <a:rPr lang="en-US" sz="800" b="1" dirty="0"/>
              <a:t>BUILD 2:</a:t>
            </a:r>
          </a:p>
          <a:p>
            <a:pPr>
              <a:lnSpc>
                <a:spcPct val="80000"/>
              </a:lnSpc>
            </a:pPr>
            <a:r>
              <a:rPr lang="en-US" sz="800" b="1" dirty="0"/>
              <a:t>The output of a compile is written to an assembly.</a:t>
            </a:r>
          </a:p>
          <a:p>
            <a:pPr>
              <a:lnSpc>
                <a:spcPct val="80000"/>
              </a:lnSpc>
            </a:pPr>
            <a:endParaRPr lang="en-US" sz="800" b="1" dirty="0"/>
          </a:p>
          <a:p>
            <a:pPr>
              <a:lnSpc>
                <a:spcPct val="80000"/>
              </a:lnSpc>
            </a:pPr>
            <a:r>
              <a:rPr lang="en-US" sz="800" b="1" dirty="0"/>
              <a:t>BUILD 3:</a:t>
            </a:r>
          </a:p>
          <a:p>
            <a:pPr>
              <a:lnSpc>
                <a:spcPct val="80000"/>
              </a:lnSpc>
            </a:pPr>
            <a:r>
              <a:rPr lang="en-US" sz="800" b="1" dirty="0"/>
              <a:t>The assembly doesn’t contain machine code, but another language called Microsoft Intermediate Language (MSIL).   You can think of this as .NET’s own platform independent assembly language.  This is packaged into a file with a traditional .DLL or .EXE extension, but in .NET speak, this is referred to as “an assembly”.</a:t>
            </a:r>
          </a:p>
          <a:p>
            <a:pPr>
              <a:lnSpc>
                <a:spcPct val="80000"/>
              </a:lnSpc>
            </a:pPr>
            <a:endParaRPr lang="en-US" sz="800" b="1" dirty="0"/>
          </a:p>
          <a:p>
            <a:pPr>
              <a:lnSpc>
                <a:spcPct val="80000"/>
              </a:lnSpc>
            </a:pPr>
            <a:r>
              <a:rPr lang="en-US" sz="800" b="1" dirty="0"/>
              <a:t>BUILD 4:</a:t>
            </a:r>
          </a:p>
          <a:p>
            <a:pPr>
              <a:lnSpc>
                <a:spcPct val="80000"/>
              </a:lnSpc>
            </a:pPr>
            <a:r>
              <a:rPr lang="en-US" sz="800" b="1" dirty="0"/>
              <a:t>When you execute this code, the framework runs the IL through a Just In Time compiler, which produces native code that is optimized for the platform where the code is executing.  The JIT happens once, and the native code is cached for subsequent executions.  This makes JIT fundamentally different that a Java VM.  The only thing that ever actually executes in the .NET framework is native machine code.</a:t>
            </a:r>
          </a:p>
          <a:p>
            <a:pPr>
              <a:lnSpc>
                <a:spcPct val="80000"/>
              </a:lnSpc>
            </a:pPr>
            <a:endParaRPr lang="en-US" sz="800" b="1" dirty="0"/>
          </a:p>
          <a:p>
            <a:pPr>
              <a:lnSpc>
                <a:spcPct val="80000"/>
              </a:lnSpc>
            </a:pPr>
            <a:r>
              <a:rPr lang="en-US" sz="800" b="1" dirty="0"/>
              <a:t>There is also an option to use a utility called NGEN to “pre-JIT” your code so that it doesn’t have to be compiled on execution.  However, with NGEN, you loose the ability to have the same IL optimized for the current platform.</a:t>
            </a:r>
          </a:p>
          <a:p>
            <a:pPr>
              <a:lnSpc>
                <a:spcPct val="80000"/>
              </a:lnSpc>
            </a:pPr>
            <a:endParaRPr lang="en-US" sz="800" dirty="0"/>
          </a:p>
          <a:p>
            <a:pPr>
              <a:lnSpc>
                <a:spcPct val="80000"/>
              </a:lnSpc>
            </a:pPr>
            <a:r>
              <a:rPr lang="en-US" sz="800" dirty="0"/>
              <a:t>SLIDE TRANSISTION: </a:t>
            </a:r>
            <a:r>
              <a:rPr lang="en-US" sz="800" b="1" dirty="0"/>
              <a:t>.NET reliability</a:t>
            </a:r>
            <a:endParaRPr lang="en-US" sz="800" dirty="0"/>
          </a:p>
          <a:p>
            <a:pPr>
              <a:lnSpc>
                <a:spcPct val="80000"/>
              </a:lnSpc>
            </a:pPr>
            <a:endParaRPr lang="en-US" sz="800" dirty="0"/>
          </a:p>
          <a:p>
            <a:endParaRPr lang="pt-BR" dirty="0">
              <a:solidFill>
                <a:srgbClr val="000000"/>
              </a:solidFill>
              <a:latin typeface="Verdana" pitchFamily="34" charset="0"/>
            </a:endParaRPr>
          </a:p>
          <a:p>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C1AD3CEE-BE01-40CA-B99C-4D4EF7A6FD42}" type="slidenum">
              <a:rPr lang="pt-BR"/>
              <a:pPr/>
              <a:t>8</a:t>
            </a:fld>
            <a:endParaRPr lang="pt-B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lIns="86493" tIns="43247" rIns="86493" bIns="43247"/>
          <a:lstStyle/>
          <a:p>
            <a:r>
              <a:rPr lang="en-US" b="1"/>
              <a:t>KEY MESSAGE:  </a:t>
            </a:r>
            <a:r>
              <a:rPr lang="en-US"/>
              <a:t>Breve explicação sobre o que é o .Net Framework</a:t>
            </a:r>
            <a:endParaRPr lang="en-US" b="1">
              <a:solidFill>
                <a:srgbClr val="000000"/>
              </a:solidFill>
            </a:endParaRPr>
          </a:p>
          <a:p>
            <a:r>
              <a:rPr lang="en-US" b="1">
                <a:solidFill>
                  <a:srgbClr val="000000"/>
                </a:solidFill>
              </a:rPr>
              <a:t>SLIDE BUILDS:</a:t>
            </a:r>
          </a:p>
          <a:p>
            <a:r>
              <a:rPr lang="en-US" b="1"/>
              <a:t>SLIDE SCRIPT:</a:t>
            </a:r>
            <a:r>
              <a:rPr lang="en-US"/>
              <a:t>   </a:t>
            </a:r>
          </a:p>
          <a:p>
            <a:endParaRPr lang="pt-BR"/>
          </a:p>
          <a:p>
            <a:pPr>
              <a:buFontTx/>
              <a:buChar char="•"/>
            </a:pPr>
            <a:r>
              <a:rPr lang="pt-BR">
                <a:latin typeface="Verdana" pitchFamily="34" charset="0"/>
              </a:rPr>
              <a:t>Portanto, não é simplesmente uma linguagem de programação juntamente com uma ferramenta RAD que a suporte como Delphi ou VisualBasic.</a:t>
            </a:r>
          </a:p>
          <a:p>
            <a:pPr>
              <a:buFontTx/>
              <a:buChar char="•"/>
            </a:pPr>
            <a:r>
              <a:rPr lang="pt-BR"/>
              <a:t>Plataforma para desenvolvimento e execução de software</a:t>
            </a:r>
          </a:p>
          <a:p>
            <a:pPr>
              <a:buFontTx/>
              <a:buChar char="•"/>
            </a:pPr>
            <a:r>
              <a:rPr lang="pt-BR"/>
              <a:t>Gratuíta</a:t>
            </a:r>
          </a:p>
          <a:p>
            <a:pPr>
              <a:buFontTx/>
              <a:buChar char="•"/>
            </a:pPr>
            <a:r>
              <a:rPr lang="pt-BR"/>
              <a:t>Criada visando o desenvolvimento de software para a internet e aplicações distribuídas </a:t>
            </a:r>
          </a:p>
          <a:p>
            <a:pPr>
              <a:buFontTx/>
              <a:buChar char="•"/>
            </a:pPr>
            <a:r>
              <a:rPr lang="pt-BR"/>
              <a:t>O Framework .NET é a base da plataforma .net e nada mais é do que um software necessário para que todas as aplicaçoes .NET funcionem</a:t>
            </a:r>
          </a:p>
          <a:p>
            <a:endParaRPr lang="en-US"/>
          </a:p>
          <a:p>
            <a:r>
              <a:rPr lang="en-US" b="1"/>
              <a:t>SLIDE TRANSISTION:</a:t>
            </a:r>
            <a:endParaRPr lang="en-US"/>
          </a:p>
          <a:p>
            <a:r>
              <a:rPr lang="en-US" b="1"/>
              <a:t>ADDITIONAL INFORMATION FOR PRESENTER:</a:t>
            </a:r>
            <a:r>
              <a:rPr lang="en-US"/>
              <a:t> </a:t>
            </a:r>
          </a:p>
          <a:p>
            <a:pPr>
              <a:buFontTx/>
              <a:buChar char="•"/>
            </a:pPr>
            <a:endParaRPr lang="pt-BR">
              <a:latin typeface="Verdana" pitchFamily="34" charset="0"/>
            </a:endParaRPr>
          </a:p>
          <a:p>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03B7A78C-836C-40BD-A39F-D6D1945E966C}" type="slidenum">
              <a:rPr lang="pt-BR"/>
              <a:pPr/>
              <a:t>9</a:t>
            </a:fld>
            <a:endParaRPr lang="pt-B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13805" y="4343703"/>
            <a:ext cx="5411391" cy="4572000"/>
          </a:xfrm>
        </p:spPr>
        <p:txBody>
          <a:bodyPr lIns="86493" tIns="43247" rIns="86493" bIns="43247"/>
          <a:lstStyle/>
          <a:p>
            <a:r>
              <a:rPr lang="en-US" b="1" dirty="0"/>
              <a:t>KEY MESSAGE:</a:t>
            </a:r>
            <a:endParaRPr lang="en-US" b="1" dirty="0">
              <a:solidFill>
                <a:srgbClr val="000000"/>
              </a:solidFill>
            </a:endParaRPr>
          </a:p>
          <a:p>
            <a:r>
              <a:rPr lang="en-US" b="1" dirty="0">
                <a:solidFill>
                  <a:srgbClr val="000000"/>
                </a:solidFill>
              </a:rPr>
              <a:t>SLIDE BUILDS:</a:t>
            </a:r>
          </a:p>
          <a:p>
            <a:r>
              <a:rPr lang="en-US" b="1" dirty="0"/>
              <a:t>SLIDE SCRIPT:</a:t>
            </a:r>
            <a:r>
              <a:rPr lang="en-US" dirty="0"/>
              <a:t>   </a:t>
            </a:r>
          </a:p>
          <a:p>
            <a:r>
              <a:rPr sz="1300"/>
              <a:t>	Common Language Runtime é a base do .Net Framework. É denominado “ambiente de controle de execução de código nativo”. </a:t>
            </a:r>
          </a:p>
          <a:p>
            <a:r>
              <a:rPr sz="1300"/>
              <a:t>Responsável por fornecer todos os serviços necessários à execução do programa: serviços de gestão de memória, serviços de tratamento de exceções, serviços de compilação, de segurança, etc. </a:t>
            </a:r>
          </a:p>
          <a:p>
            <a:r>
              <a:rPr lang="pt-BR" dirty="0">
                <a:latin typeface="Verdana" pitchFamily="34" charset="0"/>
              </a:rPr>
              <a:t>É o que permite a execução dos programas, pois converte os programas compilados em IL (</a:t>
            </a:r>
            <a:r>
              <a:rPr lang="pt-BR" dirty="0" err="1">
                <a:latin typeface="Verdana" pitchFamily="34" charset="0"/>
              </a:rPr>
              <a:t>Intermediate</a:t>
            </a:r>
            <a:r>
              <a:rPr lang="pt-BR" dirty="0">
                <a:latin typeface="Verdana" pitchFamily="34" charset="0"/>
              </a:rPr>
              <a:t> </a:t>
            </a:r>
            <a:r>
              <a:rPr lang="pt-BR" dirty="0" err="1">
                <a:latin typeface="Verdana" pitchFamily="34" charset="0"/>
              </a:rPr>
              <a:t>Language</a:t>
            </a:r>
            <a:r>
              <a:rPr lang="pt-BR" dirty="0">
                <a:latin typeface="Verdana" pitchFamily="34" charset="0"/>
              </a:rPr>
              <a:t>) ou MSIL (Microsoft </a:t>
            </a:r>
            <a:r>
              <a:rPr lang="pt-BR" dirty="0" err="1">
                <a:latin typeface="Verdana" pitchFamily="34" charset="0"/>
              </a:rPr>
              <a:t>Intermediate</a:t>
            </a:r>
            <a:r>
              <a:rPr lang="pt-BR" dirty="0">
                <a:latin typeface="Verdana" pitchFamily="34" charset="0"/>
              </a:rPr>
              <a:t> </a:t>
            </a:r>
            <a:r>
              <a:rPr lang="pt-BR" dirty="0" err="1">
                <a:latin typeface="Verdana" pitchFamily="34" charset="0"/>
              </a:rPr>
              <a:t>Language</a:t>
            </a:r>
            <a:r>
              <a:rPr lang="pt-BR" dirty="0">
                <a:latin typeface="Verdana" pitchFamily="34" charset="0"/>
              </a:rPr>
              <a:t>) para código de máquina, mas para entender melhor o que significa isto é preciso entender o modelo de compilação da Framework.Net.</a:t>
            </a:r>
          </a:p>
          <a:p>
            <a:endParaRPr lang="en-US" dirty="0"/>
          </a:p>
          <a:p>
            <a:r>
              <a:rPr lang="en-US" b="1" dirty="0"/>
              <a:t>SLIDE TRANSISTION:</a:t>
            </a:r>
            <a:endParaRPr lang="en-US" dirty="0"/>
          </a:p>
          <a:p>
            <a:r>
              <a:rPr lang="en-US" b="1" dirty="0"/>
              <a:t>ADDITIONAL INFORMATION FOR PRESENTER:</a:t>
            </a:r>
            <a:r>
              <a:rPr lang="en-US" dirty="0"/>
              <a:t> </a:t>
            </a:r>
          </a:p>
          <a:p>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E7E948CE-F6CE-4EE8-AFDD-123F97DD45BC}" type="slidenum">
              <a:rPr lang="pt-BR"/>
              <a:pPr/>
              <a:t>10</a:t>
            </a:fld>
            <a:endParaRPr lang="pt-B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3805" y="4343703"/>
            <a:ext cx="5411391" cy="4572000"/>
          </a:xfrm>
        </p:spPr>
        <p:txBody>
          <a:bodyPr lIns="86493" tIns="43247" rIns="86493" bIns="43247"/>
          <a:lstStyle/>
          <a:p>
            <a:r>
              <a:rPr lang="en-US" b="1"/>
              <a:t>KEY MESSAGE:</a:t>
            </a:r>
            <a:endParaRPr lang="en-US" b="1">
              <a:solidFill>
                <a:srgbClr val="000000"/>
              </a:solidFill>
            </a:endParaRPr>
          </a:p>
          <a:p>
            <a:r>
              <a:rPr lang="en-US" b="1">
                <a:solidFill>
                  <a:srgbClr val="000000"/>
                </a:solidFill>
              </a:rPr>
              <a:t>SLIDE BUILDS:</a:t>
            </a:r>
          </a:p>
          <a:p>
            <a:r>
              <a:rPr lang="en-US" b="1"/>
              <a:t>SLIDE SCRIPT:</a:t>
            </a:r>
            <a:r>
              <a:rPr lang="en-US"/>
              <a:t>  </a:t>
            </a:r>
          </a:p>
          <a:p>
            <a:r>
              <a:rPr lang="pt-BR"/>
              <a:t>	Quanto às linguagens nativas do .NET (C#, Visual Basic e JScript), estas já são managed por natureza. O C++.NET, embora venha com o pacote .NET, só poderá ser executado no ambiente do CLR se tratar de managed C++.  Isto porque podemos declarar um código C++ como unmanaged, dessa forma ele gerará o código-máquina e não necessitará do CLR para executar. </a:t>
            </a:r>
          </a:p>
          <a:p>
            <a:r>
              <a:rPr lang="en-US" b="1"/>
              <a:t>SLIDE TRANSISTION:</a:t>
            </a:r>
            <a:endParaRPr lang="en-US"/>
          </a:p>
          <a:p>
            <a:r>
              <a:rPr lang="en-US" b="1"/>
              <a:t>ADDITIONAL INFORMATION FOR PRESENTER:</a:t>
            </a: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38925" y="115888"/>
            <a:ext cx="2058988" cy="6192837"/>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115888"/>
            <a:ext cx="6029325" cy="6192837"/>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8313" y="115888"/>
            <a:ext cx="8229600" cy="720725"/>
          </a:xfrm>
        </p:spPr>
        <p:txBody>
          <a:bodyPr/>
          <a:lstStyle/>
          <a:p>
            <a:r>
              <a:rPr lang="pt-BR" smtClean="0"/>
              <a:t>Clique para editar o estilo do título mestre</a:t>
            </a:r>
            <a:endParaRPr lang="en-US"/>
          </a:p>
        </p:txBody>
      </p:sp>
      <p:sp>
        <p:nvSpPr>
          <p:cNvPr id="3" name="Espaço Reservado para Texto 2"/>
          <p:cNvSpPr>
            <a:spLocks noGrp="1"/>
          </p:cNvSpPr>
          <p:nvPr>
            <p:ph type="body" sz="half" idx="1"/>
          </p:nvPr>
        </p:nvSpPr>
        <p:spPr>
          <a:xfrm>
            <a:off x="457200" y="908050"/>
            <a:ext cx="4038600" cy="54006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908050"/>
            <a:ext cx="4038600" cy="54006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9D21D778-B565-4D7E-94D7-64010A445B68}" type="datetimeFigureOut">
              <a:rPr lang="en-US" smtClean="0"/>
              <a:pPr/>
              <a:t>2/22/2010</a:t>
            </a:fld>
            <a:endParaRPr lang="en-US"/>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2C6B1FF6-39B9-40F5-8B67-33C6354A3D4F}" type="slidenum">
              <a:rPr kumimoji="0" lang="en-US" smtClean="0"/>
              <a:pPr/>
              <a:t>‹nº›</a:t>
            </a:fld>
            <a:endParaRPr kumimoji="0" lang="en-US" dirty="0">
              <a:solidFill>
                <a:schemeClr val="accent3">
                  <a:shade val="75000"/>
                </a:scheme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D21D778-B565-4D7E-94D7-64010A445B68}" type="datetimeFigureOut">
              <a:rPr lang="en-US" smtClean="0"/>
              <a:pPr/>
              <a:t>2/22/2010</a:t>
            </a:fld>
            <a:endParaRPr lang="en-US"/>
          </a:p>
        </p:txBody>
      </p:sp>
      <p:sp>
        <p:nvSpPr>
          <p:cNvPr id="5" name="Espaço Reservado para Rodapé 4"/>
          <p:cNvSpPr>
            <a:spLocks noGrp="1"/>
          </p:cNvSpPr>
          <p:nvPr>
            <p:ph type="ftr" sz="quarter" idx="11"/>
          </p:nvPr>
        </p:nvSpPr>
        <p:spPr/>
        <p:txBody>
          <a:bodyPr/>
          <a:lstStyle>
            <a:extLst/>
          </a:lstStyle>
          <a:p>
            <a:endParaRPr kumimoji="0" lang="en-US"/>
          </a:p>
        </p:txBody>
      </p:sp>
      <p:sp>
        <p:nvSpPr>
          <p:cNvPr id="6" name="Espaço Reservado para Número de Slide 5"/>
          <p:cNvSpPr>
            <a:spLocks noGrp="1"/>
          </p:cNvSpPr>
          <p:nvPr>
            <p:ph type="sldNum" sz="quarter" idx="12"/>
          </p:nvPr>
        </p:nvSpPr>
        <p:spPr/>
        <p:txBody>
          <a:bodyPr/>
          <a:lstStyle>
            <a:extLst/>
          </a:lstStyle>
          <a:p>
            <a:fld id="{2C6B1FF6-39B9-40F5-8B67-33C6354A3D4F}" type="slidenum">
              <a:rPr kumimoji="0" lang="en-US" smtClean="0"/>
              <a:pPr/>
              <a:t>‹nº›</a:t>
            </a:fld>
            <a:endParaRPr kumimoji="0" lang="en-US" dirty="0"/>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9D21D778-B565-4D7E-94D7-64010A445B68}" type="datetimeFigureOut">
              <a:rPr lang="en-US" smtClean="0"/>
              <a:pPr/>
              <a:t>2/22/2010</a:t>
            </a:fld>
            <a:endParaRPr lang="en-US"/>
          </a:p>
        </p:txBody>
      </p:sp>
      <p:sp>
        <p:nvSpPr>
          <p:cNvPr id="5" name="Espaço Reservado para Rodapé 4"/>
          <p:cNvSpPr>
            <a:spLocks noGrp="1"/>
          </p:cNvSpPr>
          <p:nvPr>
            <p:ph type="ftr" sz="quarter" idx="11"/>
          </p:nvPr>
        </p:nvSpPr>
        <p:spPr/>
        <p:txBody>
          <a:bodyPr/>
          <a:lstStyle>
            <a:extLst/>
          </a:lstStyle>
          <a:p>
            <a:endParaRPr kumimoji="0" lang="en-US"/>
          </a:p>
        </p:txBody>
      </p:sp>
      <p:sp>
        <p:nvSpPr>
          <p:cNvPr id="6" name="Espaço Reservado para Número de Slide 5"/>
          <p:cNvSpPr>
            <a:spLocks noGrp="1"/>
          </p:cNvSpPr>
          <p:nvPr>
            <p:ph type="sldNum" sz="quarter" idx="12"/>
          </p:nvPr>
        </p:nvSpPr>
        <p:spPr/>
        <p:txBody>
          <a:bodyPr/>
          <a:lstStyle>
            <a:extLst/>
          </a:lstStyle>
          <a:p>
            <a:fld id="{2C6B1FF6-39B9-40F5-8B67-33C6354A3D4F}" type="slidenum">
              <a:rPr kumimoji="0" lang="en-US" smtClean="0"/>
              <a:pPr/>
              <a:t>‹nº›</a:t>
            </a:fld>
            <a:endParaRPr kumimoji="0" lang="en-US" dirty="0">
              <a:solidFill>
                <a:schemeClr val="accent3">
                  <a:shade val="75000"/>
                </a:schemeClr>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9D21D778-B565-4D7E-94D7-64010A445B68}" type="datetimeFigureOut">
              <a:rPr lang="en-US" smtClean="0"/>
              <a:pPr/>
              <a:t>2/22/2010</a:t>
            </a:fld>
            <a:endParaRPr lang="en-US"/>
          </a:p>
        </p:txBody>
      </p:sp>
      <p:sp>
        <p:nvSpPr>
          <p:cNvPr id="6" name="Espaço Reservado para Rodapé 5"/>
          <p:cNvSpPr>
            <a:spLocks noGrp="1"/>
          </p:cNvSpPr>
          <p:nvPr>
            <p:ph type="ftr" sz="quarter" idx="11"/>
          </p:nvPr>
        </p:nvSpPr>
        <p:spPr/>
        <p:txBody>
          <a:bodyPr/>
          <a:lstStyle>
            <a:extLst/>
          </a:lstStyle>
          <a:p>
            <a:endParaRPr kumimoji="0" lang="en-US" dirty="0"/>
          </a:p>
        </p:txBody>
      </p:sp>
      <p:sp>
        <p:nvSpPr>
          <p:cNvPr id="7" name="Espaço Reservado para Número de Slide 6"/>
          <p:cNvSpPr>
            <a:spLocks noGrp="1"/>
          </p:cNvSpPr>
          <p:nvPr>
            <p:ph type="sldNum" sz="quarter" idx="12"/>
          </p:nvPr>
        </p:nvSpPr>
        <p:spPr/>
        <p:txBody>
          <a:bodyPr/>
          <a:lstStyle>
            <a:extLst/>
          </a:lstStyle>
          <a:p>
            <a:fld id="{2C6B1FF6-39B9-40F5-8B67-33C6354A3D4F}" type="slidenum">
              <a:rPr kumimoji="0" lang="en-US" smtClean="0"/>
              <a:pPr/>
              <a:t>‹nº›</a:t>
            </a:fld>
            <a:endParaRPr kumimoji="0" lang="en-US"/>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9D21D778-B565-4D7E-94D7-64010A445B68}" type="datetimeFigureOut">
              <a:rPr lang="en-US" smtClean="0"/>
              <a:pPr/>
              <a:t>2/22/2010</a:t>
            </a:fld>
            <a:endParaRPr lang="en-US"/>
          </a:p>
        </p:txBody>
      </p:sp>
      <p:sp>
        <p:nvSpPr>
          <p:cNvPr id="8" name="Espaço Reservado para Rodapé 7"/>
          <p:cNvSpPr>
            <a:spLocks noGrp="1"/>
          </p:cNvSpPr>
          <p:nvPr>
            <p:ph type="ftr" sz="quarter" idx="11"/>
          </p:nvPr>
        </p:nvSpPr>
        <p:spPr/>
        <p:txBody>
          <a:bodyPr/>
          <a:lstStyle>
            <a:extLst/>
          </a:lstStyle>
          <a:p>
            <a:endParaRPr kumimoji="0" lang="en-US"/>
          </a:p>
        </p:txBody>
      </p:sp>
      <p:sp>
        <p:nvSpPr>
          <p:cNvPr id="9" name="Espaço Reservado para Número de Slide 8"/>
          <p:cNvSpPr>
            <a:spLocks noGrp="1"/>
          </p:cNvSpPr>
          <p:nvPr>
            <p:ph type="sldNum" sz="quarter" idx="12"/>
          </p:nvPr>
        </p:nvSpPr>
        <p:spPr/>
        <p:txBody>
          <a:bodyPr/>
          <a:lstStyle>
            <a:extLst/>
          </a:lstStyle>
          <a:p>
            <a:pPr algn="ctr" eaLnBrk="1" latinLnBrk="0" hangingPunct="1"/>
            <a:fld id="{2C6B1FF6-39B9-40F5-8B67-33C6354A3D4F}" type="slidenum">
              <a:rPr kumimoji="0" lang="en-US" smtClean="0"/>
              <a:pPr algn="ctr" eaLnBrk="1" latinLnBrk="0" hangingPunct="1"/>
              <a:t>‹nº›</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9D21D778-B565-4D7E-94D7-64010A445B68}" type="datetimeFigureOut">
              <a:rPr lang="en-US" smtClean="0"/>
              <a:pPr/>
              <a:t>2/22/2010</a:t>
            </a:fld>
            <a:endParaRPr lang="en-US"/>
          </a:p>
        </p:txBody>
      </p:sp>
      <p:sp>
        <p:nvSpPr>
          <p:cNvPr id="4" name="Espaço Reservado para Rodapé 3"/>
          <p:cNvSpPr>
            <a:spLocks noGrp="1"/>
          </p:cNvSpPr>
          <p:nvPr>
            <p:ph type="ftr" sz="quarter" idx="11"/>
          </p:nvPr>
        </p:nvSpPr>
        <p:spPr/>
        <p:txBody>
          <a:bodyPr/>
          <a:lstStyle>
            <a:extLst/>
          </a:lstStyle>
          <a:p>
            <a:endParaRPr kumimoji="0" lang="en-US" dirty="0"/>
          </a:p>
        </p:txBody>
      </p:sp>
      <p:sp>
        <p:nvSpPr>
          <p:cNvPr id="5" name="Espaço Reservado para Número de Slide 4"/>
          <p:cNvSpPr>
            <a:spLocks noGrp="1"/>
          </p:cNvSpPr>
          <p:nvPr>
            <p:ph type="sldNum" sz="quarter" idx="12"/>
          </p:nvPr>
        </p:nvSpPr>
        <p:spPr/>
        <p:txBody>
          <a:bodyPr/>
          <a:lstStyle>
            <a:extLst/>
          </a:lstStyle>
          <a:p>
            <a:fld id="{2C6B1FF6-39B9-40F5-8B67-33C6354A3D4F}" type="slidenum">
              <a:rPr kumimoji="0" lang="en-US" smtClean="0"/>
              <a:pPr/>
              <a:t>‹nº›</a:t>
            </a:fld>
            <a:endParaRPr kumimoji="0" lang="en-US" dirty="0"/>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9D21D778-B565-4D7E-94D7-64010A445B68}" type="datetimeFigureOut">
              <a:rPr lang="en-US" smtClean="0"/>
              <a:pPr/>
              <a:t>2/22/2010</a:t>
            </a:fld>
            <a:endParaRPr lang="en-US"/>
          </a:p>
        </p:txBody>
      </p:sp>
      <p:sp>
        <p:nvSpPr>
          <p:cNvPr id="3" name="Espaço Reservado para Rodapé 2"/>
          <p:cNvSpPr>
            <a:spLocks noGrp="1"/>
          </p:cNvSpPr>
          <p:nvPr>
            <p:ph type="ftr" sz="quarter" idx="11"/>
          </p:nvPr>
        </p:nvSpPr>
        <p:spPr/>
        <p:txBody>
          <a:bodyPr/>
          <a:lstStyle>
            <a:extLst/>
          </a:lstStyle>
          <a:p>
            <a:endParaRPr kumimoji="0" lang="en-US"/>
          </a:p>
        </p:txBody>
      </p:sp>
      <p:sp>
        <p:nvSpPr>
          <p:cNvPr id="4" name="Espaço Reservado para Número de Slide 3"/>
          <p:cNvSpPr>
            <a:spLocks noGrp="1"/>
          </p:cNvSpPr>
          <p:nvPr>
            <p:ph type="sldNum" sz="quarter" idx="12"/>
          </p:nvPr>
        </p:nvSpPr>
        <p:spPr/>
        <p:txBody>
          <a:bodyPr/>
          <a:lstStyle>
            <a:extLst/>
          </a:lstStyle>
          <a:p>
            <a:fld id="{2C6B1FF6-39B9-40F5-8B67-33C6354A3D4F}" type="slidenum">
              <a:rPr kumimoji="0" lang="en-US" smtClean="0"/>
              <a:pPr/>
              <a:t>‹nº›</a:t>
            </a:fld>
            <a:endParaRPr kumimoji="0" lang="en-US"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9D21D778-B565-4D7E-94D7-64010A445B68}" type="datetimeFigureOut">
              <a:rPr lang="en-US" smtClean="0"/>
              <a:pPr/>
              <a:t>2/22/2010</a:t>
            </a:fld>
            <a:endParaRPr lang="en-US"/>
          </a:p>
        </p:txBody>
      </p:sp>
      <p:sp>
        <p:nvSpPr>
          <p:cNvPr id="6" name="Espaço Reservado para Rodapé 5"/>
          <p:cNvSpPr>
            <a:spLocks noGrp="1"/>
          </p:cNvSpPr>
          <p:nvPr>
            <p:ph type="ftr" sz="quarter" idx="11"/>
          </p:nvPr>
        </p:nvSpPr>
        <p:spPr/>
        <p:txBody>
          <a:bodyPr/>
          <a:lstStyle>
            <a:extLst/>
          </a:lstStyle>
          <a:p>
            <a:endParaRPr kumimoji="0" lang="en-US" dirty="0"/>
          </a:p>
        </p:txBody>
      </p:sp>
      <p:sp>
        <p:nvSpPr>
          <p:cNvPr id="7" name="Espaço Reservado para Número de Slide 6"/>
          <p:cNvSpPr>
            <a:spLocks noGrp="1"/>
          </p:cNvSpPr>
          <p:nvPr>
            <p:ph type="sldNum" sz="quarter" idx="12"/>
          </p:nvPr>
        </p:nvSpPr>
        <p:spPr/>
        <p:txBody>
          <a:bodyPr/>
          <a:lstStyle>
            <a:extLst/>
          </a:lstStyle>
          <a:p>
            <a:fld id="{2C6B1FF6-39B9-40F5-8B67-33C6354A3D4F}" type="slidenum">
              <a:rPr kumimoji="0" lang="en-US" smtClean="0"/>
              <a:pPr/>
              <a:t>‹nº›</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9D21D778-B565-4D7E-94D7-64010A445B68}" type="datetimeFigureOut">
              <a:rPr lang="en-US" smtClean="0"/>
              <a:pPr/>
              <a:t>2/22/2010</a:t>
            </a:fld>
            <a:endParaRPr lang="en-US" dirty="0"/>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2C6B1FF6-39B9-40F5-8B67-33C6354A3D4F}" type="slidenum">
              <a:rPr kumimoji="0" lang="en-US" smtClean="0"/>
              <a:pPr/>
              <a:t>‹nº›</a:t>
            </a:fld>
            <a:endParaRPr kumimoji="0" lang="en-US" dirty="0"/>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D21D778-B565-4D7E-94D7-64010A445B68}" type="datetimeFigureOut">
              <a:rPr lang="en-US" smtClean="0"/>
              <a:pPr/>
              <a:t>2/22/2010</a:t>
            </a:fld>
            <a:endParaRPr lang="en-US"/>
          </a:p>
        </p:txBody>
      </p:sp>
      <p:sp>
        <p:nvSpPr>
          <p:cNvPr id="5" name="Espaço Reservado para Rodapé 4"/>
          <p:cNvSpPr>
            <a:spLocks noGrp="1"/>
          </p:cNvSpPr>
          <p:nvPr>
            <p:ph type="ftr" sz="quarter" idx="11"/>
          </p:nvPr>
        </p:nvSpPr>
        <p:spPr/>
        <p:txBody>
          <a:bodyPr/>
          <a:lstStyle>
            <a:extLst/>
          </a:lstStyle>
          <a:p>
            <a:endParaRPr kumimoji="0" lang="en-US"/>
          </a:p>
        </p:txBody>
      </p:sp>
      <p:sp>
        <p:nvSpPr>
          <p:cNvPr id="6" name="Espaço Reservado para Número de Slide 5"/>
          <p:cNvSpPr>
            <a:spLocks noGrp="1"/>
          </p:cNvSpPr>
          <p:nvPr>
            <p:ph type="sldNum" sz="quarter" idx="12"/>
          </p:nvPr>
        </p:nvSpPr>
        <p:spPr/>
        <p:txBody>
          <a:bodyPr/>
          <a:lstStyle>
            <a:extLst/>
          </a:lstStyle>
          <a:p>
            <a:fld id="{2C6B1FF6-39B9-40F5-8B67-33C6354A3D4F}" type="slidenum">
              <a:rPr kumimoji="0" lang="en-US" smtClean="0"/>
              <a:pPr/>
              <a:t>‹nº›</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D21D778-B565-4D7E-94D7-64010A445B68}" type="datetimeFigureOut">
              <a:rPr lang="en-US" smtClean="0"/>
              <a:pPr/>
              <a:t>2/22/2010</a:t>
            </a:fld>
            <a:endParaRPr lang="en-US"/>
          </a:p>
        </p:txBody>
      </p:sp>
      <p:sp>
        <p:nvSpPr>
          <p:cNvPr id="5" name="Espaço Reservado para Rodapé 4"/>
          <p:cNvSpPr>
            <a:spLocks noGrp="1"/>
          </p:cNvSpPr>
          <p:nvPr>
            <p:ph type="ftr" sz="quarter" idx="11"/>
          </p:nvPr>
        </p:nvSpPr>
        <p:spPr/>
        <p:txBody>
          <a:bodyPr/>
          <a:lstStyle>
            <a:extLst/>
          </a:lstStyle>
          <a:p>
            <a:endParaRPr kumimoji="0" lang="en-US"/>
          </a:p>
        </p:txBody>
      </p:sp>
      <p:sp>
        <p:nvSpPr>
          <p:cNvPr id="6" name="Espaço Reservado para Número de Slide 5"/>
          <p:cNvSpPr>
            <a:spLocks noGrp="1"/>
          </p:cNvSpPr>
          <p:nvPr>
            <p:ph type="sldNum" sz="quarter" idx="12"/>
          </p:nvPr>
        </p:nvSpPr>
        <p:spPr/>
        <p:txBody>
          <a:bodyPr/>
          <a:lstStyle>
            <a:extLst/>
          </a:lstStyle>
          <a:p>
            <a:fld id="{2C6B1FF6-39B9-40F5-8B67-33C6354A3D4F}" type="slidenum">
              <a:rPr kumimoji="0" lang="en-US" smtClean="0"/>
              <a:pPr/>
              <a:t>‹nº›</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908050"/>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908050"/>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15888"/>
            <a:ext cx="82296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Rectangle 3"/>
          <p:cNvSpPr>
            <a:spLocks noGrp="1" noChangeArrowheads="1"/>
          </p:cNvSpPr>
          <p:nvPr>
            <p:ph type="body" idx="1"/>
          </p:nvPr>
        </p:nvSpPr>
        <p:spPr bwMode="auto">
          <a:xfrm>
            <a:off x="457200" y="908050"/>
            <a:ext cx="822960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 name="Rectangle 28"/>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a:defRPr/>
            </a:pPr>
            <a:r>
              <a:rPr lang="en-US" sz="1000" dirty="0" err="1" smtClean="0">
                <a:solidFill>
                  <a:schemeClr val="bg1"/>
                </a:solidFill>
                <a:cs typeface="+mn-cs"/>
              </a:rPr>
              <a:t>Introdução</a:t>
            </a:r>
            <a:r>
              <a:rPr lang="en-US" sz="1000" dirty="0" smtClean="0">
                <a:solidFill>
                  <a:schemeClr val="bg1"/>
                </a:solidFill>
                <a:cs typeface="+mn-cs"/>
              </a:rPr>
              <a:t> </a:t>
            </a:r>
            <a:r>
              <a:rPr lang="en-US" sz="1000" dirty="0" err="1" smtClean="0">
                <a:solidFill>
                  <a:schemeClr val="bg1"/>
                </a:solidFill>
                <a:cs typeface="+mn-cs"/>
              </a:rPr>
              <a:t>ao</a:t>
            </a:r>
            <a:r>
              <a:rPr lang="en-US" sz="1000" dirty="0" smtClean="0">
                <a:solidFill>
                  <a:schemeClr val="bg1"/>
                </a:solidFill>
                <a:cs typeface="+mn-cs"/>
              </a:rPr>
              <a:t> .NET Framework</a:t>
            </a:r>
            <a:endParaRPr lang="en-US" sz="1000" dirty="0">
              <a:solidFill>
                <a:schemeClr val="bg1"/>
              </a:solidFill>
              <a:cs typeface="+mn-cs"/>
            </a:endParaRPr>
          </a:p>
        </p:txBody>
      </p:sp>
      <p:pic>
        <p:nvPicPr>
          <p:cNvPr id="2053" name="Picture 12" descr="MSInnovationCenterBrasil - Fonte Branca"/>
          <p:cNvPicPr>
            <a:picLocks noChangeAspect="1" noChangeArrowheads="1"/>
          </p:cNvPicPr>
          <p:nvPr/>
        </p:nvPicPr>
        <p:blipFill>
          <a:blip r:embed="rId15" cstate="print"/>
          <a:srcRect/>
          <a:stretch>
            <a:fillRect/>
          </a:stretch>
        </p:blipFill>
        <p:spPr bwMode="auto">
          <a:xfrm>
            <a:off x="6948488" y="6461125"/>
            <a:ext cx="2016125"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800" b="1">
          <a:solidFill>
            <a:srgbClr val="FFCC00"/>
          </a:solidFill>
          <a:latin typeface="+mj-lt"/>
          <a:ea typeface="+mj-ea"/>
          <a:cs typeface="+mj-cs"/>
        </a:defRPr>
      </a:lvl1pPr>
      <a:lvl2pPr algn="l" rtl="0" eaLnBrk="1" fontAlgn="base" hangingPunct="1">
        <a:spcBef>
          <a:spcPct val="0"/>
        </a:spcBef>
        <a:spcAft>
          <a:spcPct val="0"/>
        </a:spcAft>
        <a:defRPr sz="2800" b="1">
          <a:solidFill>
            <a:srgbClr val="FFCC00"/>
          </a:solidFill>
          <a:latin typeface="Verdana" pitchFamily="34" charset="0"/>
        </a:defRPr>
      </a:lvl2pPr>
      <a:lvl3pPr algn="l" rtl="0" eaLnBrk="1" fontAlgn="base" hangingPunct="1">
        <a:spcBef>
          <a:spcPct val="0"/>
        </a:spcBef>
        <a:spcAft>
          <a:spcPct val="0"/>
        </a:spcAft>
        <a:defRPr sz="2800" b="1">
          <a:solidFill>
            <a:srgbClr val="FFCC00"/>
          </a:solidFill>
          <a:latin typeface="Verdana" pitchFamily="34" charset="0"/>
        </a:defRPr>
      </a:lvl3pPr>
      <a:lvl4pPr algn="l" rtl="0" eaLnBrk="1" fontAlgn="base" hangingPunct="1">
        <a:spcBef>
          <a:spcPct val="0"/>
        </a:spcBef>
        <a:spcAft>
          <a:spcPct val="0"/>
        </a:spcAft>
        <a:defRPr sz="2800" b="1">
          <a:solidFill>
            <a:srgbClr val="FFCC00"/>
          </a:solidFill>
          <a:latin typeface="Verdana" pitchFamily="34" charset="0"/>
        </a:defRPr>
      </a:lvl4pPr>
      <a:lvl5pPr algn="l" rtl="0" eaLnBrk="1" fontAlgn="base" hangingPunct="1">
        <a:spcBef>
          <a:spcPct val="0"/>
        </a:spcBef>
        <a:spcAft>
          <a:spcPct val="0"/>
        </a:spcAft>
        <a:defRPr sz="2800" b="1">
          <a:solidFill>
            <a:srgbClr val="FFCC00"/>
          </a:solidFill>
          <a:latin typeface="Verdana" pitchFamily="34" charset="0"/>
        </a:defRPr>
      </a:lvl5pPr>
      <a:lvl6pPr marL="457200" algn="l" rtl="0" eaLnBrk="1" fontAlgn="base" hangingPunct="1">
        <a:spcBef>
          <a:spcPct val="0"/>
        </a:spcBef>
        <a:spcAft>
          <a:spcPct val="0"/>
        </a:spcAft>
        <a:defRPr sz="2800" b="1">
          <a:solidFill>
            <a:srgbClr val="FFCC00"/>
          </a:solidFill>
          <a:latin typeface="Verdana" pitchFamily="34" charset="0"/>
        </a:defRPr>
      </a:lvl6pPr>
      <a:lvl7pPr marL="914400" algn="l" rtl="0" eaLnBrk="1" fontAlgn="base" hangingPunct="1">
        <a:spcBef>
          <a:spcPct val="0"/>
        </a:spcBef>
        <a:spcAft>
          <a:spcPct val="0"/>
        </a:spcAft>
        <a:defRPr sz="2800" b="1">
          <a:solidFill>
            <a:srgbClr val="FFCC00"/>
          </a:solidFill>
          <a:latin typeface="Verdana" pitchFamily="34" charset="0"/>
        </a:defRPr>
      </a:lvl7pPr>
      <a:lvl8pPr marL="1371600" algn="l" rtl="0" eaLnBrk="1" fontAlgn="base" hangingPunct="1">
        <a:spcBef>
          <a:spcPct val="0"/>
        </a:spcBef>
        <a:spcAft>
          <a:spcPct val="0"/>
        </a:spcAft>
        <a:defRPr sz="2800" b="1">
          <a:solidFill>
            <a:srgbClr val="FFCC00"/>
          </a:solidFill>
          <a:latin typeface="Verdana" pitchFamily="34" charset="0"/>
        </a:defRPr>
      </a:lvl8pPr>
      <a:lvl9pPr marL="1828800" algn="l" rtl="0" eaLnBrk="1" fontAlgn="base" hangingPunct="1">
        <a:spcBef>
          <a:spcPct val="0"/>
        </a:spcBef>
        <a:spcAft>
          <a:spcPct val="0"/>
        </a:spcAft>
        <a:defRPr sz="2800" b="1">
          <a:solidFill>
            <a:srgbClr val="FFCC00"/>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Arial" charset="0"/>
        </a:defRPr>
      </a:lvl2pPr>
      <a:lvl3pPr marL="1143000" indent="-228600" algn="l" rtl="0" eaLnBrk="1" fontAlgn="base" hangingPunct="1">
        <a:spcBef>
          <a:spcPct val="20000"/>
        </a:spcBef>
        <a:spcAft>
          <a:spcPct val="0"/>
        </a:spcAft>
        <a:buChar char="•"/>
        <a:defRPr sz="2000">
          <a:solidFill>
            <a:schemeClr val="bg1"/>
          </a:solidFill>
          <a:latin typeface="Arial" charset="0"/>
        </a:defRPr>
      </a:lvl3pPr>
      <a:lvl4pPr marL="1600200" indent="-228600" algn="l" rtl="0" eaLnBrk="1" fontAlgn="base" hangingPunct="1">
        <a:spcBef>
          <a:spcPct val="20000"/>
        </a:spcBef>
        <a:spcAft>
          <a:spcPct val="0"/>
        </a:spcAft>
        <a:buChar char="•"/>
        <a:defRPr sz="1600">
          <a:solidFill>
            <a:schemeClr val="bg1"/>
          </a:solidFill>
          <a:latin typeface="Arial" charset="0"/>
        </a:defRPr>
      </a:lvl4pPr>
      <a:lvl5pPr marL="2057400" indent="-228600" algn="l" rtl="0" eaLnBrk="1" fontAlgn="base" hangingPunct="1">
        <a:spcBef>
          <a:spcPct val="20000"/>
        </a:spcBef>
        <a:spcAft>
          <a:spcPct val="0"/>
        </a:spcAft>
        <a:buChar char="•"/>
        <a:defRPr sz="1400">
          <a:solidFill>
            <a:schemeClr val="bg1"/>
          </a:solidFill>
          <a:latin typeface="Arial" charset="0"/>
        </a:defRPr>
      </a:lvl5pPr>
      <a:lvl6pPr marL="2514600" indent="-228600" algn="l" rtl="0" eaLnBrk="1" fontAlgn="base" hangingPunct="1">
        <a:spcBef>
          <a:spcPct val="20000"/>
        </a:spcBef>
        <a:spcAft>
          <a:spcPct val="0"/>
        </a:spcAft>
        <a:buChar char="•"/>
        <a:defRPr sz="1400">
          <a:solidFill>
            <a:schemeClr val="bg1"/>
          </a:solidFill>
          <a:latin typeface="Arial" charset="0"/>
        </a:defRPr>
      </a:lvl6pPr>
      <a:lvl7pPr marL="2971800" indent="-228600" algn="l" rtl="0" eaLnBrk="1" fontAlgn="base" hangingPunct="1">
        <a:spcBef>
          <a:spcPct val="20000"/>
        </a:spcBef>
        <a:spcAft>
          <a:spcPct val="0"/>
        </a:spcAft>
        <a:buChar char="•"/>
        <a:defRPr sz="1400">
          <a:solidFill>
            <a:schemeClr val="bg1"/>
          </a:solidFill>
          <a:latin typeface="Arial" charset="0"/>
        </a:defRPr>
      </a:lvl7pPr>
      <a:lvl8pPr marL="3429000" indent="-228600" algn="l" rtl="0" eaLnBrk="1" fontAlgn="base" hangingPunct="1">
        <a:spcBef>
          <a:spcPct val="20000"/>
        </a:spcBef>
        <a:spcAft>
          <a:spcPct val="0"/>
        </a:spcAft>
        <a:buChar char="•"/>
        <a:defRPr sz="1400">
          <a:solidFill>
            <a:schemeClr val="bg1"/>
          </a:solidFill>
          <a:latin typeface="Arial" charset="0"/>
        </a:defRPr>
      </a:lvl8pPr>
      <a:lvl9pPr marL="3886200" indent="-228600" algn="l" rtl="0" eaLnBrk="1" fontAlgn="base" hangingPunct="1">
        <a:spcBef>
          <a:spcPct val="20000"/>
        </a:spcBef>
        <a:spcAft>
          <a:spcPct val="0"/>
        </a:spcAft>
        <a:buChar char="•"/>
        <a:defRPr sz="1400">
          <a:solidFill>
            <a:schemeClr val="bg1"/>
          </a:solidFill>
          <a:latin typeface="Arial" charset="0"/>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3075" name="Rectangle 3"/>
          <p:cNvSpPr>
            <a:spLocks noGrp="1" noChangeArrowheads="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 name="Rectangle 28"/>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a:defRPr/>
            </a:pPr>
            <a:r>
              <a:rPr lang="en-US" sz="1000">
                <a:solidFill>
                  <a:schemeClr val="bg1"/>
                </a:solidFill>
                <a:cs typeface="+mn-cs"/>
              </a:rPr>
              <a:t>Programação Orientada a Objetos em C#</a:t>
            </a:r>
          </a:p>
        </p:txBody>
      </p:sp>
      <p:pic>
        <p:nvPicPr>
          <p:cNvPr id="3077" name="Picture 12" descr="MSInnovationCenterBrasil - Fonte Branca"/>
          <p:cNvPicPr>
            <a:picLocks noChangeAspect="1" noChangeArrowheads="1"/>
          </p:cNvPicPr>
          <p:nvPr/>
        </p:nvPicPr>
        <p:blipFill>
          <a:blip r:embed="rId14" cstate="print"/>
          <a:srcRect/>
          <a:stretch>
            <a:fillRect/>
          </a:stretch>
        </p:blipFill>
        <p:spPr bwMode="auto">
          <a:xfrm>
            <a:off x="5148263" y="520700"/>
            <a:ext cx="3459162" cy="604838"/>
          </a:xfrm>
          <a:prstGeom prst="rect">
            <a:avLst/>
          </a:prstGeom>
          <a:noFill/>
          <a:ln w="9525">
            <a:noFill/>
            <a:miter lim="800000"/>
            <a:headEnd/>
            <a:tailEnd/>
          </a:ln>
        </p:spPr>
      </p:pic>
      <p:pic>
        <p:nvPicPr>
          <p:cNvPr id="3078" name="Picture 11" descr="Logo_CI_Br - Fonte Branca"/>
          <p:cNvPicPr>
            <a:picLocks noChangeAspect="1" noChangeArrowheads="1"/>
          </p:cNvPicPr>
          <p:nvPr/>
        </p:nvPicPr>
        <p:blipFill>
          <a:blip r:embed="rId15" cstate="print"/>
          <a:srcRect/>
          <a:stretch>
            <a:fillRect/>
          </a:stretch>
        </p:blipFill>
        <p:spPr bwMode="auto">
          <a:xfrm>
            <a:off x="539750" y="260350"/>
            <a:ext cx="2736850" cy="1130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defRPr sz="2800" b="1">
          <a:solidFill>
            <a:srgbClr val="FFCC00"/>
          </a:solidFill>
          <a:latin typeface="+mj-lt"/>
          <a:ea typeface="+mj-ea"/>
          <a:cs typeface="+mj-cs"/>
        </a:defRPr>
      </a:lvl1pPr>
      <a:lvl2pPr algn="l" rtl="0" eaLnBrk="1" fontAlgn="base" hangingPunct="1">
        <a:spcBef>
          <a:spcPct val="0"/>
        </a:spcBef>
        <a:spcAft>
          <a:spcPct val="0"/>
        </a:spcAft>
        <a:defRPr sz="2800" b="1">
          <a:solidFill>
            <a:srgbClr val="FFCC00"/>
          </a:solidFill>
          <a:latin typeface="Verdana" pitchFamily="34" charset="0"/>
        </a:defRPr>
      </a:lvl2pPr>
      <a:lvl3pPr algn="l" rtl="0" eaLnBrk="1" fontAlgn="base" hangingPunct="1">
        <a:spcBef>
          <a:spcPct val="0"/>
        </a:spcBef>
        <a:spcAft>
          <a:spcPct val="0"/>
        </a:spcAft>
        <a:defRPr sz="2800" b="1">
          <a:solidFill>
            <a:srgbClr val="FFCC00"/>
          </a:solidFill>
          <a:latin typeface="Verdana" pitchFamily="34" charset="0"/>
        </a:defRPr>
      </a:lvl3pPr>
      <a:lvl4pPr algn="l" rtl="0" eaLnBrk="1" fontAlgn="base" hangingPunct="1">
        <a:spcBef>
          <a:spcPct val="0"/>
        </a:spcBef>
        <a:spcAft>
          <a:spcPct val="0"/>
        </a:spcAft>
        <a:defRPr sz="2800" b="1">
          <a:solidFill>
            <a:srgbClr val="FFCC00"/>
          </a:solidFill>
          <a:latin typeface="Verdana" pitchFamily="34" charset="0"/>
        </a:defRPr>
      </a:lvl4pPr>
      <a:lvl5pPr algn="l" rtl="0" eaLnBrk="1" fontAlgn="base" hangingPunct="1">
        <a:spcBef>
          <a:spcPct val="0"/>
        </a:spcBef>
        <a:spcAft>
          <a:spcPct val="0"/>
        </a:spcAft>
        <a:defRPr sz="2800" b="1">
          <a:solidFill>
            <a:srgbClr val="FFCC00"/>
          </a:solidFill>
          <a:latin typeface="Verdana" pitchFamily="34" charset="0"/>
        </a:defRPr>
      </a:lvl5pPr>
      <a:lvl6pPr marL="457200" algn="l" rtl="0" eaLnBrk="1" fontAlgn="base" hangingPunct="1">
        <a:spcBef>
          <a:spcPct val="0"/>
        </a:spcBef>
        <a:spcAft>
          <a:spcPct val="0"/>
        </a:spcAft>
        <a:defRPr sz="2800" b="1">
          <a:solidFill>
            <a:srgbClr val="FFCC00"/>
          </a:solidFill>
          <a:latin typeface="Verdana" pitchFamily="34" charset="0"/>
        </a:defRPr>
      </a:lvl6pPr>
      <a:lvl7pPr marL="914400" algn="l" rtl="0" eaLnBrk="1" fontAlgn="base" hangingPunct="1">
        <a:spcBef>
          <a:spcPct val="0"/>
        </a:spcBef>
        <a:spcAft>
          <a:spcPct val="0"/>
        </a:spcAft>
        <a:defRPr sz="2800" b="1">
          <a:solidFill>
            <a:srgbClr val="FFCC00"/>
          </a:solidFill>
          <a:latin typeface="Verdana" pitchFamily="34" charset="0"/>
        </a:defRPr>
      </a:lvl7pPr>
      <a:lvl8pPr marL="1371600" algn="l" rtl="0" eaLnBrk="1" fontAlgn="base" hangingPunct="1">
        <a:spcBef>
          <a:spcPct val="0"/>
        </a:spcBef>
        <a:spcAft>
          <a:spcPct val="0"/>
        </a:spcAft>
        <a:defRPr sz="2800" b="1">
          <a:solidFill>
            <a:srgbClr val="FFCC00"/>
          </a:solidFill>
          <a:latin typeface="Verdana" pitchFamily="34" charset="0"/>
        </a:defRPr>
      </a:lvl8pPr>
      <a:lvl9pPr marL="1828800" algn="l" rtl="0" eaLnBrk="1" fontAlgn="base" hangingPunct="1">
        <a:spcBef>
          <a:spcPct val="0"/>
        </a:spcBef>
        <a:spcAft>
          <a:spcPct val="0"/>
        </a:spcAft>
        <a:defRPr sz="2800" b="1">
          <a:solidFill>
            <a:srgbClr val="FFCC00"/>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Arial" charset="0"/>
        </a:defRPr>
      </a:lvl2pPr>
      <a:lvl3pPr marL="1143000" indent="-228600" algn="l" rtl="0" eaLnBrk="1" fontAlgn="base" hangingPunct="1">
        <a:spcBef>
          <a:spcPct val="20000"/>
        </a:spcBef>
        <a:spcAft>
          <a:spcPct val="0"/>
        </a:spcAft>
        <a:buChar char="•"/>
        <a:defRPr sz="2000">
          <a:solidFill>
            <a:schemeClr val="bg1"/>
          </a:solidFill>
          <a:latin typeface="Arial" charset="0"/>
        </a:defRPr>
      </a:lvl3pPr>
      <a:lvl4pPr marL="1600200" indent="-228600" algn="l" rtl="0" eaLnBrk="1" fontAlgn="base" hangingPunct="1">
        <a:spcBef>
          <a:spcPct val="20000"/>
        </a:spcBef>
        <a:spcAft>
          <a:spcPct val="0"/>
        </a:spcAft>
        <a:buChar char="•"/>
        <a:defRPr sz="1600">
          <a:solidFill>
            <a:schemeClr val="bg1"/>
          </a:solidFill>
          <a:latin typeface="Arial" charset="0"/>
        </a:defRPr>
      </a:lvl4pPr>
      <a:lvl5pPr marL="2057400" indent="-228600" algn="l" rtl="0" eaLnBrk="1" fontAlgn="base" hangingPunct="1">
        <a:spcBef>
          <a:spcPct val="20000"/>
        </a:spcBef>
        <a:spcAft>
          <a:spcPct val="0"/>
        </a:spcAft>
        <a:buChar char="•"/>
        <a:defRPr sz="1400">
          <a:solidFill>
            <a:schemeClr val="bg1"/>
          </a:solidFill>
          <a:latin typeface="Arial" charset="0"/>
        </a:defRPr>
      </a:lvl5pPr>
      <a:lvl6pPr marL="2514600" indent="-228600" algn="l" rtl="0" eaLnBrk="1" fontAlgn="base" hangingPunct="1">
        <a:spcBef>
          <a:spcPct val="20000"/>
        </a:spcBef>
        <a:spcAft>
          <a:spcPct val="0"/>
        </a:spcAft>
        <a:buChar char="•"/>
        <a:defRPr sz="1400">
          <a:solidFill>
            <a:schemeClr val="bg1"/>
          </a:solidFill>
          <a:latin typeface="Arial" charset="0"/>
        </a:defRPr>
      </a:lvl6pPr>
      <a:lvl7pPr marL="2971800" indent="-228600" algn="l" rtl="0" eaLnBrk="1" fontAlgn="base" hangingPunct="1">
        <a:spcBef>
          <a:spcPct val="20000"/>
        </a:spcBef>
        <a:spcAft>
          <a:spcPct val="0"/>
        </a:spcAft>
        <a:buChar char="•"/>
        <a:defRPr sz="1400">
          <a:solidFill>
            <a:schemeClr val="bg1"/>
          </a:solidFill>
          <a:latin typeface="Arial" charset="0"/>
        </a:defRPr>
      </a:lvl7pPr>
      <a:lvl8pPr marL="3429000" indent="-228600" algn="l" rtl="0" eaLnBrk="1" fontAlgn="base" hangingPunct="1">
        <a:spcBef>
          <a:spcPct val="20000"/>
        </a:spcBef>
        <a:spcAft>
          <a:spcPct val="0"/>
        </a:spcAft>
        <a:buChar char="•"/>
        <a:defRPr sz="1400">
          <a:solidFill>
            <a:schemeClr val="bg1"/>
          </a:solidFill>
          <a:latin typeface="Arial" charset="0"/>
        </a:defRPr>
      </a:lvl8pPr>
      <a:lvl9pPr marL="3886200" indent="-228600" algn="l" rtl="0" eaLnBrk="1" fontAlgn="base" hangingPunct="1">
        <a:spcBef>
          <a:spcPct val="20000"/>
        </a:spcBef>
        <a:spcAft>
          <a:spcPct val="0"/>
        </a:spcAft>
        <a:buChar char="•"/>
        <a:defRPr sz="1400">
          <a:solidFill>
            <a:schemeClr val="bg1"/>
          </a:solidFill>
          <a:latin typeface="Arial" charset="0"/>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2/22/2010</a:t>
            </a:fld>
            <a:endParaRPr lang="en-US" sz="1000" dirty="0">
              <a:solidFill>
                <a:schemeClr val="tx1"/>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‹nº›</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ctrTitle"/>
          </p:nvPr>
        </p:nvSpPr>
        <p:spPr>
          <a:xfrm>
            <a:off x="428596" y="571480"/>
            <a:ext cx="8001056" cy="985846"/>
          </a:xfrm>
        </p:spPr>
        <p:txBody>
          <a:bodyPr>
            <a:normAutofit/>
          </a:bodyPr>
          <a:lstStyle/>
          <a:p>
            <a:pPr algn="ctr"/>
            <a:r>
              <a:rPr lang="pt-BR" sz="4000" dirty="0" smtClean="0"/>
              <a:t>XIV </a:t>
            </a:r>
            <a:r>
              <a:rPr lang="pt-BR" sz="4000" dirty="0" smtClean="0"/>
              <a:t>Jornada de Cursos</a:t>
            </a:r>
            <a:endParaRPr lang="pt-BR" sz="4000" dirty="0"/>
          </a:p>
        </p:txBody>
      </p:sp>
      <p:sp>
        <p:nvSpPr>
          <p:cNvPr id="14" name="Título 11"/>
          <p:cNvSpPr txBox="1">
            <a:spLocks/>
          </p:cNvSpPr>
          <p:nvPr/>
        </p:nvSpPr>
        <p:spPr>
          <a:xfrm>
            <a:off x="1071538" y="5286388"/>
            <a:ext cx="7586658" cy="135732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pt-BR" sz="41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 </a:t>
            </a:r>
            <a:r>
              <a:rPr kumimoji="0" lang="pt-BR" sz="16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		</a:t>
            </a:r>
            <a:r>
              <a:rPr kumimoji="0" lang="pt-BR" sz="24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Antônio Júnior</a:t>
            </a:r>
            <a:endParaRPr lang="pt-BR" sz="2400" b="1" dirty="0" smtClean="0">
              <a:solidFill>
                <a:schemeClr val="bg1"/>
              </a:solidFill>
              <a:effectLst>
                <a:outerShdw blurRad="31750" dist="25400" dir="5400000" algn="tl" rotWithShape="0">
                  <a:srgbClr val="000000">
                    <a:alpha val="25000"/>
                  </a:srgbClr>
                </a:outerShdw>
              </a:effectLst>
              <a:latin typeface="+mj-lt"/>
              <a:ea typeface="+mj-ea"/>
              <a:cs typeface="+mj-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Bruno</a:t>
            </a:r>
            <a:r>
              <a:rPr kumimoji="0" lang="pt-BR" sz="2400" b="1" i="0" u="none" strike="noStrike" kern="1200" cap="none" spc="0" normalizeH="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 </a:t>
            </a:r>
            <a:r>
              <a:rPr kumimoji="0" lang="pt-BR" sz="2400" b="1" i="0" u="none" strike="noStrike" kern="1200" cap="none" spc="0" normalizeH="0" noProof="0" dirty="0" err="1"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Inojosa</a:t>
            </a:r>
            <a:endParaRPr kumimoji="0" lang="pt-BR"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mj-lt"/>
              <a:ea typeface="+mj-ea"/>
              <a:cs typeface="+mj-cs"/>
            </a:endParaRPr>
          </a:p>
        </p:txBody>
      </p:sp>
      <p:sp>
        <p:nvSpPr>
          <p:cNvPr id="10" name="TextBox 9"/>
          <p:cNvSpPr txBox="1"/>
          <p:nvPr/>
        </p:nvSpPr>
        <p:spPr>
          <a:xfrm>
            <a:off x="2714612" y="1785926"/>
            <a:ext cx="3429024" cy="523220"/>
          </a:xfrm>
          <a:prstGeom prst="rect">
            <a:avLst/>
          </a:prstGeom>
          <a:noFill/>
        </p:spPr>
        <p:txBody>
          <a:bodyPr wrap="square" rtlCol="0">
            <a:spAutoFit/>
          </a:bodyPr>
          <a:lstStyle/>
          <a:p>
            <a:pPr algn="ctr"/>
            <a:r>
              <a:rPr lang="pt-BR" sz="2800" dirty="0" smtClean="0">
                <a:solidFill>
                  <a:srgbClr val="FFC000"/>
                </a:solidFill>
              </a:rPr>
              <a:t>.NET com C#</a:t>
            </a:r>
            <a:endParaRPr lang="pt-BR" sz="2800" dirty="0">
              <a:solidFill>
                <a:srgbClr val="FFC000"/>
              </a:solidFill>
            </a:endParaRPr>
          </a:p>
        </p:txBody>
      </p:sp>
      <p:pic>
        <p:nvPicPr>
          <p:cNvPr id="46082" name="Picture 2" descr="CITi"/>
          <p:cNvPicPr>
            <a:picLocks noChangeAspect="1" noChangeArrowheads="1"/>
          </p:cNvPicPr>
          <p:nvPr/>
        </p:nvPicPr>
        <p:blipFill>
          <a:blip r:embed="rId3" cstate="print"/>
          <a:srcRect/>
          <a:stretch>
            <a:fillRect/>
          </a:stretch>
        </p:blipFill>
        <p:spPr bwMode="auto">
          <a:xfrm>
            <a:off x="2500298" y="2285992"/>
            <a:ext cx="4314841" cy="255244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290638" y="161925"/>
            <a:ext cx="7772400" cy="1143000"/>
          </a:xfrm>
          <a:prstGeom prst="rect">
            <a:avLst/>
          </a:prstGeom>
          <a:noFill/>
          <a:ln w="9525">
            <a:noFill/>
            <a:miter lim="800000"/>
            <a:headEnd/>
            <a:tailEnd/>
          </a:ln>
          <a:effectLst/>
        </p:spPr>
        <p:txBody>
          <a:bodyPr anchor="ctr"/>
          <a:lstStyle/>
          <a:p>
            <a:pPr algn="ctr">
              <a:spcBef>
                <a:spcPct val="0"/>
              </a:spcBef>
            </a:pPr>
            <a:endParaRPr lang="pt-BR" sz="4400">
              <a:solidFill>
                <a:schemeClr val="tx2"/>
              </a:solidFill>
              <a:latin typeface="Times New Roman" pitchFamily="18" charset="0"/>
            </a:endParaRPr>
          </a:p>
        </p:txBody>
      </p:sp>
      <p:sp>
        <p:nvSpPr>
          <p:cNvPr id="49156" name="Rectangle 4"/>
          <p:cNvSpPr>
            <a:spLocks noGrp="1" noChangeArrowheads="1"/>
          </p:cNvSpPr>
          <p:nvPr>
            <p:ph idx="1"/>
          </p:nvPr>
        </p:nvSpPr>
        <p:spPr>
          <a:xfrm>
            <a:off x="357158" y="1104900"/>
            <a:ext cx="8564563" cy="5753100"/>
          </a:xfrm>
          <a:noFill/>
          <a:ln/>
          <a:effectLst>
            <a:outerShdw dist="35921" dir="2700000" algn="ctr" rotWithShape="0">
              <a:schemeClr val="bg2"/>
            </a:outerShdw>
          </a:effectLst>
        </p:spPr>
        <p:txBody>
          <a:bodyPr/>
          <a:lstStyle/>
          <a:p>
            <a:r>
              <a:rPr lang="pt-BR" sz="2400" dirty="0" err="1">
                <a:effectLst/>
              </a:rPr>
              <a:t>Unmanaged</a:t>
            </a:r>
            <a:r>
              <a:rPr lang="pt-BR" sz="2400" dirty="0">
                <a:effectLst/>
              </a:rPr>
              <a:t>:</a:t>
            </a:r>
          </a:p>
          <a:p>
            <a:pPr lvl="1"/>
            <a:r>
              <a:rPr lang="pt-BR" sz="2400" dirty="0">
                <a:effectLst/>
              </a:rPr>
              <a:t>Código Fonte</a:t>
            </a:r>
          </a:p>
          <a:p>
            <a:pPr lvl="1"/>
            <a:r>
              <a:rPr lang="pt-BR" sz="2400" dirty="0">
                <a:effectLst/>
              </a:rPr>
              <a:t>Compilador</a:t>
            </a:r>
          </a:p>
          <a:p>
            <a:pPr lvl="1"/>
            <a:r>
              <a:rPr lang="pt-BR" sz="2400" dirty="0">
                <a:effectLst/>
              </a:rPr>
              <a:t>Código de máquina (Binário)</a:t>
            </a:r>
          </a:p>
          <a:p>
            <a:pPr lvl="1"/>
            <a:r>
              <a:rPr lang="pt-BR" sz="2400" dirty="0">
                <a:effectLst/>
              </a:rPr>
              <a:t>NÃO requer o ambiente do CLR para se executar</a:t>
            </a:r>
          </a:p>
          <a:p>
            <a:endParaRPr lang="pt-BR" sz="2400" dirty="0">
              <a:effectLst/>
            </a:endParaRPr>
          </a:p>
          <a:p>
            <a:r>
              <a:rPr lang="pt-BR" sz="2400" dirty="0" err="1">
                <a:effectLst/>
              </a:rPr>
              <a:t>Managed</a:t>
            </a:r>
            <a:r>
              <a:rPr lang="pt-BR" sz="2400" dirty="0">
                <a:effectLst/>
              </a:rPr>
              <a:t>:</a:t>
            </a:r>
          </a:p>
          <a:p>
            <a:pPr lvl="1"/>
            <a:r>
              <a:rPr lang="pt-BR" sz="2400" dirty="0">
                <a:effectLst/>
              </a:rPr>
              <a:t>Código Fonte</a:t>
            </a:r>
          </a:p>
          <a:p>
            <a:pPr lvl="1"/>
            <a:r>
              <a:rPr lang="pt-BR" sz="2400" dirty="0">
                <a:effectLst/>
              </a:rPr>
              <a:t>Compilador</a:t>
            </a:r>
          </a:p>
          <a:p>
            <a:pPr lvl="1"/>
            <a:r>
              <a:rPr lang="pt-BR" sz="2400" dirty="0">
                <a:effectLst/>
              </a:rPr>
              <a:t>Código Intermediário (IL): .DLL ou .EXE</a:t>
            </a:r>
          </a:p>
          <a:p>
            <a:pPr lvl="1"/>
            <a:r>
              <a:rPr lang="pt-BR" sz="2400" dirty="0">
                <a:effectLst/>
              </a:rPr>
              <a:t>Requer o ambiente do CLR para se executar</a:t>
            </a:r>
          </a:p>
          <a:p>
            <a:pPr lvl="1"/>
            <a:r>
              <a:rPr lang="pt-BR" sz="2400" dirty="0">
                <a:effectLst/>
              </a:rPr>
              <a:t>Código de máquina (Binário)</a:t>
            </a:r>
          </a:p>
          <a:p>
            <a:endParaRPr lang="pt-BR" sz="2800" dirty="0">
              <a:effectLst/>
            </a:endParaRPr>
          </a:p>
        </p:txBody>
      </p:sp>
      <p:sp>
        <p:nvSpPr>
          <p:cNvPr id="49155" name="Rectangle 3"/>
          <p:cNvSpPr>
            <a:spLocks noGrp="1" noChangeArrowheads="1"/>
          </p:cNvSpPr>
          <p:nvPr>
            <p:ph type="title"/>
          </p:nvPr>
        </p:nvSpPr>
        <p:spPr>
          <a:xfrm>
            <a:off x="508000" y="268288"/>
            <a:ext cx="8266113" cy="641350"/>
          </a:xfrm>
          <a:noFill/>
          <a:ln/>
          <a:effectLst>
            <a:outerShdw dist="35921" dir="2700000" algn="ctr" rotWithShape="0">
              <a:schemeClr val="bg2"/>
            </a:outerShdw>
          </a:effectLst>
        </p:spPr>
        <p:txBody>
          <a:bodyPr anchor="ctr">
            <a:normAutofit fontScale="90000"/>
          </a:bodyPr>
          <a:lstStyle/>
          <a:p>
            <a:r>
              <a:rPr lang="pt-BR" sz="4000" dirty="0">
                <a:solidFill>
                  <a:srgbClr val="FFC000"/>
                </a:solidFill>
              </a:rPr>
              <a:t>Código </a:t>
            </a:r>
            <a:r>
              <a:rPr lang="pt-BR" sz="4000" dirty="0" err="1">
                <a:solidFill>
                  <a:srgbClr val="FFC000"/>
                </a:solidFill>
              </a:rPr>
              <a:t>Managed</a:t>
            </a:r>
            <a:r>
              <a:rPr lang="pt-BR" sz="4000" dirty="0">
                <a:solidFill>
                  <a:srgbClr val="FFC000"/>
                </a:solidFill>
              </a:rPr>
              <a:t> x </a:t>
            </a:r>
            <a:r>
              <a:rPr lang="pt-BR" sz="4000" dirty="0" err="1">
                <a:solidFill>
                  <a:srgbClr val="FFC000"/>
                </a:solidFill>
              </a:rPr>
              <a:t>UnManaged</a:t>
            </a:r>
            <a:endParaRPr lang="pt-BR" sz="4000" dirty="0">
              <a:solidFill>
                <a:srgbClr val="FFC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00034" y="500042"/>
            <a:ext cx="8229600" cy="770063"/>
          </a:xfrm>
          <a:effectLst>
            <a:outerShdw dist="35921" dir="2700000" algn="ctr" rotWithShape="0">
              <a:schemeClr val="bg2"/>
            </a:outerShdw>
          </a:effectLst>
        </p:spPr>
        <p:txBody>
          <a:bodyPr/>
          <a:lstStyle/>
          <a:p>
            <a:r>
              <a:rPr lang="pt-BR" dirty="0">
                <a:solidFill>
                  <a:srgbClr val="FFC000"/>
                </a:solidFill>
              </a:rPr>
              <a:t>Visão </a:t>
            </a:r>
            <a:r>
              <a:rPr lang="pt-BR" dirty="0" smtClean="0">
                <a:solidFill>
                  <a:srgbClr val="FFC000"/>
                </a:solidFill>
              </a:rPr>
              <a:t>Geral da Compilação</a:t>
            </a:r>
            <a:endParaRPr lang="pt-BR" dirty="0">
              <a:solidFill>
                <a:srgbClr val="FFC000"/>
              </a:solidFill>
            </a:endParaRPr>
          </a:p>
        </p:txBody>
      </p:sp>
      <p:sp>
        <p:nvSpPr>
          <p:cNvPr id="71683" name="Rectangle 3"/>
          <p:cNvSpPr>
            <a:spLocks noChangeArrowheads="1"/>
          </p:cNvSpPr>
          <p:nvPr/>
        </p:nvSpPr>
        <p:spPr bwMode="auto">
          <a:xfrm>
            <a:off x="228600" y="6038850"/>
            <a:ext cx="6705600" cy="1638300"/>
          </a:xfrm>
          <a:prstGeom prst="rect">
            <a:avLst/>
          </a:prstGeom>
          <a:noFill/>
          <a:ln w="9525">
            <a:noFill/>
            <a:miter lim="800000"/>
            <a:headEnd/>
            <a:tailEnd/>
          </a:ln>
          <a:effectLst/>
        </p:spPr>
        <p:txBody>
          <a:bodyPr/>
          <a:lstStyle/>
          <a:p>
            <a:pPr marL="342900" indent="-342900">
              <a:lnSpc>
                <a:spcPct val="90000"/>
              </a:lnSpc>
              <a:spcBef>
                <a:spcPct val="20000"/>
              </a:spcBef>
            </a:pPr>
            <a:endParaRPr lang="pt-BR" sz="1800" b="0">
              <a:solidFill>
                <a:schemeClr val="tx1"/>
              </a:solidFill>
              <a:latin typeface="Times New Roman" pitchFamily="18" charset="0"/>
            </a:endParaRPr>
          </a:p>
        </p:txBody>
      </p:sp>
      <p:sp>
        <p:nvSpPr>
          <p:cNvPr id="71684" name="Rectangle 4"/>
          <p:cNvSpPr>
            <a:spLocks noChangeArrowheads="1"/>
          </p:cNvSpPr>
          <p:nvPr/>
        </p:nvSpPr>
        <p:spPr bwMode="auto">
          <a:xfrm>
            <a:off x="1692275" y="1716088"/>
            <a:ext cx="1143000" cy="330200"/>
          </a:xfrm>
          <a:prstGeom prst="rect">
            <a:avLst/>
          </a:prstGeom>
          <a:gradFill rotWithShape="1">
            <a:gsLst>
              <a:gs pos="0">
                <a:srgbClr val="CC3300">
                  <a:gamma/>
                  <a:shade val="46275"/>
                  <a:invGamma/>
                </a:srgbClr>
              </a:gs>
              <a:gs pos="50000">
                <a:srgbClr val="CC3300">
                  <a:alpha val="89999"/>
                </a:srgbClr>
              </a:gs>
              <a:gs pos="100000">
                <a:srgbClr val="CC33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3300"/>
            </a:extrusionClr>
          </a:sp3d>
        </p:spPr>
        <p:txBody>
          <a:bodyPr wrap="none" lIns="91429" tIns="0" rIns="91429" bIns="0" anchor="ctr" anchorCtr="1">
            <a:flatTx/>
          </a:bodyPr>
          <a:lstStyle/>
          <a:p>
            <a:pP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VB</a:t>
            </a:r>
            <a:endParaRPr lang="en-US" sz="1400">
              <a:solidFill>
                <a:schemeClr val="bg1"/>
              </a:solidFill>
              <a:effectLst>
                <a:outerShdw blurRad="38100" dist="38100" dir="2700000" algn="tl">
                  <a:srgbClr val="000000"/>
                </a:outerShdw>
              </a:effectLst>
              <a:latin typeface="Optima" pitchFamily="34" charset="0"/>
            </a:endParaRPr>
          </a:p>
        </p:txBody>
      </p:sp>
      <p:sp>
        <p:nvSpPr>
          <p:cNvPr id="71685" name="Rectangle 5"/>
          <p:cNvSpPr>
            <a:spLocks noChangeArrowheads="1"/>
          </p:cNvSpPr>
          <p:nvPr/>
        </p:nvSpPr>
        <p:spPr bwMode="auto">
          <a:xfrm>
            <a:off x="3213100" y="1716088"/>
            <a:ext cx="1143000" cy="330200"/>
          </a:xfrm>
          <a:prstGeom prst="rect">
            <a:avLst/>
          </a:prstGeom>
          <a:gradFill rotWithShape="1">
            <a:gsLst>
              <a:gs pos="0">
                <a:srgbClr val="CC3300">
                  <a:gamma/>
                  <a:shade val="46275"/>
                  <a:invGamma/>
                </a:srgbClr>
              </a:gs>
              <a:gs pos="50000">
                <a:srgbClr val="CC3300">
                  <a:alpha val="89999"/>
                </a:srgbClr>
              </a:gs>
              <a:gs pos="100000">
                <a:srgbClr val="CC33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3300"/>
            </a:extrusionClr>
          </a:sp3d>
        </p:spPr>
        <p:txBody>
          <a:bodyPr wrap="none" lIns="91429" tIns="0" rIns="91429" bIns="0" anchor="ctr" anchorCtr="1">
            <a:flatTx/>
          </a:bodyPr>
          <a:lstStyle/>
          <a:p>
            <a:pP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a:t>
            </a:r>
            <a:endParaRPr lang="en-US" sz="1400">
              <a:solidFill>
                <a:schemeClr val="bg1"/>
              </a:solidFill>
              <a:effectLst>
                <a:outerShdw blurRad="38100" dist="38100" dir="2700000" algn="tl">
                  <a:srgbClr val="000000"/>
                </a:outerShdw>
              </a:effectLst>
              <a:latin typeface="Optima" pitchFamily="34" charset="0"/>
            </a:endParaRPr>
          </a:p>
        </p:txBody>
      </p:sp>
      <p:sp>
        <p:nvSpPr>
          <p:cNvPr id="71686" name="Rectangle 6"/>
          <p:cNvSpPr>
            <a:spLocks noChangeArrowheads="1"/>
          </p:cNvSpPr>
          <p:nvPr/>
        </p:nvSpPr>
        <p:spPr bwMode="auto">
          <a:xfrm>
            <a:off x="4725988" y="1701800"/>
            <a:ext cx="1143000" cy="330200"/>
          </a:xfrm>
          <a:prstGeom prst="rect">
            <a:avLst/>
          </a:prstGeom>
          <a:gradFill rotWithShape="1">
            <a:gsLst>
              <a:gs pos="0">
                <a:srgbClr val="CC3300">
                  <a:gamma/>
                  <a:shade val="46275"/>
                  <a:invGamma/>
                </a:srgbClr>
              </a:gs>
              <a:gs pos="50000">
                <a:srgbClr val="CC3300">
                  <a:alpha val="89999"/>
                </a:srgbClr>
              </a:gs>
              <a:gs pos="100000">
                <a:srgbClr val="CC33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3300"/>
            </a:extrusionClr>
          </a:sp3d>
        </p:spPr>
        <p:txBody>
          <a:bodyPr wrap="none" lIns="91429" tIns="0" rIns="91429" bIns="0" anchor="ctr" anchorCtr="1">
            <a:flatTx/>
          </a:bodyPr>
          <a:lstStyle/>
          <a:p>
            <a:pP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a:t>
            </a:r>
            <a:endParaRPr lang="en-US" sz="1400">
              <a:solidFill>
                <a:schemeClr val="bg1"/>
              </a:solidFill>
              <a:effectLst>
                <a:outerShdw blurRad="38100" dist="38100" dir="2700000" algn="tl">
                  <a:srgbClr val="000000"/>
                </a:outerShdw>
              </a:effectLst>
              <a:latin typeface="Optima" pitchFamily="34" charset="0"/>
            </a:endParaRPr>
          </a:p>
        </p:txBody>
      </p:sp>
      <p:sp>
        <p:nvSpPr>
          <p:cNvPr id="71687" name="Rectangle 7"/>
          <p:cNvSpPr>
            <a:spLocks noChangeArrowheads="1"/>
          </p:cNvSpPr>
          <p:nvPr/>
        </p:nvSpPr>
        <p:spPr bwMode="auto">
          <a:xfrm>
            <a:off x="2671763" y="5245100"/>
            <a:ext cx="2879725" cy="274638"/>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Código Nativo</a:t>
            </a:r>
            <a:endParaRPr lang="en-US" sz="1400">
              <a:solidFill>
                <a:schemeClr val="bg1"/>
              </a:solidFill>
              <a:effectLst>
                <a:outerShdw blurRad="38100" dist="38100" dir="2700000" algn="tl">
                  <a:srgbClr val="000000"/>
                </a:outerShdw>
              </a:effectLst>
              <a:latin typeface="Optima" pitchFamily="34" charset="0"/>
            </a:endParaRPr>
          </a:p>
        </p:txBody>
      </p:sp>
      <p:sp>
        <p:nvSpPr>
          <p:cNvPr id="71688" name="Rectangle 8"/>
          <p:cNvSpPr>
            <a:spLocks noChangeArrowheads="1"/>
          </p:cNvSpPr>
          <p:nvPr/>
        </p:nvSpPr>
        <p:spPr bwMode="auto">
          <a:xfrm>
            <a:off x="1692275" y="4092575"/>
            <a:ext cx="4176713" cy="936625"/>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flatTx/>
          </a:bodyPr>
          <a:lstStyle/>
          <a:p>
            <a:pP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Common Language Runtime (CLR)</a:t>
            </a:r>
            <a:endParaRPr lang="en-US" sz="1400">
              <a:solidFill>
                <a:schemeClr val="bg1"/>
              </a:solidFill>
              <a:effectLst>
                <a:outerShdw blurRad="38100" dist="38100" dir="2700000" algn="tl">
                  <a:srgbClr val="000000"/>
                </a:outerShdw>
              </a:effectLst>
              <a:latin typeface="Optima" pitchFamily="34" charset="0"/>
            </a:endParaRPr>
          </a:p>
        </p:txBody>
      </p:sp>
      <p:sp>
        <p:nvSpPr>
          <p:cNvPr id="71689" name="Rectangle 9"/>
          <p:cNvSpPr>
            <a:spLocks noChangeArrowheads="1"/>
          </p:cNvSpPr>
          <p:nvPr/>
        </p:nvSpPr>
        <p:spPr bwMode="auto">
          <a:xfrm>
            <a:off x="6459538" y="2120900"/>
            <a:ext cx="1497012" cy="792163"/>
          </a:xfrm>
          <a:prstGeom prst="rect">
            <a:avLst/>
          </a:prstGeom>
          <a:gradFill rotWithShape="1">
            <a:gsLst>
              <a:gs pos="0">
                <a:srgbClr val="000099">
                  <a:gamma/>
                  <a:shade val="46275"/>
                  <a:invGamma/>
                </a:srgbClr>
              </a:gs>
              <a:gs pos="50000">
                <a:srgbClr val="000099">
                  <a:alpha val="89999"/>
                </a:srgbClr>
              </a:gs>
              <a:gs pos="100000">
                <a:srgbClr val="000099">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0099"/>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Componente</a:t>
            </a:r>
          </a:p>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Não Gerenciável</a:t>
            </a:r>
            <a:endParaRPr lang="en-US" sz="1400">
              <a:solidFill>
                <a:schemeClr val="bg1"/>
              </a:solidFill>
              <a:effectLst>
                <a:outerShdw blurRad="38100" dist="38100" dir="2700000" algn="tl">
                  <a:srgbClr val="000000"/>
                </a:outerShdw>
              </a:effectLst>
              <a:latin typeface="Optima" pitchFamily="34" charset="0"/>
            </a:endParaRPr>
          </a:p>
        </p:txBody>
      </p:sp>
      <p:sp>
        <p:nvSpPr>
          <p:cNvPr id="71690" name="Rectangle 10"/>
          <p:cNvSpPr>
            <a:spLocks noChangeArrowheads="1"/>
          </p:cNvSpPr>
          <p:nvPr/>
        </p:nvSpPr>
        <p:spPr bwMode="auto">
          <a:xfrm>
            <a:off x="3205163" y="2363788"/>
            <a:ext cx="1143000" cy="330200"/>
          </a:xfrm>
          <a:prstGeom prst="rect">
            <a:avLst/>
          </a:prstGeom>
          <a:gradFill rotWithShape="1">
            <a:gsLst>
              <a:gs pos="0">
                <a:srgbClr val="D60093">
                  <a:gamma/>
                  <a:shade val="46275"/>
                  <a:invGamma/>
                </a:srgbClr>
              </a:gs>
              <a:gs pos="50000">
                <a:srgbClr val="D60093">
                  <a:alpha val="89999"/>
                </a:srgbClr>
              </a:gs>
              <a:gs pos="100000">
                <a:srgbClr val="D60093">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D60093"/>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Compilador</a:t>
            </a:r>
            <a:endParaRPr lang="en-US" sz="1400">
              <a:solidFill>
                <a:schemeClr val="bg1"/>
              </a:solidFill>
              <a:effectLst>
                <a:outerShdw blurRad="38100" dist="38100" dir="2700000" algn="tl">
                  <a:srgbClr val="000000"/>
                </a:outerShdw>
              </a:effectLst>
              <a:latin typeface="Optima" pitchFamily="34" charset="0"/>
            </a:endParaRPr>
          </a:p>
        </p:txBody>
      </p:sp>
      <p:sp>
        <p:nvSpPr>
          <p:cNvPr id="71691" name="Rectangle 11"/>
          <p:cNvSpPr>
            <a:spLocks noChangeArrowheads="1"/>
          </p:cNvSpPr>
          <p:nvPr/>
        </p:nvSpPr>
        <p:spPr bwMode="auto">
          <a:xfrm>
            <a:off x="4725988" y="2349500"/>
            <a:ext cx="1143000" cy="330200"/>
          </a:xfrm>
          <a:prstGeom prst="rect">
            <a:avLst/>
          </a:prstGeom>
          <a:gradFill rotWithShape="1">
            <a:gsLst>
              <a:gs pos="0">
                <a:srgbClr val="D60093">
                  <a:gamma/>
                  <a:shade val="46275"/>
                  <a:invGamma/>
                </a:srgbClr>
              </a:gs>
              <a:gs pos="50000">
                <a:srgbClr val="D60093">
                  <a:alpha val="89999"/>
                </a:srgbClr>
              </a:gs>
              <a:gs pos="100000">
                <a:srgbClr val="D60093">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D60093"/>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Compilador</a:t>
            </a:r>
            <a:endParaRPr lang="en-US" sz="1400">
              <a:solidFill>
                <a:schemeClr val="bg1"/>
              </a:solidFill>
              <a:effectLst>
                <a:outerShdw blurRad="38100" dist="38100" dir="2700000" algn="tl">
                  <a:srgbClr val="000000"/>
                </a:outerShdw>
              </a:effectLst>
              <a:latin typeface="Optima" pitchFamily="34" charset="0"/>
            </a:endParaRPr>
          </a:p>
        </p:txBody>
      </p:sp>
      <p:sp>
        <p:nvSpPr>
          <p:cNvPr id="71692" name="Rectangle 12"/>
          <p:cNvSpPr>
            <a:spLocks noChangeArrowheads="1"/>
          </p:cNvSpPr>
          <p:nvPr/>
        </p:nvSpPr>
        <p:spPr bwMode="auto">
          <a:xfrm>
            <a:off x="1692275" y="2982913"/>
            <a:ext cx="4175125" cy="604837"/>
          </a:xfrm>
          <a:prstGeom prst="rect">
            <a:avLst/>
          </a:prstGeom>
          <a:gradFill rotWithShape="1">
            <a:gsLst>
              <a:gs pos="0">
                <a:srgbClr val="CC9900">
                  <a:gamma/>
                  <a:shade val="46275"/>
                  <a:invGamma/>
                </a:srgbClr>
              </a:gs>
              <a:gs pos="50000">
                <a:srgbClr val="CC9900">
                  <a:alpha val="89999"/>
                </a:srgbClr>
              </a:gs>
              <a:gs pos="100000">
                <a:srgbClr val="CC99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9900"/>
            </a:extrusionClr>
          </a:sp3d>
        </p:spPr>
        <p:txBody>
          <a:bodyPr wrap="none" lIns="91429" tIns="0" rIns="91429" bIns="0" anchor="ctr" anchorCtr="1">
            <a:flatTx/>
          </a:bodyPr>
          <a:lstStyle/>
          <a:p>
            <a:pPr>
              <a:lnSpc>
                <a:spcPct val="90000"/>
              </a:lnSpc>
              <a:spcBef>
                <a:spcPct val="0"/>
              </a:spcBef>
            </a:pPr>
            <a:r>
              <a:rPr lang="pt-BR" sz="1400">
                <a:solidFill>
                  <a:schemeClr val="bg1"/>
                </a:solidFill>
                <a:effectLst>
                  <a:outerShdw blurRad="38100" dist="38100" dir="2700000" algn="tl">
                    <a:srgbClr val="000000"/>
                  </a:outerShdw>
                </a:effectLst>
                <a:latin typeface="Optima" pitchFamily="34" charset="0"/>
              </a:rPr>
              <a:t>Assembly - Código IL</a:t>
            </a:r>
            <a:endParaRPr lang="en-US" sz="1400">
              <a:solidFill>
                <a:schemeClr val="bg1"/>
              </a:solidFill>
              <a:effectLst>
                <a:outerShdw blurRad="38100" dist="38100" dir="2700000" algn="tl">
                  <a:srgbClr val="000000"/>
                </a:outerShdw>
              </a:effectLst>
              <a:latin typeface="Optima" pitchFamily="34" charset="0"/>
            </a:endParaRPr>
          </a:p>
        </p:txBody>
      </p:sp>
      <p:sp>
        <p:nvSpPr>
          <p:cNvPr id="71693" name="Rectangle 13"/>
          <p:cNvSpPr>
            <a:spLocks noChangeArrowheads="1"/>
          </p:cNvSpPr>
          <p:nvPr/>
        </p:nvSpPr>
        <p:spPr bwMode="auto">
          <a:xfrm>
            <a:off x="2773363" y="4465638"/>
            <a:ext cx="2663825" cy="419100"/>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Compilador JIT</a:t>
            </a:r>
            <a:endParaRPr lang="en-US" sz="1400">
              <a:solidFill>
                <a:schemeClr val="bg1"/>
              </a:solidFill>
              <a:effectLst>
                <a:outerShdw blurRad="38100" dist="38100" dir="2700000" algn="tl">
                  <a:srgbClr val="000000"/>
                </a:outerShdw>
              </a:effectLst>
              <a:latin typeface="Optima" pitchFamily="34" charset="0"/>
            </a:endParaRPr>
          </a:p>
        </p:txBody>
      </p:sp>
      <p:sp>
        <p:nvSpPr>
          <p:cNvPr id="71694" name="Rectangle 14"/>
          <p:cNvSpPr>
            <a:spLocks noChangeArrowheads="1"/>
          </p:cNvSpPr>
          <p:nvPr/>
        </p:nvSpPr>
        <p:spPr bwMode="auto">
          <a:xfrm>
            <a:off x="1692275" y="5676900"/>
            <a:ext cx="6264275" cy="54768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Serviços do Sistema Operacional</a:t>
            </a:r>
            <a:endParaRPr lang="en-US" sz="1400">
              <a:solidFill>
                <a:schemeClr val="bg1"/>
              </a:solidFill>
              <a:effectLst>
                <a:outerShdw blurRad="38100" dist="38100" dir="2700000" algn="tl">
                  <a:srgbClr val="000000"/>
                </a:outerShdw>
              </a:effectLst>
              <a:latin typeface="Optima" pitchFamily="34" charset="0"/>
            </a:endParaRPr>
          </a:p>
        </p:txBody>
      </p:sp>
      <p:cxnSp>
        <p:nvCxnSpPr>
          <p:cNvPr id="71695" name="AutoShape 15"/>
          <p:cNvCxnSpPr>
            <a:cxnSpLocks noChangeShapeType="1"/>
            <a:stCxn id="71684" idx="2"/>
            <a:endCxn id="71709" idx="0"/>
          </p:cNvCxnSpPr>
          <p:nvPr/>
        </p:nvCxnSpPr>
        <p:spPr bwMode="auto">
          <a:xfrm>
            <a:off x="2263775" y="2046288"/>
            <a:ext cx="0" cy="317500"/>
          </a:xfrm>
          <a:prstGeom prst="straightConnector1">
            <a:avLst/>
          </a:prstGeom>
          <a:noFill/>
          <a:ln w="31750">
            <a:solidFill>
              <a:srgbClr val="FF6600"/>
            </a:solidFill>
            <a:round/>
            <a:headEnd/>
            <a:tailEnd type="stealth" w="lg" len="lg"/>
          </a:ln>
          <a:effectLst/>
        </p:spPr>
      </p:cxnSp>
      <p:cxnSp>
        <p:nvCxnSpPr>
          <p:cNvPr id="71696" name="AutoShape 16"/>
          <p:cNvCxnSpPr>
            <a:cxnSpLocks noChangeShapeType="1"/>
            <a:stCxn id="71685" idx="2"/>
            <a:endCxn id="71690" idx="0"/>
          </p:cNvCxnSpPr>
          <p:nvPr/>
        </p:nvCxnSpPr>
        <p:spPr bwMode="auto">
          <a:xfrm flipH="1">
            <a:off x="3776663" y="2046288"/>
            <a:ext cx="7937" cy="317500"/>
          </a:xfrm>
          <a:prstGeom prst="straightConnector1">
            <a:avLst/>
          </a:prstGeom>
          <a:noFill/>
          <a:ln w="31750">
            <a:solidFill>
              <a:srgbClr val="FF6600"/>
            </a:solidFill>
            <a:round/>
            <a:headEnd/>
            <a:tailEnd type="stealth" w="lg" len="lg"/>
          </a:ln>
          <a:effectLst/>
        </p:spPr>
      </p:cxnSp>
      <p:cxnSp>
        <p:nvCxnSpPr>
          <p:cNvPr id="71697" name="AutoShape 17"/>
          <p:cNvCxnSpPr>
            <a:cxnSpLocks noChangeShapeType="1"/>
            <a:stCxn id="71686" idx="2"/>
            <a:endCxn id="71691" idx="0"/>
          </p:cNvCxnSpPr>
          <p:nvPr/>
        </p:nvCxnSpPr>
        <p:spPr bwMode="auto">
          <a:xfrm>
            <a:off x="5297488" y="2032000"/>
            <a:ext cx="0" cy="317500"/>
          </a:xfrm>
          <a:prstGeom prst="straightConnector1">
            <a:avLst/>
          </a:prstGeom>
          <a:noFill/>
          <a:ln w="31750">
            <a:solidFill>
              <a:srgbClr val="FF6600"/>
            </a:solidFill>
            <a:round/>
            <a:headEnd/>
            <a:tailEnd type="stealth" w="lg" len="lg"/>
          </a:ln>
          <a:effectLst/>
        </p:spPr>
      </p:cxnSp>
      <p:cxnSp>
        <p:nvCxnSpPr>
          <p:cNvPr id="71698" name="AutoShape 18"/>
          <p:cNvCxnSpPr>
            <a:cxnSpLocks noChangeShapeType="1"/>
          </p:cNvCxnSpPr>
          <p:nvPr/>
        </p:nvCxnSpPr>
        <p:spPr bwMode="auto">
          <a:xfrm>
            <a:off x="2263775" y="2679700"/>
            <a:ext cx="0" cy="288925"/>
          </a:xfrm>
          <a:prstGeom prst="straightConnector1">
            <a:avLst/>
          </a:prstGeom>
          <a:noFill/>
          <a:ln w="31750">
            <a:solidFill>
              <a:srgbClr val="FF6600"/>
            </a:solidFill>
            <a:round/>
            <a:headEnd/>
            <a:tailEnd type="stealth" w="lg" len="lg"/>
          </a:ln>
          <a:effectLst/>
        </p:spPr>
      </p:cxnSp>
      <p:cxnSp>
        <p:nvCxnSpPr>
          <p:cNvPr id="71699" name="AutoShape 19"/>
          <p:cNvCxnSpPr>
            <a:cxnSpLocks noChangeShapeType="1"/>
            <a:stCxn id="71690" idx="2"/>
          </p:cNvCxnSpPr>
          <p:nvPr/>
        </p:nvCxnSpPr>
        <p:spPr bwMode="auto">
          <a:xfrm>
            <a:off x="3776663" y="2693988"/>
            <a:ext cx="0" cy="288925"/>
          </a:xfrm>
          <a:prstGeom prst="straightConnector1">
            <a:avLst/>
          </a:prstGeom>
          <a:noFill/>
          <a:ln w="31750">
            <a:solidFill>
              <a:srgbClr val="FF6600"/>
            </a:solidFill>
            <a:round/>
            <a:headEnd/>
            <a:tailEnd type="stealth" w="lg" len="lg"/>
          </a:ln>
          <a:effectLst/>
        </p:spPr>
      </p:cxnSp>
      <p:cxnSp>
        <p:nvCxnSpPr>
          <p:cNvPr id="71700" name="AutoShape 20"/>
          <p:cNvCxnSpPr>
            <a:cxnSpLocks noChangeShapeType="1"/>
            <a:stCxn id="71691" idx="2"/>
          </p:cNvCxnSpPr>
          <p:nvPr/>
        </p:nvCxnSpPr>
        <p:spPr bwMode="auto">
          <a:xfrm>
            <a:off x="5297488" y="2679700"/>
            <a:ext cx="0" cy="288925"/>
          </a:xfrm>
          <a:prstGeom prst="straightConnector1">
            <a:avLst/>
          </a:prstGeom>
          <a:noFill/>
          <a:ln w="31750">
            <a:solidFill>
              <a:srgbClr val="FF6600"/>
            </a:solidFill>
            <a:round/>
            <a:headEnd/>
            <a:tailEnd type="stealth" w="lg" len="lg"/>
          </a:ln>
          <a:effectLst/>
        </p:spPr>
      </p:cxnSp>
      <p:cxnSp>
        <p:nvCxnSpPr>
          <p:cNvPr id="71701" name="AutoShape 21"/>
          <p:cNvCxnSpPr>
            <a:cxnSpLocks noChangeShapeType="1"/>
            <a:stCxn id="71691" idx="3"/>
            <a:endCxn id="71689" idx="1"/>
          </p:cNvCxnSpPr>
          <p:nvPr/>
        </p:nvCxnSpPr>
        <p:spPr bwMode="auto">
          <a:xfrm>
            <a:off x="5868988" y="2514600"/>
            <a:ext cx="590550" cy="3175"/>
          </a:xfrm>
          <a:prstGeom prst="straightConnector1">
            <a:avLst/>
          </a:prstGeom>
          <a:noFill/>
          <a:ln w="31750">
            <a:solidFill>
              <a:srgbClr val="FF6600"/>
            </a:solidFill>
            <a:round/>
            <a:headEnd/>
            <a:tailEnd type="stealth" w="lg" len="lg"/>
          </a:ln>
          <a:effectLst/>
        </p:spPr>
      </p:cxnSp>
      <p:cxnSp>
        <p:nvCxnSpPr>
          <p:cNvPr id="71702" name="AutoShape 22"/>
          <p:cNvCxnSpPr>
            <a:cxnSpLocks noChangeShapeType="1"/>
            <a:stCxn id="71689" idx="2"/>
            <a:endCxn id="71687" idx="3"/>
          </p:cNvCxnSpPr>
          <p:nvPr/>
        </p:nvCxnSpPr>
        <p:spPr bwMode="auto">
          <a:xfrm rot="5400000">
            <a:off x="5145088" y="3319463"/>
            <a:ext cx="2470150" cy="1657350"/>
          </a:xfrm>
          <a:prstGeom prst="bentConnector2">
            <a:avLst/>
          </a:prstGeom>
          <a:noFill/>
          <a:ln w="31750">
            <a:solidFill>
              <a:srgbClr val="FF6600"/>
            </a:solidFill>
            <a:miter lim="800000"/>
            <a:headEnd/>
            <a:tailEnd type="stealth" w="lg" len="lg"/>
          </a:ln>
          <a:effectLst/>
        </p:spPr>
      </p:cxnSp>
      <p:cxnSp>
        <p:nvCxnSpPr>
          <p:cNvPr id="71703" name="AutoShape 23"/>
          <p:cNvCxnSpPr>
            <a:cxnSpLocks noChangeShapeType="1"/>
            <a:stCxn id="71693" idx="2"/>
            <a:endCxn id="71687" idx="0"/>
          </p:cNvCxnSpPr>
          <p:nvPr/>
        </p:nvCxnSpPr>
        <p:spPr bwMode="auto">
          <a:xfrm>
            <a:off x="4105275" y="4884738"/>
            <a:ext cx="6350" cy="360362"/>
          </a:xfrm>
          <a:prstGeom prst="straightConnector1">
            <a:avLst/>
          </a:prstGeom>
          <a:noFill/>
          <a:ln w="31750">
            <a:solidFill>
              <a:srgbClr val="FF6600"/>
            </a:solidFill>
            <a:round/>
            <a:headEnd/>
            <a:tailEnd type="stealth" w="lg" len="lg"/>
          </a:ln>
          <a:effectLst/>
        </p:spPr>
      </p:cxnSp>
      <p:cxnSp>
        <p:nvCxnSpPr>
          <p:cNvPr id="71704" name="AutoShape 24"/>
          <p:cNvCxnSpPr>
            <a:cxnSpLocks noChangeShapeType="1"/>
          </p:cNvCxnSpPr>
          <p:nvPr/>
        </p:nvCxnSpPr>
        <p:spPr bwMode="auto">
          <a:xfrm>
            <a:off x="2263775" y="3586163"/>
            <a:ext cx="6350" cy="504825"/>
          </a:xfrm>
          <a:prstGeom prst="straightConnector1">
            <a:avLst/>
          </a:prstGeom>
          <a:noFill/>
          <a:ln w="31750">
            <a:solidFill>
              <a:srgbClr val="FF6600"/>
            </a:solidFill>
            <a:round/>
            <a:headEnd/>
            <a:tailEnd type="stealth" w="lg" len="lg"/>
          </a:ln>
          <a:effectLst/>
        </p:spPr>
      </p:cxnSp>
      <p:cxnSp>
        <p:nvCxnSpPr>
          <p:cNvPr id="71705" name="AutoShape 25"/>
          <p:cNvCxnSpPr>
            <a:cxnSpLocks noChangeShapeType="1"/>
          </p:cNvCxnSpPr>
          <p:nvPr/>
        </p:nvCxnSpPr>
        <p:spPr bwMode="auto">
          <a:xfrm>
            <a:off x="3776663" y="3587750"/>
            <a:ext cx="6350" cy="504825"/>
          </a:xfrm>
          <a:prstGeom prst="straightConnector1">
            <a:avLst/>
          </a:prstGeom>
          <a:noFill/>
          <a:ln w="31750">
            <a:solidFill>
              <a:srgbClr val="FF6600"/>
            </a:solidFill>
            <a:round/>
            <a:headEnd/>
            <a:tailEnd type="stealth" w="lg" len="lg"/>
          </a:ln>
          <a:effectLst/>
        </p:spPr>
      </p:cxnSp>
      <p:cxnSp>
        <p:nvCxnSpPr>
          <p:cNvPr id="71706" name="AutoShape 26"/>
          <p:cNvCxnSpPr>
            <a:cxnSpLocks noChangeShapeType="1"/>
          </p:cNvCxnSpPr>
          <p:nvPr/>
        </p:nvCxnSpPr>
        <p:spPr bwMode="auto">
          <a:xfrm>
            <a:off x="5297488" y="3573463"/>
            <a:ext cx="6350" cy="504825"/>
          </a:xfrm>
          <a:prstGeom prst="straightConnector1">
            <a:avLst/>
          </a:prstGeom>
          <a:noFill/>
          <a:ln w="31750">
            <a:solidFill>
              <a:srgbClr val="FF6600"/>
            </a:solidFill>
            <a:round/>
            <a:headEnd/>
            <a:tailEnd type="stealth" w="lg" len="lg"/>
          </a:ln>
          <a:effectLst/>
        </p:spPr>
      </p:cxnSp>
      <p:sp>
        <p:nvSpPr>
          <p:cNvPr id="71707" name="Text Box 27"/>
          <p:cNvSpPr txBox="1">
            <a:spLocks noChangeArrowheads="1"/>
          </p:cNvSpPr>
          <p:nvPr/>
        </p:nvSpPr>
        <p:spPr bwMode="auto">
          <a:xfrm>
            <a:off x="684213" y="1628775"/>
            <a:ext cx="800220" cy="523220"/>
          </a:xfrm>
          <a:prstGeom prst="rect">
            <a:avLst/>
          </a:prstGeom>
          <a:noFill/>
          <a:ln w="31750" algn="ctr">
            <a:noFill/>
            <a:miter lim="800000"/>
            <a:headEnd/>
            <a:tailEnd/>
          </a:ln>
          <a:effectLst/>
        </p:spPr>
        <p:txBody>
          <a:bodyPr wrap="none">
            <a:spAutoFit/>
          </a:bodyPr>
          <a:lstStyle/>
          <a:p>
            <a:pPr marL="342900" indent="-342900" algn="ctr">
              <a:lnSpc>
                <a:spcPct val="90000"/>
              </a:lnSpc>
              <a:spcBef>
                <a:spcPct val="20000"/>
              </a:spcBef>
            </a:pPr>
            <a:r>
              <a:rPr lang="pt-BR" sz="1400" b="1" dirty="0">
                <a:solidFill>
                  <a:schemeClr val="bg1"/>
                </a:solidFill>
                <a:latin typeface="Optima" pitchFamily="34" charset="0"/>
              </a:rPr>
              <a:t>Código</a:t>
            </a:r>
          </a:p>
          <a:p>
            <a:pPr marL="342900" indent="-342900" algn="ctr">
              <a:lnSpc>
                <a:spcPct val="90000"/>
              </a:lnSpc>
              <a:spcBef>
                <a:spcPct val="20000"/>
              </a:spcBef>
            </a:pPr>
            <a:r>
              <a:rPr lang="pt-BR" sz="1400" b="1" dirty="0">
                <a:solidFill>
                  <a:schemeClr val="bg1"/>
                </a:solidFill>
                <a:latin typeface="Optima" pitchFamily="34" charset="0"/>
              </a:rPr>
              <a:t>Fonte</a:t>
            </a:r>
          </a:p>
        </p:txBody>
      </p:sp>
      <p:sp>
        <p:nvSpPr>
          <p:cNvPr id="71708" name="Text Box 28"/>
          <p:cNvSpPr txBox="1">
            <a:spLocks noChangeArrowheads="1"/>
          </p:cNvSpPr>
          <p:nvPr/>
        </p:nvSpPr>
        <p:spPr bwMode="auto">
          <a:xfrm>
            <a:off x="493713" y="2997200"/>
            <a:ext cx="1199367" cy="523220"/>
          </a:xfrm>
          <a:prstGeom prst="rect">
            <a:avLst/>
          </a:prstGeom>
          <a:noFill/>
          <a:ln w="31750" algn="ctr">
            <a:noFill/>
            <a:miter lim="800000"/>
            <a:headEnd/>
            <a:tailEnd/>
          </a:ln>
          <a:effectLst/>
        </p:spPr>
        <p:txBody>
          <a:bodyPr wrap="none">
            <a:spAutoFit/>
          </a:bodyPr>
          <a:lstStyle/>
          <a:p>
            <a:pPr marL="342900" indent="-342900" algn="ctr">
              <a:lnSpc>
                <a:spcPct val="90000"/>
              </a:lnSpc>
              <a:spcBef>
                <a:spcPct val="20000"/>
              </a:spcBef>
            </a:pPr>
            <a:r>
              <a:rPr lang="pt-BR" sz="1400" b="1" dirty="0">
                <a:solidFill>
                  <a:schemeClr val="bg1"/>
                </a:solidFill>
                <a:latin typeface="Optima" pitchFamily="34" charset="0"/>
              </a:rPr>
              <a:t>Código</a:t>
            </a:r>
          </a:p>
          <a:p>
            <a:pPr marL="342900" indent="-342900" algn="ctr">
              <a:lnSpc>
                <a:spcPct val="90000"/>
              </a:lnSpc>
              <a:spcBef>
                <a:spcPct val="20000"/>
              </a:spcBef>
            </a:pPr>
            <a:r>
              <a:rPr lang="pt-BR" sz="1400" b="1" dirty="0">
                <a:solidFill>
                  <a:schemeClr val="bg1"/>
                </a:solidFill>
                <a:latin typeface="Optima" pitchFamily="34" charset="0"/>
              </a:rPr>
              <a:t>Gerenciável</a:t>
            </a:r>
          </a:p>
        </p:txBody>
      </p:sp>
      <p:sp>
        <p:nvSpPr>
          <p:cNvPr id="71709" name="Rectangle 29"/>
          <p:cNvSpPr>
            <a:spLocks noChangeArrowheads="1"/>
          </p:cNvSpPr>
          <p:nvPr/>
        </p:nvSpPr>
        <p:spPr bwMode="auto">
          <a:xfrm>
            <a:off x="1692275" y="2363788"/>
            <a:ext cx="1143000" cy="330200"/>
          </a:xfrm>
          <a:prstGeom prst="rect">
            <a:avLst/>
          </a:prstGeom>
          <a:gradFill rotWithShape="1">
            <a:gsLst>
              <a:gs pos="0">
                <a:srgbClr val="D60093">
                  <a:gamma/>
                  <a:shade val="46275"/>
                  <a:invGamma/>
                </a:srgbClr>
              </a:gs>
              <a:gs pos="50000">
                <a:srgbClr val="D60093">
                  <a:alpha val="89999"/>
                </a:srgbClr>
              </a:gs>
              <a:gs pos="100000">
                <a:srgbClr val="D60093">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D60093"/>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outerShdw>
                </a:effectLst>
                <a:latin typeface="Optima" pitchFamily="34" charset="0"/>
              </a:rPr>
              <a:t>Compilador</a:t>
            </a:r>
            <a:endParaRPr lang="en-US" sz="1400">
              <a:solidFill>
                <a:schemeClr val="bg1"/>
              </a:solidFill>
              <a:effectLst>
                <a:outerShdw blurRad="38100" dist="38100" dir="2700000" algn="tl">
                  <a:srgbClr val="000000"/>
                </a:outerShdw>
              </a:effectLst>
              <a:latin typeface="Opti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MSVisual_Studio.png"/>
          <p:cNvPicPr>
            <a:picLocks noChangeAspect="1"/>
          </p:cNvPicPr>
          <p:nvPr/>
        </p:nvPicPr>
        <p:blipFill>
          <a:blip r:embed="rId3" cstate="print"/>
          <a:stretch>
            <a:fillRect/>
          </a:stretch>
        </p:blipFill>
        <p:spPr>
          <a:xfrm>
            <a:off x="1071538" y="2285992"/>
            <a:ext cx="6901020"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pt-BR" dirty="0" smtClean="0"/>
              <a:t>Conjunto de ferramentas integradas para desenvolvimento de software, voltado para diversos públicos desde amadores a equipes corporativas. </a:t>
            </a:r>
          </a:p>
          <a:p>
            <a:endParaRPr lang="pt-BR" dirty="0" smtClean="0"/>
          </a:p>
          <a:p>
            <a:r>
              <a:rPr lang="pt-BR" dirty="0" smtClean="0"/>
              <a:t>Roda sobre o .NET Framework</a:t>
            </a:r>
          </a:p>
          <a:p>
            <a:pPr lvl="1"/>
            <a:r>
              <a:rPr lang="pt-BR" dirty="0" smtClean="0"/>
              <a:t> Atualmente na versão 3.5</a:t>
            </a:r>
          </a:p>
          <a:p>
            <a:endParaRPr lang="pt-BR" dirty="0" smtClean="0"/>
          </a:p>
          <a:p>
            <a:r>
              <a:rPr lang="pt-BR" dirty="0" smtClean="0"/>
              <a:t>Linguagens suportadas</a:t>
            </a:r>
          </a:p>
          <a:p>
            <a:pPr lvl="1"/>
            <a:r>
              <a:rPr lang="pt-BR" dirty="0" smtClean="0"/>
              <a:t>C#</a:t>
            </a:r>
          </a:p>
          <a:p>
            <a:pPr lvl="1"/>
            <a:r>
              <a:rPr lang="pt-BR" dirty="0" smtClean="0"/>
              <a:t>Visual Basic</a:t>
            </a:r>
          </a:p>
          <a:p>
            <a:pPr lvl="1"/>
            <a:r>
              <a:rPr lang="pt-BR" dirty="0" smtClean="0"/>
              <a:t>J#</a:t>
            </a:r>
          </a:p>
          <a:p>
            <a:pPr lvl="1"/>
            <a:r>
              <a:rPr lang="pt-BR" dirty="0" smtClean="0"/>
              <a:t>C++</a:t>
            </a:r>
          </a:p>
        </p:txBody>
      </p:sp>
      <p:sp>
        <p:nvSpPr>
          <p:cNvPr id="2" name="Title 1"/>
          <p:cNvSpPr>
            <a:spLocks noGrp="1"/>
          </p:cNvSpPr>
          <p:nvPr>
            <p:ph type="title"/>
          </p:nvPr>
        </p:nvSpPr>
        <p:spPr/>
        <p:txBody>
          <a:bodyPr/>
          <a:lstStyle/>
          <a:p>
            <a:r>
              <a:rPr lang="pt-BR" sz="3200" dirty="0" smtClean="0"/>
              <a:t>O que é?</a:t>
            </a:r>
            <a:endParaRPr lang="pt-BR"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a:bodyPr>
          <a:lstStyle/>
          <a:p>
            <a:r>
              <a:rPr lang="en-GB" dirty="0" smtClean="0"/>
              <a:t>O que é um (Template) ?</a:t>
            </a:r>
            <a:endParaRPr lang="en-US" dirty="0"/>
          </a:p>
        </p:txBody>
      </p:sp>
      <p:sp>
        <p:nvSpPr>
          <p:cNvPr id="274435" name="Rectangle 3"/>
          <p:cNvSpPr>
            <a:spLocks noChangeArrowheads="1"/>
          </p:cNvSpPr>
          <p:nvPr/>
        </p:nvSpPr>
        <p:spPr bwMode="auto">
          <a:xfrm>
            <a:off x="1571604" y="1142984"/>
            <a:ext cx="5603875" cy="7048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tIns="27432" bIns="27432" anchor="ctr"/>
          <a:lstStyle/>
          <a:p>
            <a:pPr algn="ctr"/>
            <a:r>
              <a:rPr lang="en-US" b="1" dirty="0"/>
              <a:t>Provê arquivos iniciais, estrutura de projeto  e configurações de ambiente</a:t>
            </a:r>
          </a:p>
        </p:txBody>
      </p:sp>
      <p:pic>
        <p:nvPicPr>
          <p:cNvPr id="1026" name="Picture 2"/>
          <p:cNvPicPr>
            <a:picLocks noChangeAspect="1" noChangeArrowheads="1"/>
          </p:cNvPicPr>
          <p:nvPr/>
        </p:nvPicPr>
        <p:blipFill>
          <a:blip r:embed="rId3" cstate="print"/>
          <a:srcRect/>
          <a:stretch>
            <a:fillRect/>
          </a:stretch>
        </p:blipFill>
        <p:spPr bwMode="auto">
          <a:xfrm>
            <a:off x="1571604" y="2023735"/>
            <a:ext cx="5772164" cy="4119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0" name="Picture 10" descr="Slide 11"/>
          <p:cNvPicPr>
            <a:picLocks noChangeAspect="1" noChangeArrowheads="1"/>
          </p:cNvPicPr>
          <p:nvPr/>
        </p:nvPicPr>
        <p:blipFill>
          <a:blip r:embed="rId3" cstate="print"/>
          <a:srcRect/>
          <a:stretch>
            <a:fillRect/>
          </a:stretch>
        </p:blipFill>
        <p:spPr bwMode="auto">
          <a:xfrm>
            <a:off x="2462213" y="1157288"/>
            <a:ext cx="6100762" cy="4757737"/>
          </a:xfrm>
          <a:prstGeom prst="rect">
            <a:avLst/>
          </a:prstGeom>
          <a:noFill/>
        </p:spPr>
      </p:pic>
      <p:sp>
        <p:nvSpPr>
          <p:cNvPr id="276482" name="Rectangle 2"/>
          <p:cNvSpPr>
            <a:spLocks noGrp="1" noChangeArrowheads="1"/>
          </p:cNvSpPr>
          <p:nvPr>
            <p:ph type="title"/>
          </p:nvPr>
        </p:nvSpPr>
        <p:spPr/>
        <p:txBody>
          <a:bodyPr>
            <a:normAutofit/>
          </a:bodyPr>
          <a:lstStyle/>
          <a:p>
            <a:r>
              <a:rPr lang="en-US" dirty="0" smtClean="0"/>
              <a:t>Como usar o Designer</a:t>
            </a:r>
            <a:endParaRPr lang="en-US" dirty="0"/>
          </a:p>
        </p:txBody>
      </p:sp>
      <p:grpSp>
        <p:nvGrpSpPr>
          <p:cNvPr id="2" name="Group 4"/>
          <p:cNvGrpSpPr>
            <a:grpSpLocks/>
          </p:cNvGrpSpPr>
          <p:nvPr/>
        </p:nvGrpSpPr>
        <p:grpSpPr bwMode="auto">
          <a:xfrm>
            <a:off x="449263" y="1982788"/>
            <a:ext cx="1946275" cy="1377950"/>
            <a:chOff x="283" y="1249"/>
            <a:chExt cx="1226" cy="868"/>
          </a:xfrm>
        </p:grpSpPr>
        <p:sp>
          <p:nvSpPr>
            <p:cNvPr id="276485" name="Rectangle 5"/>
            <p:cNvSpPr>
              <a:spLocks noChangeArrowheads="1"/>
            </p:cNvSpPr>
            <p:nvPr/>
          </p:nvSpPr>
          <p:spPr bwMode="auto">
            <a:xfrm>
              <a:off x="283" y="1249"/>
              <a:ext cx="1226" cy="5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tIns="27432" bIns="27432" anchor="ctr"/>
            <a:lstStyle/>
            <a:p>
              <a:pPr algn="ctr"/>
              <a:r>
                <a:rPr lang="en-US" sz="1600" b="1" dirty="0"/>
                <a:t>Controles para </a:t>
              </a:r>
            </a:p>
            <a:p>
              <a:pPr algn="ctr"/>
              <a:r>
                <a:rPr lang="en-US" sz="1600" b="1" dirty="0"/>
                <a:t>criar a interface </a:t>
              </a:r>
            </a:p>
            <a:p>
              <a:pPr algn="ctr"/>
              <a:r>
                <a:rPr lang="en-US" sz="1600" b="1" dirty="0"/>
                <a:t>de usuário</a:t>
              </a:r>
            </a:p>
          </p:txBody>
        </p:sp>
        <p:sp>
          <p:nvSpPr>
            <p:cNvPr id="276486" name="Freeform 6"/>
            <p:cNvSpPr>
              <a:spLocks/>
            </p:cNvSpPr>
            <p:nvPr/>
          </p:nvSpPr>
          <p:spPr bwMode="auto">
            <a:xfrm>
              <a:off x="1038" y="1752"/>
              <a:ext cx="414" cy="365"/>
            </a:xfrm>
            <a:custGeom>
              <a:avLst/>
              <a:gdLst/>
              <a:ahLst/>
              <a:cxnLst>
                <a:cxn ang="0">
                  <a:pos x="0" y="0"/>
                </a:cxn>
                <a:cxn ang="0">
                  <a:pos x="0" y="365"/>
                </a:cxn>
                <a:cxn ang="0">
                  <a:pos x="478" y="365"/>
                </a:cxn>
              </a:cxnLst>
              <a:rect l="0" t="0" r="r" b="b"/>
              <a:pathLst>
                <a:path w="478" h="365">
                  <a:moveTo>
                    <a:pt x="0" y="0"/>
                  </a:moveTo>
                  <a:lnTo>
                    <a:pt x="0" y="365"/>
                  </a:lnTo>
                  <a:lnTo>
                    <a:pt x="478" y="365"/>
                  </a:lnTo>
                </a:path>
              </a:pathLst>
            </a:custGeom>
            <a:ln>
              <a:headEnd type="none" w="med" len="med"/>
              <a:tailEnd type="stealth" w="lg" len="lg"/>
            </a:ln>
          </p:spPr>
          <p:style>
            <a:lnRef idx="3">
              <a:schemeClr val="accent2"/>
            </a:lnRef>
            <a:fillRef idx="0">
              <a:schemeClr val="accent2"/>
            </a:fillRef>
            <a:effectRef idx="2">
              <a:schemeClr val="accent2"/>
            </a:effectRef>
            <a:fontRef idx="minor">
              <a:schemeClr val="tx1"/>
            </a:fontRef>
          </p:style>
          <p:txBody>
            <a:bodyPr/>
            <a:lstStyle/>
            <a:p>
              <a:endParaRPr lang="pt-BR" dirty="0"/>
            </a:p>
          </p:txBody>
        </p:sp>
      </p:grpSp>
      <p:grpSp>
        <p:nvGrpSpPr>
          <p:cNvPr id="3" name="Group 7"/>
          <p:cNvGrpSpPr>
            <a:grpSpLocks/>
          </p:cNvGrpSpPr>
          <p:nvPr/>
        </p:nvGrpSpPr>
        <p:grpSpPr bwMode="auto">
          <a:xfrm>
            <a:off x="4527550" y="3262313"/>
            <a:ext cx="2527300" cy="1001712"/>
            <a:chOff x="2635" y="2898"/>
            <a:chExt cx="1592" cy="631"/>
          </a:xfrm>
        </p:grpSpPr>
        <p:sp>
          <p:nvSpPr>
            <p:cNvPr id="276488" name="Rectangle 8"/>
            <p:cNvSpPr>
              <a:spLocks noChangeArrowheads="1"/>
            </p:cNvSpPr>
            <p:nvPr/>
          </p:nvSpPr>
          <p:spPr bwMode="auto">
            <a:xfrm>
              <a:off x="3001" y="3026"/>
              <a:ext cx="1226" cy="5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tIns="27432" bIns="27432" anchor="ctr"/>
            <a:lstStyle/>
            <a:p>
              <a:pPr algn="ctr"/>
              <a:r>
                <a:rPr lang="en-US" sz="1600" b="1" dirty="0"/>
                <a:t>Windows Forms Designer</a:t>
              </a:r>
            </a:p>
          </p:txBody>
        </p:sp>
        <p:sp>
          <p:nvSpPr>
            <p:cNvPr id="276489" name="Freeform 9"/>
            <p:cNvSpPr>
              <a:spLocks/>
            </p:cNvSpPr>
            <p:nvPr/>
          </p:nvSpPr>
          <p:spPr bwMode="auto">
            <a:xfrm rot="16200000" flipV="1">
              <a:off x="2631" y="2902"/>
              <a:ext cx="373" cy="365"/>
            </a:xfrm>
            <a:custGeom>
              <a:avLst/>
              <a:gdLst/>
              <a:ahLst/>
              <a:cxnLst>
                <a:cxn ang="0">
                  <a:pos x="0" y="0"/>
                </a:cxn>
                <a:cxn ang="0">
                  <a:pos x="0" y="365"/>
                </a:cxn>
                <a:cxn ang="0">
                  <a:pos x="478" y="365"/>
                </a:cxn>
              </a:cxnLst>
              <a:rect l="0" t="0" r="r" b="b"/>
              <a:pathLst>
                <a:path w="478" h="365">
                  <a:moveTo>
                    <a:pt x="0" y="0"/>
                  </a:moveTo>
                  <a:lnTo>
                    <a:pt x="0" y="365"/>
                  </a:lnTo>
                  <a:lnTo>
                    <a:pt x="478" y="365"/>
                  </a:lnTo>
                </a:path>
              </a:pathLst>
            </a:custGeom>
            <a:ln>
              <a:headEnd type="none" w="med" len="med"/>
              <a:tailEnd type="stealth" w="lg" len="lg"/>
            </a:ln>
          </p:spPr>
          <p:style>
            <a:lnRef idx="3">
              <a:schemeClr val="accent2"/>
            </a:lnRef>
            <a:fillRef idx="0">
              <a:schemeClr val="accent2"/>
            </a:fillRef>
            <a:effectRef idx="2">
              <a:schemeClr val="accent2"/>
            </a:effectRef>
            <a:fontRef idx="minor">
              <a:schemeClr val="tx1"/>
            </a:fontRef>
          </p:style>
          <p:txBody>
            <a:bodyPr/>
            <a:lstStyle/>
            <a:p>
              <a:endParaRPr lang="pt-BR"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rmAutofit/>
          </a:bodyPr>
          <a:lstStyle/>
          <a:p>
            <a:r>
              <a:rPr lang="en-GB" dirty="0" smtClean="0"/>
              <a:t>Janela </a:t>
            </a:r>
            <a:r>
              <a:rPr lang="en-GB" dirty="0"/>
              <a:t>de </a:t>
            </a:r>
            <a:r>
              <a:rPr lang="en-GB" dirty="0" smtClean="0"/>
              <a:t>Propriedades</a:t>
            </a:r>
            <a:endParaRPr lang="en-US" dirty="0"/>
          </a:p>
        </p:txBody>
      </p:sp>
      <p:sp>
        <p:nvSpPr>
          <p:cNvPr id="278534" name="Rectangle 6"/>
          <p:cNvSpPr>
            <a:spLocks noChangeArrowheads="1"/>
          </p:cNvSpPr>
          <p:nvPr/>
        </p:nvSpPr>
        <p:spPr bwMode="auto">
          <a:xfrm>
            <a:off x="4741862" y="3208338"/>
            <a:ext cx="2830533" cy="1193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tIns="27432" bIns="27432" anchor="ctr"/>
          <a:lstStyle/>
          <a:p>
            <a:r>
              <a:rPr lang="en-US" b="1" dirty="0"/>
              <a:t>Define propriedades como size, caption,</a:t>
            </a:r>
            <a:br>
              <a:rPr lang="en-US" b="1" dirty="0"/>
            </a:br>
            <a:r>
              <a:rPr lang="en-US" b="1" dirty="0"/>
              <a:t>e color</a:t>
            </a:r>
          </a:p>
        </p:txBody>
      </p:sp>
      <p:pic>
        <p:nvPicPr>
          <p:cNvPr id="278535" name="Picture 7" descr="slide 12"/>
          <p:cNvPicPr>
            <a:picLocks noChangeAspect="1" noChangeArrowheads="1"/>
          </p:cNvPicPr>
          <p:nvPr/>
        </p:nvPicPr>
        <p:blipFill>
          <a:blip r:embed="rId3" cstate="print"/>
          <a:srcRect l="76880" t="9734" r="1300" b="4546"/>
          <a:stretch>
            <a:fillRect/>
          </a:stretch>
        </p:blipFill>
        <p:spPr bwMode="auto">
          <a:xfrm>
            <a:off x="2347913" y="958850"/>
            <a:ext cx="2224087" cy="52974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idx="1"/>
          </p:nvPr>
        </p:nvSpPr>
        <p:spPr>
          <a:xfrm>
            <a:off x="357158" y="1214422"/>
            <a:ext cx="5257808" cy="4286280"/>
          </a:xfrm>
        </p:spPr>
        <p:txBody>
          <a:bodyPr>
            <a:normAutofit lnSpcReduction="10000"/>
          </a:bodyPr>
          <a:lstStyle/>
          <a:p>
            <a:pPr algn="just"/>
            <a:r>
              <a:rPr lang="en-GB" sz="2400" dirty="0" err="1" smtClean="0"/>
              <a:t>Solução</a:t>
            </a:r>
            <a:r>
              <a:rPr lang="en-GB" sz="2400" dirty="0" smtClean="0"/>
              <a:t> </a:t>
            </a:r>
          </a:p>
          <a:p>
            <a:pPr lvl="1" algn="just"/>
            <a:r>
              <a:rPr lang="en-US" sz="2000" dirty="0" err="1" smtClean="0"/>
              <a:t>Uma</a:t>
            </a:r>
            <a:r>
              <a:rPr lang="en-US" sz="2000" dirty="0" smtClean="0"/>
              <a:t> </a:t>
            </a:r>
            <a:r>
              <a:rPr lang="en-US" sz="2000" dirty="0" err="1" smtClean="0"/>
              <a:t>janela</a:t>
            </a:r>
            <a:r>
              <a:rPr lang="en-US" sz="2000" dirty="0" smtClean="0"/>
              <a:t> </a:t>
            </a:r>
            <a:r>
              <a:rPr lang="en-US" sz="2000" dirty="0" err="1" smtClean="0"/>
              <a:t>que</a:t>
            </a:r>
            <a:r>
              <a:rPr lang="en-US" sz="2000" dirty="0" smtClean="0"/>
              <a:t> </a:t>
            </a:r>
            <a:r>
              <a:rPr lang="en-US" sz="2000" dirty="0" err="1" smtClean="0"/>
              <a:t>contém</a:t>
            </a:r>
            <a:r>
              <a:rPr lang="en-US" sz="2000" dirty="0" smtClean="0"/>
              <a:t> </a:t>
            </a:r>
            <a:r>
              <a:rPr lang="en-US" sz="2000" dirty="0" err="1" smtClean="0"/>
              <a:t>os</a:t>
            </a:r>
            <a:r>
              <a:rPr lang="en-US" sz="2000" dirty="0" smtClean="0"/>
              <a:t> </a:t>
            </a:r>
            <a:r>
              <a:rPr lang="en-US" sz="2000" dirty="0" err="1" smtClean="0"/>
              <a:t>projetos</a:t>
            </a:r>
            <a:r>
              <a:rPr lang="en-US" sz="2000" dirty="0" smtClean="0"/>
              <a:t> e </a:t>
            </a:r>
            <a:r>
              <a:rPr lang="en-US" sz="2000" dirty="0" err="1" smtClean="0"/>
              <a:t>itens</a:t>
            </a:r>
            <a:r>
              <a:rPr lang="en-US" sz="2000" dirty="0" smtClean="0"/>
              <a:t> de </a:t>
            </a:r>
            <a:r>
              <a:rPr lang="en-US" sz="2000" dirty="0" err="1" smtClean="0"/>
              <a:t>uma</a:t>
            </a:r>
            <a:r>
              <a:rPr lang="en-US" sz="2000" dirty="0" smtClean="0"/>
              <a:t> </a:t>
            </a:r>
            <a:r>
              <a:rPr lang="en-US" sz="2000" dirty="0" err="1" smtClean="0"/>
              <a:t>solução</a:t>
            </a:r>
            <a:r>
              <a:rPr lang="en-US" sz="2000" dirty="0" smtClean="0"/>
              <a:t> </a:t>
            </a:r>
            <a:r>
              <a:rPr lang="en-US" sz="2000" dirty="0" err="1" smtClean="0"/>
              <a:t>que</a:t>
            </a:r>
            <a:r>
              <a:rPr lang="en-US" sz="2000" dirty="0" smtClean="0"/>
              <a:t> </a:t>
            </a:r>
            <a:r>
              <a:rPr lang="en-US" sz="2000" dirty="0" err="1" smtClean="0"/>
              <a:t>podem</a:t>
            </a:r>
            <a:r>
              <a:rPr lang="en-US" sz="2000" dirty="0" smtClean="0"/>
              <a:t> ser </a:t>
            </a:r>
            <a:r>
              <a:rPr lang="en-US" sz="2000" dirty="0" err="1" smtClean="0"/>
              <a:t>transformados</a:t>
            </a:r>
            <a:r>
              <a:rPr lang="en-US" sz="2000" dirty="0" smtClean="0"/>
              <a:t> </a:t>
            </a:r>
            <a:r>
              <a:rPr lang="en-US" sz="2000" dirty="0" err="1" smtClean="0"/>
              <a:t>em</a:t>
            </a:r>
            <a:r>
              <a:rPr lang="en-US" sz="2000" dirty="0" smtClean="0"/>
              <a:t> </a:t>
            </a:r>
            <a:r>
              <a:rPr lang="en-US" sz="2000" dirty="0" err="1" smtClean="0"/>
              <a:t>uma</a:t>
            </a:r>
            <a:r>
              <a:rPr lang="en-US" sz="2000" dirty="0" smtClean="0"/>
              <a:t> </a:t>
            </a:r>
            <a:r>
              <a:rPr lang="en-US" sz="2000" dirty="0" err="1" smtClean="0"/>
              <a:t>aplicação</a:t>
            </a:r>
            <a:endParaRPr lang="en-US" sz="2000" dirty="0" smtClean="0"/>
          </a:p>
          <a:p>
            <a:pPr lvl="1" algn="just"/>
            <a:r>
              <a:rPr lang="en-US" sz="2000" dirty="0" err="1" smtClean="0"/>
              <a:t>Uma</a:t>
            </a:r>
            <a:r>
              <a:rPr lang="en-US" sz="2000" dirty="0" smtClean="0"/>
              <a:t> </a:t>
            </a:r>
            <a:r>
              <a:rPr lang="en-US" sz="2000" dirty="0" err="1" smtClean="0"/>
              <a:t>solução</a:t>
            </a:r>
            <a:r>
              <a:rPr lang="en-US" sz="2000" dirty="0" smtClean="0"/>
              <a:t> </a:t>
            </a:r>
            <a:r>
              <a:rPr lang="en-US" sz="2000" dirty="0" err="1" smtClean="0"/>
              <a:t>geralmente</a:t>
            </a:r>
            <a:r>
              <a:rPr lang="en-US" sz="2000" dirty="0" smtClean="0"/>
              <a:t> </a:t>
            </a:r>
            <a:r>
              <a:rPr lang="en-US" sz="2000" dirty="0" err="1" smtClean="0"/>
              <a:t>contém</a:t>
            </a:r>
            <a:r>
              <a:rPr lang="en-US" sz="2000" dirty="0" smtClean="0"/>
              <a:t> um </a:t>
            </a:r>
            <a:r>
              <a:rPr lang="en-US" sz="2000" dirty="0" err="1" smtClean="0"/>
              <a:t>ou</a:t>
            </a:r>
            <a:r>
              <a:rPr lang="en-US" sz="2000" dirty="0" smtClean="0"/>
              <a:t> </a:t>
            </a:r>
            <a:r>
              <a:rPr lang="en-US" sz="2000" dirty="0" err="1" smtClean="0"/>
              <a:t>mais</a:t>
            </a:r>
            <a:r>
              <a:rPr lang="en-US" sz="2000" dirty="0" smtClean="0"/>
              <a:t> </a:t>
            </a:r>
            <a:r>
              <a:rPr lang="en-US" sz="2000" dirty="0" err="1" smtClean="0"/>
              <a:t>projetos</a:t>
            </a:r>
            <a:r>
              <a:rPr lang="en-US" sz="2000" dirty="0" smtClean="0"/>
              <a:t> </a:t>
            </a:r>
            <a:r>
              <a:rPr lang="en-US" sz="2000" dirty="0" err="1" smtClean="0"/>
              <a:t>relacionados</a:t>
            </a:r>
            <a:r>
              <a:rPr lang="en-US" sz="2000" dirty="0" smtClean="0"/>
              <a:t> entre </a:t>
            </a:r>
            <a:r>
              <a:rPr lang="en-US" sz="2000" dirty="0" err="1" smtClean="0"/>
              <a:t>si</a:t>
            </a:r>
            <a:endParaRPr lang="en-GB" sz="2000" dirty="0" smtClean="0"/>
          </a:p>
          <a:p>
            <a:pPr algn="just"/>
            <a:endParaRPr lang="en-GB" sz="2400" dirty="0" smtClean="0"/>
          </a:p>
          <a:p>
            <a:pPr algn="just"/>
            <a:r>
              <a:rPr lang="en-GB" sz="2400" dirty="0" err="1" smtClean="0"/>
              <a:t>Projeto</a:t>
            </a:r>
            <a:endParaRPr lang="en-GB" sz="2400" dirty="0" smtClean="0"/>
          </a:p>
          <a:p>
            <a:pPr lvl="1" algn="just"/>
            <a:r>
              <a:rPr lang="en-US" sz="2000" dirty="0" smtClean="0"/>
              <a:t>Item </a:t>
            </a:r>
            <a:r>
              <a:rPr lang="en-US" sz="2000" dirty="0" err="1" smtClean="0"/>
              <a:t>da</a:t>
            </a:r>
            <a:r>
              <a:rPr lang="en-US" sz="2000" dirty="0" smtClean="0"/>
              <a:t> </a:t>
            </a:r>
            <a:r>
              <a:rPr lang="en-US" sz="2000" dirty="0" err="1" smtClean="0"/>
              <a:t>solução</a:t>
            </a:r>
            <a:r>
              <a:rPr lang="en-US" sz="2000" dirty="0" smtClean="0"/>
              <a:t> </a:t>
            </a:r>
            <a:r>
              <a:rPr lang="en-US" sz="2000" dirty="0" err="1" smtClean="0"/>
              <a:t>que</a:t>
            </a:r>
            <a:r>
              <a:rPr lang="en-US" sz="2000" dirty="0" smtClean="0"/>
              <a:t> </a:t>
            </a:r>
            <a:r>
              <a:rPr lang="en-US" sz="2000" dirty="0" err="1" smtClean="0"/>
              <a:t>logicamente</a:t>
            </a:r>
            <a:r>
              <a:rPr lang="en-US" sz="2000" dirty="0" smtClean="0"/>
              <a:t> </a:t>
            </a:r>
            <a:r>
              <a:rPr lang="en-US" sz="2000" dirty="0" err="1" smtClean="0"/>
              <a:t>agrupa</a:t>
            </a:r>
            <a:r>
              <a:rPr lang="en-US" sz="2000" dirty="0" smtClean="0"/>
              <a:t>, </a:t>
            </a:r>
            <a:r>
              <a:rPr lang="en-US" sz="2000" dirty="0" err="1" smtClean="0"/>
              <a:t>gerencia</a:t>
            </a:r>
            <a:r>
              <a:rPr lang="en-US" sz="2000" dirty="0" smtClean="0"/>
              <a:t>, </a:t>
            </a:r>
            <a:r>
              <a:rPr lang="en-US" sz="2000" dirty="0" err="1" smtClean="0"/>
              <a:t>constrói</a:t>
            </a:r>
            <a:r>
              <a:rPr lang="en-US" sz="2000" dirty="0" smtClean="0"/>
              <a:t> e </a:t>
            </a:r>
            <a:r>
              <a:rPr lang="en-US" sz="2000" dirty="0" err="1" smtClean="0"/>
              <a:t>depura</a:t>
            </a:r>
            <a:r>
              <a:rPr lang="en-US" sz="2000" dirty="0" smtClean="0"/>
              <a:t> </a:t>
            </a:r>
            <a:r>
              <a:rPr lang="en-US" sz="2000" dirty="0" err="1" smtClean="0"/>
              <a:t>ítens</a:t>
            </a:r>
            <a:r>
              <a:rPr lang="en-US" sz="2000" dirty="0" smtClean="0"/>
              <a:t> </a:t>
            </a:r>
            <a:r>
              <a:rPr lang="en-US" sz="2000" dirty="0" err="1" smtClean="0"/>
              <a:t>que</a:t>
            </a:r>
            <a:r>
              <a:rPr lang="en-US" sz="2000" dirty="0" smtClean="0"/>
              <a:t> </a:t>
            </a:r>
            <a:r>
              <a:rPr lang="en-US" sz="2000" dirty="0" err="1" smtClean="0"/>
              <a:t>compõem</a:t>
            </a:r>
            <a:r>
              <a:rPr lang="en-US" sz="2000" dirty="0" smtClean="0"/>
              <a:t> </a:t>
            </a:r>
            <a:r>
              <a:rPr lang="en-US" sz="2000" dirty="0" err="1" smtClean="0"/>
              <a:t>sua</a:t>
            </a:r>
            <a:r>
              <a:rPr lang="en-US" sz="2000" dirty="0" smtClean="0"/>
              <a:t> </a:t>
            </a:r>
            <a:r>
              <a:rPr lang="en-US" sz="2000" dirty="0" err="1" smtClean="0"/>
              <a:t>aplicação</a:t>
            </a:r>
            <a:endParaRPr lang="en-US" sz="2000" dirty="0" smtClean="0"/>
          </a:p>
          <a:p>
            <a:pPr lvl="1" algn="just"/>
            <a:endParaRPr lang="en-GB" dirty="0"/>
          </a:p>
        </p:txBody>
      </p:sp>
      <p:sp>
        <p:nvSpPr>
          <p:cNvPr id="270338" name="Rectangle 2"/>
          <p:cNvSpPr>
            <a:spLocks noGrp="1" noChangeArrowheads="1"/>
          </p:cNvSpPr>
          <p:nvPr>
            <p:ph type="title"/>
          </p:nvPr>
        </p:nvSpPr>
        <p:spPr/>
        <p:txBody>
          <a:bodyPr>
            <a:normAutofit/>
          </a:bodyPr>
          <a:lstStyle/>
          <a:p>
            <a:r>
              <a:rPr lang="en-GB" dirty="0" err="1" smtClean="0"/>
              <a:t>Estrutura</a:t>
            </a:r>
            <a:r>
              <a:rPr lang="en-GB" dirty="0" smtClean="0"/>
              <a:t> de </a:t>
            </a:r>
            <a:r>
              <a:rPr lang="en-GB" dirty="0" err="1" smtClean="0"/>
              <a:t>uma</a:t>
            </a:r>
            <a:r>
              <a:rPr lang="en-GB" dirty="0" smtClean="0"/>
              <a:t> </a:t>
            </a:r>
            <a:r>
              <a:rPr lang="en-GB" dirty="0" err="1" smtClean="0"/>
              <a:t>solução</a:t>
            </a:r>
            <a:endParaRPr lang="en-US" dirty="0"/>
          </a:p>
        </p:txBody>
      </p:sp>
      <p:pic>
        <p:nvPicPr>
          <p:cNvPr id="270343" name="Picture 7" descr="slide 13"/>
          <p:cNvPicPr>
            <a:picLocks noChangeAspect="1" noChangeArrowheads="1"/>
          </p:cNvPicPr>
          <p:nvPr/>
        </p:nvPicPr>
        <p:blipFill>
          <a:blip r:embed="rId3" cstate="print"/>
          <a:srcRect l="78589" t="9695" b="47079"/>
          <a:stretch>
            <a:fillRect/>
          </a:stretch>
        </p:blipFill>
        <p:spPr bwMode="auto">
          <a:xfrm>
            <a:off x="5857884" y="857232"/>
            <a:ext cx="3009900" cy="47434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55" name="Picture 19" descr="slide 14"/>
          <p:cNvPicPr>
            <a:picLocks noChangeAspect="1" noChangeArrowheads="1"/>
          </p:cNvPicPr>
          <p:nvPr/>
        </p:nvPicPr>
        <p:blipFill>
          <a:blip r:embed="rId3" cstate="print"/>
          <a:srcRect/>
          <a:stretch>
            <a:fillRect/>
          </a:stretch>
        </p:blipFill>
        <p:spPr bwMode="auto">
          <a:xfrm>
            <a:off x="2928926" y="1571612"/>
            <a:ext cx="6000792" cy="4678874"/>
          </a:xfrm>
          <a:prstGeom prst="rect">
            <a:avLst/>
          </a:prstGeom>
          <a:noFill/>
        </p:spPr>
      </p:pic>
      <p:sp>
        <p:nvSpPr>
          <p:cNvPr id="347139" name="Rectangle 3"/>
          <p:cNvSpPr>
            <a:spLocks noGrp="1" noChangeArrowheads="1"/>
          </p:cNvSpPr>
          <p:nvPr>
            <p:ph idx="1"/>
          </p:nvPr>
        </p:nvSpPr>
        <p:spPr>
          <a:xfrm>
            <a:off x="457200" y="1071546"/>
            <a:ext cx="8229600" cy="4525963"/>
          </a:xfrm>
        </p:spPr>
        <p:txBody>
          <a:bodyPr/>
          <a:lstStyle/>
          <a:p>
            <a:r>
              <a:rPr lang="en-US" dirty="0" err="1" smtClean="0"/>
              <a:t>Permite</a:t>
            </a:r>
            <a:r>
              <a:rPr lang="en-US" dirty="0" smtClean="0"/>
              <a:t> </a:t>
            </a:r>
            <a:r>
              <a:rPr lang="en-US" dirty="0" err="1" smtClean="0"/>
              <a:t>examinar</a:t>
            </a:r>
            <a:r>
              <a:rPr lang="en-US" dirty="0" smtClean="0"/>
              <a:t> e </a:t>
            </a:r>
            <a:r>
              <a:rPr lang="en-US" dirty="0" err="1" smtClean="0"/>
              <a:t>descobrir</a:t>
            </a:r>
            <a:r>
              <a:rPr lang="en-US" dirty="0" smtClean="0"/>
              <a:t> </a:t>
            </a:r>
            <a:r>
              <a:rPr lang="en-US" dirty="0" err="1" smtClean="0"/>
              <a:t>objetos</a:t>
            </a:r>
            <a:r>
              <a:rPr lang="en-US" dirty="0" smtClean="0"/>
              <a:t> e </a:t>
            </a:r>
            <a:r>
              <a:rPr lang="en-US" dirty="0" err="1" smtClean="0"/>
              <a:t>seus</a:t>
            </a:r>
            <a:r>
              <a:rPr lang="en-US" dirty="0" smtClean="0"/>
              <a:t> </a:t>
            </a:r>
            <a:r>
              <a:rPr lang="en-US" dirty="0" err="1" smtClean="0"/>
              <a:t>membros</a:t>
            </a:r>
            <a:endParaRPr lang="en-US" dirty="0"/>
          </a:p>
        </p:txBody>
      </p:sp>
      <p:sp>
        <p:nvSpPr>
          <p:cNvPr id="347138" name="Rectangle 2"/>
          <p:cNvSpPr>
            <a:spLocks noGrp="1" noChangeArrowheads="1"/>
          </p:cNvSpPr>
          <p:nvPr>
            <p:ph type="title"/>
          </p:nvPr>
        </p:nvSpPr>
        <p:spPr/>
        <p:txBody>
          <a:bodyPr>
            <a:normAutofit/>
          </a:bodyPr>
          <a:lstStyle/>
          <a:p>
            <a:r>
              <a:rPr lang="en-US" dirty="0" smtClean="0"/>
              <a:t>O </a:t>
            </a:r>
            <a:r>
              <a:rPr lang="en-US" dirty="0" err="1" smtClean="0"/>
              <a:t>Navegador</a:t>
            </a:r>
            <a:r>
              <a:rPr lang="en-US" dirty="0" smtClean="0"/>
              <a:t> de </a:t>
            </a:r>
            <a:r>
              <a:rPr lang="en-US" dirty="0" err="1" smtClean="0"/>
              <a:t>Objetos</a:t>
            </a:r>
            <a:endParaRPr lang="en-US" dirty="0"/>
          </a:p>
        </p:txBody>
      </p:sp>
      <p:sp>
        <p:nvSpPr>
          <p:cNvPr id="347142" name="Rectangle 6"/>
          <p:cNvSpPr>
            <a:spLocks noChangeArrowheads="1"/>
          </p:cNvSpPr>
          <p:nvPr/>
        </p:nvSpPr>
        <p:spPr bwMode="auto">
          <a:xfrm>
            <a:off x="4056050" y="3975087"/>
            <a:ext cx="1388643" cy="33304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tIns="27432" bIns="27432" anchor="ctr"/>
          <a:lstStyle/>
          <a:p>
            <a:pPr algn="ctr"/>
            <a:r>
              <a:rPr lang="en-US" sz="1400" b="1" dirty="0" err="1"/>
              <a:t>Painel</a:t>
            </a:r>
            <a:r>
              <a:rPr lang="en-US" sz="1400" b="1" dirty="0"/>
              <a:t> Object</a:t>
            </a:r>
          </a:p>
        </p:txBody>
      </p:sp>
      <p:sp>
        <p:nvSpPr>
          <p:cNvPr id="347143" name="Rectangle 7"/>
          <p:cNvSpPr>
            <a:spLocks noChangeArrowheads="1"/>
          </p:cNvSpPr>
          <p:nvPr/>
        </p:nvSpPr>
        <p:spPr bwMode="auto">
          <a:xfrm flipH="1">
            <a:off x="5761024" y="3251187"/>
            <a:ext cx="1597057" cy="33304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tIns="27432" bIns="27432" anchor="ctr"/>
          <a:lstStyle/>
          <a:p>
            <a:pPr algn="ctr"/>
            <a:r>
              <a:rPr lang="en-US" sz="1400" b="1" dirty="0" err="1"/>
              <a:t>Painel</a:t>
            </a:r>
            <a:r>
              <a:rPr lang="en-US" sz="1400" b="1" dirty="0"/>
              <a:t> Members</a:t>
            </a:r>
          </a:p>
        </p:txBody>
      </p:sp>
      <p:sp>
        <p:nvSpPr>
          <p:cNvPr id="347144" name="Rectangle 8"/>
          <p:cNvSpPr>
            <a:spLocks noChangeArrowheads="1"/>
          </p:cNvSpPr>
          <p:nvPr/>
        </p:nvSpPr>
        <p:spPr bwMode="auto">
          <a:xfrm>
            <a:off x="5654662" y="5675299"/>
            <a:ext cx="1917734" cy="33158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tIns="27432" bIns="27432" anchor="ctr"/>
          <a:lstStyle/>
          <a:p>
            <a:pPr algn="ctr"/>
            <a:r>
              <a:rPr lang="en-US" sz="1400" b="1" dirty="0" err="1"/>
              <a:t>Painel</a:t>
            </a:r>
            <a:r>
              <a:rPr lang="en-US" sz="1400" b="1" dirty="0"/>
              <a:t> Description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p:txBody>
          <a:bodyPr>
            <a:normAutofit/>
          </a:bodyPr>
          <a:lstStyle/>
          <a:p>
            <a:pPr algn="ctr" fontAlgn="auto">
              <a:spcAft>
                <a:spcPts val="0"/>
              </a:spcAft>
              <a:defRPr/>
            </a:pPr>
            <a:r>
              <a:rPr lang="pt-BR" dirty="0" smtClean="0">
                <a:effectLst>
                  <a:outerShdw blurRad="38100" dist="38100" dir="2700000" algn="tl">
                    <a:srgbClr val="C0C0C0"/>
                  </a:outerShdw>
                </a:effectLst>
                <a:latin typeface="Calibri" pitchFamily="34" charset="0"/>
              </a:rPr>
              <a:t>Introdução ao .NET</a:t>
            </a:r>
            <a:endParaRPr dirty="0">
              <a:solidFill>
                <a:schemeClr val="accent3">
                  <a:lumMod val="60000"/>
                  <a:lumOff val="40000"/>
                </a:schemeClr>
              </a:solidFill>
            </a:endParaRPr>
          </a:p>
        </p:txBody>
      </p:sp>
      <p:sp>
        <p:nvSpPr>
          <p:cNvPr id="5" name="Espaço Reservado para Texto 3"/>
          <p:cNvSpPr>
            <a:spLocks noGrp="1"/>
          </p:cNvSpPr>
          <p:nvPr>
            <p:ph type="subTitle" idx="1"/>
          </p:nvPr>
        </p:nvSpPr>
        <p:spPr/>
        <p:txBody>
          <a:bodyPr/>
          <a:lstStyle/>
          <a:p>
            <a:r>
              <a:rPr lang="pt-BR" sz="4000" dirty="0" smtClean="0">
                <a:effectLst>
                  <a:outerShdw blurRad="38100" dist="38100" dir="2700000" algn="tl">
                    <a:srgbClr val="C0C0C0"/>
                  </a:outerShdw>
                </a:effectLst>
                <a:latin typeface="Calibri" pitchFamily="34" charset="0"/>
              </a:rPr>
              <a:t>.NET Framework</a:t>
            </a:r>
            <a:endParaRPr lang="pt-B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lnSpcReduction="10000"/>
          </a:bodyPr>
          <a:lstStyle/>
          <a:p>
            <a:pPr algn="just"/>
            <a:r>
              <a:rPr lang="pt-BR" sz="2800" dirty="0" smtClean="0"/>
              <a:t>Conjunto rico de bibliotecas com os mais variados usos;</a:t>
            </a:r>
          </a:p>
          <a:p>
            <a:pPr algn="just"/>
            <a:endParaRPr lang="pt-BR" sz="1000" dirty="0" smtClean="0"/>
          </a:p>
          <a:p>
            <a:pPr algn="just"/>
            <a:r>
              <a:rPr lang="pt-BR" sz="2800" dirty="0" smtClean="0"/>
              <a:t>Controle de versão: fim do “DLL Hell”;</a:t>
            </a:r>
          </a:p>
          <a:p>
            <a:pPr algn="just"/>
            <a:endParaRPr lang="pt-BR" sz="1000" dirty="0" smtClean="0"/>
          </a:p>
          <a:p>
            <a:pPr algn="just"/>
            <a:r>
              <a:rPr lang="pt-BR" sz="2800" dirty="0" smtClean="0"/>
              <a:t>Facilidade de desenvolvimento de aplicações desde as mais simples até as mais complexas;</a:t>
            </a:r>
          </a:p>
          <a:p>
            <a:pPr algn="just"/>
            <a:endParaRPr lang="pt-BR" sz="1000" dirty="0" smtClean="0"/>
          </a:p>
          <a:p>
            <a:pPr algn="just"/>
            <a:r>
              <a:rPr lang="pt-BR" sz="2800" dirty="0" smtClean="0"/>
              <a:t>Facilidade na instalação e na distribuição de aplicações;</a:t>
            </a:r>
          </a:p>
          <a:p>
            <a:pPr algn="just"/>
            <a:endParaRPr lang="pt-BR" sz="1000" dirty="0" smtClean="0"/>
          </a:p>
          <a:p>
            <a:pPr algn="just"/>
            <a:r>
              <a:rPr lang="pt-BR" sz="2800" dirty="0" smtClean="0"/>
              <a:t>Orientada a objetos;</a:t>
            </a:r>
          </a:p>
          <a:p>
            <a:pPr algn="just"/>
            <a:endParaRPr lang="pt-BR" dirty="0"/>
          </a:p>
        </p:txBody>
      </p:sp>
      <p:sp>
        <p:nvSpPr>
          <p:cNvPr id="4" name="Título 3"/>
          <p:cNvSpPr>
            <a:spLocks noGrp="1"/>
          </p:cNvSpPr>
          <p:nvPr>
            <p:ph type="title"/>
          </p:nvPr>
        </p:nvSpPr>
        <p:spPr/>
        <p:txBody>
          <a:bodyPr>
            <a:normAutofit/>
          </a:bodyPr>
          <a:lstStyle/>
          <a:p>
            <a:r>
              <a:rPr lang="pt-BR" dirty="0" smtClean="0"/>
              <a:t>O que é .NET</a:t>
            </a: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just">
              <a:lnSpc>
                <a:spcPct val="90000"/>
              </a:lnSpc>
            </a:pPr>
            <a:endParaRPr lang="pt-BR" sz="2800" dirty="0" smtClean="0"/>
          </a:p>
          <a:p>
            <a:pPr algn="just">
              <a:lnSpc>
                <a:spcPct val="90000"/>
              </a:lnSpc>
            </a:pPr>
            <a:r>
              <a:rPr lang="pt-BR" sz="2800" dirty="0" smtClean="0"/>
              <a:t>Interoperabilidade entre plataformas e componentes desenvolvidos em outras linguagens .NET</a:t>
            </a:r>
          </a:p>
          <a:p>
            <a:pPr algn="just">
              <a:lnSpc>
                <a:spcPct val="90000"/>
              </a:lnSpc>
            </a:pPr>
            <a:endParaRPr lang="pt-BR" sz="1000" dirty="0" smtClean="0"/>
          </a:p>
          <a:p>
            <a:pPr algn="just">
              <a:lnSpc>
                <a:spcPct val="90000"/>
              </a:lnSpc>
            </a:pPr>
            <a:r>
              <a:rPr lang="pt-BR" sz="2800" dirty="0" smtClean="0"/>
              <a:t>Sintonizado com as últimas tecnologias</a:t>
            </a:r>
          </a:p>
          <a:p>
            <a:pPr algn="just">
              <a:lnSpc>
                <a:spcPct val="90000"/>
              </a:lnSpc>
            </a:pPr>
            <a:endParaRPr lang="en-US" sz="1000" dirty="0" smtClean="0"/>
          </a:p>
          <a:p>
            <a:pPr algn="just">
              <a:lnSpc>
                <a:spcPct val="90000"/>
              </a:lnSpc>
            </a:pPr>
            <a:r>
              <a:rPr lang="pt-BR" sz="2800" dirty="0" smtClean="0"/>
              <a:t>Tecnologia baseada em máquina virtual</a:t>
            </a:r>
          </a:p>
          <a:p>
            <a:pPr algn="just">
              <a:lnSpc>
                <a:spcPct val="90000"/>
              </a:lnSpc>
            </a:pPr>
            <a:endParaRPr lang="pt-BR" sz="1000" dirty="0" smtClean="0"/>
          </a:p>
          <a:p>
            <a:pPr algn="just">
              <a:lnSpc>
                <a:spcPct val="90000"/>
              </a:lnSpc>
            </a:pPr>
            <a:r>
              <a:rPr lang="pt-BR" sz="2800" dirty="0" smtClean="0"/>
              <a:t>Rotina automática de “coleta de lixo” que permite remoção de variáveis e objetos que não são mais utilizados</a:t>
            </a:r>
          </a:p>
        </p:txBody>
      </p:sp>
      <p:sp>
        <p:nvSpPr>
          <p:cNvPr id="3" name="Título 2"/>
          <p:cNvSpPr>
            <a:spLocks noGrp="1"/>
          </p:cNvSpPr>
          <p:nvPr>
            <p:ph type="title"/>
          </p:nvPr>
        </p:nvSpPr>
        <p:spPr/>
        <p:txBody>
          <a:bodyPr>
            <a:normAutofit/>
          </a:bodyPr>
          <a:lstStyle/>
          <a:p>
            <a:r>
              <a:rPr lang="pt-BR" dirty="0" smtClean="0"/>
              <a:t>O que é .NET</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352925" y="1447800"/>
            <a:ext cx="3890963" cy="4556125"/>
          </a:xfrm>
        </p:spPr>
        <p:txBody>
          <a:bodyPr/>
          <a:lstStyle/>
          <a:p>
            <a:pPr eaLnBrk="1" hangingPunct="1"/>
            <a:r>
              <a:rPr lang="en-US" dirty="0" smtClean="0"/>
              <a:t>Classes </a:t>
            </a:r>
            <a:r>
              <a:rPr lang="en-US" dirty="0" err="1" smtClean="0"/>
              <a:t>na</a:t>
            </a:r>
            <a:r>
              <a:rPr lang="en-US" dirty="0" smtClean="0"/>
              <a:t> </a:t>
            </a:r>
            <a:r>
              <a:rPr lang="en-US" dirty="0" err="1" smtClean="0"/>
              <a:t>Biblioteca</a:t>
            </a:r>
            <a:r>
              <a:rPr lang="en-US" dirty="0" smtClean="0"/>
              <a:t> de Classes do .NET Framework </a:t>
            </a:r>
            <a:r>
              <a:rPr lang="en-US" dirty="0" err="1" smtClean="0"/>
              <a:t>são</a:t>
            </a:r>
            <a:r>
              <a:rPr lang="en-US" dirty="0" smtClean="0"/>
              <a:t> </a:t>
            </a:r>
            <a:r>
              <a:rPr lang="en-US" dirty="0" err="1" smtClean="0"/>
              <a:t>organizadas</a:t>
            </a:r>
            <a:r>
              <a:rPr lang="en-US" dirty="0" smtClean="0"/>
              <a:t> </a:t>
            </a:r>
            <a:r>
              <a:rPr lang="en-US" dirty="0" err="1" smtClean="0"/>
              <a:t>em</a:t>
            </a:r>
            <a:r>
              <a:rPr lang="en-US" dirty="0" smtClean="0"/>
              <a:t> namespaces </a:t>
            </a:r>
            <a:r>
              <a:rPr lang="en-US" dirty="0" err="1" smtClean="0"/>
              <a:t>hierárquicos</a:t>
            </a:r>
            <a:endParaRPr lang="en-US" dirty="0" smtClean="0"/>
          </a:p>
          <a:p>
            <a:pPr eaLnBrk="1" hangingPunct="1"/>
            <a:r>
              <a:rPr lang="en-US" dirty="0" smtClean="0"/>
              <a:t>Namespaces </a:t>
            </a:r>
            <a:r>
              <a:rPr lang="en-US" dirty="0" err="1" smtClean="0"/>
              <a:t>mais</a:t>
            </a:r>
            <a:r>
              <a:rPr lang="en-US" dirty="0" smtClean="0"/>
              <a:t> </a:t>
            </a:r>
            <a:r>
              <a:rPr lang="en-US" dirty="0" err="1" smtClean="0"/>
              <a:t>conhecidos</a:t>
            </a:r>
            <a:endParaRPr lang="en-GB" dirty="0" smtClean="0"/>
          </a:p>
        </p:txBody>
      </p:sp>
      <p:sp>
        <p:nvSpPr>
          <p:cNvPr id="10242" name="Rectangle 2"/>
          <p:cNvSpPr>
            <a:spLocks noGrp="1" noChangeArrowheads="1"/>
          </p:cNvSpPr>
          <p:nvPr>
            <p:ph type="title"/>
          </p:nvPr>
        </p:nvSpPr>
        <p:spPr/>
        <p:txBody>
          <a:bodyPr/>
          <a:lstStyle/>
          <a:p>
            <a:pPr eaLnBrk="1" hangingPunct="1"/>
            <a:r>
              <a:rPr lang="en-GB" dirty="0" smtClean="0"/>
              <a:t>.NET Framework Class Library</a:t>
            </a:r>
          </a:p>
        </p:txBody>
      </p:sp>
      <p:sp>
        <p:nvSpPr>
          <p:cNvPr id="346116" name="Freeform 4"/>
          <p:cNvSpPr>
            <a:spLocks/>
          </p:cNvSpPr>
          <p:nvPr/>
        </p:nvSpPr>
        <p:spPr bwMode="auto">
          <a:xfrm rot="19792376" flipV="1">
            <a:off x="5059418" y="4970071"/>
            <a:ext cx="1778000" cy="712787"/>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D60093">
                  <a:gamma/>
                  <a:tint val="47451"/>
                  <a:invGamma/>
                </a:srgbClr>
              </a:gs>
              <a:gs pos="100000">
                <a:srgbClr val="D60093"/>
              </a:gs>
            </a:gsLst>
            <a:lin ang="0" scaled="1"/>
          </a:gradFill>
          <a:ln w="6350" cap="flat" cmpd="sng">
            <a:solidFill>
              <a:srgbClr val="800080"/>
            </a:solidFill>
            <a:prstDash val="solid"/>
            <a:round/>
            <a:headEnd type="none" w="med" len="med"/>
            <a:tailEnd type="none" w="med" len="med"/>
          </a:ln>
          <a:effectLst>
            <a:outerShdw dist="52363" dir="4557825" algn="ctr" rotWithShape="0">
              <a:srgbClr val="C0C0C0"/>
            </a:outerShdw>
          </a:effectLst>
        </p:spPr>
        <p:txBody>
          <a:bodyPr wrap="none" tIns="27432" bIns="27432" anchor="ctr"/>
          <a:lstStyle/>
          <a:p>
            <a:pPr>
              <a:defRPr/>
            </a:pPr>
            <a:endParaRPr lang="pt-BR"/>
          </a:p>
        </p:txBody>
      </p:sp>
      <p:grpSp>
        <p:nvGrpSpPr>
          <p:cNvPr id="2" name="Group 5"/>
          <p:cNvGrpSpPr>
            <a:grpSpLocks/>
          </p:cNvGrpSpPr>
          <p:nvPr/>
        </p:nvGrpSpPr>
        <p:grpSpPr bwMode="auto">
          <a:xfrm>
            <a:off x="755650" y="1200150"/>
            <a:ext cx="3571875" cy="5075238"/>
            <a:chOff x="476" y="756"/>
            <a:chExt cx="2250" cy="3197"/>
          </a:xfrm>
        </p:grpSpPr>
        <p:sp>
          <p:nvSpPr>
            <p:cNvPr id="10246" name="Line 6"/>
            <p:cNvSpPr>
              <a:spLocks noChangeShapeType="1"/>
            </p:cNvSpPr>
            <p:nvPr/>
          </p:nvSpPr>
          <p:spPr bwMode="auto">
            <a:xfrm>
              <a:off x="1157" y="3475"/>
              <a:ext cx="273" cy="0"/>
            </a:xfrm>
            <a:prstGeom prst="line">
              <a:avLst/>
            </a:prstGeom>
            <a:noFill/>
            <a:ln w="38100">
              <a:solidFill>
                <a:schemeClr val="tx1"/>
              </a:solidFill>
              <a:round/>
              <a:headEnd/>
              <a:tailEnd/>
            </a:ln>
          </p:spPr>
          <p:txBody>
            <a:bodyPr/>
            <a:lstStyle/>
            <a:p>
              <a:endParaRPr lang="en-US"/>
            </a:p>
          </p:txBody>
        </p:sp>
        <p:sp>
          <p:nvSpPr>
            <p:cNvPr id="10247" name="Freeform 7"/>
            <p:cNvSpPr>
              <a:spLocks/>
            </p:cNvSpPr>
            <p:nvPr/>
          </p:nvSpPr>
          <p:spPr bwMode="auto">
            <a:xfrm>
              <a:off x="884" y="1253"/>
              <a:ext cx="363" cy="1497"/>
            </a:xfrm>
            <a:custGeom>
              <a:avLst/>
              <a:gdLst>
                <a:gd name="T0" fmla="*/ 272 w 363"/>
                <a:gd name="T1" fmla="*/ 0 h 771"/>
                <a:gd name="T2" fmla="*/ 0 w 363"/>
                <a:gd name="T3" fmla="*/ 0 h 771"/>
                <a:gd name="T4" fmla="*/ 0 w 363"/>
                <a:gd name="T5" fmla="*/ 2907 h 771"/>
                <a:gd name="T6" fmla="*/ 363 w 363"/>
                <a:gd name="T7" fmla="*/ 2907 h 771"/>
                <a:gd name="T8" fmla="*/ 0 60000 65536"/>
                <a:gd name="T9" fmla="*/ 0 60000 65536"/>
                <a:gd name="T10" fmla="*/ 0 60000 65536"/>
                <a:gd name="T11" fmla="*/ 0 60000 65536"/>
                <a:gd name="T12" fmla="*/ 0 w 363"/>
                <a:gd name="T13" fmla="*/ 0 h 771"/>
                <a:gd name="T14" fmla="*/ 363 w 363"/>
                <a:gd name="T15" fmla="*/ 771 h 771"/>
              </a:gdLst>
              <a:ahLst/>
              <a:cxnLst>
                <a:cxn ang="T8">
                  <a:pos x="T0" y="T1"/>
                </a:cxn>
                <a:cxn ang="T9">
                  <a:pos x="T2" y="T3"/>
                </a:cxn>
                <a:cxn ang="T10">
                  <a:pos x="T4" y="T5"/>
                </a:cxn>
                <a:cxn ang="T11">
                  <a:pos x="T6" y="T7"/>
                </a:cxn>
              </a:cxnLst>
              <a:rect l="T12" t="T13" r="T14" b="T15"/>
              <a:pathLst>
                <a:path w="363" h="771">
                  <a:moveTo>
                    <a:pt x="272" y="0"/>
                  </a:moveTo>
                  <a:lnTo>
                    <a:pt x="0" y="0"/>
                  </a:lnTo>
                  <a:lnTo>
                    <a:pt x="0" y="771"/>
                  </a:lnTo>
                  <a:lnTo>
                    <a:pt x="363" y="771"/>
                  </a:lnTo>
                </a:path>
              </a:pathLst>
            </a:custGeom>
            <a:noFill/>
            <a:ln w="38100">
              <a:solidFill>
                <a:schemeClr val="tx1"/>
              </a:solidFill>
              <a:round/>
              <a:headEnd/>
              <a:tailEnd/>
            </a:ln>
          </p:spPr>
          <p:txBody>
            <a:bodyPr/>
            <a:lstStyle/>
            <a:p>
              <a:endParaRPr lang="pt-BR"/>
            </a:p>
          </p:txBody>
        </p:sp>
        <p:sp>
          <p:nvSpPr>
            <p:cNvPr id="10248" name="Freeform 8"/>
            <p:cNvSpPr>
              <a:spLocks/>
            </p:cNvSpPr>
            <p:nvPr/>
          </p:nvSpPr>
          <p:spPr bwMode="auto">
            <a:xfrm>
              <a:off x="658" y="1026"/>
              <a:ext cx="499" cy="2223"/>
            </a:xfrm>
            <a:custGeom>
              <a:avLst/>
              <a:gdLst>
                <a:gd name="T0" fmla="*/ 0 w 635"/>
                <a:gd name="T1" fmla="*/ 0 h 2404"/>
                <a:gd name="T2" fmla="*/ 0 w 635"/>
                <a:gd name="T3" fmla="*/ 2056 h 2404"/>
                <a:gd name="T4" fmla="*/ 392 w 635"/>
                <a:gd name="T5" fmla="*/ 2056 h 2404"/>
                <a:gd name="T6" fmla="*/ 0 60000 65536"/>
                <a:gd name="T7" fmla="*/ 0 60000 65536"/>
                <a:gd name="T8" fmla="*/ 0 60000 65536"/>
                <a:gd name="T9" fmla="*/ 0 w 635"/>
                <a:gd name="T10" fmla="*/ 0 h 2404"/>
                <a:gd name="T11" fmla="*/ 635 w 635"/>
                <a:gd name="T12" fmla="*/ 2404 h 2404"/>
              </a:gdLst>
              <a:ahLst/>
              <a:cxnLst>
                <a:cxn ang="T6">
                  <a:pos x="T0" y="T1"/>
                </a:cxn>
                <a:cxn ang="T7">
                  <a:pos x="T2" y="T3"/>
                </a:cxn>
                <a:cxn ang="T8">
                  <a:pos x="T4" y="T5"/>
                </a:cxn>
              </a:cxnLst>
              <a:rect l="T9" t="T10" r="T11" b="T12"/>
              <a:pathLst>
                <a:path w="635" h="2404">
                  <a:moveTo>
                    <a:pt x="0" y="0"/>
                  </a:moveTo>
                  <a:lnTo>
                    <a:pt x="0" y="2404"/>
                  </a:lnTo>
                  <a:lnTo>
                    <a:pt x="635" y="2404"/>
                  </a:lnTo>
                </a:path>
              </a:pathLst>
            </a:custGeom>
            <a:noFill/>
            <a:ln w="38100">
              <a:solidFill>
                <a:schemeClr val="tx1"/>
              </a:solidFill>
              <a:round/>
              <a:headEnd/>
              <a:tailEnd/>
            </a:ln>
          </p:spPr>
          <p:txBody>
            <a:bodyPr/>
            <a:lstStyle/>
            <a:p>
              <a:endParaRPr lang="pt-BR"/>
            </a:p>
          </p:txBody>
        </p:sp>
        <p:sp>
          <p:nvSpPr>
            <p:cNvPr id="10249" name="Freeform 9"/>
            <p:cNvSpPr>
              <a:spLocks/>
            </p:cNvSpPr>
            <p:nvPr/>
          </p:nvSpPr>
          <p:spPr bwMode="auto">
            <a:xfrm>
              <a:off x="1157" y="3067"/>
              <a:ext cx="363" cy="771"/>
            </a:xfrm>
            <a:custGeom>
              <a:avLst/>
              <a:gdLst>
                <a:gd name="T0" fmla="*/ 272 w 363"/>
                <a:gd name="T1" fmla="*/ 0 h 771"/>
                <a:gd name="T2" fmla="*/ 0 w 363"/>
                <a:gd name="T3" fmla="*/ 0 h 771"/>
                <a:gd name="T4" fmla="*/ 0 w 363"/>
                <a:gd name="T5" fmla="*/ 771 h 771"/>
                <a:gd name="T6" fmla="*/ 363 w 363"/>
                <a:gd name="T7" fmla="*/ 771 h 771"/>
                <a:gd name="T8" fmla="*/ 0 60000 65536"/>
                <a:gd name="T9" fmla="*/ 0 60000 65536"/>
                <a:gd name="T10" fmla="*/ 0 60000 65536"/>
                <a:gd name="T11" fmla="*/ 0 60000 65536"/>
                <a:gd name="T12" fmla="*/ 0 w 363"/>
                <a:gd name="T13" fmla="*/ 0 h 771"/>
                <a:gd name="T14" fmla="*/ 363 w 363"/>
                <a:gd name="T15" fmla="*/ 771 h 771"/>
              </a:gdLst>
              <a:ahLst/>
              <a:cxnLst>
                <a:cxn ang="T8">
                  <a:pos x="T0" y="T1"/>
                </a:cxn>
                <a:cxn ang="T9">
                  <a:pos x="T2" y="T3"/>
                </a:cxn>
                <a:cxn ang="T10">
                  <a:pos x="T4" y="T5"/>
                </a:cxn>
                <a:cxn ang="T11">
                  <a:pos x="T6" y="T7"/>
                </a:cxn>
              </a:cxnLst>
              <a:rect l="T12" t="T13" r="T14" b="T15"/>
              <a:pathLst>
                <a:path w="363" h="771">
                  <a:moveTo>
                    <a:pt x="272" y="0"/>
                  </a:moveTo>
                  <a:lnTo>
                    <a:pt x="0" y="0"/>
                  </a:lnTo>
                  <a:lnTo>
                    <a:pt x="0" y="771"/>
                  </a:lnTo>
                  <a:lnTo>
                    <a:pt x="363" y="771"/>
                  </a:lnTo>
                </a:path>
              </a:pathLst>
            </a:custGeom>
            <a:noFill/>
            <a:ln w="38100">
              <a:solidFill>
                <a:schemeClr val="tx1"/>
              </a:solidFill>
              <a:round/>
              <a:headEnd/>
              <a:tailEnd/>
            </a:ln>
          </p:spPr>
          <p:txBody>
            <a:bodyPr/>
            <a:lstStyle/>
            <a:p>
              <a:endParaRPr lang="pt-BR"/>
            </a:p>
          </p:txBody>
        </p:sp>
        <p:sp>
          <p:nvSpPr>
            <p:cNvPr id="346122" name="Rectangle 10"/>
            <p:cNvSpPr>
              <a:spLocks noChangeArrowheads="1"/>
            </p:cNvSpPr>
            <p:nvPr/>
          </p:nvSpPr>
          <p:spPr bwMode="auto">
            <a:xfrm>
              <a:off x="476" y="756"/>
              <a:ext cx="1383"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defRPr/>
              </a:pPr>
              <a:r>
                <a:rPr lang="en-US" b="1">
                  <a:latin typeface="Arial Narrow" pitchFamily="34" charset="0"/>
                </a:rPr>
                <a:t>System</a:t>
              </a:r>
            </a:p>
          </p:txBody>
        </p:sp>
        <p:sp>
          <p:nvSpPr>
            <p:cNvPr id="346123" name="Rectangle 11"/>
            <p:cNvSpPr>
              <a:spLocks noChangeArrowheads="1"/>
            </p:cNvSpPr>
            <p:nvPr/>
          </p:nvSpPr>
          <p:spPr bwMode="auto">
            <a:xfrm>
              <a:off x="1343" y="2934"/>
              <a:ext cx="1383"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defRPr/>
              </a:pPr>
              <a:r>
                <a:rPr lang="en-US" b="1">
                  <a:latin typeface="Arial Narrow" pitchFamily="34" charset="0"/>
                </a:rPr>
                <a:t>System.Collections</a:t>
              </a:r>
            </a:p>
          </p:txBody>
        </p:sp>
        <p:sp>
          <p:nvSpPr>
            <p:cNvPr id="346124" name="Rectangle 12"/>
            <p:cNvSpPr>
              <a:spLocks noChangeArrowheads="1"/>
            </p:cNvSpPr>
            <p:nvPr/>
          </p:nvSpPr>
          <p:spPr bwMode="auto">
            <a:xfrm>
              <a:off x="1343" y="3297"/>
              <a:ext cx="1383"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defRPr/>
              </a:pPr>
              <a:r>
                <a:rPr lang="en-US" b="1">
                  <a:latin typeface="Arial Narrow" pitchFamily="34" charset="0"/>
                </a:rPr>
                <a:t>System.Diagnostics</a:t>
              </a:r>
            </a:p>
          </p:txBody>
        </p:sp>
        <p:sp>
          <p:nvSpPr>
            <p:cNvPr id="346125" name="Rectangle 13"/>
            <p:cNvSpPr>
              <a:spLocks noChangeArrowheads="1"/>
            </p:cNvSpPr>
            <p:nvPr/>
          </p:nvSpPr>
          <p:spPr bwMode="auto">
            <a:xfrm>
              <a:off x="1343" y="3661"/>
              <a:ext cx="1383"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defRPr/>
              </a:pPr>
              <a:r>
                <a:rPr lang="en-US" b="1">
                  <a:latin typeface="Arial Narrow" pitchFamily="34" charset="0"/>
                </a:rPr>
                <a:t>System.IO</a:t>
              </a:r>
            </a:p>
          </p:txBody>
        </p:sp>
        <p:sp>
          <p:nvSpPr>
            <p:cNvPr id="10254" name="Line 14"/>
            <p:cNvSpPr>
              <a:spLocks noChangeShapeType="1"/>
            </p:cNvSpPr>
            <p:nvPr/>
          </p:nvSpPr>
          <p:spPr bwMode="auto">
            <a:xfrm>
              <a:off x="884" y="1616"/>
              <a:ext cx="273" cy="0"/>
            </a:xfrm>
            <a:prstGeom prst="line">
              <a:avLst/>
            </a:prstGeom>
            <a:noFill/>
            <a:ln w="38100">
              <a:solidFill>
                <a:schemeClr val="tx1"/>
              </a:solidFill>
              <a:round/>
              <a:headEnd/>
              <a:tailEnd/>
            </a:ln>
          </p:spPr>
          <p:txBody>
            <a:bodyPr/>
            <a:lstStyle/>
            <a:p>
              <a:endParaRPr lang="en-US"/>
            </a:p>
          </p:txBody>
        </p:sp>
        <p:sp>
          <p:nvSpPr>
            <p:cNvPr id="10255" name="Line 15"/>
            <p:cNvSpPr>
              <a:spLocks noChangeShapeType="1"/>
            </p:cNvSpPr>
            <p:nvPr/>
          </p:nvSpPr>
          <p:spPr bwMode="auto">
            <a:xfrm>
              <a:off x="884" y="1979"/>
              <a:ext cx="273" cy="0"/>
            </a:xfrm>
            <a:prstGeom prst="line">
              <a:avLst/>
            </a:prstGeom>
            <a:noFill/>
            <a:ln w="38100">
              <a:solidFill>
                <a:schemeClr val="tx1"/>
              </a:solidFill>
              <a:round/>
              <a:headEnd/>
              <a:tailEnd/>
            </a:ln>
          </p:spPr>
          <p:txBody>
            <a:bodyPr/>
            <a:lstStyle/>
            <a:p>
              <a:endParaRPr lang="en-US"/>
            </a:p>
          </p:txBody>
        </p:sp>
        <p:sp>
          <p:nvSpPr>
            <p:cNvPr id="10256" name="Line 16"/>
            <p:cNvSpPr>
              <a:spLocks noChangeShapeType="1"/>
            </p:cNvSpPr>
            <p:nvPr/>
          </p:nvSpPr>
          <p:spPr bwMode="auto">
            <a:xfrm>
              <a:off x="884" y="2341"/>
              <a:ext cx="273" cy="0"/>
            </a:xfrm>
            <a:prstGeom prst="line">
              <a:avLst/>
            </a:prstGeom>
            <a:noFill/>
            <a:ln w="38100">
              <a:solidFill>
                <a:schemeClr val="tx1"/>
              </a:solidFill>
              <a:round/>
              <a:headEnd/>
              <a:tailEnd/>
            </a:ln>
          </p:spPr>
          <p:txBody>
            <a:bodyPr/>
            <a:lstStyle/>
            <a:p>
              <a:endParaRPr lang="en-US"/>
            </a:p>
          </p:txBody>
        </p:sp>
        <p:sp>
          <p:nvSpPr>
            <p:cNvPr id="346129" name="Rectangle 17"/>
            <p:cNvSpPr>
              <a:spLocks noChangeArrowheads="1"/>
            </p:cNvSpPr>
            <p:nvPr/>
          </p:nvSpPr>
          <p:spPr bwMode="auto">
            <a:xfrm>
              <a:off x="1081" y="1119"/>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System.Data</a:t>
              </a:r>
            </a:p>
          </p:txBody>
        </p:sp>
        <p:sp>
          <p:nvSpPr>
            <p:cNvPr id="346130" name="Rectangle 18"/>
            <p:cNvSpPr>
              <a:spLocks noChangeArrowheads="1"/>
            </p:cNvSpPr>
            <p:nvPr/>
          </p:nvSpPr>
          <p:spPr bwMode="auto">
            <a:xfrm>
              <a:off x="1081" y="1482"/>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System.Drawing</a:t>
              </a:r>
            </a:p>
          </p:txBody>
        </p:sp>
        <p:sp>
          <p:nvSpPr>
            <p:cNvPr id="346131" name="Rectangle 19"/>
            <p:cNvSpPr>
              <a:spLocks noChangeArrowheads="1"/>
            </p:cNvSpPr>
            <p:nvPr/>
          </p:nvSpPr>
          <p:spPr bwMode="auto">
            <a:xfrm>
              <a:off x="1081" y="1845"/>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System.Windows.Forms</a:t>
              </a:r>
            </a:p>
          </p:txBody>
        </p:sp>
        <p:sp>
          <p:nvSpPr>
            <p:cNvPr id="346132" name="Rectangle 20"/>
            <p:cNvSpPr>
              <a:spLocks noChangeArrowheads="1"/>
            </p:cNvSpPr>
            <p:nvPr/>
          </p:nvSpPr>
          <p:spPr bwMode="auto">
            <a:xfrm>
              <a:off x="1081" y="2208"/>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System.Web.Services</a:t>
              </a:r>
            </a:p>
          </p:txBody>
        </p:sp>
        <p:sp>
          <p:nvSpPr>
            <p:cNvPr id="346133" name="Rectangle 21"/>
            <p:cNvSpPr>
              <a:spLocks noChangeArrowheads="1"/>
            </p:cNvSpPr>
            <p:nvPr/>
          </p:nvSpPr>
          <p:spPr bwMode="auto">
            <a:xfrm>
              <a:off x="1081" y="2571"/>
              <a:ext cx="1482" cy="292"/>
            </a:xfrm>
            <a:prstGeom prst="rect">
              <a:avLst/>
            </a:prstGeom>
            <a:gradFill rotWithShape="0">
              <a:gsLst>
                <a:gs pos="0">
                  <a:srgbClr val="99CCFF">
                    <a:gamma/>
                    <a:tint val="4314"/>
                    <a:invGamma/>
                  </a:srgbClr>
                </a:gs>
                <a:gs pos="100000">
                  <a:srgbClr val="99CCFF"/>
                </a:gs>
              </a:gsLst>
              <a:lin ang="5400000" scaled="1"/>
            </a:gradFill>
            <a:ln w="19050" algn="ctr">
              <a:solidFill>
                <a:srgbClr val="0033CC"/>
              </a:solidFill>
              <a:miter lim="800000"/>
              <a:headEnd/>
              <a:tailEnd/>
            </a:ln>
            <a:effectLst>
              <a:outerShdw dist="35921" dir="2700000" algn="ctr" rotWithShape="0">
                <a:srgbClr val="969696"/>
              </a:outerShdw>
            </a:effectLst>
          </p:spPr>
          <p:txBody>
            <a:bodyPr wrap="none" lIns="45720" tIns="27432" bIns="27432" anchor="ctr"/>
            <a:lstStyle/>
            <a:p>
              <a:pPr>
                <a:lnSpc>
                  <a:spcPct val="80000"/>
                </a:lnSpc>
                <a:defRPr/>
              </a:pPr>
              <a:r>
                <a:rPr lang="en-US" b="1">
                  <a:latin typeface="Arial Narrow" pitchFamily="34" charset="0"/>
                </a:rPr>
                <a:t>System.Web.UI</a:t>
              </a:r>
            </a:p>
          </p:txBody>
        </p:sp>
        <p:sp>
          <p:nvSpPr>
            <p:cNvPr id="10262" name="Line 22"/>
            <p:cNvSpPr>
              <a:spLocks noChangeShapeType="1"/>
            </p:cNvSpPr>
            <p:nvPr/>
          </p:nvSpPr>
          <p:spPr bwMode="auto">
            <a:xfrm>
              <a:off x="658" y="1797"/>
              <a:ext cx="226" cy="0"/>
            </a:xfrm>
            <a:prstGeom prst="line">
              <a:avLst/>
            </a:prstGeom>
            <a:noFill/>
            <a:ln w="38100">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ox_transparent_long"/>
          <p:cNvPicPr>
            <a:picLocks noChangeAspect="1" noChangeArrowheads="1"/>
          </p:cNvPicPr>
          <p:nvPr/>
        </p:nvPicPr>
        <p:blipFill>
          <a:blip r:embed="rId3" cstate="print"/>
          <a:srcRect/>
          <a:stretch>
            <a:fillRect/>
          </a:stretch>
        </p:blipFill>
        <p:spPr bwMode="auto">
          <a:xfrm>
            <a:off x="736600" y="1552575"/>
            <a:ext cx="6686550" cy="1876425"/>
          </a:xfrm>
          <a:prstGeom prst="rect">
            <a:avLst/>
          </a:prstGeom>
          <a:noFill/>
        </p:spPr>
      </p:pic>
      <p:sp>
        <p:nvSpPr>
          <p:cNvPr id="47107" name="Text Box 3"/>
          <p:cNvSpPr txBox="1">
            <a:spLocks noChangeArrowheads="1"/>
          </p:cNvSpPr>
          <p:nvPr/>
        </p:nvSpPr>
        <p:spPr bwMode="auto">
          <a:xfrm>
            <a:off x="3000375" y="1693863"/>
            <a:ext cx="1813317" cy="424732"/>
          </a:xfrm>
          <a:prstGeom prst="rect">
            <a:avLst/>
          </a:prstGeom>
          <a:noFill/>
          <a:ln w="28575">
            <a:noFill/>
            <a:miter lim="800000"/>
            <a:headEnd/>
            <a:tailEnd type="none" w="med" len="lg"/>
          </a:ln>
          <a:effectLst/>
        </p:spPr>
        <p:txBody>
          <a:bodyPr wrap="none">
            <a:spAutoFit/>
          </a:bodyPr>
          <a:lstStyle/>
          <a:p>
            <a:pPr algn="ctr" eaLnBrk="0" hangingPunct="0">
              <a:lnSpc>
                <a:spcPct val="90000"/>
              </a:lnSpc>
              <a:spcBef>
                <a:spcPct val="0"/>
              </a:spcBef>
            </a:pPr>
            <a:r>
              <a:rPr lang="en-US" sz="2400" i="1" dirty="0" err="1">
                <a:solidFill>
                  <a:schemeClr val="tx1"/>
                </a:solidFill>
                <a:latin typeface="Arial" charset="0"/>
              </a:rPr>
              <a:t>Compilação</a:t>
            </a:r>
            <a:endParaRPr lang="en-US" sz="2400" i="1" dirty="0">
              <a:solidFill>
                <a:schemeClr val="tx1"/>
              </a:solidFill>
              <a:latin typeface="Arial" charset="0"/>
            </a:endParaRPr>
          </a:p>
        </p:txBody>
      </p:sp>
      <p:sp>
        <p:nvSpPr>
          <p:cNvPr id="47108" name="Text Box 4"/>
          <p:cNvSpPr txBox="1">
            <a:spLocks noChangeArrowheads="1"/>
          </p:cNvSpPr>
          <p:nvPr/>
        </p:nvSpPr>
        <p:spPr bwMode="auto">
          <a:xfrm>
            <a:off x="6604000" y="3883025"/>
            <a:ext cx="2171700" cy="1338828"/>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i="1" dirty="0">
                <a:latin typeface="Arial" charset="0"/>
              </a:rPr>
              <a:t>Antes </a:t>
            </a:r>
            <a:r>
              <a:rPr lang="en-US" i="1" dirty="0" err="1">
                <a:latin typeface="Arial" charset="0"/>
              </a:rPr>
              <a:t>da</a:t>
            </a:r>
            <a:r>
              <a:rPr lang="en-US" i="1" dirty="0">
                <a:latin typeface="Arial" charset="0"/>
              </a:rPr>
              <a:t> </a:t>
            </a:r>
            <a:r>
              <a:rPr lang="en-US" i="1" dirty="0" err="1">
                <a:latin typeface="Arial" charset="0"/>
              </a:rPr>
              <a:t>instalação</a:t>
            </a:r>
            <a:r>
              <a:rPr lang="en-US" i="1" dirty="0">
                <a:latin typeface="Arial" charset="0"/>
              </a:rPr>
              <a:t> </a:t>
            </a:r>
            <a:r>
              <a:rPr lang="en-US" i="1" dirty="0" err="1">
                <a:latin typeface="Arial" charset="0"/>
              </a:rPr>
              <a:t>ou</a:t>
            </a:r>
            <a:r>
              <a:rPr lang="en-US" i="1" dirty="0">
                <a:latin typeface="Arial" charset="0"/>
              </a:rPr>
              <a:t> a </a:t>
            </a:r>
            <a:r>
              <a:rPr lang="en-US" i="1" dirty="0" err="1">
                <a:latin typeface="Arial" charset="0"/>
              </a:rPr>
              <a:t>primeira</a:t>
            </a:r>
            <a:r>
              <a:rPr lang="en-US" i="1" dirty="0">
                <a:latin typeface="Arial" charset="0"/>
              </a:rPr>
              <a:t> </a:t>
            </a:r>
            <a:r>
              <a:rPr lang="en-US" i="1" dirty="0" err="1">
                <a:latin typeface="Arial" charset="0"/>
              </a:rPr>
              <a:t>vez</a:t>
            </a:r>
            <a:r>
              <a:rPr lang="en-US" i="1" dirty="0">
                <a:latin typeface="Arial" charset="0"/>
              </a:rPr>
              <a:t> </a:t>
            </a:r>
            <a:r>
              <a:rPr lang="en-US" i="1" dirty="0" err="1">
                <a:latin typeface="Arial" charset="0"/>
              </a:rPr>
              <a:t>que</a:t>
            </a:r>
            <a:r>
              <a:rPr lang="en-US" i="1" dirty="0">
                <a:latin typeface="Arial" charset="0"/>
              </a:rPr>
              <a:t> </a:t>
            </a:r>
            <a:r>
              <a:rPr lang="en-US" i="1" dirty="0" err="1">
                <a:latin typeface="Arial" charset="0"/>
              </a:rPr>
              <a:t>cada</a:t>
            </a:r>
            <a:r>
              <a:rPr lang="en-US" i="1" dirty="0">
                <a:latin typeface="Arial" charset="0"/>
              </a:rPr>
              <a:t> </a:t>
            </a:r>
            <a:r>
              <a:rPr lang="en-US" i="1" dirty="0" err="1">
                <a:latin typeface="Arial" charset="0"/>
              </a:rPr>
              <a:t>método</a:t>
            </a:r>
            <a:r>
              <a:rPr lang="en-US" i="1" dirty="0">
                <a:latin typeface="Arial" charset="0"/>
              </a:rPr>
              <a:t> é </a:t>
            </a:r>
            <a:r>
              <a:rPr lang="en-US" i="1" dirty="0" err="1">
                <a:latin typeface="Arial" charset="0"/>
              </a:rPr>
              <a:t>chamado</a:t>
            </a:r>
            <a:endParaRPr lang="en-US" i="1" dirty="0">
              <a:latin typeface="Arial" charset="0"/>
            </a:endParaRPr>
          </a:p>
        </p:txBody>
      </p:sp>
      <p:pic>
        <p:nvPicPr>
          <p:cNvPr id="47110" name="Picture 6" descr="box_transparent"/>
          <p:cNvPicPr>
            <a:picLocks noChangeAspect="1" noChangeArrowheads="1"/>
          </p:cNvPicPr>
          <p:nvPr/>
        </p:nvPicPr>
        <p:blipFill>
          <a:blip r:embed="rId4" cstate="print"/>
          <a:srcRect/>
          <a:stretch>
            <a:fillRect/>
          </a:stretch>
        </p:blipFill>
        <p:spPr bwMode="auto">
          <a:xfrm>
            <a:off x="736600" y="4406900"/>
            <a:ext cx="5019675" cy="1905000"/>
          </a:xfrm>
          <a:prstGeom prst="rect">
            <a:avLst/>
          </a:prstGeom>
          <a:noFill/>
        </p:spPr>
      </p:pic>
      <p:sp>
        <p:nvSpPr>
          <p:cNvPr id="47111" name="Freeform 7"/>
          <p:cNvSpPr>
            <a:spLocks/>
          </p:cNvSpPr>
          <p:nvPr/>
        </p:nvSpPr>
        <p:spPr bwMode="auto">
          <a:xfrm>
            <a:off x="5092700" y="3013075"/>
            <a:ext cx="1595438" cy="2816225"/>
          </a:xfrm>
          <a:custGeom>
            <a:avLst/>
            <a:gdLst/>
            <a:ahLst/>
            <a:cxnLst>
              <a:cxn ang="0">
                <a:pos x="355" y="0"/>
              </a:cxn>
              <a:cxn ang="0">
                <a:pos x="522" y="1264"/>
              </a:cxn>
              <a:cxn ang="0">
                <a:pos x="0" y="1330"/>
              </a:cxn>
            </a:cxnLst>
            <a:rect l="0" t="0" r="r" b="b"/>
            <a:pathLst>
              <a:path w="581" h="1486">
                <a:moveTo>
                  <a:pt x="355" y="0"/>
                </a:moveTo>
                <a:cubicBezTo>
                  <a:pt x="383" y="209"/>
                  <a:pt x="581" y="1042"/>
                  <a:pt x="522" y="1264"/>
                </a:cubicBezTo>
                <a:cubicBezTo>
                  <a:pt x="463" y="1486"/>
                  <a:pt x="109" y="1316"/>
                  <a:pt x="0" y="1330"/>
                </a:cubicBezTo>
              </a:path>
            </a:pathLst>
          </a:custGeom>
          <a:noFill/>
          <a:ln w="66675" cap="flat" cmpd="sng">
            <a:solidFill>
              <a:schemeClr val="tx2"/>
            </a:solidFill>
            <a:prstDash val="solid"/>
            <a:round/>
            <a:headEnd type="none" w="med" len="med"/>
            <a:tailEnd type="triangle" w="med" len="lg"/>
          </a:ln>
          <a:effectLst>
            <a:outerShdw dist="40161" dir="4293903" algn="ctr" rotWithShape="0">
              <a:schemeClr val="bg2">
                <a:alpha val="50000"/>
              </a:schemeClr>
            </a:outerShdw>
          </a:effectLst>
        </p:spPr>
        <p:txBody>
          <a:bodyPr anchor="ctr">
            <a:spAutoFit/>
          </a:bodyPr>
          <a:lstStyle/>
          <a:p>
            <a:endParaRPr lang="pt-BR"/>
          </a:p>
        </p:txBody>
      </p:sp>
      <p:sp>
        <p:nvSpPr>
          <p:cNvPr id="47112" name="Line 8"/>
          <p:cNvSpPr>
            <a:spLocks noChangeShapeType="1"/>
          </p:cNvSpPr>
          <p:nvPr/>
        </p:nvSpPr>
        <p:spPr bwMode="auto">
          <a:xfrm flipH="1">
            <a:off x="2654300" y="5499100"/>
            <a:ext cx="1219200" cy="0"/>
          </a:xfrm>
          <a:prstGeom prst="line">
            <a:avLst/>
          </a:prstGeom>
          <a:noFill/>
          <a:ln w="66675">
            <a:solidFill>
              <a:schemeClr val="tx2"/>
            </a:solidFill>
            <a:round/>
            <a:headEnd/>
            <a:tailEnd type="triangle" w="med" len="lg"/>
          </a:ln>
          <a:effectLst>
            <a:outerShdw dist="40161" dir="4293903" algn="ctr" rotWithShape="0">
              <a:schemeClr val="bg2">
                <a:alpha val="50000"/>
              </a:schemeClr>
            </a:outerShdw>
          </a:effectLst>
        </p:spPr>
        <p:txBody>
          <a:bodyPr anchor="ctr">
            <a:spAutoFit/>
          </a:bodyPr>
          <a:lstStyle/>
          <a:p>
            <a:endParaRPr lang="pt-BR"/>
          </a:p>
        </p:txBody>
      </p:sp>
      <p:pic>
        <p:nvPicPr>
          <p:cNvPr id="47113" name="Picture 9" descr="box_dkblue"/>
          <p:cNvPicPr>
            <a:picLocks noChangeAspect="1" noChangeArrowheads="1"/>
          </p:cNvPicPr>
          <p:nvPr/>
        </p:nvPicPr>
        <p:blipFill>
          <a:blip r:embed="rId5" cstate="print"/>
          <a:srcRect/>
          <a:stretch>
            <a:fillRect/>
          </a:stretch>
        </p:blipFill>
        <p:spPr bwMode="auto">
          <a:xfrm>
            <a:off x="3378200" y="5041900"/>
            <a:ext cx="1743075" cy="971550"/>
          </a:xfrm>
          <a:prstGeom prst="rect">
            <a:avLst/>
          </a:prstGeom>
          <a:noFill/>
        </p:spPr>
      </p:pic>
      <p:pic>
        <p:nvPicPr>
          <p:cNvPr id="47114" name="Picture 10" descr="box_purple"/>
          <p:cNvPicPr>
            <a:picLocks noChangeAspect="1" noChangeArrowheads="1"/>
          </p:cNvPicPr>
          <p:nvPr/>
        </p:nvPicPr>
        <p:blipFill>
          <a:blip r:embed="rId6" cstate="print"/>
          <a:srcRect/>
          <a:stretch>
            <a:fillRect/>
          </a:stretch>
        </p:blipFill>
        <p:spPr bwMode="auto">
          <a:xfrm>
            <a:off x="1054100" y="5041900"/>
            <a:ext cx="1685925" cy="942975"/>
          </a:xfrm>
          <a:prstGeom prst="rect">
            <a:avLst/>
          </a:prstGeom>
          <a:noFill/>
        </p:spPr>
      </p:pic>
      <p:sp>
        <p:nvSpPr>
          <p:cNvPr id="47115" name="Text Box 11"/>
          <p:cNvSpPr txBox="1">
            <a:spLocks noChangeArrowheads="1"/>
          </p:cNvSpPr>
          <p:nvPr/>
        </p:nvSpPr>
        <p:spPr bwMode="auto">
          <a:xfrm>
            <a:off x="2441575" y="4614863"/>
            <a:ext cx="1537600" cy="424732"/>
          </a:xfrm>
          <a:prstGeom prst="rect">
            <a:avLst/>
          </a:prstGeom>
          <a:noFill/>
          <a:ln w="28575">
            <a:noFill/>
            <a:miter lim="800000"/>
            <a:headEnd/>
            <a:tailEnd type="none" w="med" len="lg"/>
          </a:ln>
          <a:effectLst/>
        </p:spPr>
        <p:txBody>
          <a:bodyPr wrap="none">
            <a:spAutoFit/>
          </a:bodyPr>
          <a:lstStyle/>
          <a:p>
            <a:pPr algn="ctr" eaLnBrk="0" hangingPunct="0">
              <a:lnSpc>
                <a:spcPct val="90000"/>
              </a:lnSpc>
              <a:spcBef>
                <a:spcPct val="0"/>
              </a:spcBef>
            </a:pPr>
            <a:r>
              <a:rPr lang="en-US" sz="2400" i="1">
                <a:solidFill>
                  <a:schemeClr val="tx1"/>
                </a:solidFill>
                <a:latin typeface="Arial" charset="0"/>
              </a:rPr>
              <a:t>Execução</a:t>
            </a:r>
          </a:p>
        </p:txBody>
      </p:sp>
      <p:sp>
        <p:nvSpPr>
          <p:cNvPr id="47116" name="Text Box 12"/>
          <p:cNvSpPr txBox="1">
            <a:spLocks noChangeArrowheads="1"/>
          </p:cNvSpPr>
          <p:nvPr/>
        </p:nvSpPr>
        <p:spPr bwMode="auto">
          <a:xfrm>
            <a:off x="3403600" y="5168900"/>
            <a:ext cx="1524000" cy="341632"/>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dirty="0">
                <a:solidFill>
                  <a:schemeClr val="bg1"/>
                </a:solidFill>
                <a:effectLst>
                  <a:outerShdw blurRad="38100" dist="38100" dir="2700000" algn="tl">
                    <a:srgbClr val="000000"/>
                  </a:outerShdw>
                </a:effectLst>
                <a:latin typeface="Arial" charset="0"/>
              </a:rPr>
              <a:t>JIT Compiler</a:t>
            </a:r>
          </a:p>
        </p:txBody>
      </p:sp>
      <p:sp>
        <p:nvSpPr>
          <p:cNvPr id="47117" name="Text Box 13"/>
          <p:cNvSpPr txBox="1">
            <a:spLocks noChangeArrowheads="1"/>
          </p:cNvSpPr>
          <p:nvPr/>
        </p:nvSpPr>
        <p:spPr bwMode="auto">
          <a:xfrm>
            <a:off x="1193800" y="5168900"/>
            <a:ext cx="1371600" cy="590931"/>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a:solidFill>
                  <a:schemeClr val="bg1"/>
                </a:solidFill>
                <a:effectLst>
                  <a:outerShdw blurRad="38100" dist="38100" dir="2700000" algn="tl">
                    <a:srgbClr val="000000"/>
                  </a:outerShdw>
                </a:effectLst>
                <a:latin typeface="Arial" charset="0"/>
              </a:rPr>
              <a:t>Native</a:t>
            </a:r>
          </a:p>
          <a:p>
            <a:pPr algn="ctr" eaLnBrk="0" hangingPunct="0">
              <a:lnSpc>
                <a:spcPct val="90000"/>
              </a:lnSpc>
              <a:spcBef>
                <a:spcPct val="0"/>
              </a:spcBef>
            </a:pPr>
            <a:r>
              <a:rPr lang="en-US">
                <a:solidFill>
                  <a:schemeClr val="bg1"/>
                </a:solidFill>
                <a:effectLst>
                  <a:outerShdw blurRad="38100" dist="38100" dir="2700000" algn="tl">
                    <a:srgbClr val="000000"/>
                  </a:outerShdw>
                </a:effectLst>
                <a:latin typeface="Arial" charset="0"/>
              </a:rPr>
              <a:t>Code</a:t>
            </a:r>
          </a:p>
        </p:txBody>
      </p:sp>
      <p:grpSp>
        <p:nvGrpSpPr>
          <p:cNvPr id="2" name="Group 14"/>
          <p:cNvGrpSpPr>
            <a:grpSpLocks/>
          </p:cNvGrpSpPr>
          <p:nvPr/>
        </p:nvGrpSpPr>
        <p:grpSpPr bwMode="auto">
          <a:xfrm>
            <a:off x="5505450" y="2108200"/>
            <a:ext cx="1695450" cy="981075"/>
            <a:chOff x="3244" y="1328"/>
            <a:chExt cx="1068" cy="618"/>
          </a:xfrm>
        </p:grpSpPr>
        <p:pic>
          <p:nvPicPr>
            <p:cNvPr id="47119" name="Picture 15" descr="box_turquoise"/>
            <p:cNvPicPr>
              <a:picLocks noChangeAspect="1" noChangeArrowheads="1"/>
            </p:cNvPicPr>
            <p:nvPr/>
          </p:nvPicPr>
          <p:blipFill>
            <a:blip r:embed="rId7" cstate="print"/>
            <a:srcRect/>
            <a:stretch>
              <a:fillRect/>
            </a:stretch>
          </p:blipFill>
          <p:spPr bwMode="auto">
            <a:xfrm>
              <a:off x="3244" y="1328"/>
              <a:ext cx="1068" cy="618"/>
            </a:xfrm>
            <a:prstGeom prst="rect">
              <a:avLst/>
            </a:prstGeom>
            <a:noFill/>
          </p:spPr>
        </p:pic>
        <p:sp>
          <p:nvSpPr>
            <p:cNvPr id="47120" name="Text Box 16"/>
            <p:cNvSpPr txBox="1">
              <a:spLocks noChangeArrowheads="1"/>
            </p:cNvSpPr>
            <p:nvPr/>
          </p:nvSpPr>
          <p:spPr bwMode="auto">
            <a:xfrm>
              <a:off x="3272" y="1412"/>
              <a:ext cx="968" cy="440"/>
            </a:xfrm>
            <a:prstGeom prst="rect">
              <a:avLst/>
            </a:prstGeom>
            <a:noFill/>
            <a:ln w="28575">
              <a:noFill/>
              <a:miter lim="800000"/>
              <a:headEnd/>
              <a:tailEnd type="none" w="med" len="lg"/>
            </a:ln>
            <a:effectLst/>
          </p:spPr>
          <p:txBody>
            <a:bodyPr anchor="ctr"/>
            <a:lstStyle/>
            <a:p>
              <a:pPr algn="ctr" eaLnBrk="0" hangingPunct="0">
                <a:spcBef>
                  <a:spcPct val="15000"/>
                </a:spcBef>
              </a:pPr>
              <a:r>
                <a:rPr lang="en-US" dirty="0">
                  <a:solidFill>
                    <a:schemeClr val="bg1"/>
                  </a:solidFill>
                  <a:effectLst>
                    <a:outerShdw blurRad="38100" dist="38100" dir="2700000" algn="tl">
                      <a:srgbClr val="000000"/>
                    </a:outerShdw>
                  </a:effectLst>
                  <a:latin typeface="Arial" charset="0"/>
                </a:rPr>
                <a:t>MSIL</a:t>
              </a:r>
            </a:p>
          </p:txBody>
        </p:sp>
      </p:grpSp>
      <p:sp>
        <p:nvSpPr>
          <p:cNvPr id="47121" name="Line 17"/>
          <p:cNvSpPr>
            <a:spLocks noChangeShapeType="1"/>
          </p:cNvSpPr>
          <p:nvPr/>
        </p:nvSpPr>
        <p:spPr bwMode="auto">
          <a:xfrm>
            <a:off x="2184400" y="2571750"/>
            <a:ext cx="1066800" cy="0"/>
          </a:xfrm>
          <a:prstGeom prst="line">
            <a:avLst/>
          </a:prstGeom>
          <a:noFill/>
          <a:ln w="66675">
            <a:solidFill>
              <a:schemeClr val="tx2"/>
            </a:solidFill>
            <a:round/>
            <a:headEnd/>
            <a:tailEnd type="triangle" w="med" len="lg"/>
          </a:ln>
          <a:effectLst>
            <a:outerShdw dist="40161" dir="4293903" algn="ctr" rotWithShape="0">
              <a:schemeClr val="bg2">
                <a:alpha val="50000"/>
              </a:schemeClr>
            </a:outerShdw>
          </a:effectLst>
        </p:spPr>
        <p:txBody>
          <a:bodyPr anchor="ctr">
            <a:spAutoFit/>
          </a:bodyPr>
          <a:lstStyle/>
          <a:p>
            <a:endParaRPr lang="pt-BR"/>
          </a:p>
        </p:txBody>
      </p:sp>
      <p:grpSp>
        <p:nvGrpSpPr>
          <p:cNvPr id="3" name="Group 18"/>
          <p:cNvGrpSpPr>
            <a:grpSpLocks/>
          </p:cNvGrpSpPr>
          <p:nvPr/>
        </p:nvGrpSpPr>
        <p:grpSpPr bwMode="auto">
          <a:xfrm>
            <a:off x="5487994" y="2178044"/>
            <a:ext cx="1657350" cy="528637"/>
            <a:chOff x="3248" y="1344"/>
            <a:chExt cx="1044" cy="333"/>
          </a:xfrm>
        </p:grpSpPr>
        <p:pic>
          <p:nvPicPr>
            <p:cNvPr id="47123" name="Picture 19" descr="box_lime"/>
            <p:cNvPicPr>
              <a:picLocks noChangeAspect="1" noChangeArrowheads="1"/>
            </p:cNvPicPr>
            <p:nvPr/>
          </p:nvPicPr>
          <p:blipFill>
            <a:blip r:embed="rId8" cstate="print"/>
            <a:srcRect/>
            <a:stretch>
              <a:fillRect/>
            </a:stretch>
          </p:blipFill>
          <p:spPr bwMode="auto">
            <a:xfrm>
              <a:off x="3248" y="1347"/>
              <a:ext cx="1044" cy="330"/>
            </a:xfrm>
            <a:prstGeom prst="rect">
              <a:avLst/>
            </a:prstGeom>
            <a:noFill/>
          </p:spPr>
        </p:pic>
        <p:sp>
          <p:nvSpPr>
            <p:cNvPr id="47124" name="Rectangle 20"/>
            <p:cNvSpPr>
              <a:spLocks noChangeArrowheads="1"/>
            </p:cNvSpPr>
            <p:nvPr/>
          </p:nvSpPr>
          <p:spPr bwMode="auto">
            <a:xfrm>
              <a:off x="3424" y="1344"/>
              <a:ext cx="672" cy="240"/>
            </a:xfrm>
            <a:prstGeom prst="rect">
              <a:avLst/>
            </a:prstGeom>
            <a:noFill/>
            <a:ln w="12700">
              <a:noFill/>
              <a:miter lim="800000"/>
              <a:headEnd type="none" w="sm" len="sm"/>
              <a:tailEnd type="none" w="sm" len="sm"/>
            </a:ln>
            <a:effectLst/>
          </p:spPr>
          <p:txBody>
            <a:bodyPr wrap="none" anchor="ctr"/>
            <a:lstStyle/>
            <a:p>
              <a:pPr algn="ctr" eaLnBrk="0" hangingPunct="0">
                <a:lnSpc>
                  <a:spcPct val="90000"/>
                </a:lnSpc>
                <a:spcBef>
                  <a:spcPct val="0"/>
                </a:spcBef>
              </a:pPr>
              <a:r>
                <a:rPr lang="en-US">
                  <a:solidFill>
                    <a:schemeClr val="bg1"/>
                  </a:solidFill>
                  <a:effectLst>
                    <a:outerShdw blurRad="38100" dist="38100" dir="2700000" algn="tl">
                      <a:srgbClr val="000000"/>
                    </a:outerShdw>
                  </a:effectLst>
                  <a:latin typeface="Arial" charset="0"/>
                </a:rPr>
                <a:t>Code</a:t>
              </a:r>
            </a:p>
          </p:txBody>
        </p:sp>
      </p:grpSp>
      <p:grpSp>
        <p:nvGrpSpPr>
          <p:cNvPr id="4" name="Group 21"/>
          <p:cNvGrpSpPr>
            <a:grpSpLocks/>
          </p:cNvGrpSpPr>
          <p:nvPr/>
        </p:nvGrpSpPr>
        <p:grpSpPr bwMode="auto">
          <a:xfrm>
            <a:off x="5500694" y="2571744"/>
            <a:ext cx="1647825" cy="533400"/>
            <a:chOff x="3256" y="1592"/>
            <a:chExt cx="1038" cy="336"/>
          </a:xfrm>
        </p:grpSpPr>
        <p:pic>
          <p:nvPicPr>
            <p:cNvPr id="47126" name="Picture 22" descr="box_orange"/>
            <p:cNvPicPr>
              <a:picLocks noChangeAspect="1" noChangeArrowheads="1"/>
            </p:cNvPicPr>
            <p:nvPr/>
          </p:nvPicPr>
          <p:blipFill>
            <a:blip r:embed="rId9" cstate="print"/>
            <a:srcRect/>
            <a:stretch>
              <a:fillRect/>
            </a:stretch>
          </p:blipFill>
          <p:spPr bwMode="auto">
            <a:xfrm>
              <a:off x="3256" y="1592"/>
              <a:ext cx="1038" cy="336"/>
            </a:xfrm>
            <a:prstGeom prst="rect">
              <a:avLst/>
            </a:prstGeom>
            <a:noFill/>
          </p:spPr>
        </p:pic>
        <p:sp>
          <p:nvSpPr>
            <p:cNvPr id="47127" name="Rectangle 23"/>
            <p:cNvSpPr>
              <a:spLocks noChangeArrowheads="1"/>
            </p:cNvSpPr>
            <p:nvPr/>
          </p:nvSpPr>
          <p:spPr bwMode="auto">
            <a:xfrm>
              <a:off x="3352" y="1592"/>
              <a:ext cx="800" cy="288"/>
            </a:xfrm>
            <a:prstGeom prst="rect">
              <a:avLst/>
            </a:prstGeom>
            <a:noFill/>
            <a:ln w="12700">
              <a:noFill/>
              <a:miter lim="800000"/>
              <a:headEnd type="none" w="sm" len="sm"/>
              <a:tailEnd type="none" w="sm" len="sm"/>
            </a:ln>
            <a:effectLst/>
          </p:spPr>
          <p:txBody>
            <a:bodyPr wrap="none" anchor="ctr"/>
            <a:lstStyle/>
            <a:p>
              <a:pPr algn="ctr" eaLnBrk="0" hangingPunct="0">
                <a:spcBef>
                  <a:spcPct val="0"/>
                </a:spcBef>
              </a:pPr>
              <a:r>
                <a:rPr lang="en-US">
                  <a:solidFill>
                    <a:schemeClr val="bg1"/>
                  </a:solidFill>
                  <a:effectLst>
                    <a:outerShdw blurRad="38100" dist="38100" dir="2700000" algn="tl">
                      <a:srgbClr val="000000"/>
                    </a:outerShdw>
                  </a:effectLst>
                  <a:latin typeface="Arial" charset="0"/>
                </a:rPr>
                <a:t>Metadata</a:t>
              </a:r>
            </a:p>
          </p:txBody>
        </p:sp>
      </p:grpSp>
      <p:grpSp>
        <p:nvGrpSpPr>
          <p:cNvPr id="5" name="Group 24"/>
          <p:cNvGrpSpPr>
            <a:grpSpLocks/>
          </p:cNvGrpSpPr>
          <p:nvPr/>
        </p:nvGrpSpPr>
        <p:grpSpPr bwMode="auto">
          <a:xfrm>
            <a:off x="990600" y="2108200"/>
            <a:ext cx="1704975" cy="981075"/>
            <a:chOff x="400" y="1328"/>
            <a:chExt cx="1074" cy="618"/>
          </a:xfrm>
        </p:grpSpPr>
        <p:pic>
          <p:nvPicPr>
            <p:cNvPr id="47129" name="Picture 25" descr="box_blue"/>
            <p:cNvPicPr>
              <a:picLocks noChangeAspect="1" noChangeArrowheads="1"/>
            </p:cNvPicPr>
            <p:nvPr/>
          </p:nvPicPr>
          <p:blipFill>
            <a:blip r:embed="rId10" cstate="print"/>
            <a:srcRect/>
            <a:stretch>
              <a:fillRect/>
            </a:stretch>
          </p:blipFill>
          <p:spPr bwMode="auto">
            <a:xfrm>
              <a:off x="400" y="1328"/>
              <a:ext cx="1074" cy="618"/>
            </a:xfrm>
            <a:prstGeom prst="rect">
              <a:avLst/>
            </a:prstGeom>
            <a:noFill/>
          </p:spPr>
        </p:pic>
        <p:sp>
          <p:nvSpPr>
            <p:cNvPr id="47130" name="Text Box 26"/>
            <p:cNvSpPr txBox="1">
              <a:spLocks noChangeArrowheads="1"/>
            </p:cNvSpPr>
            <p:nvPr/>
          </p:nvSpPr>
          <p:spPr bwMode="auto">
            <a:xfrm>
              <a:off x="512" y="1412"/>
              <a:ext cx="816" cy="372"/>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dirty="0">
                  <a:solidFill>
                    <a:schemeClr val="bg1"/>
                  </a:solidFill>
                  <a:effectLst>
                    <a:outerShdw blurRad="38100" dist="38100" dir="2700000" algn="tl">
                      <a:srgbClr val="000000"/>
                    </a:outerShdw>
                  </a:effectLst>
                  <a:latin typeface="Arial" charset="0"/>
                </a:rPr>
                <a:t>Source Code</a:t>
              </a:r>
            </a:p>
          </p:txBody>
        </p:sp>
      </p:grpSp>
      <p:sp>
        <p:nvSpPr>
          <p:cNvPr id="47131" name="Line 27"/>
          <p:cNvSpPr>
            <a:spLocks noChangeShapeType="1"/>
          </p:cNvSpPr>
          <p:nvPr/>
        </p:nvSpPr>
        <p:spPr bwMode="auto">
          <a:xfrm>
            <a:off x="4394200" y="2571750"/>
            <a:ext cx="1066800" cy="0"/>
          </a:xfrm>
          <a:prstGeom prst="line">
            <a:avLst/>
          </a:prstGeom>
          <a:noFill/>
          <a:ln w="66675">
            <a:solidFill>
              <a:schemeClr val="tx2"/>
            </a:solidFill>
            <a:round/>
            <a:headEnd/>
            <a:tailEnd type="triangle" w="med" len="lg"/>
          </a:ln>
          <a:effectLst>
            <a:outerShdw dist="40161" dir="4293903" algn="ctr" rotWithShape="0">
              <a:schemeClr val="bg2">
                <a:alpha val="50000"/>
              </a:schemeClr>
            </a:outerShdw>
          </a:effectLst>
        </p:spPr>
        <p:txBody>
          <a:bodyPr anchor="ctr">
            <a:spAutoFit/>
          </a:bodyPr>
          <a:lstStyle/>
          <a:p>
            <a:endParaRPr lang="pt-BR"/>
          </a:p>
        </p:txBody>
      </p:sp>
      <p:grpSp>
        <p:nvGrpSpPr>
          <p:cNvPr id="6" name="Group 28"/>
          <p:cNvGrpSpPr>
            <a:grpSpLocks/>
          </p:cNvGrpSpPr>
          <p:nvPr/>
        </p:nvGrpSpPr>
        <p:grpSpPr bwMode="auto">
          <a:xfrm>
            <a:off x="3222625" y="2125663"/>
            <a:ext cx="1755775" cy="981075"/>
            <a:chOff x="1806" y="1339"/>
            <a:chExt cx="1106" cy="618"/>
          </a:xfrm>
        </p:grpSpPr>
        <p:pic>
          <p:nvPicPr>
            <p:cNvPr id="47133" name="Picture 29" descr="box_green"/>
            <p:cNvPicPr>
              <a:picLocks noChangeAspect="1" noChangeArrowheads="1"/>
            </p:cNvPicPr>
            <p:nvPr/>
          </p:nvPicPr>
          <p:blipFill>
            <a:blip r:embed="rId11" cstate="print"/>
            <a:srcRect/>
            <a:stretch>
              <a:fillRect/>
            </a:stretch>
          </p:blipFill>
          <p:spPr bwMode="auto">
            <a:xfrm>
              <a:off x="1806" y="1339"/>
              <a:ext cx="1074" cy="618"/>
            </a:xfrm>
            <a:prstGeom prst="rect">
              <a:avLst/>
            </a:prstGeom>
            <a:noFill/>
          </p:spPr>
        </p:pic>
        <p:sp>
          <p:nvSpPr>
            <p:cNvPr id="47134" name="Text Box 30"/>
            <p:cNvSpPr txBox="1">
              <a:spLocks noChangeArrowheads="1"/>
            </p:cNvSpPr>
            <p:nvPr/>
          </p:nvSpPr>
          <p:spPr bwMode="auto">
            <a:xfrm>
              <a:off x="1808" y="1412"/>
              <a:ext cx="1104" cy="372"/>
            </a:xfrm>
            <a:prstGeom prst="rect">
              <a:avLst/>
            </a:prstGeom>
            <a:noFill/>
            <a:ln w="28575">
              <a:noFill/>
              <a:miter lim="800000"/>
              <a:headEnd/>
              <a:tailEnd type="none" w="med" len="lg"/>
            </a:ln>
            <a:effectLst/>
          </p:spPr>
          <p:txBody>
            <a:bodyPr>
              <a:spAutoFit/>
            </a:bodyPr>
            <a:lstStyle/>
            <a:p>
              <a:pPr algn="ctr" eaLnBrk="0" hangingPunct="0">
                <a:lnSpc>
                  <a:spcPct val="90000"/>
                </a:lnSpc>
                <a:spcBef>
                  <a:spcPct val="0"/>
                </a:spcBef>
              </a:pPr>
              <a:r>
                <a:rPr lang="en-US">
                  <a:solidFill>
                    <a:schemeClr val="bg1"/>
                  </a:solidFill>
                  <a:effectLst>
                    <a:outerShdw blurRad="38100" dist="38100" dir="2700000" algn="tl">
                      <a:srgbClr val="000000"/>
                    </a:outerShdw>
                  </a:effectLst>
                  <a:latin typeface="Arial" charset="0"/>
                </a:rPr>
                <a:t>Language Compiler</a:t>
              </a:r>
            </a:p>
          </p:txBody>
        </p:sp>
      </p:grpSp>
      <p:sp>
        <p:nvSpPr>
          <p:cNvPr id="47135" name="Rectangle 31"/>
          <p:cNvSpPr>
            <a:spLocks noGrp="1" noChangeArrowheads="1"/>
          </p:cNvSpPr>
          <p:nvPr>
            <p:ph type="title" idx="4294967295"/>
          </p:nvPr>
        </p:nvSpPr>
        <p:spPr>
          <a:xfrm>
            <a:off x="0" y="214313"/>
            <a:ext cx="8229600" cy="1189037"/>
          </a:xfrm>
          <a:effectLst>
            <a:outerShdw dist="35921" dir="2700000" algn="ctr" rotWithShape="0">
              <a:schemeClr val="bg2"/>
            </a:outerShdw>
          </a:effectLst>
        </p:spPr>
        <p:txBody>
          <a:bodyPr>
            <a:normAutofit fontScale="90000"/>
          </a:bodyPr>
          <a:lstStyle/>
          <a:p>
            <a:r>
              <a:rPr lang="en-US" sz="4000" dirty="0">
                <a:solidFill>
                  <a:srgbClr val="FFC000"/>
                </a:solidFill>
              </a:rPr>
              <a:t>Common Language Runtime</a:t>
            </a:r>
            <a:r>
              <a:rPr lang="en-US" dirty="0">
                <a:solidFill>
                  <a:srgbClr val="FFC000"/>
                </a:solidFill>
              </a:rPr>
              <a:t> </a:t>
            </a:r>
            <a:br>
              <a:rPr lang="en-US" dirty="0">
                <a:solidFill>
                  <a:srgbClr val="FFC000"/>
                </a:solidFill>
              </a:rPr>
            </a:br>
            <a:r>
              <a:rPr lang="en-US" sz="3600" dirty="0" err="1">
                <a:solidFill>
                  <a:srgbClr val="FFC000"/>
                </a:solidFill>
              </a:rPr>
              <a:t>Compilação</a:t>
            </a:r>
            <a:r>
              <a:rPr lang="en-US" sz="3600" dirty="0">
                <a:solidFill>
                  <a:srgbClr val="FFC000"/>
                </a:solidFill>
              </a:rPr>
              <a:t> e </a:t>
            </a:r>
            <a:r>
              <a:rPr lang="en-US" sz="3600" dirty="0" err="1">
                <a:solidFill>
                  <a:srgbClr val="FFC000"/>
                </a:solidFill>
              </a:rPr>
              <a:t>Execução</a:t>
            </a:r>
            <a:endParaRPr lang="pt-BR" sz="3600"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7121"/>
                                        </p:tgtEl>
                                        <p:attrNameLst>
                                          <p:attrName>style.visibility</p:attrName>
                                        </p:attrNameLst>
                                      </p:cBhvr>
                                      <p:to>
                                        <p:strVal val="visible"/>
                                      </p:to>
                                    </p:set>
                                    <p:animEffect transition="in" filter="wipe(left)">
                                      <p:cBhvr>
                                        <p:cTn id="11" dur="500"/>
                                        <p:tgtEl>
                                          <p:spTgt spid="47121"/>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7131"/>
                                        </p:tgtEl>
                                        <p:attrNameLst>
                                          <p:attrName>style.visibility</p:attrName>
                                        </p:attrNameLst>
                                      </p:cBhvr>
                                      <p:to>
                                        <p:strVal val="visible"/>
                                      </p:to>
                                    </p:set>
                                    <p:animEffect transition="in" filter="wipe(left)">
                                      <p:cBhvr>
                                        <p:cTn id="19" dur="500"/>
                                        <p:tgtEl>
                                          <p:spTgt spid="47131"/>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4"/>
                                        </p:tgtEl>
                                        <p:attrNameLst>
                                          <p:attrName>style.visibility</p:attrName>
                                        </p:attrNameLst>
                                      </p:cBhvr>
                                      <p:to>
                                        <p:strVal val="visible"/>
                                      </p:to>
                                    </p:se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7108"/>
                                        </p:tgtEl>
                                        <p:attrNameLst>
                                          <p:attrName>style.visibility</p:attrName>
                                        </p:attrNameLst>
                                      </p:cBhvr>
                                      <p:to>
                                        <p:strVal val="visible"/>
                                      </p:to>
                                    </p:set>
                                    <p:animEffect transition="in" filter="wipe(left)">
                                      <p:cBhvr>
                                        <p:cTn id="33"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utoUpdateAnimBg="0"/>
      <p:bldP spid="47121" grpId="0" animBg="1"/>
      <p:bldP spid="471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43042" y="2571744"/>
            <a:ext cx="6429420" cy="1323439"/>
          </a:xfrm>
          <a:prstGeom prst="rect">
            <a:avLst/>
          </a:prstGeom>
          <a:noFill/>
        </p:spPr>
        <p:txBody>
          <a:bodyPr wrap="square" rtlCol="0">
            <a:spAutoFit/>
          </a:bodyPr>
          <a:lstStyle/>
          <a:p>
            <a:pPr algn="ctr"/>
            <a:r>
              <a:rPr lang="pt-BR" sz="8000" dirty="0" smtClean="0"/>
              <a:t>Laboratório</a:t>
            </a:r>
            <a:endParaRPr lang="pt-BR" sz="8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14282" y="1071546"/>
            <a:ext cx="8686800" cy="1296987"/>
          </a:xfrm>
          <a:noFill/>
          <a:ln/>
          <a:effectLst>
            <a:outerShdw dist="35921" dir="2700000" algn="ctr" rotWithShape="0">
              <a:schemeClr val="bg2"/>
            </a:outerShdw>
          </a:effectLst>
        </p:spPr>
        <p:txBody>
          <a:bodyPr>
            <a:normAutofit/>
          </a:bodyPr>
          <a:lstStyle/>
          <a:p>
            <a:r>
              <a:rPr lang="pt-BR" sz="2400" dirty="0"/>
              <a:t>Base da Plataforma .NET</a:t>
            </a:r>
          </a:p>
          <a:p>
            <a:r>
              <a:rPr lang="pt-BR" sz="2400" dirty="0"/>
              <a:t>Software gratuito</a:t>
            </a:r>
          </a:p>
          <a:p>
            <a:r>
              <a:rPr lang="pt-BR" sz="2400" dirty="0"/>
              <a:t>Necessário para executar as aplicações .NET</a:t>
            </a:r>
          </a:p>
        </p:txBody>
      </p:sp>
      <p:sp>
        <p:nvSpPr>
          <p:cNvPr id="36866" name="Rectangle 2"/>
          <p:cNvSpPr>
            <a:spLocks noGrp="1" noChangeArrowheads="1"/>
          </p:cNvSpPr>
          <p:nvPr>
            <p:ph type="title"/>
          </p:nvPr>
        </p:nvSpPr>
        <p:spPr>
          <a:xfrm>
            <a:off x="381000" y="293688"/>
            <a:ext cx="8393113" cy="695325"/>
          </a:xfrm>
          <a:effectLst>
            <a:outerShdw dist="35921" dir="2700000" algn="ctr" rotWithShape="0">
              <a:schemeClr val="bg2"/>
            </a:outerShdw>
          </a:effectLst>
        </p:spPr>
        <p:txBody>
          <a:bodyPr>
            <a:normAutofit/>
          </a:bodyPr>
          <a:lstStyle/>
          <a:p>
            <a:r>
              <a:rPr lang="pt-BR" sz="3700" dirty="0">
                <a:solidFill>
                  <a:srgbClr val="FFC000"/>
                </a:solidFill>
                <a:latin typeface="+mj-lt"/>
              </a:rPr>
              <a:t>O que é o .Net Frame</a:t>
            </a:r>
            <a:r>
              <a:rPr lang="en-US" sz="3700" dirty="0">
                <a:solidFill>
                  <a:srgbClr val="FFC000"/>
                </a:solidFill>
                <a:latin typeface="+mj-lt"/>
              </a:rPr>
              <a:t>w</a:t>
            </a:r>
            <a:r>
              <a:rPr lang="pt-BR" sz="3700" dirty="0" err="1">
                <a:solidFill>
                  <a:srgbClr val="FFC000"/>
                </a:solidFill>
                <a:latin typeface="+mj-lt"/>
              </a:rPr>
              <a:t>ork</a:t>
            </a:r>
            <a:r>
              <a:rPr lang="pt-BR" sz="3700" dirty="0">
                <a:solidFill>
                  <a:srgbClr val="FFC000"/>
                </a:solidFill>
                <a:latin typeface="+mj-lt"/>
              </a:rPr>
              <a:t>?</a:t>
            </a:r>
            <a:endParaRPr lang="en-US" sz="3700" dirty="0">
              <a:solidFill>
                <a:srgbClr val="FFC000"/>
              </a:solidFill>
              <a:latin typeface="+mj-lt"/>
            </a:endParaRPr>
          </a:p>
        </p:txBody>
      </p:sp>
      <p:grpSp>
        <p:nvGrpSpPr>
          <p:cNvPr id="2" name="Group 4"/>
          <p:cNvGrpSpPr>
            <a:grpSpLocks/>
          </p:cNvGrpSpPr>
          <p:nvPr/>
        </p:nvGrpSpPr>
        <p:grpSpPr bwMode="auto">
          <a:xfrm>
            <a:off x="2000232" y="2643182"/>
            <a:ext cx="5110163" cy="3743325"/>
            <a:chOff x="1294" y="1797"/>
            <a:chExt cx="3219" cy="2358"/>
          </a:xfrm>
        </p:grpSpPr>
        <p:sp>
          <p:nvSpPr>
            <p:cNvPr id="36869" name="Rectangle 5"/>
            <p:cNvSpPr>
              <a:spLocks noChangeAspect="1" noChangeArrowheads="1"/>
            </p:cNvSpPr>
            <p:nvPr/>
          </p:nvSpPr>
          <p:spPr bwMode="auto">
            <a:xfrm>
              <a:off x="1294" y="1797"/>
              <a:ext cx="2584" cy="235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2700" algn="ctr">
              <a:miter lim="800000"/>
              <a:headEnd/>
              <a:tailEnd/>
            </a:ln>
            <a:effectLst/>
            <a:scene3d>
              <a:camera prst="legacyObliqueTopRight"/>
              <a:lightRig rig="legacyFlat3" dir="b"/>
            </a:scene3d>
            <a:sp3d extrusionH="582600" prstMaterial="legacyMatte">
              <a:bevelT w="13500" h="13500" prst="angle"/>
              <a:bevelB w="13500" h="13500" prst="angle"/>
              <a:extrusionClr>
                <a:schemeClr val="hlink"/>
              </a:extrusionClr>
            </a:sp3d>
          </p:spPr>
          <p:txBody>
            <a:bodyPr wrap="none" lIns="91429" tIns="0" rIns="91429" bIns="45714">
              <a:flatTx/>
            </a:bodyPr>
            <a:lstStyle/>
            <a:p>
              <a:pPr eaLnBrk="0" hangingPunct="0">
                <a:spcBef>
                  <a:spcPct val="0"/>
                </a:spcBef>
              </a:pPr>
              <a:r>
                <a:rPr lang="en-US" sz="1400" dirty="0">
                  <a:solidFill>
                    <a:schemeClr val="bg1"/>
                  </a:solidFill>
                  <a:effectLst>
                    <a:outerShdw blurRad="38100" dist="38100" dir="2700000" algn="tl">
                      <a:srgbClr val="000000">
                        <a:alpha val="43137"/>
                      </a:srgbClr>
                    </a:outerShdw>
                  </a:effectLst>
                  <a:latin typeface="Optima" pitchFamily="34" charset="0"/>
                </a:rPr>
                <a:t>.NET Framework</a:t>
              </a:r>
            </a:p>
          </p:txBody>
        </p:sp>
        <p:sp>
          <p:nvSpPr>
            <p:cNvPr id="36870" name="Rectangle 6"/>
            <p:cNvSpPr>
              <a:spLocks noChangeArrowheads="1"/>
            </p:cNvSpPr>
            <p:nvPr/>
          </p:nvSpPr>
          <p:spPr bwMode="auto">
            <a:xfrm>
              <a:off x="1384" y="2042"/>
              <a:ext cx="403"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VB</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1" name="Rectangle 7"/>
            <p:cNvSpPr>
              <a:spLocks noChangeArrowheads="1"/>
            </p:cNvSpPr>
            <p:nvPr/>
          </p:nvSpPr>
          <p:spPr bwMode="auto">
            <a:xfrm>
              <a:off x="1883" y="2042"/>
              <a:ext cx="403"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C++</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2" name="Rectangle 8"/>
            <p:cNvSpPr>
              <a:spLocks noChangeArrowheads="1"/>
            </p:cNvSpPr>
            <p:nvPr/>
          </p:nvSpPr>
          <p:spPr bwMode="auto">
            <a:xfrm>
              <a:off x="2382" y="2042"/>
              <a:ext cx="403"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C#</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3" name="Rectangle 9"/>
            <p:cNvSpPr>
              <a:spLocks noChangeArrowheads="1"/>
            </p:cNvSpPr>
            <p:nvPr/>
          </p:nvSpPr>
          <p:spPr bwMode="auto">
            <a:xfrm>
              <a:off x="2881" y="2042"/>
              <a:ext cx="403"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JScript</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4" name="Rectangle 10"/>
            <p:cNvSpPr>
              <a:spLocks noChangeArrowheads="1"/>
            </p:cNvSpPr>
            <p:nvPr/>
          </p:nvSpPr>
          <p:spPr bwMode="auto">
            <a:xfrm>
              <a:off x="3385" y="2042"/>
              <a:ext cx="358" cy="208"/>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5" name="Rectangle 11"/>
            <p:cNvSpPr>
              <a:spLocks noChangeArrowheads="1"/>
            </p:cNvSpPr>
            <p:nvPr/>
          </p:nvSpPr>
          <p:spPr bwMode="auto">
            <a:xfrm>
              <a:off x="1384" y="2349"/>
              <a:ext cx="2358" cy="264"/>
            </a:xfrm>
            <a:prstGeom prst="rect">
              <a:avLst/>
            </a:prstGeom>
            <a:gradFill rotWithShape="1">
              <a:gsLst>
                <a:gs pos="0">
                  <a:srgbClr val="0099FF">
                    <a:gamma/>
                    <a:shade val="46275"/>
                    <a:invGamma/>
                  </a:srgbClr>
                </a:gs>
                <a:gs pos="50000">
                  <a:srgbClr val="0099FF">
                    <a:alpha val="89999"/>
                  </a:srgbClr>
                </a:gs>
                <a:gs pos="100000">
                  <a:srgbClr val="0099FF">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0099FF"/>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Common Type System (CTS)</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6" name="Rectangle 12"/>
            <p:cNvSpPr>
              <a:spLocks noChangeArrowheads="1"/>
            </p:cNvSpPr>
            <p:nvPr/>
          </p:nvSpPr>
          <p:spPr bwMode="auto">
            <a:xfrm>
              <a:off x="1384" y="3074"/>
              <a:ext cx="2358" cy="264"/>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ADO .NET: Data e XML</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7" name="Rectangle 13"/>
            <p:cNvSpPr>
              <a:spLocks noChangeArrowheads="1"/>
            </p:cNvSpPr>
            <p:nvPr/>
          </p:nvSpPr>
          <p:spPr bwMode="auto">
            <a:xfrm>
              <a:off x="1405" y="2703"/>
              <a:ext cx="1295" cy="264"/>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ASP .NET: Web Services </a:t>
              </a:r>
            </a:p>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e Web Forms</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8" name="Rectangle 14"/>
            <p:cNvSpPr>
              <a:spLocks noChangeArrowheads="1"/>
            </p:cNvSpPr>
            <p:nvPr/>
          </p:nvSpPr>
          <p:spPr bwMode="auto">
            <a:xfrm>
              <a:off x="2836" y="2703"/>
              <a:ext cx="907" cy="264"/>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Windows Forms</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79" name="Rectangle 15"/>
            <p:cNvSpPr>
              <a:spLocks noChangeArrowheads="1"/>
            </p:cNvSpPr>
            <p:nvPr/>
          </p:nvSpPr>
          <p:spPr bwMode="auto">
            <a:xfrm>
              <a:off x="1384" y="3429"/>
              <a:ext cx="2358" cy="264"/>
            </a:xfrm>
            <a:prstGeom prst="rect">
              <a:avLst/>
            </a:prstGeom>
            <a:gradFill rotWithShape="1">
              <a:gsLst>
                <a:gs pos="0">
                  <a:srgbClr val="339966">
                    <a:gamma/>
                    <a:shade val="46275"/>
                    <a:invGamma/>
                  </a:srgbClr>
                </a:gs>
                <a:gs pos="50000">
                  <a:srgbClr val="339966">
                    <a:alpha val="89999"/>
                  </a:srgbClr>
                </a:gs>
                <a:gs pos="100000">
                  <a:srgbClr val="339966">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339966"/>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.NET Framework Base Class</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80" name="Rectangle 16"/>
            <p:cNvSpPr>
              <a:spLocks noChangeArrowheads="1"/>
            </p:cNvSpPr>
            <p:nvPr/>
          </p:nvSpPr>
          <p:spPr bwMode="auto">
            <a:xfrm>
              <a:off x="1384" y="3800"/>
              <a:ext cx="2358" cy="264"/>
            </a:xfrm>
            <a:prstGeom prst="rect">
              <a:avLst/>
            </a:prstGeom>
            <a:gradFill rotWithShape="1">
              <a:gsLst>
                <a:gs pos="0">
                  <a:srgbClr val="CC3300">
                    <a:gamma/>
                    <a:shade val="46275"/>
                    <a:invGamma/>
                  </a:srgbClr>
                </a:gs>
                <a:gs pos="50000">
                  <a:srgbClr val="CC3300">
                    <a:alpha val="89999"/>
                  </a:srgbClr>
                </a:gs>
                <a:gs pos="100000">
                  <a:srgbClr val="CC3300">
                    <a:gamma/>
                    <a:shade val="46275"/>
                    <a:invGamma/>
                  </a:srgbClr>
                </a:gs>
              </a:gsLst>
              <a:lin ang="2700000" scaled="1"/>
            </a:gradFill>
            <a:ln w="12700" algn="ctr">
              <a:miter lim="800000"/>
              <a:headEnd/>
              <a:tailEnd/>
            </a:ln>
            <a:effectLst/>
            <a:scene3d>
              <a:camera prst="legacyObliqueTopRight"/>
              <a:lightRig rig="legacyFlat3" dir="b"/>
            </a:scene3d>
            <a:sp3d extrusionH="201600" prstMaterial="legacyMatte">
              <a:bevelT w="13500" h="13500" prst="angle"/>
              <a:bevelB w="13500" h="13500" prst="angle"/>
              <a:extrusionClr>
                <a:srgbClr val="CC3300"/>
              </a:extrusionClr>
            </a:sp3d>
          </p:spPr>
          <p:txBody>
            <a:bodyPr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Common Language Runtime (CLR)</a:t>
              </a:r>
              <a:endParaRPr lang="en-US" sz="1400">
                <a:solidFill>
                  <a:schemeClr val="bg1"/>
                </a:solidFill>
                <a:effectLst>
                  <a:outerShdw blurRad="38100" dist="38100" dir="2700000" algn="tl">
                    <a:srgbClr val="000000">
                      <a:alpha val="43137"/>
                    </a:srgbClr>
                  </a:outerShdw>
                </a:effectLst>
                <a:latin typeface="Optima" pitchFamily="34" charset="0"/>
              </a:endParaRPr>
            </a:p>
          </p:txBody>
        </p:sp>
        <p:sp>
          <p:nvSpPr>
            <p:cNvPr id="36881" name="Rectangle 17"/>
            <p:cNvSpPr>
              <a:spLocks noChangeArrowheads="1"/>
            </p:cNvSpPr>
            <p:nvPr/>
          </p:nvSpPr>
          <p:spPr bwMode="auto">
            <a:xfrm>
              <a:off x="4105" y="1797"/>
              <a:ext cx="408" cy="2337"/>
            </a:xfrm>
            <a:prstGeom prst="rect">
              <a:avLst/>
            </a:prstGeom>
            <a:gradFill rotWithShape="1">
              <a:gsLst>
                <a:gs pos="0">
                  <a:srgbClr val="000099">
                    <a:gamma/>
                    <a:shade val="46275"/>
                    <a:invGamma/>
                  </a:srgbClr>
                </a:gs>
                <a:gs pos="50000">
                  <a:srgbClr val="000099">
                    <a:alpha val="89999"/>
                  </a:srgbClr>
                </a:gs>
                <a:gs pos="100000">
                  <a:srgbClr val="000099">
                    <a:gamma/>
                    <a:shade val="46275"/>
                    <a:invGamma/>
                  </a:srgbClr>
                </a:gs>
              </a:gsLst>
              <a:lin ang="2700000" scaled="1"/>
            </a:gradFill>
            <a:ln w="12700" algn="ctr">
              <a:miter lim="800000"/>
              <a:headEnd/>
              <a:tailEnd/>
            </a:ln>
            <a:effectLst/>
            <a:scene3d>
              <a:camera prst="legacyObliqueTopRight"/>
              <a:lightRig rig="legacyFlat3" dir="b"/>
            </a:scene3d>
            <a:sp3d extrusionH="582600" prstMaterial="legacyMatte">
              <a:bevelT w="13500" h="13500" prst="angle"/>
              <a:bevelB w="13500" h="13500" prst="angle"/>
              <a:extrusionClr>
                <a:srgbClr val="000099"/>
              </a:extrusionClr>
            </a:sp3d>
          </p:spPr>
          <p:txBody>
            <a:bodyPr vert="eaVert" wrap="none" lIns="91429" tIns="0" rIns="91429" bIns="0" anchor="ctr" anchorCtr="1">
              <a:flatTx/>
            </a:bodyPr>
            <a:lstStyle/>
            <a:p>
              <a:pPr algn="ctr">
                <a:lnSpc>
                  <a:spcPct val="90000"/>
                </a:lnSpc>
                <a:spcBef>
                  <a:spcPct val="20000"/>
                </a:spcBef>
              </a:pPr>
              <a:r>
                <a:rPr lang="pt-BR" sz="1400">
                  <a:solidFill>
                    <a:schemeClr val="bg1"/>
                  </a:solidFill>
                  <a:effectLst>
                    <a:outerShdw blurRad="38100" dist="38100" dir="2700000" algn="tl">
                      <a:srgbClr val="000000">
                        <a:alpha val="43137"/>
                      </a:srgbClr>
                    </a:outerShdw>
                  </a:effectLst>
                  <a:latin typeface="Optima" pitchFamily="34" charset="0"/>
                </a:rPr>
                <a:t>Visual Studio .NET </a:t>
              </a:r>
              <a:endParaRPr lang="en-US" sz="1400">
                <a:solidFill>
                  <a:schemeClr val="bg1"/>
                </a:solidFill>
                <a:effectLst>
                  <a:outerShdw blurRad="38100" dist="38100" dir="2700000" algn="tl">
                    <a:srgbClr val="000000">
                      <a:alpha val="43137"/>
                    </a:srgbClr>
                  </a:outerShdw>
                </a:effectLst>
                <a:latin typeface="Optima" pitchFamily="34"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228600" y="6038850"/>
            <a:ext cx="6705600" cy="1638300"/>
          </a:xfrm>
          <a:prstGeom prst="rect">
            <a:avLst/>
          </a:prstGeom>
          <a:noFill/>
          <a:ln w="9525">
            <a:noFill/>
            <a:miter lim="800000"/>
            <a:headEnd/>
            <a:tailEnd/>
          </a:ln>
          <a:effectLst/>
        </p:spPr>
        <p:txBody>
          <a:bodyPr/>
          <a:lstStyle/>
          <a:p>
            <a:pPr marL="342900" indent="-342900">
              <a:lnSpc>
                <a:spcPct val="90000"/>
              </a:lnSpc>
              <a:spcBef>
                <a:spcPct val="20000"/>
              </a:spcBef>
            </a:pPr>
            <a:endParaRPr lang="pt-BR" sz="1800" b="0">
              <a:solidFill>
                <a:schemeClr val="tx1"/>
              </a:solidFill>
              <a:latin typeface="Times New Roman" pitchFamily="18" charset="0"/>
            </a:endParaRPr>
          </a:p>
        </p:txBody>
      </p:sp>
      <p:sp>
        <p:nvSpPr>
          <p:cNvPr id="43010" name="Rectangle 2"/>
          <p:cNvSpPr>
            <a:spLocks noGrp="1" noChangeArrowheads="1"/>
          </p:cNvSpPr>
          <p:nvPr>
            <p:ph idx="1"/>
          </p:nvPr>
        </p:nvSpPr>
        <p:spPr>
          <a:noFill/>
          <a:ln/>
          <a:effectLst>
            <a:outerShdw dist="35921" dir="2700000" algn="ctr" rotWithShape="0">
              <a:schemeClr val="bg2"/>
            </a:outerShdw>
          </a:effectLst>
        </p:spPr>
        <p:txBody>
          <a:bodyPr>
            <a:normAutofit lnSpcReduction="10000"/>
          </a:bodyPr>
          <a:lstStyle/>
          <a:p>
            <a:r>
              <a:rPr lang="pt-BR" sz="3200" dirty="0"/>
              <a:t>Base do .Net Framework;</a:t>
            </a:r>
          </a:p>
          <a:p>
            <a:r>
              <a:rPr lang="pt-BR" sz="3200" dirty="0"/>
              <a:t>Fornece serviços para a execução dos programas:</a:t>
            </a:r>
            <a:r>
              <a:rPr lang="pt-BR" sz="3600" dirty="0"/>
              <a:t> </a:t>
            </a:r>
          </a:p>
          <a:p>
            <a:pPr lvl="1"/>
            <a:r>
              <a:rPr lang="pt-BR" sz="2800" b="0" dirty="0"/>
              <a:t>Serviços de gestão de memória;</a:t>
            </a:r>
          </a:p>
          <a:p>
            <a:pPr lvl="1"/>
            <a:r>
              <a:rPr lang="pt-BR" sz="2800" b="0" dirty="0"/>
              <a:t>Serviços de tratamento de exceções;</a:t>
            </a:r>
          </a:p>
          <a:p>
            <a:pPr lvl="1"/>
            <a:r>
              <a:rPr lang="pt-BR" sz="2800" b="0" dirty="0"/>
              <a:t>Serviços de compilação;</a:t>
            </a:r>
          </a:p>
          <a:p>
            <a:pPr lvl="1"/>
            <a:r>
              <a:rPr lang="pt-BR" sz="2800" b="0" dirty="0"/>
              <a:t>Serviços de segurança, etc. </a:t>
            </a:r>
          </a:p>
          <a:p>
            <a:r>
              <a:rPr lang="pt-BR" sz="3200" dirty="0"/>
              <a:t>Ambiente de controle de execução de código nativo;</a:t>
            </a:r>
            <a:endParaRPr lang="pt-BR" sz="4000" dirty="0"/>
          </a:p>
        </p:txBody>
      </p:sp>
      <p:sp>
        <p:nvSpPr>
          <p:cNvPr id="43012" name="Rectangle 4"/>
          <p:cNvSpPr>
            <a:spLocks noGrp="1" noChangeArrowheads="1"/>
          </p:cNvSpPr>
          <p:nvPr>
            <p:ph type="title"/>
          </p:nvPr>
        </p:nvSpPr>
        <p:spPr>
          <a:noFill/>
          <a:ln/>
          <a:effectLst>
            <a:outerShdw dist="35921" dir="2700000" algn="ctr" rotWithShape="0">
              <a:schemeClr val="bg2"/>
            </a:outerShdw>
          </a:effectLst>
        </p:spPr>
        <p:txBody>
          <a:bodyPr anchor="ctr">
            <a:normAutofit/>
          </a:bodyPr>
          <a:lstStyle/>
          <a:p>
            <a:r>
              <a:rPr lang="pt-BR" dirty="0">
                <a:solidFill>
                  <a:srgbClr val="FFC000"/>
                </a:solidFill>
              </a:rPr>
              <a:t>Framework.Net - CLR</a:t>
            </a:r>
          </a:p>
        </p:txBody>
      </p:sp>
    </p:spTree>
  </p:cSld>
  <p:clrMapOvr>
    <a:masterClrMapping/>
  </p:clrMapOv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mic">
  <a:themeElements>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sign padrão">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sign padrão">
  <a:themeElements>
    <a:clrScheme name="2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sign padrão">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Template>
  <TotalTime>192</TotalTime>
  <Words>1017</Words>
  <Application>Microsoft Office PowerPoint</Application>
  <PresentationFormat>Apresentação na tela (4:3)</PresentationFormat>
  <Paragraphs>210</Paragraphs>
  <Slides>18</Slides>
  <Notes>16</Notes>
  <HiddenSlides>0</HiddenSlides>
  <MMClips>0</MMClips>
  <ScaleCrop>false</ScaleCrop>
  <HeadingPairs>
    <vt:vector size="4" baseType="variant">
      <vt:variant>
        <vt:lpstr>Tema</vt:lpstr>
      </vt:variant>
      <vt:variant>
        <vt:i4>3</vt:i4>
      </vt:variant>
      <vt:variant>
        <vt:lpstr>Títulos de slides</vt:lpstr>
      </vt:variant>
      <vt:variant>
        <vt:i4>18</vt:i4>
      </vt:variant>
    </vt:vector>
  </HeadingPairs>
  <TitlesOfParts>
    <vt:vector size="21" baseType="lpstr">
      <vt:lpstr>mic</vt:lpstr>
      <vt:lpstr>2_Design padrão</vt:lpstr>
      <vt:lpstr>Concurso</vt:lpstr>
      <vt:lpstr>XIV Jornada de Cursos</vt:lpstr>
      <vt:lpstr>Introdução ao .NET</vt:lpstr>
      <vt:lpstr>O que é .NET</vt:lpstr>
      <vt:lpstr>O que é .NET</vt:lpstr>
      <vt:lpstr>.NET Framework Class Library</vt:lpstr>
      <vt:lpstr>Common Language Runtime  Compilação e Execução</vt:lpstr>
      <vt:lpstr>Slide 7</vt:lpstr>
      <vt:lpstr>O que é o .Net Framework?</vt:lpstr>
      <vt:lpstr>Framework.Net - CLR</vt:lpstr>
      <vt:lpstr>Código Managed x UnManaged</vt:lpstr>
      <vt:lpstr>Visão Geral da Compilação</vt:lpstr>
      <vt:lpstr>Slide 12</vt:lpstr>
      <vt:lpstr>O que é?</vt:lpstr>
      <vt:lpstr>O que é um (Template) ?</vt:lpstr>
      <vt:lpstr>Como usar o Designer</vt:lpstr>
      <vt:lpstr>Janela de Propriedades</vt:lpstr>
      <vt:lpstr>Estrutura de uma solução</vt:lpstr>
      <vt:lpstr>O Navegador de Objetos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ao .NET</dc:title>
  <dc:creator>Eduardo</dc:creator>
  <cp:lastModifiedBy>AntonioJr</cp:lastModifiedBy>
  <cp:revision>29</cp:revision>
  <dcterms:created xsi:type="dcterms:W3CDTF">2008-02-18T12:42:17Z</dcterms:created>
  <dcterms:modified xsi:type="dcterms:W3CDTF">2010-02-22T14:05:06Z</dcterms:modified>
</cp:coreProperties>
</file>