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Lst>
  <p:notesMasterIdLst>
    <p:notesMasterId r:id="rId38"/>
  </p:notesMasterIdLst>
  <p:sldIdLst>
    <p:sldId id="335" r:id="rId4"/>
    <p:sldId id="319" r:id="rId5"/>
    <p:sldId id="320" r:id="rId6"/>
    <p:sldId id="321" r:id="rId7"/>
    <p:sldId id="322" r:id="rId8"/>
    <p:sldId id="323" r:id="rId9"/>
    <p:sldId id="337" r:id="rId10"/>
    <p:sldId id="338" r:id="rId11"/>
    <p:sldId id="339" r:id="rId12"/>
    <p:sldId id="340" r:id="rId13"/>
    <p:sldId id="341" r:id="rId14"/>
    <p:sldId id="342" r:id="rId15"/>
    <p:sldId id="343" r:id="rId16"/>
    <p:sldId id="344" r:id="rId17"/>
    <p:sldId id="345" r:id="rId18"/>
    <p:sldId id="346" r:id="rId19"/>
    <p:sldId id="347" r:id="rId20"/>
    <p:sldId id="348" r:id="rId21"/>
    <p:sldId id="349" r:id="rId22"/>
    <p:sldId id="350" r:id="rId23"/>
    <p:sldId id="351" r:id="rId24"/>
    <p:sldId id="352" r:id="rId25"/>
    <p:sldId id="353" r:id="rId26"/>
    <p:sldId id="354" r:id="rId27"/>
    <p:sldId id="258" r:id="rId28"/>
    <p:sldId id="325" r:id="rId29"/>
    <p:sldId id="326" r:id="rId30"/>
    <p:sldId id="327" r:id="rId31"/>
    <p:sldId id="328" r:id="rId32"/>
    <p:sldId id="329" r:id="rId33"/>
    <p:sldId id="330" r:id="rId34"/>
    <p:sldId id="331" r:id="rId35"/>
    <p:sldId id="332" r:id="rId36"/>
    <p:sldId id="333" r:id="rId3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33" autoAdjust="0"/>
  </p:normalViewPr>
  <p:slideViewPr>
    <p:cSldViewPr>
      <p:cViewPr varScale="1">
        <p:scale>
          <a:sx n="63" d="100"/>
          <a:sy n="63" d="100"/>
        </p:scale>
        <p:origin x="-1362" y="-96"/>
      </p:cViewPr>
      <p:guideLst>
        <p:guide orient="horz" pos="2160"/>
        <p:guide pos="2880"/>
      </p:guideLst>
    </p:cSldViewPr>
  </p:slideViewPr>
  <p:outlineViewPr>
    <p:cViewPr>
      <p:scale>
        <a:sx n="33" d="100"/>
        <a:sy n="33" d="100"/>
      </p:scale>
      <p:origin x="0" y="2100"/>
    </p:cViewPr>
    <p:sldLst>
      <p:sld r:id="rId1"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_rels/viewProps.xml.rels><?xml version="1.0" encoding="UTF-8" standalone="yes"?>
<Relationships xmlns="http://schemas.openxmlformats.org/package/2006/relationships"><Relationship Id="rId1"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58FF7A-E87C-4134-918E-E79A3D68F666}" type="datetimeFigureOut">
              <a:rPr lang="pt-BR" smtClean="0"/>
              <a:pPr/>
              <a:t>02/03/2010</a:t>
            </a:fld>
            <a:endParaRPr lang="en-US"/>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9BBB77-767C-4079-8A56-7C25EDB97479}" type="slidenum">
              <a:rPr lang="en-US" smtClean="0"/>
              <a:pPr/>
              <a:t>‹nº›</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smtClean="0"/>
          </a:p>
        </p:txBody>
      </p:sp>
      <p:sp>
        <p:nvSpPr>
          <p:cNvPr id="61444"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45C5F6BF-CC82-417A-90C3-EB94F3E04E1C}" type="slidenum">
              <a:rPr smtClean="0"/>
              <a:pPr fontAlgn="base">
                <a:spcBef>
                  <a:spcPct val="0"/>
                </a:spcBef>
                <a:spcAft>
                  <a:spcPct val="0"/>
                </a:spcAft>
              </a:pPr>
              <a:t>1</a:t>
            </a:fld>
            <a:endParaRP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89475"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89476"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68F5BB-9925-409A-AB4D-77D54546A0B4}" type="slidenum">
              <a:rPr lang="pt-BR"/>
              <a:pPr fontAlgn="base">
                <a:spcBef>
                  <a:spcPct val="0"/>
                </a:spcBef>
                <a:spcAft>
                  <a:spcPct val="0"/>
                </a:spcAft>
              </a:pPr>
              <a:t>15</a:t>
            </a:fld>
            <a:endParaRPr 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90499"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90500"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FA0E0A-C64A-410E-A8A8-A487E81317DE}" type="slidenum">
              <a:rPr lang="pt-BR"/>
              <a:pPr fontAlgn="base">
                <a:spcBef>
                  <a:spcPct val="0"/>
                </a:spcBef>
                <a:spcAft>
                  <a:spcPct val="0"/>
                </a:spcAft>
              </a:pPr>
              <a:t>16</a:t>
            </a:fld>
            <a:endParaRPr 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91523"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91524"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091B6C-5C9C-452E-A5AF-E45849548F8A}" type="slidenum">
              <a:rPr lang="pt-BR"/>
              <a:pPr fontAlgn="base">
                <a:spcBef>
                  <a:spcPct val="0"/>
                </a:spcBef>
                <a:spcAft>
                  <a:spcPct val="0"/>
                </a:spcAft>
              </a:pPr>
              <a:t>17</a:t>
            </a:fld>
            <a:endParaRPr 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92547"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92548"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A4D33CA-32DB-4672-BA8F-690036658DA1}" type="slidenum">
              <a:rPr lang="pt-BR"/>
              <a:pPr fontAlgn="base">
                <a:spcBef>
                  <a:spcPct val="0"/>
                </a:spcBef>
                <a:spcAft>
                  <a:spcPct val="0"/>
                </a:spcAft>
              </a:pPr>
              <a:t>18</a:t>
            </a:fld>
            <a:endParaRPr 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93571"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93572"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D2B7228-24F0-437A-BB58-381B82FA0081}" type="slidenum">
              <a:rPr lang="pt-BR"/>
              <a:pPr fontAlgn="base">
                <a:spcBef>
                  <a:spcPct val="0"/>
                </a:spcBef>
                <a:spcAft>
                  <a:spcPct val="0"/>
                </a:spcAft>
              </a:pPr>
              <a:t>19</a:t>
            </a:fld>
            <a:endParaRPr lang="pt-B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94595"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94596"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2B4C7DC-6910-4CD0-B732-B3EE84FA6890}" type="slidenum">
              <a:rPr lang="pt-BR"/>
              <a:pPr fontAlgn="base">
                <a:spcBef>
                  <a:spcPct val="0"/>
                </a:spcBef>
                <a:spcAft>
                  <a:spcPct val="0"/>
                </a:spcAft>
              </a:pPr>
              <a:t>20</a:t>
            </a:fld>
            <a:endParaRPr lang="pt-B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95619"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95620"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656237-44C7-4372-9B81-1CD614C6E27A}" type="slidenum">
              <a:rPr lang="pt-BR"/>
              <a:pPr fontAlgn="base">
                <a:spcBef>
                  <a:spcPct val="0"/>
                </a:spcBef>
                <a:spcAft>
                  <a:spcPct val="0"/>
                </a:spcAft>
              </a:pPr>
              <a:t>21</a:t>
            </a:fld>
            <a:endParaRPr lang="pt-B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96643"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96644"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57B46E-C4A7-4FD9-B537-5EC162913F23}" type="slidenum">
              <a:rPr lang="pt-BR"/>
              <a:pPr fontAlgn="base">
                <a:spcBef>
                  <a:spcPct val="0"/>
                </a:spcBef>
                <a:spcAft>
                  <a:spcPct val="0"/>
                </a:spcAft>
              </a:pPr>
              <a:t>22</a:t>
            </a:fld>
            <a:endParaRPr lang="pt-B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97667"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97668"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897D90-ED28-4350-B4D3-9CF0B5F3A4EB}" type="slidenum">
              <a:rPr lang="pt-BR"/>
              <a:pPr fontAlgn="base">
                <a:spcBef>
                  <a:spcPct val="0"/>
                </a:spcBef>
                <a:spcAft>
                  <a:spcPct val="0"/>
                </a:spcAft>
              </a:pPr>
              <a:t>23</a:t>
            </a:fld>
            <a:endParaRPr lang="pt-B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98691"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98692"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271B37-A1FC-407C-8045-64D3F3F69B24}" type="slidenum">
              <a:rPr lang="pt-BR"/>
              <a:pPr fontAlgn="base">
                <a:spcBef>
                  <a:spcPct val="0"/>
                </a:spcBef>
                <a:spcAft>
                  <a:spcPct val="0"/>
                </a:spcAft>
              </a:pPr>
              <a:t>24</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81283"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81284"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F6E68-2F1A-4D3B-A376-5B27E5B4DD50}" type="slidenum">
              <a:rPr lang="pt-BR"/>
              <a:pPr fontAlgn="base">
                <a:spcBef>
                  <a:spcPct val="0"/>
                </a:spcBef>
                <a:spcAft>
                  <a:spcPct val="0"/>
                </a:spcAft>
              </a:pPr>
              <a:t>7</a:t>
            </a:fld>
            <a:endParaRPr lang="pt-B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B801CF1-F306-422F-8957-F2DEDE4EB998}" type="slidenum">
              <a:rPr lang="en-US"/>
              <a:pPr>
                <a:defRPr/>
              </a:pPr>
              <a:t>25</a:t>
            </a:fld>
            <a:endParaRPr lang="en-US"/>
          </a:p>
        </p:txBody>
      </p:sp>
      <p:sp>
        <p:nvSpPr>
          <p:cNvPr id="314371" name="Rectangle 2"/>
          <p:cNvSpPr>
            <a:spLocks noGrp="1" noRot="1" noChangeAspect="1" noChangeArrowheads="1" noTextEdit="1"/>
          </p:cNvSpPr>
          <p:nvPr>
            <p:ph type="sldImg"/>
          </p:nvPr>
        </p:nvSpPr>
        <p:spPr>
          <a:ln/>
        </p:spPr>
      </p:sp>
      <p:sp>
        <p:nvSpPr>
          <p:cNvPr id="314372" name="Rectangle 3"/>
          <p:cNvSpPr>
            <a:spLocks noGrp="1" noChangeArrowheads="1"/>
          </p:cNvSpPr>
          <p:nvPr>
            <p:ph type="body" idx="1"/>
          </p:nvPr>
        </p:nvSpPr>
        <p:spPr>
          <a:noFill/>
          <a:ln/>
        </p:spPr>
        <p:txBody>
          <a:bodyPr/>
          <a:lstStyle/>
          <a:p>
            <a:pPr>
              <a:lnSpc>
                <a:spcPct val="80000"/>
              </a:lnSpc>
            </a:pPr>
            <a:endParaRPr lang="pt-BR" sz="800" b="1"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82307"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82308"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46B578-4253-479D-9E3A-D0DEB831BCAE}" type="slidenum">
              <a:rPr lang="pt-BR"/>
              <a:pPr fontAlgn="base">
                <a:spcBef>
                  <a:spcPct val="0"/>
                </a:spcBef>
                <a:spcAft>
                  <a:spcPct val="0"/>
                </a:spcAft>
              </a:pPr>
              <a:t>8</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83331"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83332"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443CA16-F333-4545-8878-E5E578826E99}" type="slidenum">
              <a:rPr lang="pt-BR"/>
              <a:pPr fontAlgn="base">
                <a:spcBef>
                  <a:spcPct val="0"/>
                </a:spcBef>
                <a:spcAft>
                  <a:spcPct val="0"/>
                </a:spcAft>
              </a:pPr>
              <a:t>9</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84355"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84356"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F56B36-E7BB-4099-B518-8501A0E756D9}" type="slidenum">
              <a:rPr lang="pt-BR"/>
              <a:pPr fontAlgn="base">
                <a:spcBef>
                  <a:spcPct val="0"/>
                </a:spcBef>
                <a:spcAft>
                  <a:spcPct val="0"/>
                </a:spcAft>
              </a:pPr>
              <a:t>10</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85379"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85380"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AE8842-8206-4A83-9FA7-290FAC0656A1}" type="slidenum">
              <a:rPr lang="pt-BR"/>
              <a:pPr fontAlgn="base">
                <a:spcBef>
                  <a:spcPct val="0"/>
                </a:spcBef>
                <a:spcAft>
                  <a:spcPct val="0"/>
                </a:spcAft>
              </a:pPr>
              <a:t>11</a:t>
            </a:fld>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86403"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86404"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0EBE045-BC5E-4492-9565-842BD0B0A321}" type="slidenum">
              <a:rPr lang="pt-BR"/>
              <a:pPr fontAlgn="base">
                <a:spcBef>
                  <a:spcPct val="0"/>
                </a:spcBef>
                <a:spcAft>
                  <a:spcPct val="0"/>
                </a:spcAft>
              </a:pPr>
              <a:t>12</a:t>
            </a:fld>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87427"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87428"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DADB17-9D8C-4487-89E7-A165B111ED46}" type="slidenum">
              <a:rPr lang="pt-BR"/>
              <a:pPr fontAlgn="base">
                <a:spcBef>
                  <a:spcPct val="0"/>
                </a:spcBef>
                <a:spcAft>
                  <a:spcPct val="0"/>
                </a:spcAft>
              </a:pPr>
              <a:t>13</a:t>
            </a:fld>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88451"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BR" smtClean="0"/>
          </a:p>
        </p:txBody>
      </p:sp>
      <p:sp>
        <p:nvSpPr>
          <p:cNvPr id="488452"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5A2121F-9222-4140-995E-37CBA990A23F}" type="slidenum">
              <a:rPr lang="pt-BR"/>
              <a:pPr fontAlgn="base">
                <a:spcBef>
                  <a:spcPct val="0"/>
                </a:spcBef>
                <a:spcAft>
                  <a:spcPct val="0"/>
                </a:spcAft>
              </a:pPr>
              <a:t>14</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en-US"/>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38925" y="115888"/>
            <a:ext cx="2058988" cy="6192837"/>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115888"/>
            <a:ext cx="6029325" cy="6192837"/>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68313" y="115888"/>
            <a:ext cx="8229600" cy="720725"/>
          </a:xfrm>
        </p:spPr>
        <p:txBody>
          <a:bodyPr/>
          <a:lstStyle/>
          <a:p>
            <a:r>
              <a:rPr lang="pt-BR" smtClean="0"/>
              <a:t>Clique para editar o estilo do título mestre</a:t>
            </a:r>
            <a:endParaRPr lang="en-US"/>
          </a:p>
        </p:txBody>
      </p:sp>
      <p:sp>
        <p:nvSpPr>
          <p:cNvPr id="3" name="Espaço Reservado para Texto 2"/>
          <p:cNvSpPr>
            <a:spLocks noGrp="1"/>
          </p:cNvSpPr>
          <p:nvPr>
            <p:ph type="body" sz="half" idx="1"/>
          </p:nvPr>
        </p:nvSpPr>
        <p:spPr>
          <a:xfrm>
            <a:off x="457200" y="908050"/>
            <a:ext cx="4038600" cy="540067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908050"/>
            <a:ext cx="4038600" cy="540067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ítulo e texto">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pt-BR" smtClean="0"/>
              <a:t>Clique para editar o estilo do título mestre</a:t>
            </a:r>
            <a:endParaRPr lang="en-US"/>
          </a:p>
        </p:txBody>
      </p:sp>
      <p:sp>
        <p:nvSpPr>
          <p:cNvPr id="8" name="Date Placeholder 7"/>
          <p:cNvSpPr>
            <a:spLocks noGrp="1"/>
          </p:cNvSpPr>
          <p:nvPr>
            <p:ph type="dt" sz="half" idx="10"/>
          </p:nvPr>
        </p:nvSpPr>
        <p:spPr>
          <a:xfrm>
            <a:off x="457200" y="6245225"/>
            <a:ext cx="2133600" cy="476250"/>
          </a:xfrm>
          <a:prstGeom prst="rect">
            <a:avLst/>
          </a:prstGeom>
        </p:spPr>
        <p:txBody>
          <a:bodyPr/>
          <a:lstStyle/>
          <a:p>
            <a:fld id="{5C14FD69-4A85-4715-A222-ABB225B63BC6}" type="datetimeFigureOut">
              <a:rPr lang="en-US" smtClean="0"/>
              <a:pPr/>
              <a:t>3/2/2010</a:t>
            </a:fld>
            <a:endParaRPr lang="en-US"/>
          </a:p>
        </p:txBody>
      </p:sp>
      <p:sp>
        <p:nvSpPr>
          <p:cNvPr id="10" name="Slide Number Placeholder 9"/>
          <p:cNvSpPr>
            <a:spLocks noGrp="1"/>
          </p:cNvSpPr>
          <p:nvPr>
            <p:ph type="sldNum" sz="quarter" idx="11"/>
          </p:nvPr>
        </p:nvSpPr>
        <p:spPr>
          <a:xfrm>
            <a:off x="6553200" y="6245225"/>
            <a:ext cx="2133600" cy="476250"/>
          </a:xfrm>
          <a:prstGeom prst="rect">
            <a:avLst/>
          </a:prstGeom>
        </p:spPr>
        <p:txBody>
          <a:bodyPr/>
          <a:lstStyle/>
          <a:p>
            <a:pPr algn="r"/>
            <a:fld id="{D4C49B74-5DB2-4B03-B1D2-7F6A3C51C318}" type="slidenum">
              <a:rPr lang="en-US" smtClean="0"/>
              <a:pPr algn="r"/>
              <a:t>‹nº›</a:t>
            </a:fld>
            <a:endParaRPr lang="en-US"/>
          </a:p>
        </p:txBody>
      </p:sp>
      <p:sp>
        <p:nvSpPr>
          <p:cNvPr id="11" name="Footer Placeholder 10"/>
          <p:cNvSpPr>
            <a:spLocks noGrp="1"/>
          </p:cNvSpPr>
          <p:nvPr>
            <p:ph type="ftr" sz="quarter" idx="12"/>
          </p:nvPr>
        </p:nvSpPr>
        <p:spPr>
          <a:xfrm>
            <a:off x="3124200" y="6245225"/>
            <a:ext cx="2895600" cy="476250"/>
          </a:xfrm>
          <a:prstGeom prst="rect">
            <a:avLst/>
          </a:prstGeom>
        </p:spPr>
        <p:txBody>
          <a:body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en-US"/>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1484313"/>
            <a:ext cx="4038600" cy="4641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484313"/>
            <a:ext cx="4038600" cy="4641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en-US"/>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en-US"/>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smtClean="0"/>
              <a:t>Clique no ícone para adicionar uma imagem</a:t>
            </a:r>
            <a:endParaRPr lang="en-US"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544213AF-26F6-41FA-8D85-E2C5388D6E58}" type="datetimeFigureOut">
              <a:rPr lang="en-US" smtClean="0"/>
              <a:pPr/>
              <a:t>3/2/2010</a:t>
            </a:fld>
            <a:endParaRPr lang="en-US" dirty="0">
              <a:solidFill>
                <a:srgbClr val="FFFFFF"/>
              </a:solidFill>
            </a:endParaRP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‹nº›</a:t>
            </a:fld>
            <a:endParaRPr kumimoji="0" lang="en-US" dirty="0">
              <a:solidFill>
                <a:srgbClr val="FFFFFF"/>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544213AF-26F6-41FA-8D85-E2C5388D6E58}" type="datetimeFigureOut">
              <a:rPr lang="en-US" smtClean="0"/>
              <a:pPr/>
              <a:t>3/2/2010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
        <p:nvSpPr>
          <p:cNvPr id="7" name="Título 6"/>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544213AF-26F6-41FA-8D85-E2C5388D6E58}" type="datetimeFigureOut">
              <a:rPr lang="en-US" smtClean="0"/>
              <a:pPr/>
              <a:t>3/2/2010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544213AF-26F6-41FA-8D85-E2C5388D6E58}" type="datetimeFigureOut">
              <a:rPr lang="en-US" smtClean="0"/>
              <a:pPr/>
              <a:t>3/2/2010</a:t>
            </a:fld>
            <a:endParaRPr lang="en-US"/>
          </a:p>
        </p:txBody>
      </p:sp>
      <p:sp>
        <p:nvSpPr>
          <p:cNvPr id="6" name="Espaço Reservado para Rodapé 5"/>
          <p:cNvSpPr>
            <a:spLocks noGrp="1"/>
          </p:cNvSpPr>
          <p:nvPr>
            <p:ph type="ftr" sz="quarter" idx="11"/>
          </p:nvPr>
        </p:nvSpPr>
        <p:spPr/>
        <p:txBody>
          <a:bodyPr/>
          <a:lstStyle>
            <a:extLst/>
          </a:lstStyle>
          <a:p>
            <a:endParaRPr kumimoji="0" lang="en-US"/>
          </a:p>
        </p:txBody>
      </p:sp>
      <p:sp>
        <p:nvSpPr>
          <p:cNvPr id="7" name="Espaço Reservado para Número de Slide 6"/>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
        <p:nvSpPr>
          <p:cNvPr id="8" name="Título 7"/>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544213AF-26F6-41FA-8D85-E2C5388D6E58}" type="datetimeFigureOut">
              <a:rPr lang="en-US" smtClean="0"/>
              <a:pPr/>
              <a:t>3/2/2010</a:t>
            </a:fld>
            <a:endParaRPr lang="en-US"/>
          </a:p>
        </p:txBody>
      </p:sp>
      <p:sp>
        <p:nvSpPr>
          <p:cNvPr id="8" name="Espaço Reservado para Rodapé 7"/>
          <p:cNvSpPr>
            <a:spLocks noGrp="1"/>
          </p:cNvSpPr>
          <p:nvPr>
            <p:ph type="ftr" sz="quarter" idx="11"/>
          </p:nvPr>
        </p:nvSpPr>
        <p:spPr/>
        <p:txBody>
          <a:bodyPr/>
          <a:lstStyle>
            <a:extLst/>
          </a:lstStyle>
          <a:p>
            <a:endParaRPr kumimoji="0" lang="en-US"/>
          </a:p>
        </p:txBody>
      </p:sp>
      <p:sp>
        <p:nvSpPr>
          <p:cNvPr id="9" name="Espaço Reservado para Número de Slide 8"/>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544213AF-26F6-41FA-8D85-E2C5388D6E58}" type="datetimeFigureOut">
              <a:rPr lang="en-US" smtClean="0"/>
              <a:pPr/>
              <a:t>3/2/2010</a:t>
            </a:fld>
            <a:endParaRPr lang="en-US"/>
          </a:p>
        </p:txBody>
      </p:sp>
      <p:sp>
        <p:nvSpPr>
          <p:cNvPr id="4" name="Espaço Reservado para Rodapé 3"/>
          <p:cNvSpPr>
            <a:spLocks noGrp="1"/>
          </p:cNvSpPr>
          <p:nvPr>
            <p:ph type="ftr" sz="quarter" idx="11"/>
          </p:nvPr>
        </p:nvSpPr>
        <p:spPr/>
        <p:txBody>
          <a:bodyPr/>
          <a:lstStyle>
            <a:extLst/>
          </a:lstStyle>
          <a:p>
            <a:endParaRPr kumimoji="0" lang="en-US"/>
          </a:p>
        </p:txBody>
      </p:sp>
      <p:sp>
        <p:nvSpPr>
          <p:cNvPr id="5" name="Espaço Reservado para Número de Slide 4"/>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
        <p:nvSpPr>
          <p:cNvPr id="6" name="Título 5"/>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544213AF-26F6-41FA-8D85-E2C5388D6E58}" type="datetimeFigureOut">
              <a:rPr lang="en-US" smtClean="0"/>
              <a:pPr/>
              <a:t>3/2/2010</a:t>
            </a:fld>
            <a:endParaRPr lang="en-US"/>
          </a:p>
        </p:txBody>
      </p:sp>
      <p:sp>
        <p:nvSpPr>
          <p:cNvPr id="3" name="Espaço Reservado para Rodapé 2"/>
          <p:cNvSpPr>
            <a:spLocks noGrp="1"/>
          </p:cNvSpPr>
          <p:nvPr>
            <p:ph type="ftr" sz="quarter" idx="11"/>
          </p:nvPr>
        </p:nvSpPr>
        <p:spPr/>
        <p:txBody>
          <a:bodyPr/>
          <a:lstStyle>
            <a:extLst/>
          </a:lstStyle>
          <a:p>
            <a:endParaRPr kumimoji="0" lang="en-US"/>
          </a:p>
        </p:txBody>
      </p:sp>
      <p:sp>
        <p:nvSpPr>
          <p:cNvPr id="4" name="Espaço Reservado para Número de Slide 3"/>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544213AF-26F6-41FA-8D85-E2C5388D6E58}" type="datetimeFigureOut">
              <a:rPr lang="en-US" smtClean="0"/>
              <a:pPr/>
              <a:t>3/2/2010</a:t>
            </a:fld>
            <a:endParaRPr lang="en-US"/>
          </a:p>
        </p:txBody>
      </p:sp>
      <p:sp>
        <p:nvSpPr>
          <p:cNvPr id="6" name="Espaço Reservado para Rodapé 5"/>
          <p:cNvSpPr>
            <a:spLocks noGrp="1"/>
          </p:cNvSpPr>
          <p:nvPr>
            <p:ph type="ftr" sz="quarter" idx="11"/>
          </p:nvPr>
        </p:nvSpPr>
        <p:spPr/>
        <p:txBody>
          <a:bodyPr/>
          <a:lstStyle>
            <a:extLst/>
          </a:lstStyle>
          <a:p>
            <a:endParaRPr kumimoji="0" lang="en-US"/>
          </a:p>
        </p:txBody>
      </p:sp>
      <p:sp>
        <p:nvSpPr>
          <p:cNvPr id="7" name="Espaço Reservado para Número de Slide 6"/>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544213AF-26F6-41FA-8D85-E2C5388D6E58}" type="datetimeFigureOut">
              <a:rPr lang="en-US" smtClean="0"/>
              <a:pPr/>
              <a:t>3/2/2010</a:t>
            </a:fld>
            <a:endParaRPr lang="en-US">
              <a:solidFill>
                <a:schemeClr val="tx1"/>
              </a:solidFill>
            </a:endParaRP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‹nº›</a:t>
            </a:fld>
            <a:endParaRPr kumimoji="0" lang="en-US">
              <a:solidFill>
                <a:schemeClr val="tx1"/>
              </a:solidFill>
            </a:endParaRP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estilo do título mestre</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544213AF-26F6-41FA-8D85-E2C5388D6E58}" type="datetimeFigureOut">
              <a:rPr lang="en-US" smtClean="0"/>
              <a:pPr/>
              <a:t>3/2/2010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544213AF-26F6-41FA-8D85-E2C5388D6E58}" type="datetimeFigureOut">
              <a:rPr lang="en-US" smtClean="0"/>
              <a:pPr/>
              <a:t>3/2/2010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Título e texto">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pt-BR" smtClean="0"/>
              <a:t>Clique para editar o estilo do título mestre</a:t>
            </a:r>
            <a:endParaRPr lang="en-US"/>
          </a:p>
        </p:txBody>
      </p:sp>
      <p:sp>
        <p:nvSpPr>
          <p:cNvPr id="8" name="Date Placeholder 7"/>
          <p:cNvSpPr>
            <a:spLocks noGrp="1"/>
          </p:cNvSpPr>
          <p:nvPr>
            <p:ph type="dt" sz="half" idx="10"/>
          </p:nvPr>
        </p:nvSpPr>
        <p:spPr>
          <a:xfrm>
            <a:off x="457200" y="6245225"/>
            <a:ext cx="2133600" cy="476250"/>
          </a:xfrm>
          <a:prstGeom prst="rect">
            <a:avLst/>
          </a:prstGeom>
        </p:spPr>
        <p:txBody>
          <a:bodyPr/>
          <a:lstStyle/>
          <a:p>
            <a:fld id="{5C14FD69-4A85-4715-A222-ABB225B63BC6}" type="datetimeFigureOut">
              <a:rPr lang="en-US" smtClean="0"/>
              <a:pPr/>
              <a:t>3/2/2010</a:t>
            </a:fld>
            <a:endParaRPr lang="en-US"/>
          </a:p>
        </p:txBody>
      </p:sp>
      <p:sp>
        <p:nvSpPr>
          <p:cNvPr id="10" name="Slide Number Placeholder 9"/>
          <p:cNvSpPr>
            <a:spLocks noGrp="1"/>
          </p:cNvSpPr>
          <p:nvPr>
            <p:ph type="sldNum" sz="quarter" idx="11"/>
          </p:nvPr>
        </p:nvSpPr>
        <p:spPr>
          <a:xfrm>
            <a:off x="6553200" y="6245225"/>
            <a:ext cx="2133600" cy="476250"/>
          </a:xfrm>
          <a:prstGeom prst="rect">
            <a:avLst/>
          </a:prstGeom>
        </p:spPr>
        <p:txBody>
          <a:bodyPr/>
          <a:lstStyle/>
          <a:p>
            <a:pPr algn="r"/>
            <a:fld id="{D4C49B74-5DB2-4B03-B1D2-7F6A3C51C318}" type="slidenum">
              <a:rPr lang="en-US" smtClean="0"/>
              <a:pPr algn="r"/>
              <a:t>‹nº›</a:t>
            </a:fld>
            <a:endParaRPr lang="en-US"/>
          </a:p>
        </p:txBody>
      </p:sp>
      <p:sp>
        <p:nvSpPr>
          <p:cNvPr id="11" name="Footer Placeholder 10"/>
          <p:cNvSpPr>
            <a:spLocks noGrp="1"/>
          </p:cNvSpPr>
          <p:nvPr>
            <p:ph type="ftr" sz="quarter" idx="12"/>
          </p:nvPr>
        </p:nvSpPr>
        <p:spPr>
          <a:xfrm>
            <a:off x="3124200" y="6245225"/>
            <a:ext cx="2895600" cy="476250"/>
          </a:xfrm>
          <a:prstGeom prst="rect">
            <a:avLst/>
          </a:prstGeom>
        </p:spPr>
        <p:txBody>
          <a:bodyPr/>
          <a:lstStyle/>
          <a:p>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Sub Tópicos">
    <p:spTree>
      <p:nvGrpSpPr>
        <p:cNvPr id="1" name=""/>
        <p:cNvGrpSpPr/>
        <p:nvPr/>
      </p:nvGrpSpPr>
      <p:grpSpPr>
        <a:xfrm>
          <a:off x="0" y="0"/>
          <a:ext cx="0" cy="0"/>
          <a:chOff x="0" y="0"/>
          <a:chExt cx="0" cy="0"/>
        </a:xfrm>
      </p:grpSpPr>
      <p:sp>
        <p:nvSpPr>
          <p:cNvPr id="8" name="Título 1"/>
          <p:cNvSpPr>
            <a:spLocks noGrp="1"/>
          </p:cNvSpPr>
          <p:nvPr>
            <p:ph type="title"/>
          </p:nvPr>
        </p:nvSpPr>
        <p:spPr>
          <a:xfrm>
            <a:off x="357158" y="320040"/>
            <a:ext cx="8043890" cy="608630"/>
          </a:xfrm>
        </p:spPr>
        <p:txBody>
          <a:bodyPr>
            <a:noAutofit/>
          </a:bodyPr>
          <a:lstStyle>
            <a:lvl1pPr>
              <a:defRPr sz="3200" u="none">
                <a:solidFill>
                  <a:schemeClr val="bg2">
                    <a:lumMod val="25000"/>
                  </a:schemeClr>
                </a:solidFill>
              </a:defRPr>
            </a:lvl1pPr>
            <a:extLst/>
          </a:lstStyle>
          <a:p>
            <a:r>
              <a:rPr lang="pt-BR" dirty="0" smtClean="0"/>
              <a:t>Clique para editar o estilo do título mestre</a:t>
            </a:r>
            <a:endParaRPr lang="en-US" dirty="0"/>
          </a:p>
        </p:txBody>
      </p:sp>
      <p:sp>
        <p:nvSpPr>
          <p:cNvPr id="9" name="Espaço Reservado para Conteúdo 2"/>
          <p:cNvSpPr>
            <a:spLocks noGrp="1"/>
          </p:cNvSpPr>
          <p:nvPr>
            <p:ph idx="1"/>
          </p:nvPr>
        </p:nvSpPr>
        <p:spPr>
          <a:xfrm>
            <a:off x="357158" y="1000108"/>
            <a:ext cx="8043890" cy="5455628"/>
          </a:xfrm>
        </p:spPr>
        <p:txBody>
          <a:bodyPr/>
          <a:lstStyle>
            <a:lvl1pPr>
              <a:defRPr u="none">
                <a:latin typeface="Arial" pitchFamily="34" charset="0"/>
                <a:cs typeface="Arial" pitchFamily="34" charset="0"/>
              </a:defRPr>
            </a:lvl1pPr>
            <a:lvl2pPr>
              <a:defRPr u="none">
                <a:solidFill>
                  <a:schemeClr val="tx1">
                    <a:lumMod val="95000"/>
                    <a:lumOff val="5000"/>
                  </a:schemeClr>
                </a:solidFill>
                <a:latin typeface="Arial" pitchFamily="34" charset="0"/>
                <a:cs typeface="Arial" pitchFamily="34" charset="0"/>
              </a:defRPr>
            </a:lvl2pPr>
            <a:lvl3pPr>
              <a:defRPr u="none">
                <a:solidFill>
                  <a:schemeClr val="tx1">
                    <a:lumMod val="95000"/>
                    <a:lumOff val="5000"/>
                  </a:schemeClr>
                </a:solidFill>
                <a:latin typeface="Arial" pitchFamily="34" charset="0"/>
                <a:cs typeface="Arial" pitchFamily="34" charset="0"/>
              </a:defRPr>
            </a:lvl3pPr>
            <a:lvl4pPr>
              <a:defRPr u="none">
                <a:solidFill>
                  <a:schemeClr val="tx1">
                    <a:lumMod val="95000"/>
                    <a:lumOff val="5000"/>
                  </a:schemeClr>
                </a:solidFill>
                <a:latin typeface="Arial" pitchFamily="34" charset="0"/>
                <a:cs typeface="Arial" pitchFamily="34" charset="0"/>
              </a:defRPr>
            </a:lvl4pPr>
            <a:lvl5pPr>
              <a:defRPr u="none">
                <a:solidFill>
                  <a:schemeClr val="tx1">
                    <a:lumMod val="95000"/>
                    <a:lumOff val="5000"/>
                  </a:schemeClr>
                </a:solidFill>
                <a:latin typeface="Arial" pitchFamily="34" charset="0"/>
                <a:cs typeface="Arial" pitchFamily="34" charset="0"/>
              </a:defRPr>
            </a:lvl5pPr>
            <a:extLst/>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en-US" dirty="0"/>
          </a:p>
        </p:txBody>
      </p:sp>
      <p:sp>
        <p:nvSpPr>
          <p:cNvPr id="4" name="Espaço Reservado para Data 26"/>
          <p:cNvSpPr>
            <a:spLocks noGrp="1"/>
          </p:cNvSpPr>
          <p:nvPr>
            <p:ph type="dt" sz="half" idx="10"/>
          </p:nvPr>
        </p:nvSpPr>
        <p:spPr/>
        <p:txBody>
          <a:bodyPr/>
          <a:lstStyle>
            <a:lvl1pPr>
              <a:defRPr/>
            </a:lvl1pPr>
          </a:lstStyle>
          <a:p>
            <a:pPr>
              <a:defRPr/>
            </a:pPr>
            <a:fld id="{B7B005A6-3D0D-4A6E-BF7C-C6780DF6A16F}" type="datetimeFigureOut">
              <a:rPr lang="pt-BR"/>
              <a:pPr>
                <a:defRPr/>
              </a:pPr>
              <a:t>02/03/2010</a:t>
            </a:fld>
            <a:endParaRPr lang="pt-BR"/>
          </a:p>
        </p:txBody>
      </p:sp>
      <p:sp>
        <p:nvSpPr>
          <p:cNvPr id="5" name="Espaço Reservado para Rodapé 3"/>
          <p:cNvSpPr>
            <a:spLocks noGrp="1"/>
          </p:cNvSpPr>
          <p:nvPr>
            <p:ph type="ftr" sz="quarter" idx="11"/>
          </p:nvPr>
        </p:nvSpPr>
        <p:spPr/>
        <p:txBody>
          <a:bodyPr/>
          <a:lstStyle>
            <a:lvl1pPr>
              <a:defRPr/>
            </a:lvl1pPr>
          </a:lstStyle>
          <a:p>
            <a:pPr>
              <a:defRPr/>
            </a:pPr>
            <a:endParaRPr lang="pt-BR"/>
          </a:p>
        </p:txBody>
      </p:sp>
      <p:sp>
        <p:nvSpPr>
          <p:cNvPr id="6" name="Espaço Reservado para Número de Slide 15"/>
          <p:cNvSpPr>
            <a:spLocks noGrp="1"/>
          </p:cNvSpPr>
          <p:nvPr>
            <p:ph type="sldNum" sz="quarter" idx="12"/>
          </p:nvPr>
        </p:nvSpPr>
        <p:spPr/>
        <p:txBody>
          <a:bodyPr/>
          <a:lstStyle>
            <a:lvl1pPr>
              <a:defRPr/>
            </a:lvl1pPr>
          </a:lstStyle>
          <a:p>
            <a:pPr>
              <a:defRPr/>
            </a:pPr>
            <a:fld id="{09563179-C7C6-47AB-982D-57F2CCB63C71}"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908050"/>
            <a:ext cx="4038600"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908050"/>
            <a:ext cx="4038600"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en-US"/>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en-US"/>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smtClean="0"/>
              <a:t>Clique no ícone para adicionar uma imagem</a:t>
            </a:r>
            <a:endParaRPr lang="en-US"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4.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5.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68313" y="115888"/>
            <a:ext cx="8229600" cy="7207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2051" name="Rectangle 3"/>
          <p:cNvSpPr>
            <a:spLocks noGrp="1" noChangeArrowheads="1"/>
          </p:cNvSpPr>
          <p:nvPr>
            <p:ph type="body" idx="1"/>
          </p:nvPr>
        </p:nvSpPr>
        <p:spPr bwMode="auto">
          <a:xfrm>
            <a:off x="457200" y="908050"/>
            <a:ext cx="8229600"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7" name="Rectangle 28"/>
          <p:cNvSpPr>
            <a:spLocks noChangeArrowheads="1"/>
          </p:cNvSpPr>
          <p:nvPr/>
        </p:nvSpPr>
        <p:spPr bwMode="auto">
          <a:xfrm>
            <a:off x="0" y="6477000"/>
            <a:ext cx="9144000" cy="381000"/>
          </a:xfrm>
          <a:prstGeom prst="rect">
            <a:avLst/>
          </a:prstGeom>
          <a:noFill/>
          <a:ln w="9525">
            <a:noFill/>
            <a:miter lim="800000"/>
            <a:headEnd/>
            <a:tailEnd/>
          </a:ln>
          <a:effectLst/>
        </p:spPr>
        <p:txBody>
          <a:bodyPr/>
          <a:lstStyle/>
          <a:p>
            <a:pPr>
              <a:defRPr/>
            </a:pPr>
            <a:r>
              <a:rPr lang="en-US" sz="1000" dirty="0" smtClean="0">
                <a:solidFill>
                  <a:schemeClr val="bg1"/>
                </a:solidFill>
                <a:cs typeface="+mn-cs"/>
              </a:rPr>
              <a:t>ADO.NET, SQL &amp; Pattern</a:t>
            </a:r>
            <a:endParaRPr lang="en-US" sz="1000" dirty="0">
              <a:solidFill>
                <a:schemeClr val="bg1"/>
              </a:solidFill>
              <a:cs typeface="+mn-cs"/>
            </a:endParaRPr>
          </a:p>
        </p:txBody>
      </p:sp>
      <p:pic>
        <p:nvPicPr>
          <p:cNvPr id="2053" name="Picture 12" descr="MSInnovationCenterBrasil - Fonte Branca"/>
          <p:cNvPicPr>
            <a:picLocks noChangeAspect="1" noChangeArrowheads="1"/>
          </p:cNvPicPr>
          <p:nvPr/>
        </p:nvPicPr>
        <p:blipFill>
          <a:blip r:embed="rId16" cstate="print"/>
          <a:srcRect/>
          <a:stretch>
            <a:fillRect/>
          </a:stretch>
        </p:blipFill>
        <p:spPr bwMode="auto">
          <a:xfrm>
            <a:off x="6948488" y="6461125"/>
            <a:ext cx="2016125"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85" r:id="rId13"/>
  </p:sldLayoutIdLst>
  <p:txStyles>
    <p:titleStyle>
      <a:lvl1pPr algn="l" rtl="0" eaLnBrk="1" fontAlgn="base" hangingPunct="1">
        <a:spcBef>
          <a:spcPct val="0"/>
        </a:spcBef>
        <a:spcAft>
          <a:spcPct val="0"/>
        </a:spcAft>
        <a:defRPr sz="2800" b="1">
          <a:solidFill>
            <a:srgbClr val="FFCC00"/>
          </a:solidFill>
          <a:latin typeface="+mj-lt"/>
          <a:ea typeface="+mj-ea"/>
          <a:cs typeface="+mj-cs"/>
        </a:defRPr>
      </a:lvl1pPr>
      <a:lvl2pPr algn="l" rtl="0" eaLnBrk="1" fontAlgn="base" hangingPunct="1">
        <a:spcBef>
          <a:spcPct val="0"/>
        </a:spcBef>
        <a:spcAft>
          <a:spcPct val="0"/>
        </a:spcAft>
        <a:defRPr sz="2800" b="1">
          <a:solidFill>
            <a:srgbClr val="FFCC00"/>
          </a:solidFill>
          <a:latin typeface="Verdana" pitchFamily="34" charset="0"/>
        </a:defRPr>
      </a:lvl2pPr>
      <a:lvl3pPr algn="l" rtl="0" eaLnBrk="1" fontAlgn="base" hangingPunct="1">
        <a:spcBef>
          <a:spcPct val="0"/>
        </a:spcBef>
        <a:spcAft>
          <a:spcPct val="0"/>
        </a:spcAft>
        <a:defRPr sz="2800" b="1">
          <a:solidFill>
            <a:srgbClr val="FFCC00"/>
          </a:solidFill>
          <a:latin typeface="Verdana" pitchFamily="34" charset="0"/>
        </a:defRPr>
      </a:lvl3pPr>
      <a:lvl4pPr algn="l" rtl="0" eaLnBrk="1" fontAlgn="base" hangingPunct="1">
        <a:spcBef>
          <a:spcPct val="0"/>
        </a:spcBef>
        <a:spcAft>
          <a:spcPct val="0"/>
        </a:spcAft>
        <a:defRPr sz="2800" b="1">
          <a:solidFill>
            <a:srgbClr val="FFCC00"/>
          </a:solidFill>
          <a:latin typeface="Verdana" pitchFamily="34" charset="0"/>
        </a:defRPr>
      </a:lvl4pPr>
      <a:lvl5pPr algn="l" rtl="0" eaLnBrk="1" fontAlgn="base" hangingPunct="1">
        <a:spcBef>
          <a:spcPct val="0"/>
        </a:spcBef>
        <a:spcAft>
          <a:spcPct val="0"/>
        </a:spcAft>
        <a:defRPr sz="2800" b="1">
          <a:solidFill>
            <a:srgbClr val="FFCC00"/>
          </a:solidFill>
          <a:latin typeface="Verdana" pitchFamily="34" charset="0"/>
        </a:defRPr>
      </a:lvl5pPr>
      <a:lvl6pPr marL="457200" algn="l" rtl="0" eaLnBrk="1" fontAlgn="base" hangingPunct="1">
        <a:spcBef>
          <a:spcPct val="0"/>
        </a:spcBef>
        <a:spcAft>
          <a:spcPct val="0"/>
        </a:spcAft>
        <a:defRPr sz="2800" b="1">
          <a:solidFill>
            <a:srgbClr val="FFCC00"/>
          </a:solidFill>
          <a:latin typeface="Verdana" pitchFamily="34" charset="0"/>
        </a:defRPr>
      </a:lvl6pPr>
      <a:lvl7pPr marL="914400" algn="l" rtl="0" eaLnBrk="1" fontAlgn="base" hangingPunct="1">
        <a:spcBef>
          <a:spcPct val="0"/>
        </a:spcBef>
        <a:spcAft>
          <a:spcPct val="0"/>
        </a:spcAft>
        <a:defRPr sz="2800" b="1">
          <a:solidFill>
            <a:srgbClr val="FFCC00"/>
          </a:solidFill>
          <a:latin typeface="Verdana" pitchFamily="34" charset="0"/>
        </a:defRPr>
      </a:lvl7pPr>
      <a:lvl8pPr marL="1371600" algn="l" rtl="0" eaLnBrk="1" fontAlgn="base" hangingPunct="1">
        <a:spcBef>
          <a:spcPct val="0"/>
        </a:spcBef>
        <a:spcAft>
          <a:spcPct val="0"/>
        </a:spcAft>
        <a:defRPr sz="2800" b="1">
          <a:solidFill>
            <a:srgbClr val="FFCC00"/>
          </a:solidFill>
          <a:latin typeface="Verdana" pitchFamily="34" charset="0"/>
        </a:defRPr>
      </a:lvl8pPr>
      <a:lvl9pPr marL="1828800" algn="l" rtl="0" eaLnBrk="1" fontAlgn="base" hangingPunct="1">
        <a:spcBef>
          <a:spcPct val="0"/>
        </a:spcBef>
        <a:spcAft>
          <a:spcPct val="0"/>
        </a:spcAft>
        <a:defRPr sz="2800" b="1">
          <a:solidFill>
            <a:srgbClr val="FFCC00"/>
          </a:solidFill>
          <a:latin typeface="Verdana" pitchFamily="34" charset="0"/>
        </a:defRPr>
      </a:lvl9pPr>
    </p:titleStyle>
    <p:bodyStyle>
      <a:lvl1pPr marL="342900" indent="-342900" algn="l" rtl="0" eaLnBrk="1" fontAlgn="base" hangingPunct="1">
        <a:spcBef>
          <a:spcPct val="20000"/>
        </a:spcBef>
        <a:spcAft>
          <a:spcPct val="0"/>
        </a:spcAft>
        <a:buChar char="•"/>
        <a:defRPr sz="24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000">
          <a:solidFill>
            <a:schemeClr val="bg1"/>
          </a:solidFill>
          <a:latin typeface="Arial" charset="0"/>
        </a:defRPr>
      </a:lvl2pPr>
      <a:lvl3pPr marL="1143000" indent="-228600" algn="l" rtl="0" eaLnBrk="1" fontAlgn="base" hangingPunct="1">
        <a:spcBef>
          <a:spcPct val="20000"/>
        </a:spcBef>
        <a:spcAft>
          <a:spcPct val="0"/>
        </a:spcAft>
        <a:buChar char="•"/>
        <a:defRPr sz="2000">
          <a:solidFill>
            <a:schemeClr val="bg1"/>
          </a:solidFill>
          <a:latin typeface="Arial" charset="0"/>
        </a:defRPr>
      </a:lvl3pPr>
      <a:lvl4pPr marL="1600200" indent="-228600" algn="l" rtl="0" eaLnBrk="1" fontAlgn="base" hangingPunct="1">
        <a:spcBef>
          <a:spcPct val="20000"/>
        </a:spcBef>
        <a:spcAft>
          <a:spcPct val="0"/>
        </a:spcAft>
        <a:buChar char="•"/>
        <a:defRPr sz="1600">
          <a:solidFill>
            <a:schemeClr val="bg1"/>
          </a:solidFill>
          <a:latin typeface="Arial" charset="0"/>
        </a:defRPr>
      </a:lvl4pPr>
      <a:lvl5pPr marL="2057400" indent="-228600" algn="l" rtl="0" eaLnBrk="1" fontAlgn="base" hangingPunct="1">
        <a:spcBef>
          <a:spcPct val="20000"/>
        </a:spcBef>
        <a:spcAft>
          <a:spcPct val="0"/>
        </a:spcAft>
        <a:buChar char="•"/>
        <a:defRPr sz="1400">
          <a:solidFill>
            <a:schemeClr val="bg1"/>
          </a:solidFill>
          <a:latin typeface="Arial" charset="0"/>
        </a:defRPr>
      </a:lvl5pPr>
      <a:lvl6pPr marL="2514600" indent="-228600" algn="l" rtl="0" eaLnBrk="1" fontAlgn="base" hangingPunct="1">
        <a:spcBef>
          <a:spcPct val="20000"/>
        </a:spcBef>
        <a:spcAft>
          <a:spcPct val="0"/>
        </a:spcAft>
        <a:buChar char="•"/>
        <a:defRPr sz="1400">
          <a:solidFill>
            <a:schemeClr val="bg1"/>
          </a:solidFill>
          <a:latin typeface="Arial" charset="0"/>
        </a:defRPr>
      </a:lvl6pPr>
      <a:lvl7pPr marL="2971800" indent="-228600" algn="l" rtl="0" eaLnBrk="1" fontAlgn="base" hangingPunct="1">
        <a:spcBef>
          <a:spcPct val="20000"/>
        </a:spcBef>
        <a:spcAft>
          <a:spcPct val="0"/>
        </a:spcAft>
        <a:buChar char="•"/>
        <a:defRPr sz="1400">
          <a:solidFill>
            <a:schemeClr val="bg1"/>
          </a:solidFill>
          <a:latin typeface="Arial" charset="0"/>
        </a:defRPr>
      </a:lvl7pPr>
      <a:lvl8pPr marL="3429000" indent="-228600" algn="l" rtl="0" eaLnBrk="1" fontAlgn="base" hangingPunct="1">
        <a:spcBef>
          <a:spcPct val="20000"/>
        </a:spcBef>
        <a:spcAft>
          <a:spcPct val="0"/>
        </a:spcAft>
        <a:buChar char="•"/>
        <a:defRPr sz="1400">
          <a:solidFill>
            <a:schemeClr val="bg1"/>
          </a:solidFill>
          <a:latin typeface="Arial" charset="0"/>
        </a:defRPr>
      </a:lvl8pPr>
      <a:lvl9pPr marL="3886200" indent="-228600" algn="l" rtl="0" eaLnBrk="1" fontAlgn="base" hangingPunct="1">
        <a:spcBef>
          <a:spcPct val="20000"/>
        </a:spcBef>
        <a:spcAft>
          <a:spcPct val="0"/>
        </a:spcAft>
        <a:buChar char="•"/>
        <a:defRPr sz="1400">
          <a:solidFill>
            <a:schemeClr val="bg1"/>
          </a:solidFill>
          <a:latin typeface="Arial" charset="0"/>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3075" name="Rectangle 3"/>
          <p:cNvSpPr>
            <a:spLocks noGrp="1" noChangeArrowheads="1"/>
          </p:cNvSpPr>
          <p:nvPr>
            <p:ph type="body" idx="1"/>
          </p:nvPr>
        </p:nvSpPr>
        <p:spPr bwMode="auto">
          <a:xfrm>
            <a:off x="457200" y="1484313"/>
            <a:ext cx="8229600" cy="4641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7" name="Rectangle 28"/>
          <p:cNvSpPr>
            <a:spLocks noChangeArrowheads="1"/>
          </p:cNvSpPr>
          <p:nvPr/>
        </p:nvSpPr>
        <p:spPr bwMode="auto">
          <a:xfrm>
            <a:off x="0" y="6477000"/>
            <a:ext cx="9144000" cy="381000"/>
          </a:xfrm>
          <a:prstGeom prst="rect">
            <a:avLst/>
          </a:prstGeom>
          <a:noFill/>
          <a:ln w="9525">
            <a:noFill/>
            <a:miter lim="800000"/>
            <a:headEnd/>
            <a:tailEnd/>
          </a:ln>
          <a:effectLst/>
        </p:spPr>
        <p:txBody>
          <a:bodyPr/>
          <a:lstStyle/>
          <a:p>
            <a:pPr>
              <a:defRPr/>
            </a:pPr>
            <a:r>
              <a:rPr lang="en-US" sz="1000">
                <a:solidFill>
                  <a:schemeClr val="bg1"/>
                </a:solidFill>
                <a:cs typeface="+mn-cs"/>
              </a:rPr>
              <a:t>Programação Orientada a Objetos em C#</a:t>
            </a:r>
          </a:p>
        </p:txBody>
      </p:sp>
      <p:pic>
        <p:nvPicPr>
          <p:cNvPr id="3077" name="Picture 12" descr="MSInnovationCenterBrasil - Fonte Branca"/>
          <p:cNvPicPr>
            <a:picLocks noChangeAspect="1" noChangeArrowheads="1"/>
          </p:cNvPicPr>
          <p:nvPr/>
        </p:nvPicPr>
        <p:blipFill>
          <a:blip r:embed="rId14" cstate="print"/>
          <a:srcRect/>
          <a:stretch>
            <a:fillRect/>
          </a:stretch>
        </p:blipFill>
        <p:spPr bwMode="auto">
          <a:xfrm>
            <a:off x="5148263" y="520700"/>
            <a:ext cx="3459162" cy="604838"/>
          </a:xfrm>
          <a:prstGeom prst="rect">
            <a:avLst/>
          </a:prstGeom>
          <a:noFill/>
          <a:ln w="9525">
            <a:noFill/>
            <a:miter lim="800000"/>
            <a:headEnd/>
            <a:tailEnd/>
          </a:ln>
        </p:spPr>
      </p:pic>
      <p:pic>
        <p:nvPicPr>
          <p:cNvPr id="3078" name="Picture 11" descr="Logo_CI_Br - Fonte Branca"/>
          <p:cNvPicPr>
            <a:picLocks noChangeAspect="1" noChangeArrowheads="1"/>
          </p:cNvPicPr>
          <p:nvPr/>
        </p:nvPicPr>
        <p:blipFill>
          <a:blip r:embed="rId15" cstate="print"/>
          <a:srcRect/>
          <a:stretch>
            <a:fillRect/>
          </a:stretch>
        </p:blipFill>
        <p:spPr bwMode="auto">
          <a:xfrm>
            <a:off x="539750" y="260350"/>
            <a:ext cx="2736850" cy="1130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1" fontAlgn="base" hangingPunct="1">
        <a:spcBef>
          <a:spcPct val="0"/>
        </a:spcBef>
        <a:spcAft>
          <a:spcPct val="0"/>
        </a:spcAft>
        <a:defRPr sz="2800" b="1">
          <a:solidFill>
            <a:srgbClr val="FFCC00"/>
          </a:solidFill>
          <a:latin typeface="+mj-lt"/>
          <a:ea typeface="+mj-ea"/>
          <a:cs typeface="+mj-cs"/>
        </a:defRPr>
      </a:lvl1pPr>
      <a:lvl2pPr algn="l" rtl="0" eaLnBrk="1" fontAlgn="base" hangingPunct="1">
        <a:spcBef>
          <a:spcPct val="0"/>
        </a:spcBef>
        <a:spcAft>
          <a:spcPct val="0"/>
        </a:spcAft>
        <a:defRPr sz="2800" b="1">
          <a:solidFill>
            <a:srgbClr val="FFCC00"/>
          </a:solidFill>
          <a:latin typeface="Verdana" pitchFamily="34" charset="0"/>
        </a:defRPr>
      </a:lvl2pPr>
      <a:lvl3pPr algn="l" rtl="0" eaLnBrk="1" fontAlgn="base" hangingPunct="1">
        <a:spcBef>
          <a:spcPct val="0"/>
        </a:spcBef>
        <a:spcAft>
          <a:spcPct val="0"/>
        </a:spcAft>
        <a:defRPr sz="2800" b="1">
          <a:solidFill>
            <a:srgbClr val="FFCC00"/>
          </a:solidFill>
          <a:latin typeface="Verdana" pitchFamily="34" charset="0"/>
        </a:defRPr>
      </a:lvl3pPr>
      <a:lvl4pPr algn="l" rtl="0" eaLnBrk="1" fontAlgn="base" hangingPunct="1">
        <a:spcBef>
          <a:spcPct val="0"/>
        </a:spcBef>
        <a:spcAft>
          <a:spcPct val="0"/>
        </a:spcAft>
        <a:defRPr sz="2800" b="1">
          <a:solidFill>
            <a:srgbClr val="FFCC00"/>
          </a:solidFill>
          <a:latin typeface="Verdana" pitchFamily="34" charset="0"/>
        </a:defRPr>
      </a:lvl4pPr>
      <a:lvl5pPr algn="l" rtl="0" eaLnBrk="1" fontAlgn="base" hangingPunct="1">
        <a:spcBef>
          <a:spcPct val="0"/>
        </a:spcBef>
        <a:spcAft>
          <a:spcPct val="0"/>
        </a:spcAft>
        <a:defRPr sz="2800" b="1">
          <a:solidFill>
            <a:srgbClr val="FFCC00"/>
          </a:solidFill>
          <a:latin typeface="Verdana" pitchFamily="34" charset="0"/>
        </a:defRPr>
      </a:lvl5pPr>
      <a:lvl6pPr marL="457200" algn="l" rtl="0" eaLnBrk="1" fontAlgn="base" hangingPunct="1">
        <a:spcBef>
          <a:spcPct val="0"/>
        </a:spcBef>
        <a:spcAft>
          <a:spcPct val="0"/>
        </a:spcAft>
        <a:defRPr sz="2800" b="1">
          <a:solidFill>
            <a:srgbClr val="FFCC00"/>
          </a:solidFill>
          <a:latin typeface="Verdana" pitchFamily="34" charset="0"/>
        </a:defRPr>
      </a:lvl6pPr>
      <a:lvl7pPr marL="914400" algn="l" rtl="0" eaLnBrk="1" fontAlgn="base" hangingPunct="1">
        <a:spcBef>
          <a:spcPct val="0"/>
        </a:spcBef>
        <a:spcAft>
          <a:spcPct val="0"/>
        </a:spcAft>
        <a:defRPr sz="2800" b="1">
          <a:solidFill>
            <a:srgbClr val="FFCC00"/>
          </a:solidFill>
          <a:latin typeface="Verdana" pitchFamily="34" charset="0"/>
        </a:defRPr>
      </a:lvl7pPr>
      <a:lvl8pPr marL="1371600" algn="l" rtl="0" eaLnBrk="1" fontAlgn="base" hangingPunct="1">
        <a:spcBef>
          <a:spcPct val="0"/>
        </a:spcBef>
        <a:spcAft>
          <a:spcPct val="0"/>
        </a:spcAft>
        <a:defRPr sz="2800" b="1">
          <a:solidFill>
            <a:srgbClr val="FFCC00"/>
          </a:solidFill>
          <a:latin typeface="Verdana" pitchFamily="34" charset="0"/>
        </a:defRPr>
      </a:lvl8pPr>
      <a:lvl9pPr marL="1828800" algn="l" rtl="0" eaLnBrk="1" fontAlgn="base" hangingPunct="1">
        <a:spcBef>
          <a:spcPct val="0"/>
        </a:spcBef>
        <a:spcAft>
          <a:spcPct val="0"/>
        </a:spcAft>
        <a:defRPr sz="2800" b="1">
          <a:solidFill>
            <a:srgbClr val="FFCC00"/>
          </a:solidFill>
          <a:latin typeface="Verdana" pitchFamily="34" charset="0"/>
        </a:defRPr>
      </a:lvl9pPr>
    </p:titleStyle>
    <p:bodyStyle>
      <a:lvl1pPr marL="342900" indent="-342900" algn="l" rtl="0" eaLnBrk="1" fontAlgn="base" hangingPunct="1">
        <a:spcBef>
          <a:spcPct val="20000"/>
        </a:spcBef>
        <a:spcAft>
          <a:spcPct val="0"/>
        </a:spcAft>
        <a:buChar char="•"/>
        <a:defRPr sz="24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000">
          <a:solidFill>
            <a:schemeClr val="bg1"/>
          </a:solidFill>
          <a:latin typeface="Arial" charset="0"/>
        </a:defRPr>
      </a:lvl2pPr>
      <a:lvl3pPr marL="1143000" indent="-228600" algn="l" rtl="0" eaLnBrk="1" fontAlgn="base" hangingPunct="1">
        <a:spcBef>
          <a:spcPct val="20000"/>
        </a:spcBef>
        <a:spcAft>
          <a:spcPct val="0"/>
        </a:spcAft>
        <a:buChar char="•"/>
        <a:defRPr sz="2000">
          <a:solidFill>
            <a:schemeClr val="bg1"/>
          </a:solidFill>
          <a:latin typeface="Arial" charset="0"/>
        </a:defRPr>
      </a:lvl3pPr>
      <a:lvl4pPr marL="1600200" indent="-228600" algn="l" rtl="0" eaLnBrk="1" fontAlgn="base" hangingPunct="1">
        <a:spcBef>
          <a:spcPct val="20000"/>
        </a:spcBef>
        <a:spcAft>
          <a:spcPct val="0"/>
        </a:spcAft>
        <a:buChar char="•"/>
        <a:defRPr sz="1600">
          <a:solidFill>
            <a:schemeClr val="bg1"/>
          </a:solidFill>
          <a:latin typeface="Arial" charset="0"/>
        </a:defRPr>
      </a:lvl4pPr>
      <a:lvl5pPr marL="2057400" indent="-228600" algn="l" rtl="0" eaLnBrk="1" fontAlgn="base" hangingPunct="1">
        <a:spcBef>
          <a:spcPct val="20000"/>
        </a:spcBef>
        <a:spcAft>
          <a:spcPct val="0"/>
        </a:spcAft>
        <a:buChar char="•"/>
        <a:defRPr sz="1400">
          <a:solidFill>
            <a:schemeClr val="bg1"/>
          </a:solidFill>
          <a:latin typeface="Arial" charset="0"/>
        </a:defRPr>
      </a:lvl5pPr>
      <a:lvl6pPr marL="2514600" indent="-228600" algn="l" rtl="0" eaLnBrk="1" fontAlgn="base" hangingPunct="1">
        <a:spcBef>
          <a:spcPct val="20000"/>
        </a:spcBef>
        <a:spcAft>
          <a:spcPct val="0"/>
        </a:spcAft>
        <a:buChar char="•"/>
        <a:defRPr sz="1400">
          <a:solidFill>
            <a:schemeClr val="bg1"/>
          </a:solidFill>
          <a:latin typeface="Arial" charset="0"/>
        </a:defRPr>
      </a:lvl6pPr>
      <a:lvl7pPr marL="2971800" indent="-228600" algn="l" rtl="0" eaLnBrk="1" fontAlgn="base" hangingPunct="1">
        <a:spcBef>
          <a:spcPct val="20000"/>
        </a:spcBef>
        <a:spcAft>
          <a:spcPct val="0"/>
        </a:spcAft>
        <a:buChar char="•"/>
        <a:defRPr sz="1400">
          <a:solidFill>
            <a:schemeClr val="bg1"/>
          </a:solidFill>
          <a:latin typeface="Arial" charset="0"/>
        </a:defRPr>
      </a:lvl7pPr>
      <a:lvl8pPr marL="3429000" indent="-228600" algn="l" rtl="0" eaLnBrk="1" fontAlgn="base" hangingPunct="1">
        <a:spcBef>
          <a:spcPct val="20000"/>
        </a:spcBef>
        <a:spcAft>
          <a:spcPct val="0"/>
        </a:spcAft>
        <a:buChar char="•"/>
        <a:defRPr sz="1400">
          <a:solidFill>
            <a:schemeClr val="bg1"/>
          </a:solidFill>
          <a:latin typeface="Arial" charset="0"/>
        </a:defRPr>
      </a:lvl8pPr>
      <a:lvl9pPr marL="3886200" indent="-228600" algn="l" rtl="0" eaLnBrk="1" fontAlgn="base" hangingPunct="1">
        <a:spcBef>
          <a:spcPct val="20000"/>
        </a:spcBef>
        <a:spcAft>
          <a:spcPct val="0"/>
        </a:spcAft>
        <a:buChar char="•"/>
        <a:defRPr sz="1400">
          <a:solidFill>
            <a:schemeClr val="bg1"/>
          </a:solidFill>
          <a:latin typeface="Arial" charset="0"/>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5"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3/2/2010</a:t>
            </a:fld>
            <a:endParaRPr lang="en-US" sz="1000" dirty="0">
              <a:solidFill>
                <a:schemeClr val="tx1"/>
              </a:solidFill>
            </a:endParaRP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‹nº›</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37.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1"/>
          <p:cNvSpPr>
            <a:spLocks noGrp="1"/>
          </p:cNvSpPr>
          <p:nvPr>
            <p:ph type="ctrTitle"/>
          </p:nvPr>
        </p:nvSpPr>
        <p:spPr>
          <a:xfrm>
            <a:off x="428596" y="571480"/>
            <a:ext cx="8001056" cy="985846"/>
          </a:xfrm>
        </p:spPr>
        <p:txBody>
          <a:bodyPr>
            <a:normAutofit/>
          </a:bodyPr>
          <a:lstStyle/>
          <a:p>
            <a:pPr algn="ctr"/>
            <a:r>
              <a:rPr lang="pt-BR" sz="4000" dirty="0" smtClean="0"/>
              <a:t>XIV Jornada de Cursos</a:t>
            </a:r>
            <a:endParaRPr lang="pt-BR" sz="4000" dirty="0"/>
          </a:p>
        </p:txBody>
      </p:sp>
      <p:sp>
        <p:nvSpPr>
          <p:cNvPr id="14" name="Título 11"/>
          <p:cNvSpPr txBox="1">
            <a:spLocks/>
          </p:cNvSpPr>
          <p:nvPr/>
        </p:nvSpPr>
        <p:spPr>
          <a:xfrm>
            <a:off x="1000100" y="5214950"/>
            <a:ext cx="7586658" cy="1357322"/>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pt-BR" sz="4100" b="1" i="0" u="none" strike="noStrike" kern="1200" cap="none" spc="0" normalizeH="0" baseline="0" noProof="0" dirty="0" smtClean="0">
                <a:ln>
                  <a:noFill/>
                </a:ln>
                <a:solidFill>
                  <a:schemeClr val="accent3">
                    <a:lumMod val="75000"/>
                  </a:schemeClr>
                </a:solidFill>
                <a:effectLst>
                  <a:outerShdw blurRad="31750" dist="25400" dir="5400000" algn="tl" rotWithShape="0">
                    <a:srgbClr val="000000">
                      <a:alpha val="25000"/>
                    </a:srgbClr>
                  </a:outerShdw>
                </a:effectLst>
                <a:uLnTx/>
                <a:uFillTx/>
                <a:ea typeface="+mj-ea"/>
                <a:cs typeface="+mj-cs"/>
              </a:rPr>
              <a:t> </a:t>
            </a:r>
            <a:r>
              <a:rPr kumimoji="0" lang="pt-BR" sz="1600" b="1" i="0" u="none" strike="noStrike" kern="1200" cap="none" spc="0" normalizeH="0" baseline="0" noProof="0" dirty="0" smtClean="0">
                <a:ln>
                  <a:noFill/>
                </a:ln>
                <a:solidFill>
                  <a:schemeClr val="accent3">
                    <a:lumMod val="75000"/>
                  </a:schemeClr>
                </a:solidFill>
                <a:effectLst>
                  <a:outerShdw blurRad="31750" dist="25400" dir="5400000" algn="tl" rotWithShape="0">
                    <a:srgbClr val="000000">
                      <a:alpha val="25000"/>
                    </a:srgbClr>
                  </a:outerShdw>
                </a:effectLst>
                <a:uLnTx/>
                <a:uFillTx/>
                <a:ea typeface="+mj-ea"/>
                <a:cs typeface="+mj-cs"/>
              </a:rPr>
              <a:t>		</a:t>
            </a:r>
            <a:r>
              <a:rPr kumimoji="0" lang="pt-BR" sz="2400" b="1" i="0" u="none" strike="noStrike" kern="1200" cap="none" spc="0" normalizeH="0" baseline="0" noProof="0" dirty="0" smtClean="0">
                <a:ln>
                  <a:noFill/>
                </a:ln>
                <a:solidFill>
                  <a:schemeClr val="bg1">
                    <a:lumMod val="85000"/>
                    <a:lumOff val="15000"/>
                  </a:schemeClr>
                </a:solidFill>
                <a:effectLst>
                  <a:outerShdw blurRad="31750" dist="25400" dir="5400000" algn="tl" rotWithShape="0">
                    <a:srgbClr val="000000">
                      <a:alpha val="25000"/>
                    </a:srgbClr>
                  </a:outerShdw>
                </a:effectLst>
                <a:uLnTx/>
                <a:uFillTx/>
                <a:ea typeface="+mj-ea"/>
                <a:cs typeface="+mj-cs"/>
              </a:rPr>
              <a:t>Antônio Carlos</a:t>
            </a:r>
            <a:endParaRPr kumimoji="0" lang="pt-BR" sz="2400" b="1" i="0" u="none" strike="noStrike" kern="1200" cap="none" spc="0" normalizeH="0" noProof="0" dirty="0" smtClean="0">
              <a:ln>
                <a:noFill/>
              </a:ln>
              <a:solidFill>
                <a:schemeClr val="bg1">
                  <a:lumMod val="85000"/>
                  <a:lumOff val="15000"/>
                </a:schemeClr>
              </a:solidFill>
              <a:effectLst>
                <a:outerShdw blurRad="31750" dist="25400" dir="5400000" algn="tl" rotWithShape="0">
                  <a:srgbClr val="000000">
                    <a:alpha val="25000"/>
                  </a:srgbClr>
                </a:outerShdw>
              </a:effectLst>
              <a:uLnTx/>
              <a:uFillTx/>
              <a:ea typeface="+mj-ea"/>
              <a:cs typeface="+mj-cs"/>
            </a:endParaRPr>
          </a:p>
          <a:p>
            <a:pPr lvl="0" algn="r" fontAlgn="base">
              <a:spcBef>
                <a:spcPct val="0"/>
              </a:spcBef>
              <a:spcAft>
                <a:spcPct val="0"/>
              </a:spcAft>
              <a:defRPr/>
            </a:pPr>
            <a:r>
              <a:rPr lang="pt-BR" sz="2400" b="1" dirty="0" smtClean="0">
                <a:solidFill>
                  <a:schemeClr val="bg1">
                    <a:lumMod val="85000"/>
                    <a:lumOff val="15000"/>
                  </a:schemeClr>
                </a:solidFill>
                <a:effectLst>
                  <a:outerShdw blurRad="31750" dist="25400" dir="5400000" algn="tl" rotWithShape="0">
                    <a:srgbClr val="000000">
                      <a:alpha val="25000"/>
                    </a:srgbClr>
                  </a:outerShdw>
                </a:effectLst>
              </a:rPr>
              <a:t>Bruno </a:t>
            </a:r>
            <a:r>
              <a:rPr lang="pt-BR" sz="2400" b="1" dirty="0" err="1" smtClean="0">
                <a:solidFill>
                  <a:schemeClr val="bg1">
                    <a:lumMod val="85000"/>
                    <a:lumOff val="15000"/>
                  </a:schemeClr>
                </a:solidFill>
                <a:effectLst>
                  <a:outerShdw blurRad="31750" dist="25400" dir="5400000" algn="tl" rotWithShape="0">
                    <a:srgbClr val="000000">
                      <a:alpha val="25000"/>
                    </a:srgbClr>
                  </a:outerShdw>
                </a:effectLst>
              </a:rPr>
              <a:t>Inojosa</a:t>
            </a:r>
            <a:endParaRPr lang="pt-BR" sz="2400" b="1" dirty="0">
              <a:solidFill>
                <a:schemeClr val="bg1">
                  <a:lumMod val="85000"/>
                  <a:lumOff val="15000"/>
                </a:schemeClr>
              </a:solidFill>
              <a:effectLst>
                <a:outerShdw blurRad="31750" dist="25400" dir="5400000" algn="tl" rotWithShape="0">
                  <a:srgbClr val="000000">
                    <a:alpha val="25000"/>
                  </a:srgbClr>
                </a:outerShdw>
              </a:effectLst>
            </a:endParaRPr>
          </a:p>
        </p:txBody>
      </p:sp>
      <p:sp>
        <p:nvSpPr>
          <p:cNvPr id="10" name="TextBox 9"/>
          <p:cNvSpPr txBox="1"/>
          <p:nvPr/>
        </p:nvSpPr>
        <p:spPr>
          <a:xfrm>
            <a:off x="2714612" y="1785926"/>
            <a:ext cx="3429024" cy="523220"/>
          </a:xfrm>
          <a:prstGeom prst="rect">
            <a:avLst/>
          </a:prstGeom>
          <a:noFill/>
        </p:spPr>
        <p:txBody>
          <a:bodyPr wrap="square" rtlCol="0">
            <a:spAutoFit/>
          </a:bodyPr>
          <a:lstStyle/>
          <a:p>
            <a:pPr algn="ctr"/>
            <a:r>
              <a:rPr lang="pt-BR" sz="2800" dirty="0" smtClean="0">
                <a:solidFill>
                  <a:srgbClr val="FFC000"/>
                </a:solidFill>
              </a:rPr>
              <a:t>.NET com C#</a:t>
            </a:r>
            <a:endParaRPr lang="pt-BR" sz="2800" dirty="0">
              <a:solidFill>
                <a:srgbClr val="FFC000"/>
              </a:solidFill>
            </a:endParaRPr>
          </a:p>
        </p:txBody>
      </p:sp>
      <p:pic>
        <p:nvPicPr>
          <p:cNvPr id="31746" name="Picture 2" descr="CITi"/>
          <p:cNvPicPr>
            <a:picLocks noChangeAspect="1" noChangeArrowheads="1"/>
          </p:cNvPicPr>
          <p:nvPr/>
        </p:nvPicPr>
        <p:blipFill>
          <a:blip r:embed="rId3" cstate="print"/>
          <a:srcRect/>
          <a:stretch>
            <a:fillRect/>
          </a:stretch>
        </p:blipFill>
        <p:spPr bwMode="auto">
          <a:xfrm>
            <a:off x="2928926" y="2428868"/>
            <a:ext cx="3381399" cy="200026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Banco de Dados</a:t>
            </a:r>
            <a:endParaRPr lang="pt-BR" dirty="0"/>
          </a:p>
        </p:txBody>
      </p:sp>
      <p:sp>
        <p:nvSpPr>
          <p:cNvPr id="3" name="Espaço Reservado para Conteúdo 2"/>
          <p:cNvSpPr>
            <a:spLocks noGrp="1"/>
          </p:cNvSpPr>
          <p:nvPr>
            <p:ph idx="1"/>
          </p:nvPr>
        </p:nvSpPr>
        <p:spPr>
          <a:xfrm>
            <a:off x="357188" y="1000125"/>
            <a:ext cx="8043862" cy="5456238"/>
          </a:xfrm>
        </p:spPr>
        <p:txBody>
          <a:bodyPr>
            <a:normAutofit/>
          </a:bodyPr>
          <a:lstStyle/>
          <a:p>
            <a:pPr marL="274320" indent="-274320" fontAlgn="auto">
              <a:spcAft>
                <a:spcPts val="0"/>
              </a:spcAft>
              <a:buFont typeface="Wingdings 2"/>
              <a:buChar char=""/>
              <a:defRPr/>
            </a:pPr>
            <a:r>
              <a:rPr lang="pt-BR" dirty="0" smtClean="0"/>
              <a:t>Tabelas</a:t>
            </a:r>
          </a:p>
          <a:p>
            <a:pPr marL="758952" lvl="2" fontAlgn="auto">
              <a:spcAft>
                <a:spcPts val="0"/>
              </a:spcAft>
              <a:buClr>
                <a:schemeClr val="accent4"/>
              </a:buClr>
              <a:buFont typeface="Wingdings"/>
              <a:buChar char=""/>
              <a:defRPr/>
            </a:pPr>
            <a:r>
              <a:rPr lang="pt-BR" dirty="0" smtClean="0"/>
              <a:t>Objeto criado para armazenar os dados fisicamente</a:t>
            </a:r>
          </a:p>
          <a:p>
            <a:pPr marL="758952" lvl="2" fontAlgn="auto">
              <a:spcAft>
                <a:spcPts val="0"/>
              </a:spcAft>
              <a:buClr>
                <a:schemeClr val="accent4"/>
              </a:buClr>
              <a:buFont typeface="Wingdings"/>
              <a:buChar char=""/>
              <a:defRPr/>
            </a:pPr>
            <a:r>
              <a:rPr lang="pt-BR" sz="2200" dirty="0" smtClean="0"/>
              <a:t>Os dados são armazenados em linhas (registros) e colunas (campos)</a:t>
            </a:r>
            <a:endParaRPr lang="pt-BR" dirty="0" smtClean="0"/>
          </a:p>
        </p:txBody>
      </p:sp>
      <p:pic>
        <p:nvPicPr>
          <p:cNvPr id="235524" name="Picture 2"/>
          <p:cNvPicPr>
            <a:picLocks noChangeAspect="1" noChangeArrowheads="1"/>
          </p:cNvPicPr>
          <p:nvPr/>
        </p:nvPicPr>
        <p:blipFill>
          <a:blip r:embed="rId3" cstate="print"/>
          <a:srcRect/>
          <a:stretch>
            <a:fillRect/>
          </a:stretch>
        </p:blipFill>
        <p:spPr bwMode="auto">
          <a:xfrm>
            <a:off x="928688" y="2928938"/>
            <a:ext cx="7002462" cy="3357562"/>
          </a:xfrm>
          <a:prstGeom prst="rect">
            <a:avLst/>
          </a:prstGeom>
          <a:noFill/>
          <a:ln w="9525">
            <a:solidFill>
              <a:schemeClr val="tx1"/>
            </a:solid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Banco de Dados</a:t>
            </a:r>
            <a:endParaRPr lang="pt-BR" dirty="0"/>
          </a:p>
        </p:txBody>
      </p:sp>
      <p:sp>
        <p:nvSpPr>
          <p:cNvPr id="3" name="Espaço Reservado para Conteúdo 2"/>
          <p:cNvSpPr>
            <a:spLocks noGrp="1"/>
          </p:cNvSpPr>
          <p:nvPr>
            <p:ph idx="1"/>
          </p:nvPr>
        </p:nvSpPr>
        <p:spPr>
          <a:xfrm>
            <a:off x="357188" y="1000125"/>
            <a:ext cx="8043862" cy="5456238"/>
          </a:xfrm>
        </p:spPr>
        <p:txBody>
          <a:bodyPr>
            <a:normAutofit/>
          </a:bodyPr>
          <a:lstStyle/>
          <a:p>
            <a:pPr marL="274320" indent="-274320" fontAlgn="auto">
              <a:spcAft>
                <a:spcPts val="0"/>
              </a:spcAft>
              <a:buFont typeface="Wingdings 2"/>
              <a:buChar char=""/>
              <a:defRPr/>
            </a:pPr>
            <a:r>
              <a:rPr lang="pt-BR" dirty="0" smtClean="0"/>
              <a:t>Registros</a:t>
            </a:r>
          </a:p>
          <a:p>
            <a:pPr marL="758952" lvl="2" fontAlgn="auto">
              <a:spcAft>
                <a:spcPts val="0"/>
              </a:spcAft>
              <a:buClr>
                <a:schemeClr val="accent4"/>
              </a:buClr>
              <a:buFont typeface="Wingdings"/>
              <a:buChar char=""/>
              <a:defRPr/>
            </a:pPr>
            <a:r>
              <a:rPr lang="pt-BR" dirty="0" smtClean="0"/>
              <a:t>São linhas de uma tabela</a:t>
            </a:r>
          </a:p>
          <a:p>
            <a:pPr marL="758952" lvl="2" fontAlgn="auto">
              <a:spcAft>
                <a:spcPts val="0"/>
              </a:spcAft>
              <a:buClr>
                <a:schemeClr val="accent4"/>
              </a:buClr>
              <a:buFont typeface="Wingdings"/>
              <a:buChar char=""/>
              <a:defRPr/>
            </a:pPr>
            <a:r>
              <a:rPr lang="pt-BR" dirty="0" smtClean="0"/>
              <a:t>Armazenam um conjunto de dados pré-definido pela tabela</a:t>
            </a:r>
          </a:p>
          <a:p>
            <a:pPr marL="274320" indent="-274320" fontAlgn="auto">
              <a:spcAft>
                <a:spcPts val="0"/>
              </a:spcAft>
              <a:buFont typeface="Wingdings 2"/>
              <a:buChar char=""/>
              <a:defRPr/>
            </a:pPr>
            <a:r>
              <a:rPr lang="pt-BR" dirty="0" smtClean="0"/>
              <a:t>Campos</a:t>
            </a:r>
          </a:p>
          <a:p>
            <a:pPr marL="758952" lvl="2" fontAlgn="auto">
              <a:spcAft>
                <a:spcPts val="0"/>
              </a:spcAft>
              <a:buClr>
                <a:schemeClr val="accent4"/>
              </a:buClr>
              <a:buFont typeface="Wingdings"/>
              <a:buChar char=""/>
              <a:defRPr/>
            </a:pPr>
            <a:r>
              <a:rPr lang="pt-BR" dirty="0" smtClean="0"/>
              <a:t>São as colunas de uma tabela</a:t>
            </a:r>
          </a:p>
          <a:p>
            <a:pPr marL="758952" lvl="2" fontAlgn="auto">
              <a:spcAft>
                <a:spcPts val="0"/>
              </a:spcAft>
              <a:buClr>
                <a:schemeClr val="accent4"/>
              </a:buClr>
              <a:buFont typeface="Wingdings"/>
              <a:buChar char=""/>
              <a:defRPr/>
            </a:pPr>
            <a:r>
              <a:rPr lang="pt-BR" dirty="0" smtClean="0"/>
              <a:t>Possuem um tipo de dado definido</a:t>
            </a:r>
          </a:p>
          <a:p>
            <a:pPr marL="758952" lvl="2" fontAlgn="auto">
              <a:spcAft>
                <a:spcPts val="0"/>
              </a:spcAft>
              <a:buClr>
                <a:schemeClr val="accent4"/>
              </a:buClr>
              <a:buFont typeface="Wingdings"/>
              <a:buChar char=""/>
              <a:defRPr/>
            </a:pPr>
            <a:r>
              <a:rPr lang="pt-BR" dirty="0" smtClean="0"/>
              <a:t>Armazenam um dado</a:t>
            </a:r>
          </a:p>
          <a:p>
            <a:pPr marL="274320" indent="-274320" fontAlgn="auto">
              <a:spcAft>
                <a:spcPts val="0"/>
              </a:spcAft>
              <a:buFont typeface="Wingdings 2"/>
              <a:buChar char=""/>
              <a:defRPr/>
            </a:pPr>
            <a:r>
              <a:rPr lang="pt-BR" dirty="0" smtClean="0"/>
              <a:t>Chave Primária</a:t>
            </a:r>
          </a:p>
          <a:p>
            <a:pPr marL="758952" lvl="2" fontAlgn="auto">
              <a:spcAft>
                <a:spcPts val="0"/>
              </a:spcAft>
              <a:buClr>
                <a:schemeClr val="accent4"/>
              </a:buClr>
              <a:buFont typeface="Wingdings"/>
              <a:buChar char=""/>
              <a:defRPr/>
            </a:pPr>
            <a:r>
              <a:rPr lang="pt-BR" dirty="0" smtClean="0"/>
              <a:t>Campo que permite a identificação única de um registro em uma tabela</a:t>
            </a:r>
          </a:p>
          <a:p>
            <a:pPr marL="274320" indent="-274320" fontAlgn="auto">
              <a:spcAft>
                <a:spcPts val="0"/>
              </a:spcAft>
              <a:buFont typeface="Wingdings 2"/>
              <a:buChar char=""/>
              <a:defRPr/>
            </a:pPr>
            <a:r>
              <a:rPr lang="pt-BR" dirty="0" smtClean="0"/>
              <a:t>Chave Estrangeira</a:t>
            </a:r>
          </a:p>
          <a:p>
            <a:pPr marL="758952" lvl="2" fontAlgn="auto">
              <a:spcAft>
                <a:spcPts val="0"/>
              </a:spcAft>
              <a:buClr>
                <a:schemeClr val="accent4"/>
              </a:buClr>
              <a:buFont typeface="Wingdings"/>
              <a:buChar char=""/>
              <a:defRPr/>
            </a:pPr>
            <a:r>
              <a:rPr lang="pt-BR" dirty="0" smtClean="0"/>
              <a:t>Campo que referencia uma Chave de um outro registro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Banco de Dados</a:t>
            </a:r>
            <a:endParaRPr lang="pt-BR" dirty="0"/>
          </a:p>
        </p:txBody>
      </p:sp>
      <p:sp>
        <p:nvSpPr>
          <p:cNvPr id="3" name="Espaço Reservado para Conteúdo 2"/>
          <p:cNvSpPr>
            <a:spLocks noGrp="1"/>
          </p:cNvSpPr>
          <p:nvPr>
            <p:ph idx="1"/>
          </p:nvPr>
        </p:nvSpPr>
        <p:spPr>
          <a:xfrm>
            <a:off x="357188" y="1000125"/>
            <a:ext cx="8043862" cy="5456238"/>
          </a:xfrm>
        </p:spPr>
        <p:txBody>
          <a:bodyPr>
            <a:normAutofit/>
          </a:bodyPr>
          <a:lstStyle/>
          <a:p>
            <a:pPr marL="274320" indent="-274320" fontAlgn="auto">
              <a:spcAft>
                <a:spcPts val="0"/>
              </a:spcAft>
              <a:buFont typeface="Wingdings 2"/>
              <a:buChar char=""/>
              <a:defRPr/>
            </a:pPr>
            <a:r>
              <a:rPr lang="pt-BR" dirty="0" smtClean="0"/>
              <a:t>Índices</a:t>
            </a:r>
          </a:p>
          <a:p>
            <a:pPr marL="758952" lvl="2" fontAlgn="auto">
              <a:spcAft>
                <a:spcPts val="0"/>
              </a:spcAft>
              <a:buClr>
                <a:schemeClr val="accent4"/>
              </a:buClr>
              <a:buFont typeface="Wingdings"/>
              <a:buChar char=""/>
              <a:defRPr/>
            </a:pPr>
            <a:r>
              <a:rPr lang="pt-BR" dirty="0" smtClean="0"/>
              <a:t>É uma ferramenta usada pelo gerenciador de Banco de Dados para facilitar a busca de linhas dentro de uma tabela</a:t>
            </a:r>
          </a:p>
          <a:p>
            <a:pPr marL="758952" lvl="2" fontAlgn="auto">
              <a:spcAft>
                <a:spcPts val="0"/>
              </a:spcAft>
              <a:buClr>
                <a:schemeClr val="accent4"/>
              </a:buClr>
              <a:buFont typeface="Wingdings"/>
              <a:buNone/>
              <a:defRPr/>
            </a:pPr>
            <a:endParaRPr lang="pt-BR" dirty="0" smtClean="0"/>
          </a:p>
          <a:p>
            <a:pPr marL="521208" lvl="1" fontAlgn="auto">
              <a:spcAft>
                <a:spcPts val="0"/>
              </a:spcAft>
              <a:buClr>
                <a:schemeClr val="accent4"/>
              </a:buClr>
              <a:buFont typeface="Wingdings 2"/>
              <a:buChar char=""/>
              <a:defRPr/>
            </a:pPr>
            <a:r>
              <a:rPr lang="pt-BR" dirty="0" smtClean="0"/>
              <a:t>Índice Único</a:t>
            </a:r>
          </a:p>
          <a:p>
            <a:pPr marL="758952" lvl="2" fontAlgn="auto">
              <a:spcAft>
                <a:spcPts val="0"/>
              </a:spcAft>
              <a:buClr>
                <a:schemeClr val="accent4"/>
              </a:buClr>
              <a:buFont typeface="Wingdings"/>
              <a:buChar char=""/>
              <a:defRPr/>
            </a:pPr>
            <a:r>
              <a:rPr lang="pt-BR" dirty="0" smtClean="0"/>
              <a:t>Índice criado a partir de uma coluna ou de um conjunto de colunas. Não permite a inclusão de linhas duplicadas</a:t>
            </a:r>
          </a:p>
          <a:p>
            <a:pPr marL="521208" lvl="1" fontAlgn="auto">
              <a:spcAft>
                <a:spcPts val="0"/>
              </a:spcAft>
              <a:buClr>
                <a:schemeClr val="accent4"/>
              </a:buClr>
              <a:buFont typeface="Wingdings 2"/>
              <a:buChar char=""/>
              <a:defRPr/>
            </a:pPr>
            <a:r>
              <a:rPr lang="pt-BR" dirty="0" smtClean="0"/>
              <a:t>Índice de Performance</a:t>
            </a:r>
          </a:p>
          <a:p>
            <a:pPr marL="758952" lvl="2" fontAlgn="auto">
              <a:spcAft>
                <a:spcPts val="0"/>
              </a:spcAft>
              <a:buClr>
                <a:schemeClr val="accent4"/>
              </a:buClr>
              <a:buFont typeface="Wingdings"/>
              <a:buChar char=""/>
              <a:defRPr/>
            </a:pPr>
            <a:r>
              <a:rPr lang="pt-BR" dirty="0" smtClean="0"/>
              <a:t>Facilita a busca de linhas na tabela</a:t>
            </a:r>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Banco de Dados</a:t>
            </a:r>
            <a:endParaRPr lang="pt-BR" dirty="0"/>
          </a:p>
        </p:txBody>
      </p:sp>
      <p:graphicFrame>
        <p:nvGraphicFramePr>
          <p:cNvPr id="2050" name="Object 2"/>
          <p:cNvGraphicFramePr>
            <a:graphicFrameLocks noChangeAspect="1"/>
          </p:cNvGraphicFramePr>
          <p:nvPr/>
        </p:nvGraphicFramePr>
        <p:xfrm>
          <a:off x="1071563" y="1214438"/>
          <a:ext cx="6096000" cy="5116512"/>
        </p:xfrm>
        <a:graphic>
          <a:graphicData uri="http://schemas.openxmlformats.org/presentationml/2006/ole">
            <p:oleObj spid="_x0000_s1026" name="Visio" r:id="rId4" imgW="5133240" imgH="4308120" progId="Visio.Drawing.11">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Banco de Dados</a:t>
            </a:r>
            <a:endParaRPr lang="pt-BR" dirty="0"/>
          </a:p>
        </p:txBody>
      </p:sp>
      <p:sp>
        <p:nvSpPr>
          <p:cNvPr id="3" name="Espaço Reservado para Conteúdo 2"/>
          <p:cNvSpPr>
            <a:spLocks noGrp="1"/>
          </p:cNvSpPr>
          <p:nvPr>
            <p:ph idx="1"/>
          </p:nvPr>
        </p:nvSpPr>
        <p:spPr>
          <a:xfrm>
            <a:off x="357188" y="1000125"/>
            <a:ext cx="8043862" cy="5456238"/>
          </a:xfrm>
        </p:spPr>
        <p:txBody>
          <a:bodyPr>
            <a:normAutofit/>
          </a:bodyPr>
          <a:lstStyle/>
          <a:p>
            <a:pPr marL="274320" indent="-274320" fontAlgn="auto">
              <a:spcAft>
                <a:spcPts val="0"/>
              </a:spcAft>
              <a:buFont typeface="Wingdings 2"/>
              <a:buChar char=""/>
              <a:defRPr/>
            </a:pPr>
            <a:r>
              <a:rPr lang="pt-BR" dirty="0" smtClean="0"/>
              <a:t>Visões</a:t>
            </a:r>
          </a:p>
          <a:p>
            <a:pPr marL="758952" lvl="2" fontAlgn="auto">
              <a:spcAft>
                <a:spcPts val="0"/>
              </a:spcAft>
              <a:buClr>
                <a:schemeClr val="accent4"/>
              </a:buClr>
              <a:buFont typeface="Wingdings"/>
              <a:buChar char=""/>
              <a:defRPr/>
            </a:pPr>
            <a:r>
              <a:rPr lang="pt-BR" dirty="0" smtClean="0"/>
              <a:t>São tabelas lógicas sobre um Banco de dados mas que não possuem os dados propriamente ditos</a:t>
            </a:r>
          </a:p>
          <a:p>
            <a:pPr marL="758952" lvl="2" fontAlgn="auto">
              <a:spcAft>
                <a:spcPts val="0"/>
              </a:spcAft>
              <a:buClr>
                <a:schemeClr val="accent4"/>
              </a:buClr>
              <a:buFont typeface="Wingdings"/>
              <a:buChar char=""/>
              <a:defRPr/>
            </a:pPr>
            <a:endParaRPr lang="pt-BR" dirty="0" smtClean="0"/>
          </a:p>
          <a:p>
            <a:pPr marL="521208" lvl="1" fontAlgn="auto">
              <a:spcAft>
                <a:spcPts val="0"/>
              </a:spcAft>
              <a:buClr>
                <a:schemeClr val="accent4"/>
              </a:buClr>
              <a:buFont typeface="Wingdings 2"/>
              <a:buChar char=""/>
              <a:defRPr/>
            </a:pPr>
            <a:r>
              <a:rPr lang="pt-BR" dirty="0" smtClean="0"/>
              <a:t>Visão Idêntica:</a:t>
            </a:r>
          </a:p>
          <a:p>
            <a:pPr marL="521208" lvl="1" fontAlgn="auto">
              <a:spcAft>
                <a:spcPts val="0"/>
              </a:spcAft>
              <a:buClr>
                <a:schemeClr val="accent4"/>
              </a:buClr>
              <a:buFont typeface="Wingdings 2"/>
              <a:buChar char=""/>
              <a:defRPr/>
            </a:pPr>
            <a:endParaRPr lang="pt-BR" dirty="0"/>
          </a:p>
        </p:txBody>
      </p:sp>
      <p:pic>
        <p:nvPicPr>
          <p:cNvPr id="238596" name="Picture 2"/>
          <p:cNvPicPr>
            <a:picLocks noChangeAspect="1" noChangeArrowheads="1"/>
          </p:cNvPicPr>
          <p:nvPr/>
        </p:nvPicPr>
        <p:blipFill>
          <a:blip r:embed="rId3" cstate="print"/>
          <a:srcRect/>
          <a:stretch>
            <a:fillRect/>
          </a:stretch>
        </p:blipFill>
        <p:spPr bwMode="auto">
          <a:xfrm>
            <a:off x="1928813" y="3500438"/>
            <a:ext cx="5497512" cy="2571750"/>
          </a:xfrm>
          <a:prstGeom prst="rect">
            <a:avLst/>
          </a:prstGeom>
          <a:noFill/>
          <a:ln w="9525">
            <a:solidFill>
              <a:schemeClr val="tx1"/>
            </a:solid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Banco de Dados</a:t>
            </a:r>
            <a:endParaRPr lang="pt-BR" dirty="0"/>
          </a:p>
        </p:txBody>
      </p:sp>
      <p:sp>
        <p:nvSpPr>
          <p:cNvPr id="3" name="Espaço Reservado para Conteúdo 2"/>
          <p:cNvSpPr>
            <a:spLocks noGrp="1"/>
          </p:cNvSpPr>
          <p:nvPr>
            <p:ph idx="1"/>
          </p:nvPr>
        </p:nvSpPr>
        <p:spPr>
          <a:xfrm>
            <a:off x="357188" y="1000125"/>
            <a:ext cx="8043862" cy="5456238"/>
          </a:xfrm>
        </p:spPr>
        <p:txBody>
          <a:bodyPr>
            <a:normAutofit/>
          </a:bodyPr>
          <a:lstStyle/>
          <a:p>
            <a:pPr marL="521208" lvl="1" fontAlgn="auto">
              <a:spcAft>
                <a:spcPts val="0"/>
              </a:spcAft>
              <a:buClr>
                <a:schemeClr val="accent4"/>
              </a:buClr>
              <a:buFont typeface="Wingdings 2"/>
              <a:buChar char=""/>
              <a:defRPr/>
            </a:pPr>
            <a:r>
              <a:rPr lang="pt-BR" dirty="0" smtClean="0"/>
              <a:t>Visão por Seleção de Colunas:</a:t>
            </a:r>
          </a:p>
          <a:p>
            <a:pPr marL="521208" lvl="1" fontAlgn="auto">
              <a:spcAft>
                <a:spcPts val="0"/>
              </a:spcAft>
              <a:buClr>
                <a:schemeClr val="accent4"/>
              </a:buClr>
              <a:buFont typeface="Wingdings 2"/>
              <a:buChar char=""/>
              <a:defRPr/>
            </a:pPr>
            <a:endParaRPr lang="pt-BR" dirty="0" smtClean="0"/>
          </a:p>
          <a:p>
            <a:pPr marL="521208" lvl="1" fontAlgn="auto">
              <a:spcAft>
                <a:spcPts val="0"/>
              </a:spcAft>
              <a:buClr>
                <a:schemeClr val="accent4"/>
              </a:buClr>
              <a:buFont typeface="Wingdings 2"/>
              <a:buChar char=""/>
              <a:defRPr/>
            </a:pPr>
            <a:endParaRPr lang="pt-BR" dirty="0" smtClean="0"/>
          </a:p>
          <a:p>
            <a:pPr marL="521208" lvl="1" fontAlgn="auto">
              <a:spcAft>
                <a:spcPts val="0"/>
              </a:spcAft>
              <a:buClr>
                <a:schemeClr val="accent4"/>
              </a:buClr>
              <a:buFont typeface="Wingdings 2"/>
              <a:buChar char=""/>
              <a:defRPr/>
            </a:pPr>
            <a:endParaRPr lang="pt-BR" dirty="0" smtClean="0"/>
          </a:p>
          <a:p>
            <a:pPr marL="521208" lvl="1" fontAlgn="auto">
              <a:spcAft>
                <a:spcPts val="0"/>
              </a:spcAft>
              <a:buClr>
                <a:schemeClr val="accent4"/>
              </a:buClr>
              <a:buFont typeface="Wingdings 2"/>
              <a:buChar char=""/>
              <a:defRPr/>
            </a:pPr>
            <a:endParaRPr lang="pt-BR" dirty="0" smtClean="0"/>
          </a:p>
          <a:p>
            <a:pPr marL="521208" lvl="1" fontAlgn="auto">
              <a:spcAft>
                <a:spcPts val="0"/>
              </a:spcAft>
              <a:buClr>
                <a:schemeClr val="accent4"/>
              </a:buClr>
              <a:buFont typeface="Wingdings 2"/>
              <a:buChar char=""/>
              <a:defRPr/>
            </a:pPr>
            <a:endParaRPr lang="pt-BR" dirty="0" smtClean="0"/>
          </a:p>
          <a:p>
            <a:pPr marL="521208" lvl="1" fontAlgn="auto">
              <a:spcAft>
                <a:spcPts val="0"/>
              </a:spcAft>
              <a:buClr>
                <a:schemeClr val="accent4"/>
              </a:buClr>
              <a:buFont typeface="Wingdings 2"/>
              <a:buChar char=""/>
              <a:defRPr/>
            </a:pPr>
            <a:endParaRPr lang="pt-BR" dirty="0" smtClean="0"/>
          </a:p>
          <a:p>
            <a:pPr marL="521208" lvl="1" fontAlgn="auto">
              <a:spcAft>
                <a:spcPts val="0"/>
              </a:spcAft>
              <a:buClr>
                <a:schemeClr val="accent4"/>
              </a:buClr>
              <a:buFont typeface="Wingdings 2"/>
              <a:buChar char=""/>
              <a:defRPr/>
            </a:pPr>
            <a:r>
              <a:rPr lang="pt-BR" dirty="0" smtClean="0"/>
              <a:t>Visão por Seleção de Linhas:</a:t>
            </a:r>
            <a:endParaRPr lang="pt-BR" dirty="0"/>
          </a:p>
        </p:txBody>
      </p:sp>
      <p:pic>
        <p:nvPicPr>
          <p:cNvPr id="239620" name="Picture 2"/>
          <p:cNvPicPr>
            <a:picLocks noChangeAspect="1" noChangeArrowheads="1"/>
          </p:cNvPicPr>
          <p:nvPr/>
        </p:nvPicPr>
        <p:blipFill>
          <a:blip r:embed="rId3" cstate="print"/>
          <a:srcRect/>
          <a:stretch>
            <a:fillRect/>
          </a:stretch>
        </p:blipFill>
        <p:spPr bwMode="auto">
          <a:xfrm>
            <a:off x="2286000" y="1571625"/>
            <a:ext cx="3590925" cy="1933575"/>
          </a:xfrm>
          <a:prstGeom prst="rect">
            <a:avLst/>
          </a:prstGeom>
          <a:noFill/>
          <a:ln w="9525">
            <a:solidFill>
              <a:schemeClr val="tx1"/>
            </a:solidFill>
            <a:miter lim="800000"/>
            <a:headEnd/>
            <a:tailEnd/>
          </a:ln>
        </p:spPr>
      </p:pic>
      <p:pic>
        <p:nvPicPr>
          <p:cNvPr id="239621" name="Picture 3"/>
          <p:cNvPicPr>
            <a:picLocks noChangeAspect="1" noChangeArrowheads="1"/>
          </p:cNvPicPr>
          <p:nvPr/>
        </p:nvPicPr>
        <p:blipFill>
          <a:blip r:embed="rId4" cstate="print"/>
          <a:srcRect/>
          <a:stretch>
            <a:fillRect/>
          </a:stretch>
        </p:blipFill>
        <p:spPr bwMode="auto">
          <a:xfrm>
            <a:off x="2286000" y="4429125"/>
            <a:ext cx="4152900" cy="1933575"/>
          </a:xfrm>
          <a:prstGeom prst="rect">
            <a:avLst/>
          </a:prstGeom>
          <a:noFill/>
          <a:ln w="9525">
            <a:solidFill>
              <a:schemeClr val="tx1"/>
            </a:solid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Banco de Dados</a:t>
            </a:r>
            <a:endParaRPr lang="pt-BR" dirty="0"/>
          </a:p>
        </p:txBody>
      </p:sp>
      <p:sp>
        <p:nvSpPr>
          <p:cNvPr id="3" name="Espaço Reservado para Conteúdo 2"/>
          <p:cNvSpPr>
            <a:spLocks noGrp="1"/>
          </p:cNvSpPr>
          <p:nvPr>
            <p:ph idx="1"/>
          </p:nvPr>
        </p:nvSpPr>
        <p:spPr>
          <a:xfrm>
            <a:off x="357188" y="1000125"/>
            <a:ext cx="8043862" cy="5456238"/>
          </a:xfrm>
        </p:spPr>
        <p:txBody>
          <a:bodyPr>
            <a:normAutofit/>
          </a:bodyPr>
          <a:lstStyle/>
          <a:p>
            <a:pPr marL="521208" lvl="1" fontAlgn="auto">
              <a:spcAft>
                <a:spcPts val="0"/>
              </a:spcAft>
              <a:buClr>
                <a:schemeClr val="accent4"/>
              </a:buClr>
              <a:buFont typeface="Wingdings 2"/>
              <a:buChar char=""/>
              <a:defRPr/>
            </a:pPr>
            <a:r>
              <a:rPr lang="pt-BR" dirty="0" smtClean="0"/>
              <a:t>Visão por Seleção de Linhas e Colunas:</a:t>
            </a:r>
          </a:p>
        </p:txBody>
      </p:sp>
      <p:pic>
        <p:nvPicPr>
          <p:cNvPr id="240644" name="Picture 3"/>
          <p:cNvPicPr>
            <a:picLocks noChangeAspect="1" noChangeArrowheads="1"/>
          </p:cNvPicPr>
          <p:nvPr/>
        </p:nvPicPr>
        <p:blipFill>
          <a:blip r:embed="rId3" cstate="print"/>
          <a:srcRect/>
          <a:stretch>
            <a:fillRect/>
          </a:stretch>
        </p:blipFill>
        <p:spPr bwMode="auto">
          <a:xfrm>
            <a:off x="1143000" y="2143125"/>
            <a:ext cx="6397625" cy="3643313"/>
          </a:xfrm>
          <a:prstGeom prst="rect">
            <a:avLst/>
          </a:prstGeom>
          <a:noFill/>
          <a:ln w="9525">
            <a:solidFill>
              <a:schemeClr val="tx1"/>
            </a:solid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Banco de Dados</a:t>
            </a:r>
            <a:endParaRPr lang="pt-BR" dirty="0"/>
          </a:p>
        </p:txBody>
      </p:sp>
      <p:sp>
        <p:nvSpPr>
          <p:cNvPr id="3" name="Espaço Reservado para Conteúdo 2"/>
          <p:cNvSpPr>
            <a:spLocks noGrp="1"/>
          </p:cNvSpPr>
          <p:nvPr>
            <p:ph idx="1"/>
          </p:nvPr>
        </p:nvSpPr>
        <p:spPr>
          <a:xfrm>
            <a:off x="357188" y="1000125"/>
            <a:ext cx="8043862" cy="5456238"/>
          </a:xfrm>
        </p:spPr>
        <p:txBody>
          <a:bodyPr>
            <a:normAutofit/>
          </a:bodyPr>
          <a:lstStyle/>
          <a:p>
            <a:pPr marL="521208" lvl="1" fontAlgn="auto">
              <a:spcAft>
                <a:spcPts val="0"/>
              </a:spcAft>
              <a:buClr>
                <a:schemeClr val="accent4"/>
              </a:buClr>
              <a:buFont typeface="Wingdings 2"/>
              <a:buChar char=""/>
              <a:defRPr/>
            </a:pPr>
            <a:r>
              <a:rPr lang="pt-BR" dirty="0" smtClean="0"/>
              <a:t>Visão por Junção de Tabelas:</a:t>
            </a:r>
            <a:endParaRPr lang="pt-BR" dirty="0"/>
          </a:p>
        </p:txBody>
      </p:sp>
      <p:pic>
        <p:nvPicPr>
          <p:cNvPr id="241668" name="Picture 4"/>
          <p:cNvPicPr>
            <a:picLocks noChangeAspect="1" noChangeArrowheads="1"/>
          </p:cNvPicPr>
          <p:nvPr/>
        </p:nvPicPr>
        <p:blipFill>
          <a:blip r:embed="rId3" cstate="print"/>
          <a:srcRect/>
          <a:stretch>
            <a:fillRect/>
          </a:stretch>
        </p:blipFill>
        <p:spPr bwMode="auto">
          <a:xfrm>
            <a:off x="857250" y="1643063"/>
            <a:ext cx="7215188" cy="4868862"/>
          </a:xfrm>
          <a:prstGeom prst="rect">
            <a:avLst/>
          </a:prstGeom>
          <a:noFill/>
          <a:ln w="9525">
            <a:solidFill>
              <a:schemeClr val="tx1"/>
            </a:solid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285784" y="1785926"/>
            <a:ext cx="7772400" cy="1828800"/>
          </a:xfrm>
        </p:spPr>
        <p:txBody>
          <a:bodyPr/>
          <a:lstStyle/>
          <a:p>
            <a:pPr fontAlgn="auto">
              <a:spcAft>
                <a:spcPts val="0"/>
              </a:spcAft>
              <a:defRPr/>
            </a:pPr>
            <a:r>
              <a:rPr lang="pt-BR" dirty="0" smtClean="0"/>
              <a:t>SQL Básico</a:t>
            </a:r>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pPr fontAlgn="auto">
              <a:spcAft>
                <a:spcPts val="0"/>
              </a:spcAft>
              <a:defRPr/>
            </a:pPr>
            <a:r>
              <a:rPr lang="pt-BR" dirty="0" smtClean="0"/>
              <a:t>Criar </a:t>
            </a:r>
            <a:r>
              <a:rPr lang="pt-BR" dirty="0" err="1" smtClean="0"/>
              <a:t>Tableas</a:t>
            </a:r>
            <a:endParaRPr lang="pt-BR" dirty="0"/>
          </a:p>
        </p:txBody>
      </p:sp>
      <p:sp>
        <p:nvSpPr>
          <p:cNvPr id="243715" name="Espaço Reservado para Conteúdo 4"/>
          <p:cNvSpPr>
            <a:spLocks noGrp="1"/>
          </p:cNvSpPr>
          <p:nvPr>
            <p:ph idx="1"/>
          </p:nvPr>
        </p:nvSpPr>
        <p:spPr>
          <a:xfrm>
            <a:off x="357188" y="1785938"/>
            <a:ext cx="8043862" cy="4670425"/>
          </a:xfrm>
        </p:spPr>
        <p:txBody>
          <a:bodyPr/>
          <a:lstStyle/>
          <a:p>
            <a:pPr>
              <a:buFont typeface="Wingdings 2" pitchFamily="18" charset="2"/>
              <a:buNone/>
            </a:pPr>
            <a:r>
              <a:rPr lang="pt-BR" sz="1800" b="1" smtClean="0">
                <a:latin typeface="Courier New" pitchFamily="49" charset="0"/>
                <a:cs typeface="Courier New" pitchFamily="49" charset="0"/>
              </a:rPr>
              <a:t>CREATE TABLE [cliente](</a:t>
            </a:r>
          </a:p>
          <a:p>
            <a:pPr>
              <a:buFont typeface="Wingdings 2" pitchFamily="18" charset="2"/>
              <a:buNone/>
            </a:pPr>
            <a:r>
              <a:rPr lang="en-US" sz="1800" b="1" smtClean="0">
                <a:latin typeface="Courier New" pitchFamily="49" charset="0"/>
                <a:cs typeface="Courier New" pitchFamily="49" charset="0"/>
              </a:rPr>
              <a:t>	[cli_cod] [int] PRIMARY KEY  IDENTITY(1,1),</a:t>
            </a:r>
          </a:p>
          <a:p>
            <a:pPr>
              <a:buFont typeface="Wingdings 2" pitchFamily="18" charset="2"/>
              <a:buNone/>
            </a:pPr>
            <a:r>
              <a:rPr lang="en-US" sz="1800" b="1" smtClean="0">
                <a:latin typeface="Courier New" pitchFamily="49" charset="0"/>
                <a:cs typeface="Courier New" pitchFamily="49" charset="0"/>
              </a:rPr>
              <a:t>	[cli_nome] [varchar](50) NOT NULL,</a:t>
            </a:r>
          </a:p>
          <a:p>
            <a:pPr>
              <a:buFont typeface="Wingdings 2" pitchFamily="18" charset="2"/>
              <a:buNone/>
            </a:pPr>
            <a:r>
              <a:rPr lang="pt-BR" sz="1800" b="1" smtClean="0">
                <a:latin typeface="Courier New" pitchFamily="49" charset="0"/>
                <a:cs typeface="Courier New" pitchFamily="49" charset="0"/>
              </a:rPr>
              <a:t>	[cli_end] [varchar](50) NULL,</a:t>
            </a:r>
          </a:p>
          <a:p>
            <a:pPr>
              <a:buFont typeface="Wingdings 2" pitchFamily="18" charset="2"/>
              <a:buNone/>
            </a:pPr>
            <a:r>
              <a:rPr lang="en-US" sz="1800" b="1" smtClean="0">
                <a:latin typeface="Courier New" pitchFamily="49" charset="0"/>
                <a:cs typeface="Courier New" pitchFamily="49" charset="0"/>
              </a:rPr>
              <a:t>	[cli_cnpj] [char](11) NOT NULL</a:t>
            </a:r>
          </a:p>
          <a:p>
            <a:pPr>
              <a:buFont typeface="Wingdings 2" pitchFamily="18" charset="2"/>
              <a:buNone/>
            </a:pPr>
            <a:r>
              <a:rPr lang="pt-BR" sz="1800" b="1" smtClean="0">
                <a:latin typeface="Courier New" pitchFamily="49" charset="0"/>
                <a:cs typeface="Courier New" pitchFamily="49"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Texto 1"/>
          <p:cNvSpPr>
            <a:spLocks noGrp="1"/>
          </p:cNvSpPr>
          <p:nvPr>
            <p:ph type="body" idx="1"/>
          </p:nvPr>
        </p:nvSpPr>
        <p:spPr/>
        <p:txBody>
          <a:bodyPr/>
          <a:lstStyle/>
          <a:p>
            <a:endParaRPr lang="pt-BR" dirty="0" smtClean="0"/>
          </a:p>
          <a:p>
            <a:r>
              <a:rPr lang="pt-BR" dirty="0" smtClean="0"/>
              <a:t>Acesso a dados</a:t>
            </a:r>
          </a:p>
          <a:p>
            <a:r>
              <a:rPr lang="pt-BR" dirty="0" smtClean="0"/>
              <a:t>O que é ADO.NET?</a:t>
            </a:r>
          </a:p>
          <a:p>
            <a:r>
              <a:rPr lang="pt-BR" dirty="0" smtClean="0"/>
              <a:t>Vantagens do ADO.NET</a:t>
            </a:r>
          </a:p>
          <a:p>
            <a:r>
              <a:rPr lang="pt-BR" dirty="0" smtClean="0"/>
              <a:t>Arquitetura .NET Framework</a:t>
            </a:r>
          </a:p>
          <a:p>
            <a:r>
              <a:rPr lang="pt-BR" dirty="0" smtClean="0"/>
              <a:t>Arquitetura ADO.NET</a:t>
            </a:r>
          </a:p>
          <a:p>
            <a:r>
              <a:rPr lang="pt-BR" dirty="0" smtClean="0"/>
              <a:t>Classes da biblioteca</a:t>
            </a:r>
          </a:p>
          <a:p>
            <a:r>
              <a:rPr lang="pt-BR" dirty="0" smtClean="0"/>
              <a:t>A classe DataSet</a:t>
            </a:r>
          </a:p>
          <a:p>
            <a:r>
              <a:rPr lang="pt-BR" dirty="0" smtClean="0"/>
              <a:t>Prática...</a:t>
            </a:r>
          </a:p>
          <a:p>
            <a:endParaRPr lang="pt-BR" dirty="0" smtClean="0"/>
          </a:p>
          <a:p>
            <a:endParaRPr lang="pt-BR" dirty="0"/>
          </a:p>
        </p:txBody>
      </p:sp>
      <p:sp>
        <p:nvSpPr>
          <p:cNvPr id="3" name="Título 2"/>
          <p:cNvSpPr>
            <a:spLocks noGrp="1"/>
          </p:cNvSpPr>
          <p:nvPr>
            <p:ph type="title"/>
          </p:nvPr>
        </p:nvSpPr>
        <p:spPr>
          <a:xfrm>
            <a:off x="428596" y="214290"/>
            <a:ext cx="8229600" cy="1002423"/>
          </a:xfrm>
        </p:spPr>
        <p:txBody>
          <a:bodyPr/>
          <a:lstStyle/>
          <a:p>
            <a:r>
              <a:rPr lang="pt-BR" dirty="0" smtClean="0"/>
              <a:t>Agenda</a:t>
            </a:r>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Inserir Registro</a:t>
            </a:r>
            <a:endParaRPr lang="pt-BR" dirty="0"/>
          </a:p>
        </p:txBody>
      </p:sp>
      <p:sp>
        <p:nvSpPr>
          <p:cNvPr id="244739" name="Espaço Reservado para Conteúdo 2"/>
          <p:cNvSpPr>
            <a:spLocks noGrp="1"/>
          </p:cNvSpPr>
          <p:nvPr>
            <p:ph idx="1"/>
          </p:nvPr>
        </p:nvSpPr>
        <p:spPr>
          <a:xfrm>
            <a:off x="357188" y="1500188"/>
            <a:ext cx="8043862" cy="4956175"/>
          </a:xfrm>
        </p:spPr>
        <p:txBody>
          <a:bodyPr/>
          <a:lstStyle/>
          <a:p>
            <a:pPr>
              <a:buFont typeface="Wingdings 2" pitchFamily="18" charset="2"/>
              <a:buNone/>
            </a:pPr>
            <a:r>
              <a:rPr lang="pt-BR" sz="1800" b="1" smtClean="0">
                <a:latin typeface="Courier New" pitchFamily="49" charset="0"/>
                <a:cs typeface="Courier New" pitchFamily="49" charset="0"/>
              </a:rPr>
              <a:t>INSERT INTO [cliente]</a:t>
            </a:r>
          </a:p>
          <a:p>
            <a:pPr>
              <a:buFont typeface="Wingdings 2" pitchFamily="18" charset="2"/>
              <a:buNone/>
            </a:pPr>
            <a:r>
              <a:rPr lang="pt-BR" sz="1800" b="1" smtClean="0">
                <a:latin typeface="Courier New" pitchFamily="49" charset="0"/>
                <a:cs typeface="Courier New" pitchFamily="49" charset="0"/>
              </a:rPr>
              <a:t>           ([cli_nome],[cli_end],[cli_cnpj])</a:t>
            </a:r>
          </a:p>
          <a:p>
            <a:pPr>
              <a:buFont typeface="Wingdings 2" pitchFamily="18" charset="2"/>
              <a:buNone/>
            </a:pPr>
            <a:r>
              <a:rPr lang="pt-BR" sz="1800" b="1" smtClean="0">
                <a:latin typeface="Courier New" pitchFamily="49" charset="0"/>
                <a:cs typeface="Courier New" pitchFamily="49" charset="0"/>
              </a:rPr>
              <a:t>     VALUES</a:t>
            </a:r>
          </a:p>
          <a:p>
            <a:pPr>
              <a:buFont typeface="Wingdings 2" pitchFamily="18" charset="2"/>
              <a:buNone/>
            </a:pPr>
            <a:r>
              <a:rPr lang="pt-BR" sz="1800" b="1" smtClean="0">
                <a:latin typeface="Courier New" pitchFamily="49" charset="0"/>
                <a:cs typeface="Courier New" pitchFamily="49" charset="0"/>
              </a:rPr>
              <a:t>           ('Bill Gates','Quinta Avenida','12345678900')</a:t>
            </a:r>
          </a:p>
          <a:p>
            <a:endParaRPr lang="pt-BR" sz="1800" b="1" smtClean="0">
              <a:latin typeface="Courier New" pitchFamily="49" charset="0"/>
              <a:cs typeface="Courier New" pitchFamily="49" charset="0"/>
            </a:endParaRPr>
          </a:p>
          <a:p>
            <a:r>
              <a:rPr lang="pt-BR" sz="2400" smtClean="0"/>
              <a:t>Se a tabela possui um campo identity, não é permitido definir manualmente o valor para este campo</a:t>
            </a:r>
          </a:p>
          <a:p>
            <a:r>
              <a:rPr lang="pt-BR" sz="2400" smtClean="0"/>
              <a:t>Se um campo foi definido como NOT NULL então é necessário especificar seu valor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Alterar Registro</a:t>
            </a:r>
            <a:endParaRPr lang="pt-BR" dirty="0"/>
          </a:p>
        </p:txBody>
      </p:sp>
      <p:sp>
        <p:nvSpPr>
          <p:cNvPr id="245763" name="Espaço Reservado para Conteúdo 2"/>
          <p:cNvSpPr>
            <a:spLocks noGrp="1"/>
          </p:cNvSpPr>
          <p:nvPr>
            <p:ph idx="1"/>
          </p:nvPr>
        </p:nvSpPr>
        <p:spPr>
          <a:xfrm>
            <a:off x="357188" y="1714500"/>
            <a:ext cx="8043862" cy="4741863"/>
          </a:xfrm>
        </p:spPr>
        <p:txBody>
          <a:bodyPr/>
          <a:lstStyle/>
          <a:p>
            <a:pPr>
              <a:buFont typeface="Wingdings 2" pitchFamily="18" charset="2"/>
              <a:buNone/>
            </a:pPr>
            <a:r>
              <a:rPr lang="pt-BR" sz="1800" b="1" smtClean="0">
                <a:latin typeface="Courier New" pitchFamily="49" charset="0"/>
                <a:cs typeface="Courier New" pitchFamily="49" charset="0"/>
              </a:rPr>
              <a:t>UPDATE [cliente]</a:t>
            </a:r>
          </a:p>
          <a:p>
            <a:pPr>
              <a:buFont typeface="Wingdings 2" pitchFamily="18" charset="2"/>
              <a:buNone/>
            </a:pPr>
            <a:r>
              <a:rPr lang="da-DK" sz="1800" b="1" smtClean="0">
                <a:latin typeface="Courier New" pitchFamily="49" charset="0"/>
                <a:cs typeface="Courier New" pitchFamily="49" charset="0"/>
              </a:rPr>
              <a:t>   SET [cli_end] = 'Sete de Setembro'</a:t>
            </a:r>
          </a:p>
          <a:p>
            <a:pPr>
              <a:buFont typeface="Wingdings 2" pitchFamily="18" charset="2"/>
              <a:buNone/>
            </a:pPr>
            <a:r>
              <a:rPr lang="pt-BR" sz="1800" b="1" smtClean="0">
                <a:latin typeface="Courier New" pitchFamily="49" charset="0"/>
                <a:cs typeface="Courier New" pitchFamily="49" charset="0"/>
              </a:rPr>
              <a:t> WHERE [cli_cnpj] = '12345678900</a:t>
            </a:r>
            <a:r>
              <a:rPr lang="pt-BR" sz="1800" smtClean="0"/>
              <a:t>'</a:t>
            </a:r>
            <a:endParaRPr lang="pt-BR" sz="1800" b="1" smtClean="0">
              <a:latin typeface="Courier New" pitchFamily="49" charset="0"/>
              <a:cs typeface="Courier New" pitchFamily="49" charset="0"/>
            </a:endParaRPr>
          </a:p>
          <a:p>
            <a:pPr>
              <a:buFont typeface="Wingdings 2" pitchFamily="18" charset="2"/>
              <a:buNone/>
            </a:pPr>
            <a:endParaRPr lang="pt-BR" sz="2400" smtClean="0"/>
          </a:p>
          <a:p>
            <a:r>
              <a:rPr lang="pt-BR" sz="2400" smtClean="0"/>
              <a:t>Ao atualizar um registro, especifique as colunas a serem alteradas</a:t>
            </a:r>
          </a:p>
          <a:p>
            <a:r>
              <a:rPr lang="pt-BR" sz="2400" smtClean="0"/>
              <a:t>A cláusula WHERE é opcional, se for omitida então a atualização ocorrerá em todos os registros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Deletar Registro</a:t>
            </a:r>
            <a:endParaRPr lang="pt-BR" dirty="0"/>
          </a:p>
        </p:txBody>
      </p:sp>
      <p:sp>
        <p:nvSpPr>
          <p:cNvPr id="246787" name="Espaço Reservado para Conteúdo 2"/>
          <p:cNvSpPr>
            <a:spLocks noGrp="1"/>
          </p:cNvSpPr>
          <p:nvPr>
            <p:ph idx="1"/>
          </p:nvPr>
        </p:nvSpPr>
        <p:spPr>
          <a:xfrm>
            <a:off x="357188" y="1928813"/>
            <a:ext cx="8043862" cy="4527550"/>
          </a:xfrm>
        </p:spPr>
        <p:txBody>
          <a:bodyPr/>
          <a:lstStyle/>
          <a:p>
            <a:pPr>
              <a:buFont typeface="Wingdings 2" pitchFamily="18" charset="2"/>
              <a:buNone/>
            </a:pPr>
            <a:r>
              <a:rPr lang="pt-BR" sz="1800" b="1" smtClean="0">
                <a:latin typeface="Courier New" pitchFamily="49" charset="0"/>
                <a:cs typeface="Courier New" pitchFamily="49" charset="0"/>
              </a:rPr>
              <a:t>DELETE FROM [cliente]</a:t>
            </a:r>
          </a:p>
          <a:p>
            <a:pPr>
              <a:buFont typeface="Wingdings 2" pitchFamily="18" charset="2"/>
              <a:buNone/>
            </a:pPr>
            <a:r>
              <a:rPr lang="pt-BR" sz="1800" b="1" smtClean="0">
                <a:latin typeface="Courier New" pitchFamily="49" charset="0"/>
                <a:cs typeface="Courier New" pitchFamily="49" charset="0"/>
              </a:rPr>
              <a:t>      WHERE [cli_cnpj] = ‘12345678900’</a:t>
            </a:r>
          </a:p>
          <a:p>
            <a:endParaRPr lang="pt-BR"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Selecionar Registro</a:t>
            </a:r>
            <a:endParaRPr lang="pt-BR" dirty="0"/>
          </a:p>
        </p:txBody>
      </p:sp>
      <p:sp>
        <p:nvSpPr>
          <p:cNvPr id="3" name="Espaço Reservado para Conteúdo 2"/>
          <p:cNvSpPr>
            <a:spLocks noGrp="1"/>
          </p:cNvSpPr>
          <p:nvPr>
            <p:ph idx="1"/>
          </p:nvPr>
        </p:nvSpPr>
        <p:spPr>
          <a:xfrm>
            <a:off x="357188" y="1571625"/>
            <a:ext cx="8043862" cy="4884738"/>
          </a:xfrm>
        </p:spPr>
        <p:txBody>
          <a:bodyPr>
            <a:normAutofit/>
          </a:bodyPr>
          <a:lstStyle/>
          <a:p>
            <a:pPr marL="274320" indent="-274320" fontAlgn="auto">
              <a:spcAft>
                <a:spcPts val="0"/>
              </a:spcAft>
              <a:buFont typeface="Wingdings 2"/>
              <a:buChar char=""/>
              <a:defRPr/>
            </a:pPr>
            <a:r>
              <a:rPr lang="pt-BR" dirty="0" smtClean="0"/>
              <a:t>Todas as colunas da tabela cliente</a:t>
            </a:r>
          </a:p>
          <a:p>
            <a:pPr marL="274320" indent="-274320" fontAlgn="auto">
              <a:spcAft>
                <a:spcPts val="0"/>
              </a:spcAft>
              <a:buFontTx/>
              <a:buNone/>
              <a:defRPr/>
            </a:pPr>
            <a:r>
              <a:rPr lang="pt-BR" sz="1800" b="1" dirty="0" smtClean="0">
                <a:latin typeface="Courier New" pitchFamily="49" charset="0"/>
                <a:cs typeface="Courier New" pitchFamily="49" charset="0"/>
              </a:rPr>
              <a:t>		SELECT</a:t>
            </a:r>
            <a:r>
              <a:rPr lang="pt-BR" sz="1800" b="1" noProof="1" smtClean="0">
                <a:latin typeface="Courier New" pitchFamily="49" charset="0"/>
                <a:cs typeface="Courier New" pitchFamily="49" charset="0"/>
              </a:rPr>
              <a:t> * </a:t>
            </a:r>
            <a:r>
              <a:rPr lang="pt-BR" sz="1800" b="1" dirty="0" smtClean="0">
                <a:latin typeface="Courier New" pitchFamily="49" charset="0"/>
                <a:cs typeface="Courier New" pitchFamily="49" charset="0"/>
              </a:rPr>
              <a:t>FROM</a:t>
            </a:r>
            <a:r>
              <a:rPr lang="pt-BR" sz="1800" b="1" noProof="1" smtClean="0">
                <a:latin typeface="Courier New" pitchFamily="49" charset="0"/>
                <a:cs typeface="Courier New" pitchFamily="49" charset="0"/>
              </a:rPr>
              <a:t> </a:t>
            </a:r>
            <a:r>
              <a:rPr lang="pt-BR" sz="1800" b="1" dirty="0" smtClean="0">
                <a:latin typeface="Courier New" pitchFamily="49" charset="0"/>
                <a:cs typeface="Courier New" pitchFamily="49" charset="0"/>
              </a:rPr>
              <a:t>cliente</a:t>
            </a:r>
          </a:p>
          <a:p>
            <a:pPr marL="274320" indent="-274320" fontAlgn="auto">
              <a:spcAft>
                <a:spcPts val="0"/>
              </a:spcAft>
              <a:buFont typeface="Wingdings 2"/>
              <a:buChar char=""/>
              <a:defRPr/>
            </a:pPr>
            <a:endParaRPr lang="pt-BR" sz="1050" dirty="0" smtClean="0"/>
          </a:p>
          <a:p>
            <a:pPr marL="274320" indent="-274320" algn="just" fontAlgn="auto">
              <a:spcAft>
                <a:spcPts val="0"/>
              </a:spcAft>
              <a:buFont typeface="Wingdings 2"/>
              <a:buChar char=""/>
              <a:defRPr/>
            </a:pPr>
            <a:r>
              <a:rPr lang="pt-BR" dirty="0" smtClean="0"/>
              <a:t>Coluna com o código e o nome da tabela cliente.</a:t>
            </a:r>
          </a:p>
          <a:p>
            <a:pPr marL="274320" indent="-274320" fontAlgn="auto">
              <a:spcAft>
                <a:spcPts val="0"/>
              </a:spcAft>
              <a:buFontTx/>
              <a:buNone/>
              <a:defRPr/>
            </a:pPr>
            <a:r>
              <a:rPr lang="pt-BR" sz="1800" b="1" dirty="0" smtClean="0">
                <a:latin typeface="Courier New" pitchFamily="49" charset="0"/>
                <a:cs typeface="Courier New" pitchFamily="49" charset="0"/>
              </a:rPr>
              <a:t>		SELECT </a:t>
            </a:r>
            <a:r>
              <a:rPr lang="pt-BR" sz="1800" b="1" dirty="0" err="1" smtClean="0">
                <a:latin typeface="Courier New" pitchFamily="49" charset="0"/>
                <a:cs typeface="Courier New" pitchFamily="49" charset="0"/>
              </a:rPr>
              <a:t>cli_cod</a:t>
            </a:r>
            <a:r>
              <a:rPr lang="pt-BR" sz="1800" b="1" dirty="0" smtClean="0">
                <a:latin typeface="Courier New" pitchFamily="49" charset="0"/>
                <a:cs typeface="Courier New" pitchFamily="49" charset="0"/>
              </a:rPr>
              <a:t>, </a:t>
            </a:r>
            <a:r>
              <a:rPr lang="pt-BR" sz="1800" b="1" dirty="0" err="1" smtClean="0">
                <a:latin typeface="Courier New" pitchFamily="49" charset="0"/>
                <a:cs typeface="Courier New" pitchFamily="49" charset="0"/>
              </a:rPr>
              <a:t>cli_nome</a:t>
            </a:r>
            <a:r>
              <a:rPr lang="pt-BR" sz="1800" b="1" noProof="1" smtClean="0">
                <a:latin typeface="Courier New" pitchFamily="49" charset="0"/>
                <a:cs typeface="Courier New" pitchFamily="49" charset="0"/>
              </a:rPr>
              <a:t> </a:t>
            </a:r>
            <a:r>
              <a:rPr lang="pt-BR" sz="1800" b="1" dirty="0" smtClean="0">
                <a:latin typeface="Courier New" pitchFamily="49" charset="0"/>
                <a:cs typeface="Courier New" pitchFamily="49" charset="0"/>
              </a:rPr>
              <a:t>FROM</a:t>
            </a:r>
            <a:r>
              <a:rPr lang="pt-BR" sz="1800" b="1" noProof="1" smtClean="0">
                <a:latin typeface="Courier New" pitchFamily="49" charset="0"/>
                <a:cs typeface="Courier New" pitchFamily="49" charset="0"/>
              </a:rPr>
              <a:t> </a:t>
            </a:r>
            <a:r>
              <a:rPr lang="pt-BR" sz="1800" b="1" dirty="0" smtClean="0">
                <a:latin typeface="Courier New" pitchFamily="49" charset="0"/>
                <a:cs typeface="Courier New" pitchFamily="49" charset="0"/>
              </a:rPr>
              <a:t>cliente</a:t>
            </a:r>
          </a:p>
          <a:p>
            <a:pPr marL="274320" indent="-274320" fontAlgn="auto">
              <a:spcAft>
                <a:spcPts val="0"/>
              </a:spcAft>
              <a:buFont typeface="Wingdings 2"/>
              <a:buChar char=""/>
              <a:defRPr/>
            </a:pPr>
            <a:endParaRPr lang="pt-BR" sz="1050" dirty="0" smtClean="0"/>
          </a:p>
          <a:p>
            <a:pPr marL="274320" indent="-274320" algn="just" fontAlgn="auto">
              <a:spcAft>
                <a:spcPts val="0"/>
              </a:spcAft>
              <a:buFont typeface="Wingdings 2"/>
              <a:buChar char=""/>
              <a:defRPr/>
            </a:pPr>
            <a:r>
              <a:rPr lang="pt-BR" dirty="0" smtClean="0"/>
              <a:t>Todos as colunas da tabela cliente onde o nome comece com </a:t>
            </a:r>
            <a:r>
              <a:rPr lang="pt-BR" dirty="0" err="1" smtClean="0"/>
              <a:t>Bil</a:t>
            </a:r>
            <a:endParaRPr lang="pt-BR" dirty="0" smtClean="0"/>
          </a:p>
          <a:p>
            <a:pPr marL="274320" indent="-274320" fontAlgn="auto">
              <a:spcAft>
                <a:spcPts val="0"/>
              </a:spcAft>
              <a:buFontTx/>
              <a:buNone/>
              <a:defRPr/>
            </a:pPr>
            <a:r>
              <a:rPr lang="pt-BR" sz="1800" b="1" noProof="1" smtClean="0">
                <a:latin typeface="Courier New" pitchFamily="49" charset="0"/>
                <a:cs typeface="Courier New" pitchFamily="49" charset="0"/>
              </a:rPr>
              <a:t>		SELECT * FROM cliente</a:t>
            </a:r>
            <a:r>
              <a:rPr lang="pt-BR" sz="1800" b="1" dirty="0" smtClean="0">
                <a:latin typeface="Courier New" pitchFamily="49" charset="0"/>
                <a:cs typeface="Courier New" pitchFamily="49" charset="0"/>
              </a:rPr>
              <a:t> </a:t>
            </a:r>
            <a:r>
              <a:rPr lang="pt-BR" sz="1800" b="1" noProof="1" smtClean="0">
                <a:latin typeface="Courier New" pitchFamily="49" charset="0"/>
                <a:cs typeface="Courier New" pitchFamily="49" charset="0"/>
              </a:rPr>
              <a:t>WHERE cli_</a:t>
            </a:r>
            <a:r>
              <a:rPr lang="pt-BR" sz="1800" b="1" dirty="0" smtClean="0">
                <a:latin typeface="Courier New" pitchFamily="49" charset="0"/>
                <a:cs typeface="Courier New" pitchFamily="49" charset="0"/>
              </a:rPr>
              <a:t>nome</a:t>
            </a:r>
            <a:r>
              <a:rPr lang="pt-BR" sz="1800" b="1" noProof="1" smtClean="0">
                <a:latin typeface="Courier New" pitchFamily="49" charset="0"/>
                <a:cs typeface="Courier New" pitchFamily="49" charset="0"/>
              </a:rPr>
              <a:t> LIKE ‘</a:t>
            </a:r>
            <a:r>
              <a:rPr lang="pt-BR" sz="1800" b="1" dirty="0" err="1" smtClean="0">
                <a:latin typeface="Courier New" pitchFamily="49" charset="0"/>
                <a:cs typeface="Courier New" pitchFamily="49" charset="0"/>
              </a:rPr>
              <a:t>Bil</a:t>
            </a:r>
            <a:r>
              <a:rPr lang="pt-BR" sz="1800" b="1" noProof="1" smtClean="0">
                <a:latin typeface="Courier New" pitchFamily="49" charset="0"/>
                <a:cs typeface="Courier New" pitchFamily="49" charset="0"/>
              </a:rPr>
              <a:t>%’</a:t>
            </a:r>
            <a:endParaRPr lang="pt-BR" sz="1800" b="1" dirty="0" smtClean="0">
              <a:latin typeface="Courier New" pitchFamily="49" charset="0"/>
              <a:cs typeface="Courier New" pitchFamily="49" charset="0"/>
            </a:endParaRPr>
          </a:p>
          <a:p>
            <a:pPr marL="274320" indent="-274320" fontAlgn="auto">
              <a:spcAft>
                <a:spcPts val="0"/>
              </a:spcAft>
              <a:buFont typeface="Wingdings 2"/>
              <a:buChar char=""/>
              <a:defRPr/>
            </a:pPr>
            <a:endParaRPr lang="pt-B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Selecionar Registros</a:t>
            </a:r>
            <a:endParaRPr lang="pt-BR" dirty="0"/>
          </a:p>
        </p:txBody>
      </p:sp>
      <p:sp>
        <p:nvSpPr>
          <p:cNvPr id="3" name="Espaço Reservado para Conteúdo 2"/>
          <p:cNvSpPr>
            <a:spLocks noGrp="1"/>
          </p:cNvSpPr>
          <p:nvPr>
            <p:ph idx="1"/>
          </p:nvPr>
        </p:nvSpPr>
        <p:spPr>
          <a:xfrm>
            <a:off x="357188" y="1000125"/>
            <a:ext cx="8043862" cy="5456238"/>
          </a:xfrm>
        </p:spPr>
        <p:txBody>
          <a:bodyPr>
            <a:normAutofit fontScale="92500" lnSpcReduction="10000"/>
          </a:bodyPr>
          <a:lstStyle/>
          <a:p>
            <a:pPr marL="274320" indent="-274320" fontAlgn="auto">
              <a:spcAft>
                <a:spcPts val="0"/>
              </a:spcAft>
              <a:buFont typeface="Wingdings 2"/>
              <a:buChar char=""/>
              <a:defRPr/>
            </a:pPr>
            <a:r>
              <a:rPr lang="pt-BR" dirty="0" smtClean="0"/>
              <a:t>INNER JOIN</a:t>
            </a:r>
          </a:p>
          <a:p>
            <a:pPr marL="758952" lvl="2" fontAlgn="auto">
              <a:spcAft>
                <a:spcPts val="0"/>
              </a:spcAft>
              <a:buClr>
                <a:schemeClr val="accent4"/>
              </a:buClr>
              <a:buFont typeface="Wingdings"/>
              <a:buChar char=""/>
              <a:defRPr/>
            </a:pPr>
            <a:r>
              <a:rPr lang="pt-BR" dirty="0" smtClean="0"/>
              <a:t>Une o conteúdo de duas tabelas por meio de uma cláusula de junção gerando um novo conjunto de dados. Retorna apenas os registros que atendam a cláusula de junção</a:t>
            </a:r>
          </a:p>
          <a:p>
            <a:pPr marL="274320" indent="-274320" fontAlgn="auto">
              <a:spcAft>
                <a:spcPts val="0"/>
              </a:spcAft>
              <a:buFont typeface="Wingdings 2"/>
              <a:buNone/>
              <a:defRPr/>
            </a:pPr>
            <a:r>
              <a:rPr lang="pt-BR" sz="1900" b="1" dirty="0" smtClean="0">
                <a:latin typeface="Courier New" pitchFamily="49" charset="0"/>
                <a:cs typeface="Courier New" pitchFamily="49" charset="0"/>
              </a:rPr>
              <a:t>SELECT *</a:t>
            </a:r>
          </a:p>
          <a:p>
            <a:pPr marL="274320" indent="-274320" fontAlgn="auto">
              <a:spcAft>
                <a:spcPts val="0"/>
              </a:spcAft>
              <a:buFont typeface="Wingdings 2"/>
              <a:buNone/>
              <a:defRPr/>
            </a:pPr>
            <a:r>
              <a:rPr lang="pt-BR" sz="1900" b="1" dirty="0" smtClean="0">
                <a:latin typeface="Courier New" pitchFamily="49" charset="0"/>
                <a:cs typeface="Courier New" pitchFamily="49" charset="0"/>
              </a:rPr>
              <a:t>FROM cliente</a:t>
            </a:r>
          </a:p>
          <a:p>
            <a:pPr marL="274320" indent="-274320" fontAlgn="auto">
              <a:spcAft>
                <a:spcPts val="0"/>
              </a:spcAft>
              <a:buFont typeface="Wingdings 2"/>
              <a:buNone/>
              <a:defRPr/>
            </a:pPr>
            <a:r>
              <a:rPr lang="pt-BR" sz="1900" b="1" dirty="0" smtClean="0">
                <a:latin typeface="Courier New" pitchFamily="49" charset="0"/>
                <a:cs typeface="Courier New" pitchFamily="49" charset="0"/>
              </a:rPr>
              <a:t>	INNER JOIN </a:t>
            </a:r>
            <a:r>
              <a:rPr lang="pt-BR" sz="1900" b="1" dirty="0" err="1" smtClean="0">
                <a:latin typeface="Courier New" pitchFamily="49" charset="0"/>
                <a:cs typeface="Courier New" pitchFamily="49" charset="0"/>
              </a:rPr>
              <a:t>nota_fiscal</a:t>
            </a:r>
            <a:endParaRPr lang="pt-BR" sz="1900" b="1" dirty="0" smtClean="0">
              <a:latin typeface="Courier New" pitchFamily="49" charset="0"/>
              <a:cs typeface="Courier New" pitchFamily="49" charset="0"/>
            </a:endParaRPr>
          </a:p>
          <a:p>
            <a:pPr marL="274320" indent="-274320" fontAlgn="auto">
              <a:spcAft>
                <a:spcPts val="0"/>
              </a:spcAft>
              <a:buFont typeface="Wingdings 2"/>
              <a:buNone/>
              <a:defRPr/>
            </a:pPr>
            <a:r>
              <a:rPr lang="pt-BR" sz="1900" b="1" dirty="0" smtClean="0">
                <a:latin typeface="Courier New" pitchFamily="49" charset="0"/>
                <a:cs typeface="Courier New" pitchFamily="49" charset="0"/>
              </a:rPr>
              <a:t>		ON cliente.</a:t>
            </a:r>
            <a:r>
              <a:rPr lang="pt-BR" sz="1900" b="1" dirty="0" err="1" smtClean="0">
                <a:latin typeface="Courier New" pitchFamily="49" charset="0"/>
                <a:cs typeface="Courier New" pitchFamily="49" charset="0"/>
              </a:rPr>
              <a:t>cli_cod</a:t>
            </a:r>
            <a:r>
              <a:rPr lang="pt-BR" sz="1900" b="1" dirty="0" smtClean="0">
                <a:latin typeface="Courier New" pitchFamily="49" charset="0"/>
                <a:cs typeface="Courier New" pitchFamily="49" charset="0"/>
              </a:rPr>
              <a:t> = </a:t>
            </a:r>
            <a:r>
              <a:rPr lang="pt-BR" sz="1900" b="1" dirty="0" err="1" smtClean="0">
                <a:latin typeface="Courier New" pitchFamily="49" charset="0"/>
                <a:cs typeface="Courier New" pitchFamily="49" charset="0"/>
              </a:rPr>
              <a:t>nota_fiscal</a:t>
            </a:r>
            <a:r>
              <a:rPr lang="pt-BR" sz="1900" b="1" dirty="0" smtClean="0">
                <a:latin typeface="Courier New" pitchFamily="49" charset="0"/>
                <a:cs typeface="Courier New" pitchFamily="49" charset="0"/>
              </a:rPr>
              <a:t>.</a:t>
            </a:r>
            <a:r>
              <a:rPr lang="pt-BR" sz="1900" b="1" dirty="0" err="1" smtClean="0">
                <a:latin typeface="Courier New" pitchFamily="49" charset="0"/>
                <a:cs typeface="Courier New" pitchFamily="49" charset="0"/>
              </a:rPr>
              <a:t>cli_cod</a:t>
            </a:r>
            <a:endParaRPr lang="pt-BR" sz="1900" b="1" dirty="0" smtClean="0">
              <a:latin typeface="Courier New" pitchFamily="49" charset="0"/>
              <a:cs typeface="Courier New" pitchFamily="49" charset="0"/>
            </a:endParaRPr>
          </a:p>
          <a:p>
            <a:pPr marL="274320" indent="-274320" fontAlgn="auto">
              <a:spcAft>
                <a:spcPts val="0"/>
              </a:spcAft>
              <a:buFont typeface="Wingdings 2"/>
              <a:buChar char=""/>
              <a:defRPr/>
            </a:pPr>
            <a:r>
              <a:rPr lang="pt-BR" dirty="0" smtClean="0"/>
              <a:t>LEFT JOIN</a:t>
            </a:r>
          </a:p>
          <a:p>
            <a:pPr marL="758952" lvl="2" fontAlgn="auto">
              <a:spcAft>
                <a:spcPts val="0"/>
              </a:spcAft>
              <a:buClr>
                <a:schemeClr val="accent4"/>
              </a:buClr>
              <a:buFont typeface="Wingdings"/>
              <a:buChar char=""/>
              <a:defRPr/>
            </a:pPr>
            <a:r>
              <a:rPr lang="pt-BR" dirty="0" smtClean="0"/>
              <a:t>Une o conteúdo de duas tabelas por meio de uma cláusula de junção gerando um novo conjunto de dados. Retorna todos os registros da tabela da esquerda mesmo que não haja um registro que atenda a cláusula de junção na tabela da direita</a:t>
            </a:r>
          </a:p>
          <a:p>
            <a:pPr marL="274320" indent="-274320" fontAlgn="auto">
              <a:spcAft>
                <a:spcPts val="0"/>
              </a:spcAft>
              <a:buFont typeface="Wingdings 2"/>
              <a:buNone/>
              <a:defRPr/>
            </a:pPr>
            <a:r>
              <a:rPr lang="pt-BR" sz="2100" b="1" dirty="0" smtClean="0">
                <a:latin typeface="Courier New" pitchFamily="49" charset="0"/>
                <a:cs typeface="Courier New" pitchFamily="49" charset="0"/>
              </a:rPr>
              <a:t>SELECT *</a:t>
            </a:r>
          </a:p>
          <a:p>
            <a:pPr marL="274320" indent="-274320" fontAlgn="auto">
              <a:spcAft>
                <a:spcPts val="0"/>
              </a:spcAft>
              <a:buFont typeface="Wingdings 2"/>
              <a:buNone/>
              <a:defRPr/>
            </a:pPr>
            <a:r>
              <a:rPr lang="pt-BR" sz="2100" b="1" dirty="0" smtClean="0">
                <a:latin typeface="Courier New" pitchFamily="49" charset="0"/>
                <a:cs typeface="Courier New" pitchFamily="49" charset="0"/>
              </a:rPr>
              <a:t>FROM cliente</a:t>
            </a:r>
          </a:p>
          <a:p>
            <a:pPr marL="274320" indent="-274320" fontAlgn="auto">
              <a:spcAft>
                <a:spcPts val="0"/>
              </a:spcAft>
              <a:buFont typeface="Wingdings 2"/>
              <a:buNone/>
              <a:defRPr/>
            </a:pPr>
            <a:r>
              <a:rPr lang="pt-BR" sz="2100" b="1" dirty="0" smtClean="0">
                <a:latin typeface="Courier New" pitchFamily="49" charset="0"/>
                <a:cs typeface="Courier New" pitchFamily="49" charset="0"/>
              </a:rPr>
              <a:t>	LEFT JOIN </a:t>
            </a:r>
            <a:r>
              <a:rPr lang="pt-BR" sz="2100" b="1" dirty="0" err="1" smtClean="0">
                <a:latin typeface="Courier New" pitchFamily="49" charset="0"/>
                <a:cs typeface="Courier New" pitchFamily="49" charset="0"/>
              </a:rPr>
              <a:t>nota_fiscal</a:t>
            </a:r>
            <a:endParaRPr lang="pt-BR" sz="2100" b="1" dirty="0" smtClean="0">
              <a:latin typeface="Courier New" pitchFamily="49" charset="0"/>
              <a:cs typeface="Courier New" pitchFamily="49" charset="0"/>
            </a:endParaRPr>
          </a:p>
          <a:p>
            <a:pPr marL="274320" indent="-274320" fontAlgn="auto">
              <a:spcAft>
                <a:spcPts val="0"/>
              </a:spcAft>
              <a:buFont typeface="Wingdings 2"/>
              <a:buNone/>
              <a:defRPr/>
            </a:pPr>
            <a:r>
              <a:rPr lang="pt-BR" sz="2100" b="1" dirty="0" smtClean="0">
                <a:latin typeface="Courier New" pitchFamily="49" charset="0"/>
                <a:cs typeface="Courier New" pitchFamily="49" charset="0"/>
              </a:rPr>
              <a:t>		ON cliente.</a:t>
            </a:r>
            <a:r>
              <a:rPr lang="pt-BR" sz="2100" b="1" dirty="0" err="1" smtClean="0">
                <a:latin typeface="Courier New" pitchFamily="49" charset="0"/>
                <a:cs typeface="Courier New" pitchFamily="49" charset="0"/>
              </a:rPr>
              <a:t>cli_cod</a:t>
            </a:r>
            <a:r>
              <a:rPr lang="pt-BR" sz="2100" b="1" dirty="0" smtClean="0">
                <a:latin typeface="Courier New" pitchFamily="49" charset="0"/>
                <a:cs typeface="Courier New" pitchFamily="49" charset="0"/>
              </a:rPr>
              <a:t> = </a:t>
            </a:r>
            <a:r>
              <a:rPr lang="pt-BR" sz="2100" b="1" dirty="0" err="1" smtClean="0">
                <a:latin typeface="Courier New" pitchFamily="49" charset="0"/>
                <a:cs typeface="Courier New" pitchFamily="49" charset="0"/>
              </a:rPr>
              <a:t>nota_fiscal</a:t>
            </a:r>
            <a:r>
              <a:rPr lang="pt-BR" sz="2100" b="1" dirty="0" smtClean="0">
                <a:latin typeface="Courier New" pitchFamily="49" charset="0"/>
                <a:cs typeface="Courier New" pitchFamily="49" charset="0"/>
              </a:rPr>
              <a:t>.</a:t>
            </a:r>
            <a:r>
              <a:rPr lang="pt-BR" sz="2100" b="1" dirty="0" err="1" smtClean="0">
                <a:latin typeface="Courier New" pitchFamily="49" charset="0"/>
                <a:cs typeface="Courier New" pitchFamily="49" charset="0"/>
              </a:rPr>
              <a:t>cli_cod</a:t>
            </a:r>
            <a:endParaRPr lang="pt-BR" sz="2100" b="1" dirty="0" smtClean="0">
              <a:latin typeface="Courier New" pitchFamily="49" charset="0"/>
              <a:cs typeface="Courier New" pitchFamily="49" charset="0"/>
            </a:endParaRPr>
          </a:p>
          <a:p>
            <a:pPr marL="274320" indent="-274320" fontAlgn="auto">
              <a:spcAft>
                <a:spcPts val="0"/>
              </a:spcAft>
              <a:buFont typeface="Wingdings 2"/>
              <a:buNone/>
              <a:defRPr/>
            </a:pPr>
            <a:endParaRPr lang="pt-BR"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dirty="0" err="1" smtClean="0"/>
              <a:t>Modelo</a:t>
            </a:r>
            <a:r>
              <a:rPr lang="en-US" dirty="0" smtClean="0"/>
              <a:t> de </a:t>
            </a:r>
            <a:r>
              <a:rPr lang="en-US" dirty="0" err="1" smtClean="0"/>
              <a:t>objetos</a:t>
            </a:r>
            <a:r>
              <a:rPr lang="en-US" dirty="0" smtClean="0"/>
              <a:t> do ADO.NET</a:t>
            </a:r>
          </a:p>
        </p:txBody>
      </p:sp>
      <p:sp>
        <p:nvSpPr>
          <p:cNvPr id="225283" name="AutoShape 3"/>
          <p:cNvSpPr>
            <a:spLocks noChangeArrowheads="1"/>
          </p:cNvSpPr>
          <p:nvPr/>
        </p:nvSpPr>
        <p:spPr bwMode="auto">
          <a:xfrm>
            <a:off x="1828800" y="5314969"/>
            <a:ext cx="1595438" cy="900113"/>
          </a:xfrm>
          <a:prstGeom prst="can">
            <a:avLst>
              <a:gd name="adj" fmla="val 32981"/>
            </a:avLst>
          </a:prstGeom>
          <a:ln>
            <a:headEnd/>
            <a:tailEnd/>
          </a:ln>
        </p:spPr>
        <p:style>
          <a:lnRef idx="0">
            <a:schemeClr val="accent1"/>
          </a:lnRef>
          <a:fillRef idx="3">
            <a:schemeClr val="accent1"/>
          </a:fillRef>
          <a:effectRef idx="3">
            <a:schemeClr val="accent1"/>
          </a:effectRef>
          <a:fontRef idx="minor">
            <a:schemeClr val="lt1"/>
          </a:fontRef>
        </p:style>
        <p:txBody>
          <a:bodyPr tIns="91440" anchor="ctr"/>
          <a:lstStyle/>
          <a:p>
            <a:pPr algn="ctr">
              <a:defRPr/>
            </a:pPr>
            <a:r>
              <a:rPr lang="en-US" b="1">
                <a:solidFill>
                  <a:schemeClr val="bg1"/>
                </a:solidFill>
                <a:effectLst>
                  <a:outerShdw blurRad="38100" dist="38100" dir="2700000" algn="tl">
                    <a:srgbClr val="000000"/>
                  </a:outerShdw>
                </a:effectLst>
              </a:rPr>
              <a:t>Banco de Dados</a:t>
            </a:r>
          </a:p>
        </p:txBody>
      </p:sp>
      <p:sp>
        <p:nvSpPr>
          <p:cNvPr id="225284" name="AutoShape 4"/>
          <p:cNvSpPr>
            <a:spLocks noChangeArrowheads="1"/>
          </p:cNvSpPr>
          <p:nvPr/>
        </p:nvSpPr>
        <p:spPr bwMode="auto">
          <a:xfrm>
            <a:off x="519113" y="1428736"/>
            <a:ext cx="4213225" cy="3505200"/>
          </a:xfrm>
          <a:prstGeom prst="roundRect">
            <a:avLst>
              <a:gd name="adj" fmla="val 5977"/>
            </a:avLst>
          </a:prstGeom>
          <a:ln>
            <a:headEnd/>
            <a:tailEnd/>
          </a:ln>
        </p:spPr>
        <p:style>
          <a:lnRef idx="0">
            <a:schemeClr val="accent2"/>
          </a:lnRef>
          <a:fillRef idx="3">
            <a:schemeClr val="accent2"/>
          </a:fillRef>
          <a:effectRef idx="3">
            <a:schemeClr val="accent2"/>
          </a:effectRef>
          <a:fontRef idx="minor">
            <a:schemeClr val="lt1"/>
          </a:fontRef>
        </p:style>
        <p:txBody>
          <a:bodyPr wrap="none"/>
          <a:lstStyle/>
          <a:p>
            <a:pPr>
              <a:defRPr/>
            </a:pPr>
            <a:r>
              <a:rPr lang="en-US"/>
              <a:t>.NET Data Provider</a:t>
            </a:r>
          </a:p>
        </p:txBody>
      </p:sp>
      <p:grpSp>
        <p:nvGrpSpPr>
          <p:cNvPr id="2" name="Group 5"/>
          <p:cNvGrpSpPr>
            <a:grpSpLocks/>
          </p:cNvGrpSpPr>
          <p:nvPr/>
        </p:nvGrpSpPr>
        <p:grpSpPr bwMode="auto">
          <a:xfrm>
            <a:off x="644525" y="1981200"/>
            <a:ext cx="1508125" cy="2743200"/>
            <a:chOff x="406" y="1248"/>
            <a:chExt cx="950" cy="1728"/>
          </a:xfrm>
          <a:solidFill>
            <a:schemeClr val="accent4">
              <a:lumMod val="40000"/>
              <a:lumOff val="60000"/>
            </a:schemeClr>
          </a:solidFill>
        </p:grpSpPr>
        <p:sp>
          <p:nvSpPr>
            <p:cNvPr id="225286" name="AutoShape 6"/>
            <p:cNvSpPr>
              <a:spLocks noChangeArrowheads="1"/>
            </p:cNvSpPr>
            <p:nvPr/>
          </p:nvSpPr>
          <p:spPr bwMode="auto">
            <a:xfrm>
              <a:off x="406" y="1248"/>
              <a:ext cx="950" cy="576"/>
            </a:xfrm>
            <a:prstGeom prst="roundRect">
              <a:avLst>
                <a:gd name="adj" fmla="val 10255"/>
              </a:avLst>
            </a:prstGeom>
            <a:ln>
              <a:headEnd/>
              <a:tailEnd/>
            </a:ln>
          </p:spPr>
          <p:style>
            <a:lnRef idx="0">
              <a:schemeClr val="accent1"/>
            </a:lnRef>
            <a:fillRef idx="3">
              <a:schemeClr val="accent1"/>
            </a:fillRef>
            <a:effectRef idx="3">
              <a:schemeClr val="accent1"/>
            </a:effectRef>
            <a:fontRef idx="minor">
              <a:schemeClr val="lt1"/>
            </a:fontRef>
          </p:style>
          <p:txBody>
            <a:bodyPr wrap="none" tIns="27432" bIns="27432"/>
            <a:lstStyle/>
            <a:p>
              <a:pPr>
                <a:defRPr/>
              </a:pPr>
              <a:r>
                <a:rPr lang="en-US" dirty="0">
                  <a:solidFill>
                    <a:srgbClr val="3333CC"/>
                  </a:solidFill>
                </a:rPr>
                <a:t>Connection</a:t>
              </a:r>
            </a:p>
          </p:txBody>
        </p:sp>
        <p:sp>
          <p:nvSpPr>
            <p:cNvPr id="225287" name="AutoShape 7"/>
            <p:cNvSpPr>
              <a:spLocks noChangeArrowheads="1"/>
            </p:cNvSpPr>
            <p:nvPr/>
          </p:nvSpPr>
          <p:spPr bwMode="auto">
            <a:xfrm>
              <a:off x="447" y="1488"/>
              <a:ext cx="845" cy="288"/>
            </a:xfrm>
            <a:prstGeom prst="roundRect">
              <a:avLst>
                <a:gd name="adj" fmla="val 16667"/>
              </a:avLst>
            </a:prstGeom>
            <a:solidFill>
              <a:schemeClr val="accent4">
                <a:lumMod val="40000"/>
                <a:lumOff val="6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a:t>Transaction</a:t>
              </a:r>
            </a:p>
          </p:txBody>
        </p:sp>
        <p:sp>
          <p:nvSpPr>
            <p:cNvPr id="225288" name="AutoShape 8"/>
            <p:cNvSpPr>
              <a:spLocks noChangeArrowheads="1"/>
            </p:cNvSpPr>
            <p:nvPr/>
          </p:nvSpPr>
          <p:spPr bwMode="auto">
            <a:xfrm>
              <a:off x="406" y="1968"/>
              <a:ext cx="950" cy="576"/>
            </a:xfrm>
            <a:prstGeom prst="roundRect">
              <a:avLst>
                <a:gd name="adj" fmla="val 10255"/>
              </a:avLst>
            </a:prstGeom>
            <a:ln>
              <a:headEnd/>
              <a:tailEnd/>
            </a:ln>
          </p:spPr>
          <p:style>
            <a:lnRef idx="0">
              <a:schemeClr val="accent1"/>
            </a:lnRef>
            <a:fillRef idx="3">
              <a:schemeClr val="accent1"/>
            </a:fillRef>
            <a:effectRef idx="3">
              <a:schemeClr val="accent1"/>
            </a:effectRef>
            <a:fontRef idx="minor">
              <a:schemeClr val="lt1"/>
            </a:fontRef>
          </p:style>
          <p:txBody>
            <a:bodyPr wrap="none" tIns="27432" bIns="27432"/>
            <a:lstStyle/>
            <a:p>
              <a:pPr>
                <a:defRPr/>
              </a:pPr>
              <a:r>
                <a:rPr lang="en-US">
                  <a:solidFill>
                    <a:srgbClr val="3333CC"/>
                  </a:solidFill>
                </a:rPr>
                <a:t>Command</a:t>
              </a:r>
            </a:p>
          </p:txBody>
        </p:sp>
        <p:sp>
          <p:nvSpPr>
            <p:cNvPr id="225289" name="AutoShape 9"/>
            <p:cNvSpPr>
              <a:spLocks noChangeArrowheads="1"/>
            </p:cNvSpPr>
            <p:nvPr/>
          </p:nvSpPr>
          <p:spPr bwMode="auto">
            <a:xfrm>
              <a:off x="447" y="2208"/>
              <a:ext cx="845" cy="288"/>
            </a:xfrm>
            <a:prstGeom prst="roundRect">
              <a:avLst>
                <a:gd name="adj" fmla="val 16667"/>
              </a:avLst>
            </a:prstGeom>
            <a:solidFill>
              <a:schemeClr val="accent4">
                <a:lumMod val="40000"/>
                <a:lumOff val="6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a:t>Parameters</a:t>
              </a:r>
            </a:p>
          </p:txBody>
        </p:sp>
        <p:sp>
          <p:nvSpPr>
            <p:cNvPr id="225290" name="AutoShape 10"/>
            <p:cNvSpPr>
              <a:spLocks noChangeArrowheads="1"/>
            </p:cNvSpPr>
            <p:nvPr/>
          </p:nvSpPr>
          <p:spPr bwMode="auto">
            <a:xfrm>
              <a:off x="406" y="2640"/>
              <a:ext cx="950" cy="336"/>
            </a:xfrm>
            <a:prstGeom prst="roundRect">
              <a:avLst>
                <a:gd name="adj" fmla="val 10255"/>
              </a:avLst>
            </a:prstGeom>
            <a:ln>
              <a:headEnd/>
              <a:tailEnd/>
            </a:ln>
          </p:spPr>
          <p:style>
            <a:lnRef idx="0">
              <a:schemeClr val="accent1"/>
            </a:lnRef>
            <a:fillRef idx="3">
              <a:schemeClr val="accent1"/>
            </a:fillRef>
            <a:effectRef idx="3">
              <a:schemeClr val="accent1"/>
            </a:effectRef>
            <a:fontRef idx="minor">
              <a:schemeClr val="lt1"/>
            </a:fontRef>
          </p:style>
          <p:txBody>
            <a:bodyPr wrap="none" tIns="27432" bIns="27432" anchor="ctr"/>
            <a:lstStyle/>
            <a:p>
              <a:pPr>
                <a:defRPr/>
              </a:pPr>
              <a:r>
                <a:rPr lang="en-US">
                  <a:solidFill>
                    <a:srgbClr val="3333CC"/>
                  </a:solidFill>
                </a:rPr>
                <a:t>DataReader</a:t>
              </a:r>
            </a:p>
          </p:txBody>
        </p:sp>
      </p:grpSp>
      <p:grpSp>
        <p:nvGrpSpPr>
          <p:cNvPr id="3" name="Group 11"/>
          <p:cNvGrpSpPr>
            <a:grpSpLocks/>
          </p:cNvGrpSpPr>
          <p:nvPr/>
        </p:nvGrpSpPr>
        <p:grpSpPr bwMode="auto">
          <a:xfrm>
            <a:off x="2357438" y="1981200"/>
            <a:ext cx="1916112" cy="2743200"/>
            <a:chOff x="1526" y="1248"/>
            <a:chExt cx="1207" cy="1728"/>
          </a:xfrm>
        </p:grpSpPr>
        <p:sp>
          <p:nvSpPr>
            <p:cNvPr id="225292" name="AutoShape 12"/>
            <p:cNvSpPr>
              <a:spLocks noChangeArrowheads="1"/>
            </p:cNvSpPr>
            <p:nvPr/>
          </p:nvSpPr>
          <p:spPr bwMode="auto">
            <a:xfrm>
              <a:off x="1526" y="1248"/>
              <a:ext cx="1207" cy="1728"/>
            </a:xfrm>
            <a:prstGeom prst="roundRect">
              <a:avLst>
                <a:gd name="adj" fmla="val 7861"/>
              </a:avLst>
            </a:prstGeom>
            <a:ln>
              <a:headEnd/>
              <a:tailEnd/>
            </a:ln>
          </p:spPr>
          <p:style>
            <a:lnRef idx="0">
              <a:schemeClr val="accent1"/>
            </a:lnRef>
            <a:fillRef idx="3">
              <a:schemeClr val="accent1"/>
            </a:fillRef>
            <a:effectRef idx="3">
              <a:schemeClr val="accent1"/>
            </a:effectRef>
            <a:fontRef idx="minor">
              <a:schemeClr val="lt1"/>
            </a:fontRef>
          </p:style>
          <p:txBody>
            <a:bodyPr wrap="none" tIns="27432" bIns="27432"/>
            <a:lstStyle/>
            <a:p>
              <a:pPr>
                <a:defRPr/>
              </a:pPr>
              <a:r>
                <a:rPr lang="en-US">
                  <a:solidFill>
                    <a:srgbClr val="3333CC"/>
                  </a:solidFill>
                </a:rPr>
                <a:t>TableAdapter</a:t>
              </a:r>
            </a:p>
          </p:txBody>
        </p:sp>
        <p:sp>
          <p:nvSpPr>
            <p:cNvPr id="225293" name="AutoShape 13"/>
            <p:cNvSpPr>
              <a:spLocks noChangeArrowheads="1"/>
            </p:cNvSpPr>
            <p:nvPr/>
          </p:nvSpPr>
          <p:spPr bwMode="auto">
            <a:xfrm>
              <a:off x="1578" y="1536"/>
              <a:ext cx="1103" cy="288"/>
            </a:xfrm>
            <a:prstGeom prst="roundRect">
              <a:avLst>
                <a:gd name="adj" fmla="val 16667"/>
              </a:avLst>
            </a:prstGeom>
            <a:solidFill>
              <a:schemeClr val="accent4">
                <a:lumMod val="40000"/>
                <a:lumOff val="6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400" dirty="0" err="1"/>
                <a:t>SelectCommand</a:t>
              </a:r>
              <a:endParaRPr lang="en-US" sz="1400" dirty="0"/>
            </a:p>
          </p:txBody>
        </p:sp>
        <p:sp>
          <p:nvSpPr>
            <p:cNvPr id="225294" name="AutoShape 14"/>
            <p:cNvSpPr>
              <a:spLocks noChangeArrowheads="1"/>
            </p:cNvSpPr>
            <p:nvPr/>
          </p:nvSpPr>
          <p:spPr bwMode="auto">
            <a:xfrm>
              <a:off x="1578" y="1899"/>
              <a:ext cx="1103" cy="288"/>
            </a:xfrm>
            <a:prstGeom prst="roundRect">
              <a:avLst>
                <a:gd name="adj" fmla="val 16667"/>
              </a:avLst>
            </a:prstGeom>
            <a:solidFill>
              <a:schemeClr val="accent4">
                <a:lumMod val="40000"/>
                <a:lumOff val="6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400" dirty="0" err="1"/>
                <a:t>InsertCommand</a:t>
              </a:r>
              <a:endParaRPr lang="en-US" sz="1400" dirty="0"/>
            </a:p>
          </p:txBody>
        </p:sp>
        <p:sp>
          <p:nvSpPr>
            <p:cNvPr id="225295" name="AutoShape 15"/>
            <p:cNvSpPr>
              <a:spLocks noChangeArrowheads="1"/>
            </p:cNvSpPr>
            <p:nvPr/>
          </p:nvSpPr>
          <p:spPr bwMode="auto">
            <a:xfrm>
              <a:off x="1578" y="2262"/>
              <a:ext cx="1103" cy="288"/>
            </a:xfrm>
            <a:prstGeom prst="roundRect">
              <a:avLst>
                <a:gd name="adj" fmla="val 16667"/>
              </a:avLst>
            </a:prstGeom>
            <a:solidFill>
              <a:schemeClr val="accent4">
                <a:lumMod val="40000"/>
                <a:lumOff val="6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400" dirty="0" err="1"/>
                <a:t>UpdateCommand</a:t>
              </a:r>
              <a:endParaRPr lang="en-US" sz="1400" dirty="0"/>
            </a:p>
          </p:txBody>
        </p:sp>
        <p:sp>
          <p:nvSpPr>
            <p:cNvPr id="225296" name="AutoShape 16"/>
            <p:cNvSpPr>
              <a:spLocks noChangeArrowheads="1"/>
            </p:cNvSpPr>
            <p:nvPr/>
          </p:nvSpPr>
          <p:spPr bwMode="auto">
            <a:xfrm>
              <a:off x="1578" y="2625"/>
              <a:ext cx="1103" cy="288"/>
            </a:xfrm>
            <a:prstGeom prst="roundRect">
              <a:avLst>
                <a:gd name="adj" fmla="val 16667"/>
              </a:avLst>
            </a:prstGeom>
            <a:solidFill>
              <a:schemeClr val="accent4">
                <a:lumMod val="40000"/>
                <a:lumOff val="6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400"/>
                <a:t>DeleteCommand</a:t>
              </a:r>
            </a:p>
          </p:txBody>
        </p:sp>
      </p:grpSp>
      <p:sp>
        <p:nvSpPr>
          <p:cNvPr id="129035" name="Line 17"/>
          <p:cNvSpPr>
            <a:spLocks noChangeShapeType="1"/>
          </p:cNvSpPr>
          <p:nvPr/>
        </p:nvSpPr>
        <p:spPr bwMode="auto">
          <a:xfrm>
            <a:off x="2625725" y="4857750"/>
            <a:ext cx="0" cy="762000"/>
          </a:xfrm>
          <a:prstGeom prst="line">
            <a:avLst/>
          </a:prstGeom>
          <a:noFill/>
          <a:ln w="38100">
            <a:solidFill>
              <a:schemeClr val="tx1"/>
            </a:solidFill>
            <a:round/>
            <a:headEnd type="stealth" w="lg" len="lg"/>
            <a:tailEnd type="stealth" w="lg" len="lg"/>
          </a:ln>
        </p:spPr>
        <p:txBody>
          <a:bodyPr wrap="none" anchor="ctr"/>
          <a:lstStyle/>
          <a:p>
            <a:endParaRPr lang="en-US"/>
          </a:p>
        </p:txBody>
      </p:sp>
      <p:sp>
        <p:nvSpPr>
          <p:cNvPr id="225299" name="AutoShape 19"/>
          <p:cNvSpPr>
            <a:spLocks noChangeArrowheads="1"/>
          </p:cNvSpPr>
          <p:nvPr/>
        </p:nvSpPr>
        <p:spPr bwMode="auto">
          <a:xfrm>
            <a:off x="5214942" y="1087451"/>
            <a:ext cx="3233737" cy="4270375"/>
          </a:xfrm>
          <a:prstGeom prst="roundRect">
            <a:avLst>
              <a:gd name="adj" fmla="val 4634"/>
            </a:avLst>
          </a:prstGeom>
          <a:ln>
            <a:headEnd/>
            <a:tailEnd/>
          </a:ln>
        </p:spPr>
        <p:style>
          <a:lnRef idx="0">
            <a:schemeClr val="accent1"/>
          </a:lnRef>
          <a:fillRef idx="3">
            <a:schemeClr val="accent1"/>
          </a:fillRef>
          <a:effectRef idx="3">
            <a:schemeClr val="accent1"/>
          </a:effectRef>
          <a:fontRef idx="minor">
            <a:schemeClr val="lt1"/>
          </a:fontRef>
        </p:style>
        <p:txBody>
          <a:bodyPr wrap="none" tIns="27432" bIns="27432"/>
          <a:lstStyle/>
          <a:p>
            <a:pPr>
              <a:defRPr/>
            </a:pPr>
            <a:r>
              <a:rPr lang="en-US">
                <a:solidFill>
                  <a:srgbClr val="3333CC"/>
                </a:solidFill>
              </a:rPr>
              <a:t>DataSet</a:t>
            </a:r>
          </a:p>
        </p:txBody>
      </p:sp>
      <p:sp>
        <p:nvSpPr>
          <p:cNvPr id="225300" name="AutoShape 20"/>
          <p:cNvSpPr>
            <a:spLocks noChangeArrowheads="1"/>
          </p:cNvSpPr>
          <p:nvPr/>
        </p:nvSpPr>
        <p:spPr bwMode="auto">
          <a:xfrm>
            <a:off x="5322888" y="1409700"/>
            <a:ext cx="2955925" cy="3286125"/>
          </a:xfrm>
          <a:prstGeom prst="roundRect">
            <a:avLst>
              <a:gd name="adj" fmla="val 5458"/>
            </a:avLst>
          </a:prstGeom>
          <a:ln>
            <a:headEnd/>
            <a:tailEnd/>
          </a:ln>
        </p:spPr>
        <p:style>
          <a:lnRef idx="0">
            <a:schemeClr val="accent2"/>
          </a:lnRef>
          <a:fillRef idx="3">
            <a:schemeClr val="accent2"/>
          </a:fillRef>
          <a:effectRef idx="3">
            <a:schemeClr val="accent2"/>
          </a:effectRef>
          <a:fontRef idx="minor">
            <a:schemeClr val="lt1"/>
          </a:fontRef>
        </p:style>
        <p:txBody>
          <a:bodyPr wrap="none"/>
          <a:lstStyle/>
          <a:p>
            <a:pPr>
              <a:defRPr/>
            </a:pPr>
            <a:r>
              <a:rPr lang="en-US" dirty="0" err="1"/>
              <a:t>DataTableCollection</a:t>
            </a:r>
            <a:endParaRPr lang="en-US" dirty="0"/>
          </a:p>
        </p:txBody>
      </p:sp>
      <p:sp>
        <p:nvSpPr>
          <p:cNvPr id="225301" name="AutoShape 21"/>
          <p:cNvSpPr>
            <a:spLocks noChangeArrowheads="1"/>
          </p:cNvSpPr>
          <p:nvPr/>
        </p:nvSpPr>
        <p:spPr bwMode="auto">
          <a:xfrm>
            <a:off x="5484813" y="1828800"/>
            <a:ext cx="2651125" cy="2133600"/>
          </a:xfrm>
          <a:prstGeom prst="roundRect">
            <a:avLst>
              <a:gd name="adj" fmla="val 7861"/>
            </a:avLst>
          </a:prstGeom>
          <a:ln>
            <a:headEnd/>
            <a:tailEnd/>
          </a:ln>
        </p:spPr>
        <p:style>
          <a:lnRef idx="0">
            <a:schemeClr val="accent1"/>
          </a:lnRef>
          <a:fillRef idx="3">
            <a:schemeClr val="accent1"/>
          </a:fillRef>
          <a:effectRef idx="3">
            <a:schemeClr val="accent1"/>
          </a:effectRef>
          <a:fontRef idx="minor">
            <a:schemeClr val="lt1"/>
          </a:fontRef>
        </p:style>
        <p:txBody>
          <a:bodyPr wrap="none" tIns="27432" bIns="27432"/>
          <a:lstStyle/>
          <a:p>
            <a:pPr>
              <a:defRPr/>
            </a:pPr>
            <a:r>
              <a:rPr lang="en-US">
                <a:solidFill>
                  <a:srgbClr val="3333CC"/>
                </a:solidFill>
              </a:rPr>
              <a:t>DataTable</a:t>
            </a:r>
          </a:p>
        </p:txBody>
      </p:sp>
      <p:sp>
        <p:nvSpPr>
          <p:cNvPr id="225302" name="AutoShape 22"/>
          <p:cNvSpPr>
            <a:spLocks noChangeArrowheads="1"/>
          </p:cNvSpPr>
          <p:nvPr/>
        </p:nvSpPr>
        <p:spPr bwMode="auto">
          <a:xfrm>
            <a:off x="5637213" y="2286000"/>
            <a:ext cx="2346325" cy="457200"/>
          </a:xfrm>
          <a:prstGeom prst="roundRect">
            <a:avLst>
              <a:gd name="adj" fmla="val 16667"/>
            </a:avLst>
          </a:prstGeom>
          <a:solidFill>
            <a:schemeClr val="accent4">
              <a:lumMod val="40000"/>
              <a:lumOff val="6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err="1"/>
              <a:t>DataRowCollection</a:t>
            </a:r>
            <a:endParaRPr lang="en-US" sz="1600" dirty="0"/>
          </a:p>
        </p:txBody>
      </p:sp>
      <p:sp>
        <p:nvSpPr>
          <p:cNvPr id="225303" name="AutoShape 23"/>
          <p:cNvSpPr>
            <a:spLocks noChangeArrowheads="1"/>
          </p:cNvSpPr>
          <p:nvPr/>
        </p:nvSpPr>
        <p:spPr bwMode="auto">
          <a:xfrm>
            <a:off x="5637213" y="2819400"/>
            <a:ext cx="2346325" cy="457200"/>
          </a:xfrm>
          <a:prstGeom prst="roundRect">
            <a:avLst>
              <a:gd name="adj" fmla="val 16667"/>
            </a:avLst>
          </a:prstGeom>
          <a:solidFill>
            <a:schemeClr val="accent4">
              <a:lumMod val="40000"/>
              <a:lumOff val="6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err="1"/>
              <a:t>DataColumnCollection</a:t>
            </a:r>
            <a:endParaRPr lang="en-US" sz="1600" dirty="0"/>
          </a:p>
        </p:txBody>
      </p:sp>
      <p:sp>
        <p:nvSpPr>
          <p:cNvPr id="225304" name="AutoShape 24"/>
          <p:cNvSpPr>
            <a:spLocks noChangeArrowheads="1"/>
          </p:cNvSpPr>
          <p:nvPr/>
        </p:nvSpPr>
        <p:spPr bwMode="auto">
          <a:xfrm>
            <a:off x="5637213" y="3352800"/>
            <a:ext cx="2346325" cy="457200"/>
          </a:xfrm>
          <a:prstGeom prst="roundRect">
            <a:avLst>
              <a:gd name="adj" fmla="val 16667"/>
            </a:avLst>
          </a:prstGeom>
          <a:solidFill>
            <a:schemeClr val="accent4">
              <a:lumMod val="40000"/>
              <a:lumOff val="6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err="1"/>
              <a:t>ConstraintCollection</a:t>
            </a:r>
            <a:endParaRPr lang="en-US" sz="1600" dirty="0"/>
          </a:p>
        </p:txBody>
      </p:sp>
      <p:sp>
        <p:nvSpPr>
          <p:cNvPr id="225305" name="AutoShape 25"/>
          <p:cNvSpPr>
            <a:spLocks noChangeArrowheads="1"/>
          </p:cNvSpPr>
          <p:nvPr/>
        </p:nvSpPr>
        <p:spPr bwMode="auto">
          <a:xfrm>
            <a:off x="5637213" y="4089400"/>
            <a:ext cx="2435249" cy="457200"/>
          </a:xfrm>
          <a:prstGeom prst="roundRect">
            <a:avLst>
              <a:gd name="adj" fmla="val 16667"/>
            </a:avLst>
          </a:prstGeom>
          <a:solidFill>
            <a:schemeClr val="accent4">
              <a:lumMod val="40000"/>
              <a:lumOff val="6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err="1"/>
              <a:t>DataRelationCollection</a:t>
            </a:r>
            <a:endParaRPr lang="en-US" sz="1600" dirty="0"/>
          </a:p>
        </p:txBody>
      </p:sp>
      <p:sp>
        <p:nvSpPr>
          <p:cNvPr id="129057" name="Freeform 26"/>
          <p:cNvSpPr>
            <a:spLocks/>
          </p:cNvSpPr>
          <p:nvPr/>
        </p:nvSpPr>
        <p:spPr bwMode="auto">
          <a:xfrm>
            <a:off x="4191000" y="1981200"/>
            <a:ext cx="381000" cy="2743200"/>
          </a:xfrm>
          <a:custGeom>
            <a:avLst/>
            <a:gdLst>
              <a:gd name="T0" fmla="*/ 0 w 240"/>
              <a:gd name="T1" fmla="*/ 0 h 1728"/>
              <a:gd name="T2" fmla="*/ 240 w 240"/>
              <a:gd name="T3" fmla="*/ 0 h 1728"/>
              <a:gd name="T4" fmla="*/ 240 w 240"/>
              <a:gd name="T5" fmla="*/ 1728 h 1728"/>
              <a:gd name="T6" fmla="*/ 0 w 240"/>
              <a:gd name="T7" fmla="*/ 1728 h 1728"/>
              <a:gd name="T8" fmla="*/ 0 60000 65536"/>
              <a:gd name="T9" fmla="*/ 0 60000 65536"/>
              <a:gd name="T10" fmla="*/ 0 60000 65536"/>
              <a:gd name="T11" fmla="*/ 0 60000 65536"/>
              <a:gd name="T12" fmla="*/ 0 w 240"/>
              <a:gd name="T13" fmla="*/ 0 h 1728"/>
              <a:gd name="T14" fmla="*/ 240 w 240"/>
              <a:gd name="T15" fmla="*/ 1728 h 1728"/>
            </a:gdLst>
            <a:ahLst/>
            <a:cxnLst>
              <a:cxn ang="T8">
                <a:pos x="T0" y="T1"/>
              </a:cxn>
              <a:cxn ang="T9">
                <a:pos x="T2" y="T3"/>
              </a:cxn>
              <a:cxn ang="T10">
                <a:pos x="T4" y="T5"/>
              </a:cxn>
              <a:cxn ang="T11">
                <a:pos x="T6" y="T7"/>
              </a:cxn>
            </a:cxnLst>
            <a:rect l="T12" t="T13" r="T14" b="T15"/>
            <a:pathLst>
              <a:path w="240" h="1728">
                <a:moveTo>
                  <a:pt x="0" y="0"/>
                </a:moveTo>
                <a:lnTo>
                  <a:pt x="240" y="0"/>
                </a:lnTo>
                <a:lnTo>
                  <a:pt x="240" y="1728"/>
                </a:lnTo>
                <a:lnTo>
                  <a:pt x="0" y="1728"/>
                </a:lnTo>
              </a:path>
            </a:pathLst>
          </a:custGeom>
          <a:noFill/>
          <a:ln w="38100">
            <a:solidFill>
              <a:schemeClr val="tx1"/>
            </a:solidFill>
            <a:prstDash val="sysDot"/>
            <a:round/>
            <a:headEnd type="stealth" w="lg" len="lg"/>
            <a:tailEnd type="stealth" w="lg" len="lg"/>
          </a:ln>
        </p:spPr>
        <p:txBody>
          <a:bodyPr wrap="none" anchor="ctr"/>
          <a:lstStyle/>
          <a:p>
            <a:endParaRPr lang="pt-BR"/>
          </a:p>
        </p:txBody>
      </p:sp>
      <p:sp>
        <p:nvSpPr>
          <p:cNvPr id="129058" name="Line 27"/>
          <p:cNvSpPr>
            <a:spLocks noChangeShapeType="1"/>
          </p:cNvSpPr>
          <p:nvPr/>
        </p:nvSpPr>
        <p:spPr bwMode="auto">
          <a:xfrm>
            <a:off x="4572000" y="3124200"/>
            <a:ext cx="609600" cy="0"/>
          </a:xfrm>
          <a:prstGeom prst="line">
            <a:avLst/>
          </a:prstGeom>
          <a:noFill/>
          <a:ln w="38100">
            <a:solidFill>
              <a:schemeClr val="tx1"/>
            </a:solidFill>
            <a:prstDash val="sysDot"/>
            <a:round/>
            <a:headEnd type="none" w="lg" len="lg"/>
            <a:tailEnd type="stealth" w="lg" len="lg"/>
          </a:ln>
        </p:spPr>
        <p:txBody>
          <a:bodyPr wrap="none" anchor="ctr"/>
          <a:lstStyle/>
          <a:p>
            <a:endParaRPr lang="en-US"/>
          </a:p>
        </p:txBody>
      </p:sp>
      <p:sp>
        <p:nvSpPr>
          <p:cNvPr id="225308" name="Rectangle 28"/>
          <p:cNvSpPr>
            <a:spLocks noChangeArrowheads="1"/>
          </p:cNvSpPr>
          <p:nvPr/>
        </p:nvSpPr>
        <p:spPr bwMode="auto">
          <a:xfrm>
            <a:off x="6219825" y="4791075"/>
            <a:ext cx="1066800" cy="381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tIns="91440" bIns="91440" anchor="ctr"/>
          <a:lstStyle/>
          <a:p>
            <a:pPr algn="ctr">
              <a:defRPr/>
            </a:pPr>
            <a:r>
              <a:rPr lang="en-US" b="1" dirty="0">
                <a:solidFill>
                  <a:schemeClr val="bg1"/>
                </a:solidFill>
                <a:effectLst>
                  <a:outerShdw blurRad="38100" dist="38100" dir="2700000" algn="tl">
                    <a:srgbClr val="000000"/>
                  </a:outerShdw>
                </a:effectLst>
              </a:rPr>
              <a:t>XML</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928670"/>
            <a:ext cx="8229600" cy="5643578"/>
          </a:xfrm>
        </p:spPr>
        <p:txBody>
          <a:bodyPr>
            <a:normAutofit fontScale="70000" lnSpcReduction="20000"/>
          </a:bodyPr>
          <a:lstStyle/>
          <a:p>
            <a:pPr lvl="0"/>
            <a:r>
              <a:rPr lang="pt-BR" dirty="0" smtClean="0"/>
              <a:t>Data </a:t>
            </a:r>
            <a:r>
              <a:rPr lang="pt-BR" dirty="0" err="1" smtClean="0"/>
              <a:t>Provider</a:t>
            </a:r>
            <a:r>
              <a:rPr lang="pt-BR" dirty="0" smtClean="0"/>
              <a:t> SQL Server  </a:t>
            </a:r>
          </a:p>
          <a:p>
            <a:pPr>
              <a:buNone/>
            </a:pPr>
            <a:endParaRPr lang="pt-BR" dirty="0" smtClean="0"/>
          </a:p>
          <a:p>
            <a:r>
              <a:rPr lang="pt-BR" dirty="0" smtClean="0"/>
              <a:t>Constituem a seção núcleo da arquitetura ADO.NET, permitindo comunicação entre as aplicações e fontes de dados.</a:t>
            </a:r>
          </a:p>
          <a:p>
            <a:pPr>
              <a:buNone/>
            </a:pPr>
            <a:endParaRPr lang="pt-BR" dirty="0" smtClean="0"/>
          </a:p>
          <a:p>
            <a:r>
              <a:rPr lang="pt-BR" dirty="0" smtClean="0"/>
              <a:t>Um Data </a:t>
            </a:r>
            <a:r>
              <a:rPr lang="pt-BR" dirty="0" err="1" smtClean="0"/>
              <a:t>Provider</a:t>
            </a:r>
            <a:r>
              <a:rPr lang="pt-BR" dirty="0" smtClean="0"/>
              <a:t> permite que você se conecte com uma fonte de dados, capture e manipule dados e,por fim, atualize a fonte de dados.</a:t>
            </a:r>
          </a:p>
          <a:p>
            <a:endParaRPr lang="pt-BR" dirty="0" smtClean="0"/>
          </a:p>
          <a:p>
            <a:r>
              <a:rPr lang="pt-BR" dirty="0" smtClean="0"/>
              <a:t>Importando... </a:t>
            </a:r>
            <a:r>
              <a:rPr lang="pt-BR" b="1" dirty="0" err="1" smtClean="0"/>
              <a:t>using</a:t>
            </a:r>
            <a:r>
              <a:rPr lang="pt-BR" b="1" dirty="0" smtClean="0"/>
              <a:t> System.Data.</a:t>
            </a:r>
            <a:r>
              <a:rPr lang="pt-BR" b="1" dirty="0" err="1" smtClean="0"/>
              <a:t>SqlClient</a:t>
            </a:r>
            <a:r>
              <a:rPr lang="pt-BR" b="1" dirty="0" smtClean="0"/>
              <a:t>;</a:t>
            </a:r>
            <a:endParaRPr lang="pt-BR" dirty="0" smtClean="0"/>
          </a:p>
          <a:p>
            <a:pPr>
              <a:buNone/>
            </a:pPr>
            <a:r>
              <a:rPr lang="pt-BR" dirty="0" smtClean="0"/>
              <a:t> </a:t>
            </a:r>
          </a:p>
          <a:p>
            <a:pPr lvl="1"/>
            <a:r>
              <a:rPr lang="pt-BR" sz="2400" dirty="0" smtClean="0"/>
              <a:t>Os quatro principais objetos que compõem um Data </a:t>
            </a:r>
            <a:r>
              <a:rPr lang="pt-BR" sz="2400" dirty="0" err="1" smtClean="0"/>
              <a:t>Provider</a:t>
            </a:r>
            <a:r>
              <a:rPr lang="pt-BR" sz="2400" dirty="0" smtClean="0"/>
              <a:t> ADO.NET são:</a:t>
            </a:r>
          </a:p>
          <a:p>
            <a:pPr lvl="2"/>
            <a:r>
              <a:rPr lang="pt-BR" sz="2200" b="1" dirty="0" smtClean="0"/>
              <a:t>Connection </a:t>
            </a:r>
            <a:r>
              <a:rPr lang="pt-BR" sz="2200" dirty="0" smtClean="0"/>
              <a:t>– Estabelece uma conexão para uma fonte de dados específica</a:t>
            </a:r>
          </a:p>
          <a:p>
            <a:pPr lvl="2"/>
            <a:r>
              <a:rPr lang="pt-BR" sz="2200" b="1" dirty="0" err="1" smtClean="0"/>
              <a:t>Command</a:t>
            </a:r>
            <a:r>
              <a:rPr lang="pt-BR" sz="2200" dirty="0" smtClean="0"/>
              <a:t> – Executa um comando na fonte de dados</a:t>
            </a:r>
          </a:p>
          <a:p>
            <a:pPr lvl="2"/>
            <a:r>
              <a:rPr lang="en-US" sz="2200" b="1" dirty="0" err="1" smtClean="0"/>
              <a:t>DataReader</a:t>
            </a:r>
            <a:r>
              <a:rPr lang="en-US" sz="2200" b="1" dirty="0" smtClean="0"/>
              <a:t> </a:t>
            </a:r>
            <a:r>
              <a:rPr lang="en-US" sz="2200" dirty="0" smtClean="0"/>
              <a:t>– </a:t>
            </a:r>
            <a:r>
              <a:rPr lang="en-US" sz="2200" dirty="0" err="1" smtClean="0"/>
              <a:t>Provê</a:t>
            </a:r>
            <a:r>
              <a:rPr lang="en-US" sz="2200" dirty="0" smtClean="0"/>
              <a:t> </a:t>
            </a:r>
            <a:r>
              <a:rPr lang="en-US" sz="2200" dirty="0" err="1" smtClean="0"/>
              <a:t>acesso</a:t>
            </a:r>
            <a:r>
              <a:rPr lang="en-US" sz="2200" dirty="0" smtClean="0"/>
              <a:t> </a:t>
            </a:r>
            <a:r>
              <a:rPr lang="en-US" sz="2200" dirty="0" err="1" smtClean="0"/>
              <a:t>rápido</a:t>
            </a:r>
            <a:r>
              <a:rPr lang="en-US" sz="2200" dirty="0" smtClean="0"/>
              <a:t>, forward-only, read-only a dados</a:t>
            </a:r>
            <a:endParaRPr lang="pt-BR" sz="2200" dirty="0" smtClean="0"/>
          </a:p>
          <a:p>
            <a:pPr lvl="2"/>
            <a:r>
              <a:rPr lang="pt-BR" sz="2200" b="1" dirty="0" err="1" smtClean="0"/>
              <a:t>DataAdapter</a:t>
            </a:r>
            <a:r>
              <a:rPr lang="pt-BR" sz="2200" dirty="0" smtClean="0"/>
              <a:t> – Preenche um </a:t>
            </a:r>
            <a:r>
              <a:rPr lang="pt-BR" sz="2200" dirty="0" err="1" smtClean="0"/>
              <a:t>DataSet</a:t>
            </a:r>
            <a:r>
              <a:rPr lang="pt-BR" sz="2200" dirty="0" smtClean="0"/>
              <a:t> e resolve atualizações com a fonte de dados</a:t>
            </a:r>
          </a:p>
          <a:p>
            <a:pPr lvl="2"/>
            <a:endParaRPr lang="pt-BR" dirty="0" smtClean="0"/>
          </a:p>
          <a:p>
            <a:pPr lvl="1"/>
            <a:r>
              <a:rPr lang="pt-BR" dirty="0" smtClean="0"/>
              <a:t>Suporte nativo a</a:t>
            </a:r>
          </a:p>
          <a:p>
            <a:pPr lvl="2"/>
            <a:r>
              <a:rPr lang="en-US" dirty="0" smtClean="0"/>
              <a:t>SQL Server™, OLEDB, Oracle e ODBC</a:t>
            </a:r>
          </a:p>
          <a:p>
            <a:pPr lvl="2"/>
            <a:endParaRPr lang="en-US" dirty="0" smtClean="0"/>
          </a:p>
          <a:p>
            <a:pPr lvl="2"/>
            <a:endParaRPr lang="pt-BR" dirty="0"/>
          </a:p>
        </p:txBody>
      </p:sp>
      <p:sp>
        <p:nvSpPr>
          <p:cNvPr id="3" name="Title 2"/>
          <p:cNvSpPr>
            <a:spLocks noGrp="1"/>
          </p:cNvSpPr>
          <p:nvPr>
            <p:ph type="title"/>
          </p:nvPr>
        </p:nvSpPr>
        <p:spPr>
          <a:xfrm>
            <a:off x="357158" y="-24"/>
            <a:ext cx="8229600" cy="859547"/>
          </a:xfrm>
        </p:spPr>
        <p:txBody>
          <a:bodyPr>
            <a:normAutofit/>
          </a:bodyPr>
          <a:lstStyle/>
          <a:p>
            <a:r>
              <a:rPr lang="pt-BR" dirty="0" smtClean="0"/>
              <a:t>Data </a:t>
            </a:r>
            <a:r>
              <a:rPr lang="pt-BR" dirty="0" err="1" smtClean="0"/>
              <a:t>Providers</a:t>
            </a:r>
            <a:endParaRPr lang="pt-B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28596" y="1071546"/>
            <a:ext cx="8429684" cy="5214974"/>
          </a:xfrm>
        </p:spPr>
        <p:txBody>
          <a:bodyPr>
            <a:normAutofit fontScale="92500" lnSpcReduction="20000"/>
          </a:bodyPr>
          <a:lstStyle/>
          <a:p>
            <a:r>
              <a:rPr lang="pt-BR" dirty="0" smtClean="0"/>
              <a:t>Abstrai conexão ao banco de dados físico como SQL Server</a:t>
            </a:r>
          </a:p>
          <a:p>
            <a:r>
              <a:rPr lang="pt-BR" dirty="0" smtClean="0"/>
              <a:t>Principal propriedade: string de conexão</a:t>
            </a:r>
          </a:p>
          <a:p>
            <a:pPr lvl="1"/>
            <a:r>
              <a:rPr lang="pt-BR" dirty="0" smtClean="0"/>
              <a:t>Série de pares chave/valor (</a:t>
            </a:r>
            <a:r>
              <a:rPr lang="pt-BR" dirty="0" err="1" smtClean="0"/>
              <a:t>key</a:t>
            </a:r>
            <a:r>
              <a:rPr lang="pt-BR" dirty="0" smtClean="0"/>
              <a:t>/</a:t>
            </a:r>
            <a:r>
              <a:rPr lang="pt-BR" dirty="0" err="1" smtClean="0"/>
              <a:t>value</a:t>
            </a:r>
            <a:r>
              <a:rPr lang="pt-BR" dirty="0" smtClean="0"/>
              <a:t>) delimitados por ponto-e-vírgula.</a:t>
            </a:r>
            <a:endParaRPr lang="pt-BR" sz="1900" dirty="0" smtClean="0"/>
          </a:p>
          <a:p>
            <a:pPr lvl="2"/>
            <a:r>
              <a:rPr lang="pt-BR" sz="1700" b="1" dirty="0" smtClean="0"/>
              <a:t>Data </a:t>
            </a:r>
            <a:r>
              <a:rPr lang="pt-BR" sz="1700" b="1" dirty="0" err="1" smtClean="0"/>
              <a:t>Source-or</a:t>
            </a:r>
            <a:r>
              <a:rPr lang="pt-BR" sz="1700" b="1" dirty="0" smtClean="0"/>
              <a:t>- Server - </a:t>
            </a:r>
            <a:r>
              <a:rPr lang="pt-BR" sz="1700" dirty="0" smtClean="0"/>
              <a:t>O nome ou endereço de rede da instância do SQL </a:t>
            </a:r>
            <a:r>
              <a:rPr lang="pt-BR" sz="1700" dirty="0" err="1" smtClean="0"/>
              <a:t>server</a:t>
            </a:r>
            <a:r>
              <a:rPr lang="pt-BR" sz="1700" dirty="0" smtClean="0"/>
              <a:t> para o qual conectar</a:t>
            </a:r>
          </a:p>
          <a:p>
            <a:pPr lvl="2"/>
            <a:r>
              <a:rPr lang="pt-BR" sz="1600" b="1" dirty="0" err="1" smtClean="0"/>
              <a:t>AttachDbFilename</a:t>
            </a:r>
            <a:r>
              <a:rPr lang="pt-BR" sz="1600" dirty="0" smtClean="0"/>
              <a:t> – Caminho do arquivo de dados, caso não seja feita uma conexão com um servidor.</a:t>
            </a:r>
            <a:endParaRPr lang="pt-BR" sz="1700" dirty="0" smtClean="0"/>
          </a:p>
          <a:p>
            <a:pPr lvl="2"/>
            <a:r>
              <a:rPr lang="pt-BR" sz="1700" b="1" dirty="0" err="1" smtClean="0"/>
              <a:t>Integrated</a:t>
            </a:r>
            <a:r>
              <a:rPr lang="pt-BR" sz="1700" b="1" dirty="0" smtClean="0"/>
              <a:t> </a:t>
            </a:r>
            <a:r>
              <a:rPr lang="pt-BR" sz="1700" b="1" dirty="0" err="1" smtClean="0"/>
              <a:t>Security</a:t>
            </a:r>
            <a:r>
              <a:rPr lang="pt-BR" sz="1700" b="1" dirty="0" smtClean="0"/>
              <a:t> -</a:t>
            </a:r>
            <a:r>
              <a:rPr lang="pt-BR" sz="1700" b="1" dirty="0" err="1" smtClean="0"/>
              <a:t>or</a:t>
            </a:r>
            <a:r>
              <a:rPr lang="pt-BR" sz="1700" b="1" dirty="0" smtClean="0"/>
              <a:t>- </a:t>
            </a:r>
            <a:r>
              <a:rPr lang="pt-BR" sz="1700" b="1" dirty="0" err="1" smtClean="0"/>
              <a:t>Trusted_Connection</a:t>
            </a:r>
            <a:r>
              <a:rPr lang="pt-BR" sz="1700" dirty="0" smtClean="0"/>
              <a:t> - Quando </a:t>
            </a:r>
            <a:r>
              <a:rPr lang="pt-BR" sz="1700" dirty="0" err="1" smtClean="0"/>
              <a:t>false</a:t>
            </a:r>
            <a:r>
              <a:rPr lang="pt-BR" sz="1700" dirty="0" smtClean="0"/>
              <a:t>, </a:t>
            </a:r>
            <a:r>
              <a:rPr lang="pt-BR" sz="1700" dirty="0" err="1" smtClean="0"/>
              <a:t>User</a:t>
            </a:r>
            <a:r>
              <a:rPr lang="pt-BR" sz="1700" dirty="0" smtClean="0"/>
              <a:t> ID e Password são especificados na conexão. Quando </a:t>
            </a:r>
            <a:r>
              <a:rPr lang="pt-BR" sz="1700" dirty="0" err="1" smtClean="0"/>
              <a:t>true</a:t>
            </a:r>
            <a:r>
              <a:rPr lang="pt-BR" sz="1700" dirty="0" smtClean="0"/>
              <a:t>, a conta atual do Windows é utilizada para autenticação</a:t>
            </a:r>
          </a:p>
          <a:p>
            <a:pPr lvl="2"/>
            <a:r>
              <a:rPr lang="pt-BR" sz="1700" b="1" dirty="0" err="1" smtClean="0"/>
              <a:t>User</a:t>
            </a:r>
            <a:r>
              <a:rPr lang="pt-BR" sz="1700" b="1" dirty="0" smtClean="0"/>
              <a:t> ID</a:t>
            </a:r>
            <a:r>
              <a:rPr lang="pt-BR" sz="1700" dirty="0" smtClean="0"/>
              <a:t> - A conta de </a:t>
            </a:r>
            <a:r>
              <a:rPr lang="pt-BR" sz="1700" dirty="0" err="1" smtClean="0"/>
              <a:t>login</a:t>
            </a:r>
            <a:r>
              <a:rPr lang="pt-BR" sz="1700" dirty="0" smtClean="0"/>
              <a:t> do SQL Server</a:t>
            </a:r>
          </a:p>
          <a:p>
            <a:pPr lvl="2"/>
            <a:r>
              <a:rPr lang="pt-BR" sz="1700" b="1" dirty="0" smtClean="0"/>
              <a:t>Password -</a:t>
            </a:r>
            <a:r>
              <a:rPr lang="pt-BR" sz="1700" b="1" dirty="0" err="1" smtClean="0"/>
              <a:t>or</a:t>
            </a:r>
            <a:r>
              <a:rPr lang="pt-BR" sz="1700" b="1" dirty="0" smtClean="0"/>
              <a:t>- </a:t>
            </a:r>
            <a:r>
              <a:rPr lang="pt-BR" sz="1700" b="1" dirty="0" err="1" smtClean="0"/>
              <a:t>Pwd</a:t>
            </a:r>
            <a:r>
              <a:rPr lang="pt-BR" sz="1700" dirty="0" smtClean="0"/>
              <a:t> - A senha para o SQL Server </a:t>
            </a:r>
            <a:r>
              <a:rPr lang="pt-BR" sz="1700" dirty="0" err="1" smtClean="0"/>
              <a:t>logar</a:t>
            </a:r>
            <a:endParaRPr lang="pt-BR" sz="1700" dirty="0" smtClean="0"/>
          </a:p>
          <a:p>
            <a:pPr lvl="2"/>
            <a:r>
              <a:rPr lang="pt-BR" sz="1700" b="1" dirty="0" err="1" smtClean="0"/>
              <a:t>Initial</a:t>
            </a:r>
            <a:r>
              <a:rPr lang="pt-BR" sz="1700" b="1" dirty="0" smtClean="0"/>
              <a:t> </a:t>
            </a:r>
            <a:r>
              <a:rPr lang="pt-BR" sz="1700" b="1" dirty="0" err="1" smtClean="0"/>
              <a:t>Catalog</a:t>
            </a:r>
            <a:r>
              <a:rPr lang="pt-BR" sz="1700" b="1" dirty="0" smtClean="0"/>
              <a:t> -</a:t>
            </a:r>
            <a:r>
              <a:rPr lang="pt-BR" sz="1700" b="1" dirty="0" err="1" smtClean="0"/>
              <a:t>or</a:t>
            </a:r>
            <a:r>
              <a:rPr lang="pt-BR" sz="1700" b="1" dirty="0" smtClean="0"/>
              <a:t>- Database</a:t>
            </a:r>
            <a:r>
              <a:rPr lang="pt-BR" sz="1700" dirty="0" smtClean="0"/>
              <a:t> - O nome do banco de dados</a:t>
            </a:r>
          </a:p>
          <a:p>
            <a:pPr lvl="1"/>
            <a:r>
              <a:rPr lang="pt-BR" sz="1500" b="1" dirty="0" smtClean="0"/>
              <a:t>Server</a:t>
            </a:r>
            <a:r>
              <a:rPr lang="pt-BR" sz="1500" dirty="0" smtClean="0"/>
              <a:t>=</a:t>
            </a:r>
            <a:r>
              <a:rPr lang="pt-BR" sz="1500" dirty="0" err="1" smtClean="0"/>
              <a:t>myServerAddress</a:t>
            </a:r>
            <a:r>
              <a:rPr lang="pt-BR" sz="1500" dirty="0" smtClean="0"/>
              <a:t>;</a:t>
            </a:r>
            <a:r>
              <a:rPr lang="pt-BR" sz="1500" b="1" dirty="0" smtClean="0"/>
              <a:t>Database</a:t>
            </a:r>
            <a:r>
              <a:rPr lang="pt-BR" sz="1500" dirty="0" smtClean="0"/>
              <a:t>=</a:t>
            </a:r>
            <a:r>
              <a:rPr lang="pt-BR" sz="1500" dirty="0" err="1" smtClean="0"/>
              <a:t>myDataBase</a:t>
            </a:r>
            <a:r>
              <a:rPr lang="pt-BR" sz="1500" dirty="0" smtClean="0"/>
              <a:t>;</a:t>
            </a:r>
            <a:r>
              <a:rPr lang="pt-BR" sz="1500" b="1" dirty="0" err="1" smtClean="0"/>
              <a:t>User</a:t>
            </a:r>
            <a:r>
              <a:rPr lang="pt-BR" sz="1500" b="1" dirty="0" smtClean="0"/>
              <a:t> ID</a:t>
            </a:r>
            <a:r>
              <a:rPr lang="pt-BR" sz="1500" dirty="0" smtClean="0"/>
              <a:t>= </a:t>
            </a:r>
            <a:r>
              <a:rPr lang="pt-BR" sz="1500" dirty="0" err="1" smtClean="0"/>
              <a:t>myUsername</a:t>
            </a:r>
            <a:r>
              <a:rPr lang="pt-BR" sz="1500" dirty="0" smtClean="0"/>
              <a:t>;</a:t>
            </a:r>
            <a:r>
              <a:rPr lang="pt-BR" sz="1500" b="1" dirty="0" smtClean="0"/>
              <a:t>Password</a:t>
            </a:r>
            <a:r>
              <a:rPr lang="pt-BR" sz="1500" dirty="0" smtClean="0"/>
              <a:t>=</a:t>
            </a:r>
            <a:r>
              <a:rPr lang="pt-BR" sz="1500" dirty="0" err="1" smtClean="0"/>
              <a:t>myPassword</a:t>
            </a:r>
            <a:r>
              <a:rPr lang="pt-BR" sz="1500" dirty="0" smtClean="0"/>
              <a:t>;</a:t>
            </a:r>
            <a:r>
              <a:rPr lang="pt-BR" sz="1500" b="1" dirty="0" err="1" smtClean="0"/>
              <a:t>Trusted_Connection</a:t>
            </a:r>
            <a:r>
              <a:rPr lang="pt-BR" sz="1500" dirty="0" smtClean="0"/>
              <a:t>=</a:t>
            </a:r>
            <a:r>
              <a:rPr lang="pt-BR" sz="1500" dirty="0" err="1" smtClean="0"/>
              <a:t>False</a:t>
            </a:r>
            <a:r>
              <a:rPr lang="pt-BR" sz="1500" dirty="0" smtClean="0"/>
              <a:t>; </a:t>
            </a:r>
          </a:p>
          <a:p>
            <a:r>
              <a:rPr lang="pt-BR" dirty="0" smtClean="0"/>
              <a:t>Principais métodos: Open() e Close() </a:t>
            </a:r>
          </a:p>
          <a:p>
            <a:r>
              <a:rPr lang="pt-BR" dirty="0" smtClean="0"/>
              <a:t>Controle de transação</a:t>
            </a:r>
            <a:endParaRPr lang="pt-BR" dirty="0"/>
          </a:p>
        </p:txBody>
      </p:sp>
      <p:sp>
        <p:nvSpPr>
          <p:cNvPr id="3" name="Title 2"/>
          <p:cNvSpPr>
            <a:spLocks noGrp="1"/>
          </p:cNvSpPr>
          <p:nvPr>
            <p:ph type="title"/>
          </p:nvPr>
        </p:nvSpPr>
        <p:spPr>
          <a:xfrm>
            <a:off x="428596" y="285728"/>
            <a:ext cx="8229600" cy="788109"/>
          </a:xfrm>
        </p:spPr>
        <p:txBody>
          <a:bodyPr/>
          <a:lstStyle/>
          <a:p>
            <a:r>
              <a:rPr lang="pt-BR" dirty="0" smtClean="0"/>
              <a:t>IDbConnection</a:t>
            </a:r>
            <a:endParaRPr lang="pt-B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r>
              <a:rPr lang="pt-BR" dirty="0" smtClean="0"/>
              <a:t>Usada para executar consultas e chamar Stored Procedures </a:t>
            </a:r>
          </a:p>
          <a:p>
            <a:r>
              <a:rPr lang="pt-BR" dirty="0" smtClean="0"/>
              <a:t>Principais métodos: </a:t>
            </a:r>
          </a:p>
          <a:p>
            <a:r>
              <a:rPr lang="pt-BR" dirty="0" smtClean="0"/>
              <a:t>ExecuteReader – Executa e retorna um IDataReader </a:t>
            </a:r>
          </a:p>
          <a:p>
            <a:r>
              <a:rPr lang="pt-BR" dirty="0" smtClean="0"/>
              <a:t>ExecuteNonQuery – Executa e não retorna nada </a:t>
            </a:r>
          </a:p>
          <a:p>
            <a:r>
              <a:rPr lang="pt-BR" dirty="0" smtClean="0"/>
              <a:t>ExecuteScalar – Executa e retorna um “escalar” (um valor simples como string ou número)</a:t>
            </a:r>
          </a:p>
          <a:p>
            <a:pPr>
              <a:buNone/>
            </a:pPr>
            <a:endParaRPr lang="pt-BR" dirty="0"/>
          </a:p>
        </p:txBody>
      </p:sp>
      <p:sp>
        <p:nvSpPr>
          <p:cNvPr id="3" name="Title 2"/>
          <p:cNvSpPr>
            <a:spLocks noGrp="1"/>
          </p:cNvSpPr>
          <p:nvPr>
            <p:ph type="title"/>
          </p:nvPr>
        </p:nvSpPr>
        <p:spPr>
          <a:xfrm>
            <a:off x="428596" y="214290"/>
            <a:ext cx="8229600" cy="859547"/>
          </a:xfrm>
        </p:spPr>
        <p:txBody>
          <a:bodyPr/>
          <a:lstStyle/>
          <a:p>
            <a:r>
              <a:rPr lang="pt-BR" dirty="0" smtClean="0"/>
              <a:t>IDbCommand</a:t>
            </a:r>
            <a:endParaRPr lang="pt-B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buNone/>
            </a:pPr>
            <a:endParaRPr lang="pt-BR" dirty="0" smtClean="0"/>
          </a:p>
          <a:p>
            <a:pPr>
              <a:buNone/>
            </a:pPr>
            <a:endParaRPr lang="pt-BR" dirty="0" smtClean="0"/>
          </a:p>
          <a:p>
            <a:r>
              <a:rPr lang="pt-BR" dirty="0" smtClean="0"/>
              <a:t>Representa um conjunto de resultado SQL </a:t>
            </a:r>
          </a:p>
          <a:p>
            <a:pPr>
              <a:buNone/>
            </a:pPr>
            <a:endParaRPr lang="pt-BR" dirty="0" smtClean="0"/>
          </a:p>
          <a:p>
            <a:pPr>
              <a:buNone/>
            </a:pPr>
            <a:r>
              <a:rPr lang="pt-BR" dirty="0" smtClean="0"/>
              <a:t>• Permite a leitura apenas para frente de cursores</a:t>
            </a:r>
          </a:p>
          <a:p>
            <a:pPr>
              <a:buNone/>
            </a:pPr>
            <a:endParaRPr lang="pt-BR" dirty="0" smtClean="0"/>
          </a:p>
          <a:p>
            <a:r>
              <a:rPr lang="pt-BR" dirty="0" smtClean="0"/>
              <a:t>Não permite a modificação dos dados lidos</a:t>
            </a:r>
          </a:p>
          <a:p>
            <a:endParaRPr lang="pt-BR" dirty="0"/>
          </a:p>
        </p:txBody>
      </p:sp>
      <p:sp>
        <p:nvSpPr>
          <p:cNvPr id="3" name="Title 2"/>
          <p:cNvSpPr>
            <a:spLocks noGrp="1"/>
          </p:cNvSpPr>
          <p:nvPr>
            <p:ph type="title"/>
          </p:nvPr>
        </p:nvSpPr>
        <p:spPr>
          <a:xfrm>
            <a:off x="428596" y="285728"/>
            <a:ext cx="8229600" cy="788109"/>
          </a:xfrm>
        </p:spPr>
        <p:txBody>
          <a:bodyPr/>
          <a:lstStyle/>
          <a:p>
            <a:r>
              <a:rPr lang="pt-BR" dirty="0" smtClean="0"/>
              <a:t>IDataReader</a:t>
            </a: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Texto 1"/>
          <p:cNvSpPr>
            <a:spLocks noGrp="1"/>
          </p:cNvSpPr>
          <p:nvPr>
            <p:ph type="body" idx="1"/>
          </p:nvPr>
        </p:nvSpPr>
        <p:spPr>
          <a:xfrm>
            <a:off x="457200" y="1357298"/>
            <a:ext cx="8229600" cy="4951427"/>
          </a:xfrm>
        </p:spPr>
        <p:txBody>
          <a:bodyPr/>
          <a:lstStyle/>
          <a:p>
            <a:pPr lvl="1"/>
            <a:endParaRPr lang="pt-BR" dirty="0" smtClean="0"/>
          </a:p>
          <a:p>
            <a:pPr lvl="1"/>
            <a:r>
              <a:rPr lang="pt-BR" sz="2400" dirty="0" smtClean="0"/>
              <a:t>As aplicações atuais demandam muito acesso a dados</a:t>
            </a:r>
          </a:p>
          <a:p>
            <a:pPr lvl="2"/>
            <a:r>
              <a:rPr lang="pt-BR" sz="2400" dirty="0" smtClean="0"/>
              <a:t>Gerenciador de arquivos não resolve!</a:t>
            </a:r>
          </a:p>
          <a:p>
            <a:pPr lvl="2"/>
            <a:r>
              <a:rPr lang="pt-BR" sz="2400" dirty="0" smtClean="0"/>
              <a:t>Recorremos a SGBDs</a:t>
            </a:r>
          </a:p>
          <a:p>
            <a:endParaRPr lang="pt-BR" dirty="0" smtClean="0"/>
          </a:p>
          <a:p>
            <a:pPr lvl="1"/>
            <a:r>
              <a:rPr lang="pt-BR" sz="2400" dirty="0" smtClean="0"/>
              <a:t>Precisamos, agora, de uma plataforma para acesso a dados</a:t>
            </a:r>
          </a:p>
          <a:p>
            <a:pPr lvl="2"/>
            <a:r>
              <a:rPr lang="pt-BR" sz="2400" dirty="0" smtClean="0"/>
              <a:t>ADO.NET</a:t>
            </a:r>
          </a:p>
        </p:txBody>
      </p:sp>
      <p:sp>
        <p:nvSpPr>
          <p:cNvPr id="3" name="Título 2"/>
          <p:cNvSpPr>
            <a:spLocks noGrp="1"/>
          </p:cNvSpPr>
          <p:nvPr>
            <p:ph type="title"/>
          </p:nvPr>
        </p:nvSpPr>
        <p:spPr>
          <a:xfrm>
            <a:off x="428596" y="285728"/>
            <a:ext cx="8229600" cy="930985"/>
          </a:xfrm>
        </p:spPr>
        <p:txBody>
          <a:bodyPr/>
          <a:lstStyle/>
          <a:p>
            <a:r>
              <a:rPr lang="pt-BR" dirty="0" smtClean="0"/>
              <a:t>Acesso a dados</a:t>
            </a:r>
            <a:endParaRPr lang="pt-B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260491"/>
            <a:ext cx="8229600" cy="4525963"/>
          </a:xfrm>
        </p:spPr>
        <p:txBody>
          <a:bodyPr>
            <a:noAutofit/>
          </a:bodyPr>
          <a:lstStyle/>
          <a:p>
            <a:r>
              <a:rPr lang="pt-BR" dirty="0" smtClean="0"/>
              <a:t>Sabe como carregar tabelas de bancos de dados e como atualizá-las </a:t>
            </a:r>
          </a:p>
          <a:p>
            <a:r>
              <a:rPr lang="pt-BR" dirty="0" smtClean="0"/>
              <a:t>Principais propriedades: comandos para consulta e atualização</a:t>
            </a:r>
          </a:p>
          <a:p>
            <a:r>
              <a:rPr lang="pt-BR" dirty="0" smtClean="0"/>
              <a:t>Principais métodos: </a:t>
            </a:r>
          </a:p>
          <a:p>
            <a:pPr lvl="1"/>
            <a:r>
              <a:rPr lang="pt-BR" dirty="0" smtClean="0"/>
              <a:t>Fill (DataSet e DataTable) </a:t>
            </a:r>
          </a:p>
          <a:p>
            <a:pPr lvl="1"/>
            <a:r>
              <a:rPr lang="pt-BR" dirty="0" smtClean="0"/>
              <a:t>Update (DataSet e DataTable) </a:t>
            </a:r>
            <a:endParaRPr lang="pt-BR" sz="2800" dirty="0" smtClean="0"/>
          </a:p>
          <a:p>
            <a:r>
              <a:rPr lang="pt-BR" dirty="0" smtClean="0"/>
              <a:t>Programador pode fornecer comandos para insert/update/delete</a:t>
            </a:r>
          </a:p>
          <a:p>
            <a:r>
              <a:rPr lang="pt-BR" dirty="0" smtClean="0"/>
              <a:t>Permite mapeamento entre colunas das tabelas</a:t>
            </a:r>
          </a:p>
        </p:txBody>
      </p:sp>
      <p:sp>
        <p:nvSpPr>
          <p:cNvPr id="3" name="Title 2"/>
          <p:cNvSpPr>
            <a:spLocks noGrp="1"/>
          </p:cNvSpPr>
          <p:nvPr>
            <p:ph type="title"/>
          </p:nvPr>
        </p:nvSpPr>
        <p:spPr>
          <a:xfrm>
            <a:off x="428596" y="214290"/>
            <a:ext cx="8229600" cy="859547"/>
          </a:xfrm>
        </p:spPr>
        <p:txBody>
          <a:bodyPr/>
          <a:lstStyle/>
          <a:p>
            <a:r>
              <a:rPr lang="pt-BR" dirty="0" smtClean="0"/>
              <a:t>IDbDataAdapter</a:t>
            </a:r>
            <a:endParaRPr lang="pt-B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pt-BR" dirty="0" smtClean="0"/>
          </a:p>
          <a:p>
            <a:endParaRPr lang="pt-BR" dirty="0" smtClean="0"/>
          </a:p>
          <a:p>
            <a:r>
              <a:rPr lang="pt-BR" dirty="0" smtClean="0"/>
              <a:t>Objetos que podem armazenar e manipular dados, mas não sabem sua origem</a:t>
            </a:r>
          </a:p>
          <a:p>
            <a:pPr lvl="1"/>
            <a:r>
              <a:rPr lang="pt-BR" dirty="0" smtClean="0"/>
              <a:t>DataSet</a:t>
            </a:r>
          </a:p>
          <a:p>
            <a:pPr lvl="2"/>
            <a:r>
              <a:rPr lang="pt-BR" dirty="0" smtClean="0"/>
              <a:t>DataTable</a:t>
            </a:r>
          </a:p>
          <a:p>
            <a:pPr lvl="2"/>
            <a:r>
              <a:rPr lang="pt-BR" dirty="0" smtClean="0"/>
              <a:t>DataColumn</a:t>
            </a:r>
          </a:p>
          <a:p>
            <a:pPr lvl="2"/>
            <a:r>
              <a:rPr lang="pt-BR" dirty="0" smtClean="0"/>
              <a:t>DataRow</a:t>
            </a:r>
          </a:p>
          <a:p>
            <a:pPr lvl="2"/>
            <a:r>
              <a:rPr lang="pt-BR" dirty="0" smtClean="0"/>
              <a:t>DataRelation</a:t>
            </a:r>
          </a:p>
          <a:p>
            <a:pPr lvl="2"/>
            <a:r>
              <a:rPr lang="pt-BR" dirty="0" smtClean="0"/>
              <a:t>Constraint</a:t>
            </a:r>
          </a:p>
          <a:p>
            <a:pPr lvl="1"/>
            <a:r>
              <a:rPr lang="pt-BR" dirty="0" smtClean="0"/>
              <a:t>DataView</a:t>
            </a:r>
          </a:p>
        </p:txBody>
      </p:sp>
      <p:sp>
        <p:nvSpPr>
          <p:cNvPr id="3" name="Title 2"/>
          <p:cNvSpPr>
            <a:spLocks noGrp="1"/>
          </p:cNvSpPr>
          <p:nvPr>
            <p:ph type="title"/>
          </p:nvPr>
        </p:nvSpPr>
        <p:spPr>
          <a:xfrm>
            <a:off x="500034" y="285728"/>
            <a:ext cx="8229600" cy="788109"/>
          </a:xfrm>
        </p:spPr>
        <p:txBody>
          <a:bodyPr/>
          <a:lstStyle/>
          <a:p>
            <a:r>
              <a:rPr lang="pt-BR" dirty="0" smtClean="0"/>
              <a:t>Data Classes</a:t>
            </a:r>
            <a:endParaRPr lang="pt-B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pPr lvl="1">
              <a:buNone/>
            </a:pPr>
            <a:endParaRPr lang="pt-BR" dirty="0" smtClean="0"/>
          </a:p>
          <a:p>
            <a:pPr lvl="1"/>
            <a:r>
              <a:rPr lang="pt-BR" sz="2400" dirty="0" smtClean="0"/>
              <a:t>Funciona como um BD em memória</a:t>
            </a:r>
          </a:p>
          <a:p>
            <a:pPr lvl="1"/>
            <a:r>
              <a:rPr lang="pt-BR" sz="2400" dirty="0" smtClean="0"/>
              <a:t>É independente da fonte de dados</a:t>
            </a:r>
          </a:p>
          <a:p>
            <a:pPr lvl="1"/>
            <a:r>
              <a:rPr lang="pt-BR" sz="2400" dirty="0" smtClean="0"/>
              <a:t>Pode conter várias fontes</a:t>
            </a:r>
          </a:p>
          <a:p>
            <a:pPr lvl="1"/>
            <a:r>
              <a:rPr lang="pt-BR" sz="2400" dirty="0" smtClean="0"/>
              <a:t>Não sabe a origem dos dados </a:t>
            </a:r>
          </a:p>
          <a:p>
            <a:pPr lvl="1"/>
            <a:r>
              <a:rPr lang="pt-BR" sz="2400" dirty="0" smtClean="0"/>
              <a:t>Tabelas acessadas como array</a:t>
            </a:r>
          </a:p>
          <a:p>
            <a:pPr lvl="1"/>
            <a:r>
              <a:rPr lang="pt-BR" sz="2400" dirty="0" smtClean="0"/>
              <a:t>Opcionalmente pode ser “tipado” </a:t>
            </a:r>
          </a:p>
          <a:p>
            <a:pPr lvl="1"/>
            <a:r>
              <a:rPr lang="pt-BR" sz="2400" dirty="0" smtClean="0"/>
              <a:t>Suporta atualização em lotes </a:t>
            </a:r>
          </a:p>
          <a:p>
            <a:pPr lvl="1"/>
            <a:r>
              <a:rPr lang="pt-BR" sz="2400" dirty="0" smtClean="0"/>
              <a:t>Conecta-se aos dados físicos com a classe DataAdapter </a:t>
            </a:r>
          </a:p>
          <a:p>
            <a:endParaRPr lang="pt-BR" dirty="0"/>
          </a:p>
        </p:txBody>
      </p:sp>
      <p:sp>
        <p:nvSpPr>
          <p:cNvPr id="3" name="Title 2"/>
          <p:cNvSpPr>
            <a:spLocks noGrp="1"/>
          </p:cNvSpPr>
          <p:nvPr>
            <p:ph type="title"/>
          </p:nvPr>
        </p:nvSpPr>
        <p:spPr>
          <a:xfrm>
            <a:off x="428596" y="214290"/>
            <a:ext cx="8229600" cy="716671"/>
          </a:xfrm>
        </p:spPr>
        <p:txBody>
          <a:bodyPr/>
          <a:lstStyle/>
          <a:p>
            <a:r>
              <a:rPr lang="pt-BR" dirty="0" smtClean="0"/>
              <a:t>DataSet</a:t>
            </a:r>
            <a:endParaRPr lang="pt-B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lvl="1"/>
            <a:endParaRPr lang="pt-BR" dirty="0" smtClean="0"/>
          </a:p>
          <a:p>
            <a:pPr lvl="1"/>
            <a:endParaRPr lang="pt-BR" dirty="0" smtClean="0"/>
          </a:p>
          <a:p>
            <a:pPr lvl="1"/>
            <a:r>
              <a:rPr lang="pt-BR" sz="2400" dirty="0" smtClean="0"/>
              <a:t>Leitura mais fácil </a:t>
            </a:r>
          </a:p>
          <a:p>
            <a:pPr lvl="1">
              <a:buNone/>
            </a:pPr>
            <a:endParaRPr lang="pt-BR" sz="2400" dirty="0" smtClean="0"/>
          </a:p>
          <a:p>
            <a:pPr lvl="1"/>
            <a:r>
              <a:rPr lang="pt-BR" sz="2400" dirty="0" smtClean="0"/>
              <a:t>Erros de nomes detectados em tempo de compilação</a:t>
            </a:r>
          </a:p>
        </p:txBody>
      </p:sp>
      <p:sp>
        <p:nvSpPr>
          <p:cNvPr id="3" name="Title 2"/>
          <p:cNvSpPr>
            <a:spLocks noGrp="1"/>
          </p:cNvSpPr>
          <p:nvPr>
            <p:ph type="title"/>
          </p:nvPr>
        </p:nvSpPr>
        <p:spPr>
          <a:xfrm>
            <a:off x="500034" y="428604"/>
            <a:ext cx="8229600" cy="716671"/>
          </a:xfrm>
        </p:spPr>
        <p:txBody>
          <a:bodyPr/>
          <a:lstStyle/>
          <a:p>
            <a:r>
              <a:rPr lang="pt-BR" dirty="0" smtClean="0"/>
              <a:t>DataSet tipado</a:t>
            </a:r>
            <a:endParaRPr lang="pt-B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8942"/>
            <a:ext cx="8229600" cy="1143000"/>
          </a:xfrm>
        </p:spPr>
        <p:txBody>
          <a:bodyPr/>
          <a:lstStyle/>
          <a:p>
            <a:r>
              <a:rPr lang="pt-BR" dirty="0" smtClean="0"/>
              <a:t>Prática...</a:t>
            </a:r>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28596" y="1214422"/>
            <a:ext cx="8229600" cy="4951427"/>
          </a:xfrm>
        </p:spPr>
        <p:txBody>
          <a:bodyPr>
            <a:normAutofit/>
          </a:bodyPr>
          <a:lstStyle/>
          <a:p>
            <a:pPr lvl="1"/>
            <a:endParaRPr lang="pt-BR" dirty="0" smtClean="0"/>
          </a:p>
          <a:p>
            <a:pPr lvl="1"/>
            <a:r>
              <a:rPr lang="pt-BR" sz="2400" dirty="0" smtClean="0"/>
              <a:t>Um conjunto de classes do .NET Framework para facilitar o acesso das aplicações a bases de dados diversas</a:t>
            </a:r>
          </a:p>
          <a:p>
            <a:pPr lvl="1"/>
            <a:endParaRPr lang="pt-BR" sz="2400" dirty="0" smtClean="0"/>
          </a:p>
          <a:p>
            <a:pPr lvl="1"/>
            <a:r>
              <a:rPr lang="pt-BR" sz="2400" dirty="0" smtClean="0"/>
              <a:t>É a evolução do ADO (ActiveX Data Objects)</a:t>
            </a:r>
          </a:p>
          <a:p>
            <a:pPr lvl="1"/>
            <a:endParaRPr lang="pt-BR" sz="2400" dirty="0" smtClean="0"/>
          </a:p>
          <a:p>
            <a:pPr lvl="1"/>
            <a:r>
              <a:rPr lang="pt-BR" sz="2400" dirty="0" smtClean="0"/>
              <a:t>Acessível de qualquer linguagem da plataforma .NET</a:t>
            </a:r>
          </a:p>
          <a:p>
            <a:pPr lvl="1"/>
            <a:endParaRPr lang="pt-BR" sz="2400" dirty="0" smtClean="0"/>
          </a:p>
          <a:p>
            <a:pPr lvl="1"/>
            <a:r>
              <a:rPr lang="pt-BR" sz="2400" dirty="0" smtClean="0"/>
              <a:t>Total integração com Visual Studio</a:t>
            </a:r>
          </a:p>
        </p:txBody>
      </p:sp>
      <p:sp>
        <p:nvSpPr>
          <p:cNvPr id="7" name="Title 6"/>
          <p:cNvSpPr>
            <a:spLocks noGrp="1"/>
          </p:cNvSpPr>
          <p:nvPr>
            <p:ph type="title"/>
          </p:nvPr>
        </p:nvSpPr>
        <p:spPr>
          <a:xfrm>
            <a:off x="500034" y="214290"/>
            <a:ext cx="8229600" cy="859547"/>
          </a:xfrm>
        </p:spPr>
        <p:txBody>
          <a:bodyPr/>
          <a:lstStyle/>
          <a:p>
            <a:r>
              <a:rPr lang="pt-BR" dirty="0" smtClean="0"/>
              <a:t>O que é ADO.NET</a:t>
            </a:r>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92500" lnSpcReduction="20000"/>
          </a:bodyPr>
          <a:lstStyle/>
          <a:p>
            <a:pPr lvl="1"/>
            <a:r>
              <a:rPr lang="pt-BR" dirty="0" smtClean="0"/>
              <a:t>Modelo desconectado</a:t>
            </a:r>
          </a:p>
          <a:p>
            <a:pPr lvl="2"/>
            <a:r>
              <a:rPr lang="pt-BR" dirty="0" smtClean="0"/>
              <a:t>Aplicativos Web/Windows</a:t>
            </a:r>
          </a:p>
          <a:p>
            <a:pPr lvl="2"/>
            <a:r>
              <a:rPr lang="pt-BR" dirty="0" smtClean="0"/>
              <a:t>Permite maior escalabilidade</a:t>
            </a:r>
          </a:p>
          <a:p>
            <a:pPr lvl="3"/>
            <a:r>
              <a:rPr lang="pt-BR" dirty="0" smtClean="0"/>
              <a:t>Conexões estabelecidas por curtos períodos de tempo</a:t>
            </a:r>
          </a:p>
          <a:p>
            <a:pPr lvl="3">
              <a:buNone/>
            </a:pPr>
            <a:endParaRPr lang="pt-BR" dirty="0" smtClean="0"/>
          </a:p>
          <a:p>
            <a:pPr lvl="1"/>
            <a:r>
              <a:rPr lang="pt-BR" dirty="0" smtClean="0"/>
              <a:t>Desenvolvimento em camadas</a:t>
            </a:r>
          </a:p>
          <a:p>
            <a:pPr lvl="3"/>
            <a:endParaRPr lang="pt-BR" dirty="0" smtClean="0"/>
          </a:p>
          <a:p>
            <a:pPr lvl="1"/>
            <a:r>
              <a:rPr lang="pt-BR" dirty="0" smtClean="0"/>
              <a:t>Comunicação nativa em XML</a:t>
            </a:r>
          </a:p>
          <a:p>
            <a:pPr lvl="2"/>
            <a:r>
              <a:rPr lang="pt-BR" dirty="0" smtClean="0"/>
              <a:t>Facilita inteorperabilidade com outras plataformas</a:t>
            </a:r>
          </a:p>
          <a:p>
            <a:pPr lvl="2"/>
            <a:r>
              <a:rPr lang="pt-BR" dirty="0" smtClean="0"/>
              <a:t>Por exemplo, WebServices</a:t>
            </a:r>
          </a:p>
          <a:p>
            <a:pPr lvl="1">
              <a:buNone/>
            </a:pPr>
            <a:endParaRPr lang="pt-BR" dirty="0" smtClean="0"/>
          </a:p>
          <a:p>
            <a:pPr lvl="1"/>
            <a:r>
              <a:rPr lang="pt-BR" dirty="0" smtClean="0"/>
              <a:t>Abstrai a fonte de dados</a:t>
            </a:r>
          </a:p>
          <a:p>
            <a:pPr lvl="2"/>
            <a:r>
              <a:rPr lang="pt-BR" dirty="0" smtClean="0"/>
              <a:t>BD</a:t>
            </a:r>
          </a:p>
          <a:p>
            <a:pPr lvl="2"/>
            <a:r>
              <a:rPr lang="pt-BR" dirty="0" smtClean="0"/>
              <a:t>XML</a:t>
            </a:r>
          </a:p>
          <a:p>
            <a:pPr lvl="2"/>
            <a:r>
              <a:rPr lang="pt-BR" dirty="0" smtClean="0"/>
              <a:t>Um objeto acessado via OleDb</a:t>
            </a:r>
            <a:endParaRPr lang="pt-BR" dirty="0"/>
          </a:p>
        </p:txBody>
      </p:sp>
      <p:sp>
        <p:nvSpPr>
          <p:cNvPr id="3" name="Title 2"/>
          <p:cNvSpPr>
            <a:spLocks noGrp="1"/>
          </p:cNvSpPr>
          <p:nvPr>
            <p:ph type="title"/>
          </p:nvPr>
        </p:nvSpPr>
        <p:spPr>
          <a:xfrm>
            <a:off x="428596" y="214290"/>
            <a:ext cx="8229600" cy="716671"/>
          </a:xfrm>
        </p:spPr>
        <p:txBody>
          <a:bodyPr/>
          <a:lstStyle/>
          <a:p>
            <a:r>
              <a:rPr lang="pt-BR" dirty="0" smtClean="0"/>
              <a:t>Mais do ADO.NET</a:t>
            </a: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rquitetura .net framework.gif"/>
          <p:cNvPicPr>
            <a:picLocks noGrp="1" noChangeAspect="1"/>
          </p:cNvPicPr>
          <p:nvPr>
            <p:ph idx="1"/>
          </p:nvPr>
        </p:nvPicPr>
        <p:blipFill>
          <a:blip r:embed="rId2" cstate="print"/>
          <a:stretch>
            <a:fillRect/>
          </a:stretch>
        </p:blipFill>
        <p:spPr>
          <a:xfrm>
            <a:off x="2428875" y="1820069"/>
            <a:ext cx="4286250" cy="3848100"/>
          </a:xfrm>
        </p:spPr>
      </p:pic>
      <p:sp>
        <p:nvSpPr>
          <p:cNvPr id="3" name="Title 2"/>
          <p:cNvSpPr>
            <a:spLocks noGrp="1"/>
          </p:cNvSpPr>
          <p:nvPr>
            <p:ph type="title"/>
          </p:nvPr>
        </p:nvSpPr>
        <p:spPr/>
        <p:txBody>
          <a:bodyPr>
            <a:normAutofit fontScale="90000"/>
          </a:bodyPr>
          <a:lstStyle/>
          <a:p>
            <a:r>
              <a:rPr lang="pt-BR" dirty="0" smtClean="0"/>
              <a:t>Sua localização no .NET Framework</a:t>
            </a:r>
            <a:endParaRPr lang="pt-BR" dirty="0"/>
          </a:p>
        </p:txBody>
      </p:sp>
      <p:sp>
        <p:nvSpPr>
          <p:cNvPr id="5" name="Oval 4"/>
          <p:cNvSpPr/>
          <p:nvPr/>
        </p:nvSpPr>
        <p:spPr>
          <a:xfrm>
            <a:off x="2125352" y="3786190"/>
            <a:ext cx="4857784" cy="50006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ln>
                <a:solidFill>
                  <a:srgbClr val="FF0000"/>
                </a:solidFill>
              </a:l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42844" y="2428868"/>
            <a:ext cx="7772400" cy="1828800"/>
          </a:xfrm>
        </p:spPr>
        <p:txBody>
          <a:bodyPr/>
          <a:lstStyle/>
          <a:p>
            <a:pPr fontAlgn="auto">
              <a:spcAft>
                <a:spcPts val="0"/>
              </a:spcAft>
              <a:defRPr/>
            </a:pPr>
            <a:r>
              <a:rPr lang="pt-BR" dirty="0" smtClean="0"/>
              <a:t>Introdução a </a:t>
            </a:r>
            <a:br>
              <a:rPr lang="pt-BR" dirty="0" smtClean="0"/>
            </a:br>
            <a:r>
              <a:rPr lang="pt-BR" dirty="0" smtClean="0"/>
              <a:t>Banco de Dados</a:t>
            </a:r>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pPr fontAlgn="auto">
              <a:spcAft>
                <a:spcPts val="0"/>
              </a:spcAft>
              <a:defRPr/>
            </a:pPr>
            <a:r>
              <a:rPr lang="pt-BR" dirty="0" smtClean="0"/>
              <a:t>Conceitos</a:t>
            </a:r>
            <a:endParaRPr lang="pt-BR" dirty="0"/>
          </a:p>
        </p:txBody>
      </p:sp>
      <p:sp>
        <p:nvSpPr>
          <p:cNvPr id="5" name="Espaço Reservado para Conteúdo 4"/>
          <p:cNvSpPr>
            <a:spLocks noGrp="1"/>
          </p:cNvSpPr>
          <p:nvPr>
            <p:ph idx="1"/>
          </p:nvPr>
        </p:nvSpPr>
        <p:spPr>
          <a:xfrm>
            <a:off x="357188" y="1000125"/>
            <a:ext cx="8043862" cy="5456238"/>
          </a:xfrm>
        </p:spPr>
        <p:txBody>
          <a:bodyPr>
            <a:normAutofit/>
          </a:bodyPr>
          <a:lstStyle/>
          <a:p>
            <a:pPr marL="274320" indent="-274320" fontAlgn="auto">
              <a:spcAft>
                <a:spcPts val="0"/>
              </a:spcAft>
              <a:buFont typeface="Wingdings 2"/>
              <a:buChar char=""/>
              <a:defRPr/>
            </a:pPr>
            <a:r>
              <a:rPr lang="pt-BR" dirty="0" smtClean="0"/>
              <a:t>Banco de Dados</a:t>
            </a:r>
          </a:p>
          <a:p>
            <a:pPr marL="758952" lvl="2" fontAlgn="auto">
              <a:spcAft>
                <a:spcPts val="0"/>
              </a:spcAft>
              <a:buClr>
                <a:schemeClr val="accent4"/>
              </a:buClr>
              <a:buFont typeface="Wingdings"/>
              <a:buChar char=""/>
              <a:defRPr/>
            </a:pPr>
            <a:r>
              <a:rPr lang="pt-BR" dirty="0" smtClean="0"/>
              <a:t>É uma coleção de dados inter-relacionados, representando informações sobre um domínio específico</a:t>
            </a:r>
          </a:p>
          <a:p>
            <a:pPr marL="521208" lvl="1" fontAlgn="auto">
              <a:spcAft>
                <a:spcPts val="0"/>
              </a:spcAft>
              <a:buClr>
                <a:schemeClr val="accent4"/>
              </a:buClr>
              <a:buFont typeface="Wingdings 2"/>
              <a:buChar char=""/>
              <a:defRPr/>
            </a:pPr>
            <a:r>
              <a:rPr lang="pt-BR" dirty="0" smtClean="0"/>
              <a:t>Ex.: Lista Telefônica, Fichas de acervo de Biblioteca</a:t>
            </a:r>
          </a:p>
          <a:p>
            <a:pPr marL="758952" lvl="2" fontAlgn="auto">
              <a:spcAft>
                <a:spcPts val="0"/>
              </a:spcAft>
              <a:buClr>
                <a:schemeClr val="accent4"/>
              </a:buClr>
              <a:buFont typeface="Wingdings"/>
              <a:buNone/>
              <a:defRPr/>
            </a:pPr>
            <a:endParaRPr lang="pt-BR" sz="2200" dirty="0" smtClean="0"/>
          </a:p>
          <a:p>
            <a:pPr marL="274320" indent="-274320" fontAlgn="auto">
              <a:spcAft>
                <a:spcPts val="0"/>
              </a:spcAft>
              <a:buFont typeface="Wingdings 2"/>
              <a:buChar char=""/>
              <a:defRPr/>
            </a:pPr>
            <a:r>
              <a:rPr lang="pt-BR" dirty="0" smtClean="0"/>
              <a:t>Sistema Gerenciador de Banco de Dados</a:t>
            </a:r>
          </a:p>
          <a:p>
            <a:pPr marL="758952" lvl="2" fontAlgn="auto">
              <a:spcAft>
                <a:spcPts val="0"/>
              </a:spcAft>
              <a:buClr>
                <a:schemeClr val="accent4"/>
              </a:buClr>
              <a:buFont typeface="Wingdings"/>
              <a:buChar char=""/>
              <a:defRPr/>
            </a:pPr>
            <a:r>
              <a:rPr lang="pt-BR" sz="2200" dirty="0" smtClean="0"/>
              <a:t>São softwares que permitem a definição de estruturas para armazenamento de informações e fornecimento de mecanismos para manipulá-las.</a:t>
            </a:r>
          </a:p>
          <a:p>
            <a:pPr marL="758952" lvl="2" fontAlgn="auto">
              <a:spcAft>
                <a:spcPts val="0"/>
              </a:spcAft>
              <a:buClr>
                <a:schemeClr val="accent4"/>
              </a:buClr>
              <a:buFont typeface="Wingdings"/>
              <a:buChar char=""/>
              <a:defRPr/>
            </a:pPr>
            <a:r>
              <a:rPr lang="pt-BR" sz="2200" dirty="0" err="1" smtClean="0"/>
              <a:t>Caracterísitcas</a:t>
            </a:r>
            <a:r>
              <a:rPr lang="pt-BR" sz="2200" dirty="0" smtClean="0"/>
              <a:t>:</a:t>
            </a:r>
          </a:p>
          <a:p>
            <a:pPr marL="1005840" lvl="3" fontAlgn="auto">
              <a:spcAft>
                <a:spcPts val="0"/>
              </a:spcAft>
              <a:buClr>
                <a:schemeClr val="accent4"/>
              </a:buClr>
              <a:buFont typeface="Wingdings 2"/>
              <a:buChar char=""/>
              <a:defRPr/>
            </a:pPr>
            <a:r>
              <a:rPr lang="pt-BR" dirty="0" smtClean="0"/>
              <a:t>Integridade, Restrições, Segurança/Privacidade, Restauração, Eficiência</a:t>
            </a:r>
          </a:p>
          <a:p>
            <a:pPr marL="521208" lvl="1" fontAlgn="auto">
              <a:spcAft>
                <a:spcPts val="0"/>
              </a:spcAft>
              <a:buClr>
                <a:schemeClr val="accent4"/>
              </a:buClr>
              <a:buFont typeface="Wingdings 2"/>
              <a:buChar char=""/>
              <a:defRPr/>
            </a:pPr>
            <a:r>
              <a:rPr lang="pt-BR" dirty="0" smtClean="0"/>
              <a:t>Ex.: SQL Server, Oracle, </a:t>
            </a:r>
            <a:r>
              <a:rPr lang="pt-BR" dirty="0" err="1" smtClean="0"/>
              <a:t>PostgresSQL</a:t>
            </a:r>
            <a:r>
              <a:rPr lang="pt-BR" dirty="0" smtClean="0"/>
              <a:t>, </a:t>
            </a:r>
            <a:r>
              <a:rPr lang="pt-BR" dirty="0" err="1" smtClean="0"/>
              <a:t>MySQL</a:t>
            </a:r>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dirty="0" smtClean="0"/>
              <a:t>Conceitos</a:t>
            </a:r>
            <a:endParaRPr lang="pt-BR" dirty="0"/>
          </a:p>
        </p:txBody>
      </p:sp>
      <p:sp>
        <p:nvSpPr>
          <p:cNvPr id="3" name="Espaço Reservado para Conteúdo 2"/>
          <p:cNvSpPr>
            <a:spLocks noGrp="1"/>
          </p:cNvSpPr>
          <p:nvPr>
            <p:ph idx="1"/>
          </p:nvPr>
        </p:nvSpPr>
        <p:spPr>
          <a:xfrm>
            <a:off x="357188" y="1000125"/>
            <a:ext cx="8043862" cy="5456238"/>
          </a:xfrm>
        </p:spPr>
        <p:txBody>
          <a:bodyPr>
            <a:normAutofit/>
          </a:bodyPr>
          <a:lstStyle/>
          <a:p>
            <a:pPr marL="274320" indent="-274320" fontAlgn="auto">
              <a:spcAft>
                <a:spcPts val="0"/>
              </a:spcAft>
              <a:buFont typeface="Wingdings 2"/>
              <a:buChar char=""/>
              <a:defRPr/>
            </a:pPr>
            <a:r>
              <a:rPr lang="pt-BR" dirty="0" smtClean="0"/>
              <a:t>Dado</a:t>
            </a:r>
          </a:p>
          <a:p>
            <a:pPr marL="758952" lvl="2" fontAlgn="auto">
              <a:spcAft>
                <a:spcPts val="0"/>
              </a:spcAft>
              <a:buClr>
                <a:schemeClr val="accent4"/>
              </a:buClr>
              <a:buFont typeface="Wingdings"/>
              <a:buChar char=""/>
              <a:defRPr/>
            </a:pPr>
            <a:r>
              <a:rPr lang="pt-BR" dirty="0" smtClean="0"/>
              <a:t>Conjunto de símbolos “arranjados” a fim de representar a informação fora da mente humana.</a:t>
            </a:r>
          </a:p>
          <a:p>
            <a:pPr marL="274320" indent="-274320" fontAlgn="auto">
              <a:spcAft>
                <a:spcPts val="0"/>
              </a:spcAft>
              <a:buFont typeface="Wingdings 2"/>
              <a:buChar char=""/>
              <a:defRPr/>
            </a:pPr>
            <a:r>
              <a:rPr lang="pt-BR" dirty="0" smtClean="0"/>
              <a:t>Elementos de Dados</a:t>
            </a:r>
          </a:p>
          <a:p>
            <a:pPr marL="758952" lvl="2" fontAlgn="auto">
              <a:spcAft>
                <a:spcPts val="0"/>
              </a:spcAft>
              <a:buClr>
                <a:schemeClr val="accent4"/>
              </a:buClr>
              <a:buFont typeface="Wingdings"/>
              <a:buChar char=""/>
              <a:defRPr/>
            </a:pPr>
            <a:r>
              <a:rPr lang="pt-BR" dirty="0" smtClean="0"/>
              <a:t>Subconjunto de símbolos que compõem um dado com significado específico, mas não representa a informação completa.</a:t>
            </a:r>
          </a:p>
          <a:p>
            <a:pPr marL="758952" lvl="2" fontAlgn="auto">
              <a:spcAft>
                <a:spcPts val="0"/>
              </a:spcAft>
              <a:buClr>
                <a:schemeClr val="accent4"/>
              </a:buClr>
              <a:buFont typeface="Wingdings"/>
              <a:buChar char=""/>
              <a:defRPr/>
            </a:pPr>
            <a:endParaRPr lang="pt-BR" dirty="0" smtClean="0"/>
          </a:p>
          <a:p>
            <a:pPr marL="521208" lvl="1" fontAlgn="auto">
              <a:spcAft>
                <a:spcPts val="0"/>
              </a:spcAft>
              <a:buClr>
                <a:schemeClr val="accent4"/>
              </a:buClr>
              <a:buFont typeface="Wingdings 2"/>
              <a:buChar char=""/>
              <a:defRPr/>
            </a:pPr>
            <a:r>
              <a:rPr lang="pt-BR" dirty="0" smtClean="0"/>
              <a:t>Ex.: O número de alunos na turma MAT01 de 2008 é 79.</a:t>
            </a:r>
          </a:p>
          <a:p>
            <a:pPr marL="758952" lvl="2" fontAlgn="auto">
              <a:spcAft>
                <a:spcPts val="0"/>
              </a:spcAft>
              <a:buClr>
                <a:schemeClr val="accent4"/>
              </a:buClr>
              <a:buFont typeface="Wingdings"/>
              <a:buChar char=""/>
              <a:defRPr/>
            </a:pPr>
            <a:r>
              <a:rPr lang="pt-BR" dirty="0" smtClean="0"/>
              <a:t>Os elementos de dados são:</a:t>
            </a:r>
          </a:p>
          <a:p>
            <a:pPr marL="1005840" lvl="3" fontAlgn="auto">
              <a:spcAft>
                <a:spcPts val="0"/>
              </a:spcAft>
              <a:buClr>
                <a:schemeClr val="accent4"/>
              </a:buClr>
              <a:buFont typeface="Wingdings 2"/>
              <a:buChar char=""/>
              <a:defRPr/>
            </a:pPr>
            <a:r>
              <a:rPr lang="pt-BR" dirty="0" smtClean="0"/>
              <a:t>Turma: MAT01</a:t>
            </a:r>
          </a:p>
          <a:p>
            <a:pPr marL="1005840" lvl="3" fontAlgn="auto">
              <a:spcAft>
                <a:spcPts val="0"/>
              </a:spcAft>
              <a:buClr>
                <a:schemeClr val="accent4"/>
              </a:buClr>
              <a:buFont typeface="Wingdings 2"/>
              <a:buChar char=""/>
              <a:defRPr/>
            </a:pPr>
            <a:r>
              <a:rPr lang="pt-BR" dirty="0" smtClean="0"/>
              <a:t>Ano: 2008</a:t>
            </a:r>
          </a:p>
          <a:p>
            <a:pPr marL="1005840" lvl="3" fontAlgn="auto">
              <a:spcAft>
                <a:spcPts val="0"/>
              </a:spcAft>
              <a:buClr>
                <a:schemeClr val="accent4"/>
              </a:buClr>
              <a:buFont typeface="Wingdings 2"/>
              <a:buChar char=""/>
              <a:defRPr/>
            </a:pPr>
            <a:r>
              <a:rPr lang="pt-BR" dirty="0" smtClean="0"/>
              <a:t>Alunos: 79</a:t>
            </a:r>
            <a:endParaRPr lang="pt-BR" dirty="0"/>
          </a:p>
        </p:txBody>
      </p:sp>
    </p:spTree>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mic">
  <a:themeElements>
    <a:clrScheme name="1_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sign padrão">
      <a:majorFont>
        <a:latin typeface="Verdana"/>
        <a:ea typeface=""/>
        <a:cs typeface=""/>
      </a:majorFont>
      <a:minorFont>
        <a:latin typeface="Verdan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1_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sign padrão">
  <a:themeElements>
    <a:clrScheme name="2_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sign padrão">
      <a:majorFont>
        <a:latin typeface="Verdana"/>
        <a:ea typeface=""/>
        <a:cs typeface=""/>
      </a:majorFont>
      <a:minorFont>
        <a:latin typeface="Verdan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2_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Template>
  <TotalTime>526</TotalTime>
  <Words>1182</Words>
  <Application>Microsoft Office PowerPoint</Application>
  <PresentationFormat>Apresentação na tela (4:3)</PresentationFormat>
  <Paragraphs>282</Paragraphs>
  <Slides>34</Slides>
  <Notes>20</Notes>
  <HiddenSlides>0</HiddenSlides>
  <MMClips>0</MMClips>
  <ScaleCrop>false</ScaleCrop>
  <HeadingPairs>
    <vt:vector size="6" baseType="variant">
      <vt:variant>
        <vt:lpstr>Tema</vt:lpstr>
      </vt:variant>
      <vt:variant>
        <vt:i4>3</vt:i4>
      </vt:variant>
      <vt:variant>
        <vt:lpstr>Servidores OLE incorporados</vt:lpstr>
      </vt:variant>
      <vt:variant>
        <vt:i4>1</vt:i4>
      </vt:variant>
      <vt:variant>
        <vt:lpstr>Títulos de slides</vt:lpstr>
      </vt:variant>
      <vt:variant>
        <vt:i4>34</vt:i4>
      </vt:variant>
    </vt:vector>
  </HeadingPairs>
  <TitlesOfParts>
    <vt:vector size="38" baseType="lpstr">
      <vt:lpstr>mic</vt:lpstr>
      <vt:lpstr>2_Design padrão</vt:lpstr>
      <vt:lpstr>Concurso</vt:lpstr>
      <vt:lpstr>Visio</vt:lpstr>
      <vt:lpstr>XIV Jornada de Cursos</vt:lpstr>
      <vt:lpstr>Agenda</vt:lpstr>
      <vt:lpstr>Acesso a dados</vt:lpstr>
      <vt:lpstr>O que é ADO.NET</vt:lpstr>
      <vt:lpstr>Mais do ADO.NET</vt:lpstr>
      <vt:lpstr>Sua localização no .NET Framework</vt:lpstr>
      <vt:lpstr>Introdução a  Banco de Dados</vt:lpstr>
      <vt:lpstr>Conceitos</vt:lpstr>
      <vt:lpstr>Conceitos</vt:lpstr>
      <vt:lpstr>Banco de Dados</vt:lpstr>
      <vt:lpstr>Banco de Dados</vt:lpstr>
      <vt:lpstr>Banco de Dados</vt:lpstr>
      <vt:lpstr>Banco de Dados</vt:lpstr>
      <vt:lpstr>Banco de Dados</vt:lpstr>
      <vt:lpstr>Banco de Dados</vt:lpstr>
      <vt:lpstr>Banco de Dados</vt:lpstr>
      <vt:lpstr>Banco de Dados</vt:lpstr>
      <vt:lpstr>SQL Básico</vt:lpstr>
      <vt:lpstr>Criar Tableas</vt:lpstr>
      <vt:lpstr>Inserir Registro</vt:lpstr>
      <vt:lpstr>Alterar Registro</vt:lpstr>
      <vt:lpstr>Deletar Registro</vt:lpstr>
      <vt:lpstr>Selecionar Registro</vt:lpstr>
      <vt:lpstr>Selecionar Registros</vt:lpstr>
      <vt:lpstr>Modelo de objetos do ADO.NET</vt:lpstr>
      <vt:lpstr>Data Providers</vt:lpstr>
      <vt:lpstr>IDbConnection</vt:lpstr>
      <vt:lpstr>IDbCommand</vt:lpstr>
      <vt:lpstr>IDataReader</vt:lpstr>
      <vt:lpstr>IDbDataAdapter</vt:lpstr>
      <vt:lpstr>Data Classes</vt:lpstr>
      <vt:lpstr>DataSet</vt:lpstr>
      <vt:lpstr>DataSet tipado</vt:lpstr>
      <vt:lpstr>Prática...</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Objetos do ADO.NET</dc:title>
  <dc:creator>Eduardo</dc:creator>
  <cp:lastModifiedBy>AntonioJr</cp:lastModifiedBy>
  <cp:revision>56</cp:revision>
  <dcterms:created xsi:type="dcterms:W3CDTF">2008-02-16T01:45:07Z</dcterms:created>
  <dcterms:modified xsi:type="dcterms:W3CDTF">2010-03-02T20:46:37Z</dcterms:modified>
</cp:coreProperties>
</file>