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1"/>
    <p:sldMasterId id="2147483705" r:id="rId2"/>
    <p:sldMasterId id="2147483717" r:id="rId3"/>
    <p:sldMasterId id="2147483730" r:id="rId4"/>
  </p:sldMasterIdLst>
  <p:notesMasterIdLst>
    <p:notesMasterId r:id="rId15"/>
  </p:notesMasterIdLst>
  <p:sldIdLst>
    <p:sldId id="628" r:id="rId5"/>
    <p:sldId id="620" r:id="rId6"/>
    <p:sldId id="621" r:id="rId7"/>
    <p:sldId id="622" r:id="rId8"/>
    <p:sldId id="623" r:id="rId9"/>
    <p:sldId id="629" r:id="rId10"/>
    <p:sldId id="624" r:id="rId11"/>
    <p:sldId id="625" r:id="rId12"/>
    <p:sldId id="626" r:id="rId13"/>
    <p:sldId id="627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59B"/>
    <a:srgbClr val="FF66FF"/>
    <a:srgbClr val="339966"/>
    <a:srgbClr val="1D6779"/>
    <a:srgbClr val="67C5DB"/>
    <a:srgbClr val="31AFCD"/>
    <a:srgbClr val="FFD54F"/>
    <a:srgbClr val="2DA2BD"/>
    <a:srgbClr val="4FBBD5"/>
    <a:srgbClr val="0099C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5500" autoAdjust="0"/>
  </p:normalViewPr>
  <p:slideViewPr>
    <p:cSldViewPr>
      <p:cViewPr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  <a:extLst/>
          </a:lstStyle>
          <a:p>
            <a:pPr>
              <a:defRPr/>
            </a:pPr>
            <a:fld id="{C149E86F-FB8A-4680-9F1A-1B746C5AD990}" type="datetimeFigureOut">
              <a:rPr/>
              <a:pPr>
                <a:defRPr/>
              </a:pPr>
              <a:t>29/10/2007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pt-BR" sz="1200">
                <a:latin typeface="+mn-lt"/>
              </a:defRPr>
            </a:lvl1pPr>
            <a:extLst/>
          </a:lstStyle>
          <a:p>
            <a:pPr>
              <a:defRPr/>
            </a:pPr>
            <a:fld id="{31F1AC30-B5CD-4E70-90A5-38315BCAB6DF}" type="slidenum">
              <a:rPr/>
              <a:pPr>
                <a:defRPr/>
              </a:p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C5F6BF-CC82-417A-90C3-EB94F3E04E1C}" type="slidenum">
              <a:rPr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3385F-584B-4698-A13F-CE3093DF228D}" type="slidenum">
              <a:rPr lang="en-US"/>
              <a:pPr/>
              <a:t>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</p:spPr>
        <p:txBody>
          <a:bodyPr/>
          <a:lstStyle/>
          <a:p>
            <a:pPr>
              <a:buFontTx/>
              <a:buChar char="•"/>
            </a:pPr>
            <a:r>
              <a:rPr lang="pt-BR" sz="1000">
                <a:latin typeface="Verdana" pitchFamily="34" charset="0"/>
              </a:rPr>
              <a:t>Usuário faz requisição (Mensagens HTTP) para Servidor</a:t>
            </a:r>
          </a:p>
          <a:p>
            <a:pPr>
              <a:buFontTx/>
              <a:buChar char="•"/>
            </a:pPr>
            <a:r>
              <a:rPr lang="pt-BR" sz="1000">
                <a:latin typeface="Verdana" pitchFamily="34" charset="0"/>
              </a:rPr>
              <a:t>Servidor faz requisição para o Web Service</a:t>
            </a:r>
          </a:p>
          <a:p>
            <a:pPr lvl="1">
              <a:buFontTx/>
              <a:buChar char="•"/>
            </a:pPr>
            <a:r>
              <a:rPr lang="pt-BR" sz="1000">
                <a:latin typeface="Verdana" pitchFamily="34" charset="0"/>
              </a:rPr>
              <a:t>Mensagens HTTP (HTML) - GET, POST</a:t>
            </a:r>
          </a:p>
          <a:p>
            <a:pPr lvl="1">
              <a:buFontTx/>
              <a:buChar char="•"/>
            </a:pPr>
            <a:r>
              <a:rPr lang="pt-BR" sz="1000">
                <a:latin typeface="Verdana" pitchFamily="34" charset="0"/>
              </a:rPr>
              <a:t>Mensagens SOAP (XML)</a:t>
            </a:r>
          </a:p>
          <a:p>
            <a:pPr>
              <a:buFontTx/>
              <a:buChar char="•"/>
            </a:pPr>
            <a:r>
              <a:rPr lang="pt-BR" sz="1000">
                <a:latin typeface="Verdana" pitchFamily="34" charset="0"/>
              </a:rPr>
              <a:t>Web Service responde para o Servidor</a:t>
            </a:r>
          </a:p>
          <a:p>
            <a:pPr lvl="1">
              <a:buFontTx/>
              <a:buChar char="•"/>
            </a:pPr>
            <a:r>
              <a:rPr lang="pt-BR" sz="1000">
                <a:latin typeface="Verdana" pitchFamily="34" charset="0"/>
              </a:rPr>
              <a:t>Mensagens SOAP (XML)</a:t>
            </a:r>
          </a:p>
          <a:p>
            <a:pPr>
              <a:buFontTx/>
              <a:buChar char="•"/>
            </a:pPr>
            <a:r>
              <a:rPr lang="pt-BR" sz="1000">
                <a:latin typeface="Verdana" pitchFamily="34" charset="0"/>
              </a:rPr>
              <a:t>Servidor responde (Mensagens HTTP) para o Usuário</a:t>
            </a:r>
          </a:p>
          <a:p>
            <a:endParaRPr lang="pt-BR" sz="1000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38925" y="115888"/>
            <a:ext cx="2058988" cy="61928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29325" cy="61928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430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571752" y="6286520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0DD4B9-AF3A-4BBB-A88D-122C6324F4B6}" type="datetimeFigureOut">
              <a:rPr lang="pt-BR" smtClean="0"/>
              <a:pPr>
                <a:defRPr/>
              </a:pPr>
              <a:t>02/03/2010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286520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91040" y="6286520"/>
            <a:ext cx="3667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4B40B-41E0-44E9-BBAF-31426C14822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11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dirty="0" smtClean="0"/>
              <a:t>Clique para editar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C14FD69-4A85-4715-A222-ABB225B63BC6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pic>
        <p:nvPicPr>
          <p:cNvPr id="4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pic>
        <p:nvPicPr>
          <p:cNvPr id="9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pic>
        <p:nvPicPr>
          <p:cNvPr id="5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pic>
        <p:nvPicPr>
          <p:cNvPr id="9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pic>
        <p:nvPicPr>
          <p:cNvPr id="10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5C14FD69-4A85-4715-A222-ABB225B63BC6}" type="datetimeFigureOut">
              <a:rPr lang="en-US" smtClean="0"/>
              <a:pPr/>
              <a:t>3/2/2010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‹nº›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pic>
        <p:nvPicPr>
          <p:cNvPr id="7" name="Picture 7" descr="logo2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5505" y="6169362"/>
            <a:ext cx="2562225" cy="485775"/>
          </a:xfrm>
          <a:prstGeom prst="roundRect">
            <a:avLst>
              <a:gd name="adj" fmla="val 16667"/>
            </a:avLst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0">
              <a:rot lat="19489067" lon="21278374" rev="180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dirty="0" err="1" smtClean="0">
                <a:solidFill>
                  <a:schemeClr val="bg1"/>
                </a:solidFill>
                <a:cs typeface="+mn-cs"/>
              </a:rPr>
              <a:t>WebServices</a:t>
            </a:r>
            <a:r>
              <a:rPr lang="en-US" sz="1000" dirty="0" smtClean="0">
                <a:solidFill>
                  <a:schemeClr val="bg1"/>
                </a:solidFill>
                <a:cs typeface="+mn-cs"/>
              </a:rPr>
              <a:t> e AJAX</a:t>
            </a:r>
            <a:endParaRPr lang="en-US" sz="1000" dirty="0">
              <a:solidFill>
                <a:schemeClr val="bg1"/>
              </a:solidFill>
              <a:cs typeface="+mn-cs"/>
            </a:endParaRPr>
          </a:p>
        </p:txBody>
      </p:sp>
      <p:pic>
        <p:nvPicPr>
          <p:cNvPr id="2053" name="Picture 12" descr="MSInnovationCenterBrasil - Fonte Branca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948488" y="6461125"/>
            <a:ext cx="20161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76" r:id="rId13"/>
    <p:sldLayoutId id="214748372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3077" name="Picture 12" descr="MSInnovationCenterBrasil - Fonte Branc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263" y="520700"/>
            <a:ext cx="3459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Logo_CI_Br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750" y="260350"/>
            <a:ext cx="2736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>
                <a:solidFill>
                  <a:schemeClr val="bg1"/>
                </a:solidFill>
                <a:cs typeface="+mn-cs"/>
              </a:rPr>
              <a:t>Programação Orientada a Objetos em C#</a:t>
            </a:r>
          </a:p>
        </p:txBody>
      </p:sp>
      <p:pic>
        <p:nvPicPr>
          <p:cNvPr id="3077" name="Picture 12" descr="MSInnovationCenterBrasil - Fonte Branc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263" y="520700"/>
            <a:ext cx="3459162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1" descr="Logo_CI_Br - Fonte Branc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9750" y="260350"/>
            <a:ext cx="273685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CC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bg1"/>
          </a:solidFill>
          <a:latin typeface="Arial" charset="0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3/2/2010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8001056" cy="985846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XIV </a:t>
            </a:r>
            <a:r>
              <a:rPr lang="pt-BR" sz="4000" dirty="0" smtClean="0"/>
              <a:t>Jornada de Cursos</a:t>
            </a:r>
            <a:endParaRPr lang="pt-BR" sz="4000" dirty="0"/>
          </a:p>
        </p:txBody>
      </p:sp>
      <p:sp>
        <p:nvSpPr>
          <p:cNvPr id="14" name="Título 11"/>
          <p:cNvSpPr txBox="1">
            <a:spLocks/>
          </p:cNvSpPr>
          <p:nvPr/>
        </p:nvSpPr>
        <p:spPr>
          <a:xfrm>
            <a:off x="1000100" y="5286388"/>
            <a:ext cx="7586658" cy="135732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	</a:t>
            </a: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Antônio Júnior</a:t>
            </a:r>
            <a:endParaRPr kumimoji="0" lang="pt-BR" sz="2400" b="1" i="0" u="none" strike="noStrike" kern="1200" cap="none" spc="0" normalizeH="0" noProof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baseline="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Bruno </a:t>
            </a:r>
            <a:r>
              <a:rPr lang="pt-BR" sz="2400" b="1" baseline="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Inojosa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178592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C000"/>
                </a:solidFill>
              </a:rPr>
              <a:t>.NET com C#</a:t>
            </a:r>
            <a:endParaRPr lang="pt-BR" sz="2800" dirty="0">
              <a:solidFill>
                <a:srgbClr val="FFC000"/>
              </a:solidFill>
            </a:endParaRPr>
          </a:p>
        </p:txBody>
      </p:sp>
      <p:pic>
        <p:nvPicPr>
          <p:cNvPr id="25602" name="Picture 2" descr="CI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2571744"/>
            <a:ext cx="3578704" cy="2116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Criaremos um WebService usando o Visual Studio 2008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Veremos como usar o atributo “WebMethod”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Criaremos um cliente para consumir o WebService criado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Estudaremos o que realmente ocorre por “baixo dos panos”</a:t>
            </a:r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9547"/>
          </a:xfrm>
        </p:spPr>
        <p:txBody>
          <a:bodyPr/>
          <a:lstStyle/>
          <a:p>
            <a:r>
              <a:rPr lang="pt-BR" dirty="0" smtClean="0"/>
              <a:t>Prática...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951427"/>
          </a:xfrm>
        </p:spPr>
        <p:txBody>
          <a:bodyPr/>
          <a:lstStyle/>
          <a:p>
            <a:pPr algn="just"/>
            <a:r>
              <a:rPr lang="pt-BR" dirty="0" smtClean="0"/>
              <a:t>Conceitos e Características</a:t>
            </a:r>
          </a:p>
          <a:p>
            <a:pPr algn="just"/>
            <a:r>
              <a:rPr lang="pt-BR" dirty="0" smtClean="0"/>
              <a:t>Vantagens do SOAP</a:t>
            </a:r>
          </a:p>
          <a:p>
            <a:pPr algn="just"/>
            <a:r>
              <a:rPr lang="pt-BR" dirty="0" smtClean="0"/>
              <a:t>Descrição do WebService</a:t>
            </a:r>
          </a:p>
          <a:p>
            <a:pPr algn="just"/>
            <a:r>
              <a:rPr lang="pt-BR" dirty="0" smtClean="0"/>
              <a:t>Gerenciamento de Estados</a:t>
            </a:r>
          </a:p>
          <a:p>
            <a:pPr algn="just"/>
            <a:r>
              <a:rPr lang="pt-BR" dirty="0" smtClean="0"/>
              <a:t>UDDI</a:t>
            </a:r>
          </a:p>
          <a:p>
            <a:pPr algn="just"/>
            <a:r>
              <a:rPr lang="pt-BR" dirty="0" smtClean="0"/>
              <a:t>Novidades do Framework 2.0</a:t>
            </a:r>
          </a:p>
          <a:p>
            <a:pPr algn="just"/>
            <a:r>
              <a:rPr lang="pt-BR" dirty="0" smtClean="0"/>
              <a:t>Prática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dirty="0" smtClean="0"/>
              <a:t>Agenda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algn="just"/>
            <a:endParaRPr lang="pt-BR" dirty="0" smtClean="0"/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É uma maneira simples e robusta de fazer aplicativos se comunicarem via Internet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Pode ser considerado um componente de negócio acessado via Web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Comunicação feita através do protocolo SOAP (</a:t>
            </a:r>
            <a:r>
              <a:rPr lang="pt-BR" b="1" dirty="0" smtClean="0">
                <a:solidFill>
                  <a:srgbClr val="FF0000"/>
                </a:solidFill>
              </a:rPr>
              <a:t>S</a:t>
            </a:r>
            <a:r>
              <a:rPr lang="pt-BR" dirty="0" smtClean="0"/>
              <a:t>imple </a:t>
            </a:r>
            <a:r>
              <a:rPr lang="pt-BR" b="1" dirty="0" smtClean="0">
                <a:solidFill>
                  <a:srgbClr val="FF0000"/>
                </a:solidFill>
              </a:rPr>
              <a:t>O</a:t>
            </a:r>
            <a:r>
              <a:rPr lang="pt-BR" dirty="0" smtClean="0"/>
              <a:t>bject </a:t>
            </a:r>
            <a:r>
              <a:rPr lang="pt-BR" b="1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ccess </a:t>
            </a:r>
            <a:r>
              <a:rPr lang="pt-BR" b="1" dirty="0" smtClean="0">
                <a:solidFill>
                  <a:srgbClr val="FF0000"/>
                </a:solidFill>
              </a:rPr>
              <a:t>P</a:t>
            </a:r>
            <a:r>
              <a:rPr lang="pt-BR" dirty="0" smtClean="0"/>
              <a:t>rotocol)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 Independência de plataforma</a:t>
            </a:r>
          </a:p>
          <a:p>
            <a:pPr lvl="1"/>
            <a:endParaRPr lang="pt-BR" dirty="0" smtClean="0"/>
          </a:p>
          <a:p>
            <a:pPr lvl="1"/>
            <a:endParaRPr lang="pt-BR" noProof="1" smtClean="0"/>
          </a:p>
          <a:p>
            <a:pPr lvl="1"/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30985"/>
          </a:xfrm>
        </p:spPr>
        <p:txBody>
          <a:bodyPr/>
          <a:lstStyle/>
          <a:p>
            <a:r>
              <a:rPr lang="en-US" noProof="1" smtClean="0"/>
              <a:t>Conceitos</a:t>
            </a:r>
            <a:r>
              <a:rPr lang="en-US" dirty="0" smtClean="0"/>
              <a:t> e </a:t>
            </a:r>
            <a:r>
              <a:rPr lang="pt-BR" dirty="0" smtClean="0"/>
              <a:t>Características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28596" y="1357298"/>
            <a:ext cx="8229600" cy="4214841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Usa XML: Robusto e flexível</a:t>
            </a:r>
          </a:p>
          <a:p>
            <a:pPr lvl="2"/>
            <a:r>
              <a:rPr lang="pt-BR" sz="2200" dirty="0" smtClean="0"/>
              <a:t>Permite dados mais ricos (“arrays” e “structs”)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Simples de implementar, usar e testar 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Adotado pelo W3C</a:t>
            </a:r>
          </a:p>
          <a:p>
            <a:pPr lvl="1">
              <a:buNone/>
            </a:pPr>
            <a:endParaRPr lang="pt-BR" dirty="0" smtClean="0"/>
          </a:p>
          <a:p>
            <a:pPr lvl="1"/>
            <a:r>
              <a:rPr lang="pt-BR" dirty="0" smtClean="0"/>
              <a:t>Usualmente transportado por HTTP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Independente da plataforma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pt-BR" dirty="0" smtClean="0"/>
              <a:t>Vantagens do SOAP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472005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dirty="0" smtClean="0"/>
              <a:t> Para um “cliente” começar a usufruir de um Serviço Web, o mesmo deverá saber previamente o que o Serviço dispõe e assim usar os recursos disponíveis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Por isso há o WSDL (Web Service Description Language)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O WSDL é baseado em XML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Permite a criação automática de classes para chamar o WebService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O .NET Framework oferece esse mapeamento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2423"/>
          </a:xfrm>
        </p:spPr>
        <p:txBody>
          <a:bodyPr/>
          <a:lstStyle/>
          <a:p>
            <a:r>
              <a:rPr lang="pt-BR" dirty="0" smtClean="0"/>
              <a:t>Descrição do WebService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pt-BR" dirty="0"/>
              <a:t>Web </a:t>
            </a:r>
            <a:r>
              <a:rPr lang="pt-BR" dirty="0" err="1"/>
              <a:t>App</a:t>
            </a:r>
            <a:r>
              <a:rPr lang="pt-BR" dirty="0"/>
              <a:t> + Web </a:t>
            </a:r>
            <a:r>
              <a:rPr lang="pt-BR" dirty="0" err="1"/>
              <a:t>Services</a:t>
            </a:r>
            <a:endParaRPr lang="pt-BR" dirty="0"/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3938588" y="3449638"/>
            <a:ext cx="857250" cy="1463675"/>
            <a:chOff x="113" y="597"/>
            <a:chExt cx="771" cy="1316"/>
          </a:xfrm>
        </p:grpSpPr>
        <p:sp>
          <p:nvSpPr>
            <p:cNvPr id="60420" name="Rectangle 4"/>
            <p:cNvSpPr>
              <a:spLocks noChangeAspect="1" noChangeArrowheads="1"/>
            </p:cNvSpPr>
            <p:nvPr/>
          </p:nvSpPr>
          <p:spPr bwMode="auto">
            <a:xfrm>
              <a:off x="113" y="597"/>
              <a:ext cx="771" cy="1316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60421" name="Picture 5" descr="Compaq Proliant 32-waySMALLER_10-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4" y="618"/>
              <a:ext cx="612" cy="1270"/>
            </a:xfrm>
            <a:prstGeom prst="rect">
              <a:avLst/>
            </a:prstGeom>
            <a:noFill/>
          </p:spPr>
        </p:pic>
      </p:grp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4770438" y="3435350"/>
            <a:ext cx="1236662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Cliente do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Web Service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pt-BR" sz="1400" b="1">
              <a:latin typeface="Opti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Web App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30300" y="5589588"/>
            <a:ext cx="719138" cy="720725"/>
            <a:chOff x="930" y="2341"/>
            <a:chExt cx="453" cy="454"/>
          </a:xfrm>
        </p:grpSpPr>
        <p:sp>
          <p:nvSpPr>
            <p:cNvPr id="60424" name="Rectangle 8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74988" y="5589588"/>
            <a:ext cx="719137" cy="720725"/>
            <a:chOff x="930" y="2341"/>
            <a:chExt cx="453" cy="454"/>
          </a:xfrm>
        </p:grpSpPr>
        <p:sp>
          <p:nvSpPr>
            <p:cNvPr id="60427" name="Rectangle 11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4946650" y="5589588"/>
            <a:ext cx="719138" cy="720725"/>
            <a:chOff x="930" y="2341"/>
            <a:chExt cx="453" cy="454"/>
          </a:xfrm>
        </p:grpSpPr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SOAP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XML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6891338" y="5589588"/>
            <a:ext cx="719137" cy="720725"/>
            <a:chOff x="930" y="2341"/>
            <a:chExt cx="453" cy="454"/>
          </a:xfrm>
        </p:grpSpPr>
        <p:sp>
          <p:nvSpPr>
            <p:cNvPr id="60433" name="Rectangle 17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SOAP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34" name="Rectangle 18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XML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019675" y="2420938"/>
            <a:ext cx="719138" cy="720725"/>
            <a:chOff x="930" y="2341"/>
            <a:chExt cx="453" cy="454"/>
          </a:xfrm>
        </p:grpSpPr>
        <p:sp>
          <p:nvSpPr>
            <p:cNvPr id="60436" name="Rectangle 20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SOAP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XML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7035800" y="2420938"/>
            <a:ext cx="719138" cy="720725"/>
            <a:chOff x="930" y="2341"/>
            <a:chExt cx="453" cy="454"/>
          </a:xfrm>
        </p:grpSpPr>
        <p:sp>
          <p:nvSpPr>
            <p:cNvPr id="60439" name="Rectangle 23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SOAP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40" name="Rectangle 24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XML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7388225" y="3562350"/>
            <a:ext cx="1647825" cy="1463675"/>
            <a:chOff x="4690" y="1868"/>
            <a:chExt cx="1038" cy="922"/>
          </a:xfrm>
        </p:grpSpPr>
        <p:sp>
          <p:nvSpPr>
            <p:cNvPr id="60442" name="Rectangle 26"/>
            <p:cNvSpPr>
              <a:spLocks noChangeAspect="1" noChangeArrowheads="1"/>
            </p:cNvSpPr>
            <p:nvPr/>
          </p:nvSpPr>
          <p:spPr bwMode="auto">
            <a:xfrm>
              <a:off x="4690" y="1868"/>
              <a:ext cx="1002" cy="92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33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pic>
          <p:nvPicPr>
            <p:cNvPr id="60443" name="Picture 27" descr="Compaq Proliant 32-waySMALLER_10-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" y="1883"/>
              <a:ext cx="428" cy="889"/>
            </a:xfrm>
            <a:prstGeom prst="rect">
              <a:avLst/>
            </a:prstGeom>
            <a:noFill/>
          </p:spPr>
        </p:pic>
        <p:sp>
          <p:nvSpPr>
            <p:cNvPr id="60444" name="Text Box 28"/>
            <p:cNvSpPr txBox="1">
              <a:spLocks noChangeArrowheads="1"/>
            </p:cNvSpPr>
            <p:nvPr/>
          </p:nvSpPr>
          <p:spPr bwMode="auto">
            <a:xfrm>
              <a:off x="5084" y="2144"/>
              <a:ext cx="644" cy="25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 lIns="91429" tIns="0" rIns="91429" bIns="45714">
              <a:spAutoFit/>
            </a:bodyPr>
            <a:lstStyle/>
            <a:p>
              <a:pPr algn="ctr" eaLnBrk="0" hangingPunct="0"/>
              <a:r>
                <a:rPr lang="pt-BR" sz="1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Optima" pitchFamily="34" charset="0"/>
                </a:rPr>
                <a:t>XML</a:t>
              </a:r>
            </a:p>
            <a:p>
              <a:pPr algn="ctr" eaLnBrk="0" hangingPunct="0"/>
              <a:r>
                <a:rPr lang="pt-BR" sz="1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Optima" pitchFamily="34" charset="0"/>
                </a:rPr>
                <a:t>Web Service</a:t>
              </a:r>
            </a:p>
          </p:txBody>
        </p:sp>
      </p:grp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8107363" y="3089275"/>
            <a:ext cx="901700" cy="4730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Servidor</a:t>
            </a:r>
          </a:p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Web</a:t>
            </a:r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-22225" y="3089275"/>
            <a:ext cx="9001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pt-BR" sz="1400" b="1">
                <a:latin typeface="Optima" pitchFamily="34" charset="0"/>
              </a:rPr>
              <a:t>Browser</a:t>
            </a:r>
          </a:p>
        </p:txBody>
      </p:sp>
      <p:grpSp>
        <p:nvGrpSpPr>
          <p:cNvPr id="10" name="Group 31"/>
          <p:cNvGrpSpPr>
            <a:grpSpLocks noChangeAspect="1"/>
          </p:cNvGrpSpPr>
          <p:nvPr/>
        </p:nvGrpSpPr>
        <p:grpSpPr bwMode="auto">
          <a:xfrm>
            <a:off x="50800" y="3375025"/>
            <a:ext cx="1457325" cy="1489075"/>
            <a:chOff x="68" y="1797"/>
            <a:chExt cx="1021" cy="1043"/>
          </a:xfrm>
        </p:grpSpPr>
        <p:sp>
          <p:nvSpPr>
            <p:cNvPr id="60448" name="Rectangle 32"/>
            <p:cNvSpPr>
              <a:spLocks noChangeAspect="1" noChangeArrowheads="1"/>
            </p:cNvSpPr>
            <p:nvPr/>
          </p:nvSpPr>
          <p:spPr bwMode="auto">
            <a:xfrm>
              <a:off x="68" y="1797"/>
              <a:ext cx="1021" cy="1043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pic>
          <p:nvPicPr>
            <p:cNvPr id="60449" name="Picture 33" descr="Compaq Presario 1400-Wireless SMALLE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6" y="1797"/>
              <a:ext cx="938" cy="997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60450" name="AutoShape 34"/>
          <p:cNvCxnSpPr>
            <a:cxnSpLocks noChangeShapeType="1"/>
            <a:stCxn id="60420" idx="2"/>
            <a:endCxn id="60427" idx="3"/>
          </p:cNvCxnSpPr>
          <p:nvPr/>
        </p:nvCxnSpPr>
        <p:spPr bwMode="auto">
          <a:xfrm rot="5400000">
            <a:off x="3562350" y="5145088"/>
            <a:ext cx="1036637" cy="573088"/>
          </a:xfrm>
          <a:prstGeom prst="curvedConnector2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1" name="AutoShape 35"/>
          <p:cNvCxnSpPr>
            <a:cxnSpLocks noChangeShapeType="1"/>
            <a:stCxn id="60427" idx="1"/>
            <a:endCxn id="60424" idx="3"/>
          </p:cNvCxnSpPr>
          <p:nvPr/>
        </p:nvCxnSpPr>
        <p:spPr bwMode="auto">
          <a:xfrm rot="10800000">
            <a:off x="1849438" y="5949950"/>
            <a:ext cx="1225550" cy="0"/>
          </a:xfrm>
          <a:prstGeom prst="straightConnector1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2" name="AutoShape 36"/>
          <p:cNvCxnSpPr>
            <a:cxnSpLocks noChangeShapeType="1"/>
            <a:stCxn id="60424" idx="1"/>
            <a:endCxn id="60448" idx="2"/>
          </p:cNvCxnSpPr>
          <p:nvPr/>
        </p:nvCxnSpPr>
        <p:spPr bwMode="auto">
          <a:xfrm rot="10800000">
            <a:off x="779463" y="4864100"/>
            <a:ext cx="350837" cy="1085850"/>
          </a:xfrm>
          <a:prstGeom prst="curvedConnector2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3" name="AutoShape 37"/>
          <p:cNvCxnSpPr>
            <a:cxnSpLocks noChangeShapeType="1"/>
            <a:stCxn id="60420" idx="0"/>
            <a:endCxn id="60436" idx="1"/>
          </p:cNvCxnSpPr>
          <p:nvPr/>
        </p:nvCxnSpPr>
        <p:spPr bwMode="auto">
          <a:xfrm rot="16200000">
            <a:off x="4359275" y="2789238"/>
            <a:ext cx="668338" cy="652462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4" name="AutoShape 38"/>
          <p:cNvCxnSpPr>
            <a:cxnSpLocks noChangeShapeType="1"/>
            <a:stCxn id="60436" idx="3"/>
            <a:endCxn id="60439" idx="1"/>
          </p:cNvCxnSpPr>
          <p:nvPr/>
        </p:nvCxnSpPr>
        <p:spPr bwMode="auto">
          <a:xfrm>
            <a:off x="5738813" y="2781300"/>
            <a:ext cx="1296987" cy="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5" name="AutoShape 39"/>
          <p:cNvCxnSpPr>
            <a:cxnSpLocks noChangeShapeType="1"/>
            <a:stCxn id="60439" idx="3"/>
            <a:endCxn id="60442" idx="0"/>
          </p:cNvCxnSpPr>
          <p:nvPr/>
        </p:nvCxnSpPr>
        <p:spPr bwMode="auto">
          <a:xfrm>
            <a:off x="7754938" y="2781300"/>
            <a:ext cx="428625" cy="781050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6" name="AutoShape 40"/>
          <p:cNvCxnSpPr>
            <a:cxnSpLocks noChangeShapeType="1"/>
            <a:stCxn id="60442" idx="2"/>
            <a:endCxn id="60433" idx="3"/>
          </p:cNvCxnSpPr>
          <p:nvPr/>
        </p:nvCxnSpPr>
        <p:spPr bwMode="auto">
          <a:xfrm rot="5400000">
            <a:off x="7435056" y="5201444"/>
            <a:ext cx="923925" cy="573088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7" name="AutoShape 41"/>
          <p:cNvCxnSpPr>
            <a:cxnSpLocks noChangeShapeType="1"/>
            <a:stCxn id="60433" idx="1"/>
            <a:endCxn id="60430" idx="3"/>
          </p:cNvCxnSpPr>
          <p:nvPr/>
        </p:nvCxnSpPr>
        <p:spPr bwMode="auto">
          <a:xfrm rot="10800000">
            <a:off x="5665788" y="5949950"/>
            <a:ext cx="1225550" cy="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58" name="AutoShape 42"/>
          <p:cNvCxnSpPr>
            <a:cxnSpLocks noChangeShapeType="1"/>
            <a:stCxn id="60430" idx="1"/>
            <a:endCxn id="0" idx="2"/>
          </p:cNvCxnSpPr>
          <p:nvPr/>
        </p:nvCxnSpPr>
        <p:spPr bwMode="auto">
          <a:xfrm rot="10800000">
            <a:off x="4379913" y="4884738"/>
            <a:ext cx="566737" cy="1065212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sp>
        <p:nvSpPr>
          <p:cNvPr id="60459" name="Text Box 43"/>
          <p:cNvSpPr txBox="1">
            <a:spLocks noChangeArrowheads="1"/>
          </p:cNvSpPr>
          <p:nvPr/>
        </p:nvSpPr>
        <p:spPr bwMode="auto">
          <a:xfrm>
            <a:off x="2032000" y="6042025"/>
            <a:ext cx="911225" cy="4111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HTTP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Response</a:t>
            </a:r>
          </a:p>
        </p:txBody>
      </p:sp>
      <p:sp>
        <p:nvSpPr>
          <p:cNvPr id="60460" name="Text Box 44"/>
          <p:cNvSpPr txBox="1">
            <a:spLocks noChangeArrowheads="1"/>
          </p:cNvSpPr>
          <p:nvPr/>
        </p:nvSpPr>
        <p:spPr bwMode="auto">
          <a:xfrm>
            <a:off x="2103438" y="1938338"/>
            <a:ext cx="784225" cy="4111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HTTP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Request</a:t>
            </a:r>
          </a:p>
        </p:txBody>
      </p:sp>
      <p:sp>
        <p:nvSpPr>
          <p:cNvPr id="60461" name="Text Box 45"/>
          <p:cNvSpPr txBox="1">
            <a:spLocks noChangeArrowheads="1"/>
          </p:cNvSpPr>
          <p:nvPr/>
        </p:nvSpPr>
        <p:spPr bwMode="auto">
          <a:xfrm>
            <a:off x="5907088" y="6042025"/>
            <a:ext cx="911225" cy="4111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SOAP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Response</a:t>
            </a:r>
          </a:p>
        </p:txBody>
      </p:sp>
      <p:sp>
        <p:nvSpPr>
          <p:cNvPr id="60462" name="Text Box 46"/>
          <p:cNvSpPr txBox="1">
            <a:spLocks noChangeArrowheads="1"/>
          </p:cNvSpPr>
          <p:nvPr/>
        </p:nvSpPr>
        <p:spPr bwMode="auto">
          <a:xfrm>
            <a:off x="5716588" y="2368550"/>
            <a:ext cx="1316037" cy="4111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1429" tIns="0" rIns="91429" bIns="45714">
            <a:spAutoFit/>
          </a:bodyPr>
          <a:lstStyle/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SOAP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Request</a:t>
            </a:r>
          </a:p>
        </p:txBody>
      </p:sp>
      <p:sp>
        <p:nvSpPr>
          <p:cNvPr id="60463" name="Line 47"/>
          <p:cNvSpPr>
            <a:spLocks noChangeShapeType="1"/>
          </p:cNvSpPr>
          <p:nvPr/>
        </p:nvSpPr>
        <p:spPr bwMode="auto">
          <a:xfrm>
            <a:off x="2065338" y="1916113"/>
            <a:ext cx="0" cy="45370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91429" tIns="0" rIns="91429" bIns="45714" anchor="ctr"/>
          <a:lstStyle/>
          <a:p>
            <a:endParaRPr lang="pt-BR"/>
          </a:p>
        </p:txBody>
      </p:sp>
      <p:sp>
        <p:nvSpPr>
          <p:cNvPr id="60464" name="Line 48"/>
          <p:cNvSpPr>
            <a:spLocks noChangeShapeType="1"/>
          </p:cNvSpPr>
          <p:nvPr/>
        </p:nvSpPr>
        <p:spPr bwMode="auto">
          <a:xfrm>
            <a:off x="2928938" y="1916113"/>
            <a:ext cx="0" cy="45370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91429" tIns="0" rIns="91429" bIns="45714" anchor="ctr"/>
          <a:lstStyle/>
          <a:p>
            <a:endParaRPr lang="pt-BR"/>
          </a:p>
        </p:txBody>
      </p:sp>
      <p:sp>
        <p:nvSpPr>
          <p:cNvPr id="60465" name="Line 49"/>
          <p:cNvSpPr>
            <a:spLocks noChangeShapeType="1"/>
          </p:cNvSpPr>
          <p:nvPr/>
        </p:nvSpPr>
        <p:spPr bwMode="auto">
          <a:xfrm>
            <a:off x="5907088" y="1122363"/>
            <a:ext cx="0" cy="54022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91429" tIns="0" rIns="91429" bIns="45714" anchor="ctr"/>
          <a:lstStyle/>
          <a:p>
            <a:endParaRPr lang="pt-BR"/>
          </a:p>
        </p:txBody>
      </p:sp>
      <p:sp>
        <p:nvSpPr>
          <p:cNvPr id="60466" name="Line 50"/>
          <p:cNvSpPr>
            <a:spLocks noChangeShapeType="1"/>
          </p:cNvSpPr>
          <p:nvPr/>
        </p:nvSpPr>
        <p:spPr bwMode="auto">
          <a:xfrm flipH="1">
            <a:off x="6818313" y="1122363"/>
            <a:ext cx="1587" cy="540226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lIns="91429" tIns="0" rIns="91429" bIns="45714" anchor="ctr"/>
          <a:lstStyle/>
          <a:p>
            <a:endParaRPr lang="pt-BR"/>
          </a:p>
        </p:txBody>
      </p:sp>
      <p:sp>
        <p:nvSpPr>
          <p:cNvPr id="60467" name="Text Box 51"/>
          <p:cNvSpPr txBox="1">
            <a:spLocks noChangeArrowheads="1"/>
          </p:cNvSpPr>
          <p:nvPr/>
        </p:nvSpPr>
        <p:spPr bwMode="auto">
          <a:xfrm>
            <a:off x="2184400" y="3952875"/>
            <a:ext cx="679450" cy="290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algn="ctr" eaLnBrk="0" hangingPunct="0"/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Rede</a:t>
            </a:r>
          </a:p>
        </p:txBody>
      </p:sp>
      <p:sp>
        <p:nvSpPr>
          <p:cNvPr id="60468" name="Text Box 52"/>
          <p:cNvSpPr txBox="1">
            <a:spLocks noChangeArrowheads="1"/>
          </p:cNvSpPr>
          <p:nvPr/>
        </p:nvSpPr>
        <p:spPr bwMode="auto">
          <a:xfrm>
            <a:off x="6024563" y="3954463"/>
            <a:ext cx="679450" cy="2905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1429" tIns="0" rIns="91429" bIns="45714">
            <a:spAutoFit/>
          </a:bodyPr>
          <a:lstStyle/>
          <a:p>
            <a:pPr algn="ctr" eaLnBrk="0" hangingPunct="0"/>
            <a:r>
              <a:rPr lang="pt-BR" sz="1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Rede</a:t>
            </a:r>
          </a:p>
        </p:txBody>
      </p:sp>
      <p:grpSp>
        <p:nvGrpSpPr>
          <p:cNvPr id="11" name="Group 53"/>
          <p:cNvGrpSpPr>
            <a:grpSpLocks/>
          </p:cNvGrpSpPr>
          <p:nvPr/>
        </p:nvGrpSpPr>
        <p:grpSpPr bwMode="auto">
          <a:xfrm>
            <a:off x="5022850" y="1358900"/>
            <a:ext cx="719138" cy="720725"/>
            <a:chOff x="930" y="2341"/>
            <a:chExt cx="453" cy="454"/>
          </a:xfrm>
        </p:grpSpPr>
        <p:sp>
          <p:nvSpPr>
            <p:cNvPr id="60470" name="Rectangle 54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71" name="Rectangle 55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7038975" y="1358900"/>
            <a:ext cx="719138" cy="720725"/>
            <a:chOff x="930" y="2341"/>
            <a:chExt cx="453" cy="454"/>
          </a:xfrm>
        </p:grpSpPr>
        <p:sp>
          <p:nvSpPr>
            <p:cNvPr id="60473" name="Rectangle 57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74" name="Rectangle 58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cxnSp>
        <p:nvCxnSpPr>
          <p:cNvPr id="60475" name="AutoShape 59"/>
          <p:cNvCxnSpPr>
            <a:cxnSpLocks noChangeShapeType="1"/>
            <a:stCxn id="60420" idx="0"/>
            <a:endCxn id="60470" idx="1"/>
          </p:cNvCxnSpPr>
          <p:nvPr/>
        </p:nvCxnSpPr>
        <p:spPr bwMode="auto">
          <a:xfrm rot="16200000">
            <a:off x="3829844" y="2256632"/>
            <a:ext cx="1730375" cy="655637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76" name="AutoShape 60"/>
          <p:cNvCxnSpPr>
            <a:cxnSpLocks noChangeShapeType="1"/>
            <a:stCxn id="60470" idx="3"/>
            <a:endCxn id="60473" idx="1"/>
          </p:cNvCxnSpPr>
          <p:nvPr/>
        </p:nvCxnSpPr>
        <p:spPr bwMode="auto">
          <a:xfrm>
            <a:off x="5741988" y="1719263"/>
            <a:ext cx="1296987" cy="0"/>
          </a:xfrm>
          <a:prstGeom prst="straightConnector1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77" name="AutoShape 61"/>
          <p:cNvCxnSpPr>
            <a:cxnSpLocks noChangeShapeType="1"/>
            <a:stCxn id="60473" idx="3"/>
            <a:endCxn id="60442" idx="0"/>
          </p:cNvCxnSpPr>
          <p:nvPr/>
        </p:nvCxnSpPr>
        <p:spPr bwMode="auto">
          <a:xfrm>
            <a:off x="7758113" y="1719263"/>
            <a:ext cx="425450" cy="1843087"/>
          </a:xfrm>
          <a:prstGeom prst="curvedConnector2">
            <a:avLst/>
          </a:prstGeom>
          <a:noFill/>
          <a:ln w="38100">
            <a:solidFill>
              <a:srgbClr val="FF6600"/>
            </a:solidFill>
            <a:round/>
            <a:headEnd type="none" w="lg" len="lg"/>
            <a:tailEnd type="stealth" w="lg" len="lg"/>
          </a:ln>
          <a:effectLst/>
        </p:spPr>
      </p:cxnSp>
      <p:sp>
        <p:nvSpPr>
          <p:cNvPr id="60478" name="Text Box 62"/>
          <p:cNvSpPr txBox="1">
            <a:spLocks noChangeArrowheads="1"/>
          </p:cNvSpPr>
          <p:nvPr/>
        </p:nvSpPr>
        <p:spPr bwMode="auto">
          <a:xfrm>
            <a:off x="5719763" y="1125538"/>
            <a:ext cx="1316037" cy="5937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1429" tIns="0" rIns="91429" bIns="45714">
            <a:spAutoFit/>
          </a:bodyPr>
          <a:lstStyle/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HTTP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Request</a:t>
            </a:r>
          </a:p>
          <a:p>
            <a:pPr algn="ctr" eaLnBrk="0" hangingPunct="0"/>
            <a:r>
              <a:rPr lang="pt-BR" sz="1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tima" pitchFamily="34" charset="0"/>
              </a:rPr>
              <a:t>GET- POST</a:t>
            </a:r>
          </a:p>
        </p:txBody>
      </p:sp>
      <p:grpSp>
        <p:nvGrpSpPr>
          <p:cNvPr id="13" name="Group 63"/>
          <p:cNvGrpSpPr>
            <a:grpSpLocks/>
          </p:cNvGrpSpPr>
          <p:nvPr/>
        </p:nvGrpSpPr>
        <p:grpSpPr bwMode="auto">
          <a:xfrm>
            <a:off x="1193800" y="1993900"/>
            <a:ext cx="719138" cy="720725"/>
            <a:chOff x="930" y="2341"/>
            <a:chExt cx="453" cy="454"/>
          </a:xfrm>
        </p:grpSpPr>
        <p:sp>
          <p:nvSpPr>
            <p:cNvPr id="60480" name="Rectangle 64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81" name="Rectangle 65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3138488" y="1993900"/>
            <a:ext cx="719137" cy="720725"/>
            <a:chOff x="930" y="2341"/>
            <a:chExt cx="453" cy="454"/>
          </a:xfrm>
        </p:grpSpPr>
        <p:sp>
          <p:nvSpPr>
            <p:cNvPr id="60483" name="Rectangle 67"/>
            <p:cNvSpPr>
              <a:spLocks noChangeArrowheads="1"/>
            </p:cNvSpPr>
            <p:nvPr/>
          </p:nvSpPr>
          <p:spPr bwMode="auto">
            <a:xfrm>
              <a:off x="930" y="2341"/>
              <a:ext cx="453" cy="454"/>
            </a:xfrm>
            <a:prstGeom prst="rect">
              <a:avLst/>
            </a:prstGeom>
            <a:gradFill rotWithShape="1">
              <a:gsLst>
                <a:gs pos="0">
                  <a:srgbClr val="0099FF">
                    <a:gamma/>
                    <a:shade val="46275"/>
                    <a:invGamma/>
                  </a:srgbClr>
                </a:gs>
                <a:gs pos="50000">
                  <a:srgbClr val="0099FF">
                    <a:alpha val="89999"/>
                  </a:srgbClr>
                </a:gs>
                <a:gs pos="100000">
                  <a:srgbClr val="0099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HTTP</a:t>
              </a:r>
            </a:p>
            <a:p>
              <a:pPr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Message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  <p:sp>
          <p:nvSpPr>
            <p:cNvPr id="60484" name="Rectangle 68"/>
            <p:cNvSpPr>
              <a:spLocks noChangeArrowheads="1"/>
            </p:cNvSpPr>
            <p:nvPr/>
          </p:nvSpPr>
          <p:spPr bwMode="auto">
            <a:xfrm>
              <a:off x="971" y="2619"/>
              <a:ext cx="332" cy="136"/>
            </a:xfrm>
            <a:prstGeom prst="rect">
              <a:avLst/>
            </a:prstGeom>
            <a:gradFill rotWithShape="1">
              <a:gsLst>
                <a:gs pos="0">
                  <a:srgbClr val="FFCC00">
                    <a:gamma/>
                    <a:shade val="46275"/>
                    <a:invGamma/>
                  </a:srgbClr>
                </a:gs>
                <a:gs pos="50000">
                  <a:srgbClr val="FFCC00">
                    <a:alpha val="89999"/>
                  </a:srgbClr>
                </a:gs>
                <a:gs pos="100000">
                  <a:srgbClr val="FFCC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2016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</p:spPr>
          <p:txBody>
            <a:bodyPr wrap="none" lIns="91429" tIns="0" rIns="91429" bIns="0">
              <a:flatTx/>
            </a:bodyPr>
            <a:lstStyle/>
            <a:p>
              <a:pPr algn="ctr">
                <a:lnSpc>
                  <a:spcPct val="90000"/>
                </a:lnSpc>
              </a:pPr>
              <a:r>
                <a:rPr lang="pt-BR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Optima" pitchFamily="34" charset="0"/>
                </a:rPr>
                <a:t>HTML</a:t>
              </a:r>
              <a:endParaRPr lang="en-US" sz="1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Optima" pitchFamily="34" charset="0"/>
              </a:endParaRPr>
            </a:p>
          </p:txBody>
        </p:sp>
      </p:grpSp>
      <p:cxnSp>
        <p:nvCxnSpPr>
          <p:cNvPr id="60485" name="AutoShape 69"/>
          <p:cNvCxnSpPr>
            <a:cxnSpLocks noChangeShapeType="1"/>
            <a:stCxn id="60483" idx="3"/>
            <a:endCxn id="60420" idx="0"/>
          </p:cNvCxnSpPr>
          <p:nvPr/>
        </p:nvCxnSpPr>
        <p:spPr bwMode="auto">
          <a:xfrm>
            <a:off x="3857625" y="2354263"/>
            <a:ext cx="509588" cy="1095375"/>
          </a:xfrm>
          <a:prstGeom prst="curvedConnector2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86" name="AutoShape 70"/>
          <p:cNvCxnSpPr>
            <a:cxnSpLocks noChangeShapeType="1"/>
            <a:stCxn id="60480" idx="3"/>
            <a:endCxn id="60483" idx="1"/>
          </p:cNvCxnSpPr>
          <p:nvPr/>
        </p:nvCxnSpPr>
        <p:spPr bwMode="auto">
          <a:xfrm>
            <a:off x="1912938" y="2354263"/>
            <a:ext cx="1225550" cy="0"/>
          </a:xfrm>
          <a:prstGeom prst="straightConnector1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  <p:cxnSp>
        <p:nvCxnSpPr>
          <p:cNvPr id="60487" name="AutoShape 71"/>
          <p:cNvCxnSpPr>
            <a:cxnSpLocks noChangeShapeType="1"/>
            <a:stCxn id="60448" idx="0"/>
            <a:endCxn id="60480" idx="1"/>
          </p:cNvCxnSpPr>
          <p:nvPr/>
        </p:nvCxnSpPr>
        <p:spPr bwMode="auto">
          <a:xfrm rot="16200000">
            <a:off x="476251" y="2657475"/>
            <a:ext cx="1020762" cy="414337"/>
          </a:xfrm>
          <a:prstGeom prst="curvedConnector2">
            <a:avLst/>
          </a:prstGeom>
          <a:noFill/>
          <a:ln w="38100">
            <a:solidFill>
              <a:srgbClr val="00CCFF"/>
            </a:solidFill>
            <a:round/>
            <a:headEnd type="none" w="lg" len="lg"/>
            <a:tailEnd type="stealth" w="lg" len="lg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8229600" cy="4878404"/>
          </a:xfrm>
        </p:spPr>
        <p:txBody>
          <a:bodyPr/>
          <a:lstStyle/>
          <a:p>
            <a:pPr lvl="1" algn="just"/>
            <a:r>
              <a:rPr lang="pt-BR" dirty="0" smtClean="0"/>
              <a:t> Por padrão,  WebServices não mantêm estado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O gerenciamento de estados em WebServices usa o mesmo conceito de aplicações ASP.NET</a:t>
            </a:r>
          </a:p>
          <a:p>
            <a:pPr lvl="1" algn="just"/>
            <a:endParaRPr lang="pt-BR" dirty="0" smtClean="0"/>
          </a:p>
          <a:p>
            <a:pPr lvl="2" algn="just"/>
            <a:r>
              <a:rPr lang="pt-BR" sz="2200" b="1" dirty="0" smtClean="0"/>
              <a:t>Application</a:t>
            </a:r>
            <a:r>
              <a:rPr lang="pt-BR" sz="2200" dirty="0" smtClean="0"/>
              <a:t>: Você pode armazenar informações à qual todos os clientes desse WebService tem acesso</a:t>
            </a:r>
          </a:p>
          <a:p>
            <a:pPr lvl="2" algn="just"/>
            <a:endParaRPr lang="pt-BR" sz="2200" dirty="0" smtClean="0"/>
          </a:p>
          <a:p>
            <a:pPr lvl="2" algn="just"/>
            <a:r>
              <a:rPr lang="pt-BR" sz="2200" b="1" dirty="0" smtClean="0"/>
              <a:t>Session</a:t>
            </a:r>
            <a:r>
              <a:rPr lang="pt-BR" sz="2200" dirty="0" smtClean="0"/>
              <a:t>: Cada Sessão de cliente tem uma instância desse objeto</a:t>
            </a:r>
          </a:p>
          <a:p>
            <a:pPr lvl="1">
              <a:buNone/>
            </a:pPr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9547"/>
          </a:xfrm>
        </p:spPr>
        <p:txBody>
          <a:bodyPr/>
          <a:lstStyle/>
          <a:p>
            <a:r>
              <a:rPr lang="pt-BR" dirty="0" smtClean="0"/>
              <a:t>Gerenciamento de Estados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endParaRPr lang="pt-BR" dirty="0" smtClean="0"/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Protocolo  para implementar diretório de WebServices (“listas telefônicas”)</a:t>
            </a:r>
          </a:p>
          <a:p>
            <a:pPr lvl="1" algn="just"/>
            <a:endParaRPr lang="pt-BR" dirty="0" smtClean="0"/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Serviços mantidos pela Microsoft, IBM e outros para cadastro e consultas gratuitas de WebServices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30985"/>
          </a:xfrm>
        </p:spPr>
        <p:txBody>
          <a:bodyPr/>
          <a:lstStyle/>
          <a:p>
            <a:r>
              <a:rPr lang="pt-BR" dirty="0" smtClean="0"/>
              <a:t>UDDI : Dois significados</a:t>
            </a:r>
            <a:endParaRPr lang="pt-BR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endParaRPr lang="pt-BR" dirty="0" smtClean="0"/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Suporte ao SOAP 1.2</a:t>
            </a:r>
          </a:p>
          <a:p>
            <a:pPr lvl="1" algn="just"/>
            <a:endParaRPr lang="pt-BR" dirty="0" smtClean="0"/>
          </a:p>
          <a:p>
            <a:pPr lvl="1" algn="just"/>
            <a:r>
              <a:rPr lang="pt-BR" dirty="0" smtClean="0"/>
              <a:t>Acesso assíncrono a  WebMethods através de um padrão de programação orientada a eventos</a:t>
            </a:r>
          </a:p>
          <a:p>
            <a:pPr lvl="1"/>
            <a:endParaRPr lang="en-US" dirty="0" smtClean="0"/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8109"/>
          </a:xfrm>
        </p:spPr>
        <p:txBody>
          <a:bodyPr/>
          <a:lstStyle/>
          <a:p>
            <a:r>
              <a:rPr lang="pt-BR" dirty="0" smtClean="0"/>
              <a:t>Novidades do Framework 2.o</a:t>
            </a:r>
            <a:endParaRPr lang="pt-BR" dirty="0"/>
          </a:p>
        </p:txBody>
      </p:sp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mic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sign padrão">
  <a:themeElements>
    <a:clrScheme name="2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sign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mic</Template>
  <TotalTime>0</TotalTime>
  <Words>425</Words>
  <Application>Microsoft Office PowerPoint</Application>
  <PresentationFormat>Apresentação na tela (4:3)</PresentationFormat>
  <Paragraphs>137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mic</vt:lpstr>
      <vt:lpstr>2_Design padrão</vt:lpstr>
      <vt:lpstr>3_Design padrão</vt:lpstr>
      <vt:lpstr>Concurso</vt:lpstr>
      <vt:lpstr>XIV Jornada de Cursos</vt:lpstr>
      <vt:lpstr>Agenda</vt:lpstr>
      <vt:lpstr>Conceitos e Características</vt:lpstr>
      <vt:lpstr>Vantagens do SOAP</vt:lpstr>
      <vt:lpstr>Descrição do WebService</vt:lpstr>
      <vt:lpstr>Web App + Web Services</vt:lpstr>
      <vt:lpstr>Gerenciamento de Estados </vt:lpstr>
      <vt:lpstr>UDDI : Dois significados</vt:lpstr>
      <vt:lpstr>Novidades do Framework 2.o</vt:lpstr>
      <vt:lpstr>Prática...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2007-05-19T18:14:37Z</dcterms:created>
  <dcterms:modified xsi:type="dcterms:W3CDTF">2010-03-02T21:09:36Z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1046</vt:i4>
  </property>
  <property fmtid="{D5CDD505-2E9C-101B-9397-08002B2CF9AE}" pid="3" name="_Version">
    <vt:lpwstr>12.0.4518</vt:lpwstr>
  </property>
</Properties>
</file>