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Default Extension="xlsx" ContentType="application/vnd.openxmlformats-officedocument.spreadsheetml.sheet"/>
  <Override PartName="/ppt/charts/chart3.xml" ContentType="application/vnd.openxmlformats-officedocument.drawingml.char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diagrams/colors4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diagrams/data3.xml" ContentType="application/vnd.openxmlformats-officedocument.drawingml.diagramData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9"/>
  </p:notesMasterIdLst>
  <p:sldIdLst>
    <p:sldId id="256" r:id="rId2"/>
    <p:sldId id="287" r:id="rId3"/>
    <p:sldId id="257" r:id="rId4"/>
    <p:sldId id="258" r:id="rId5"/>
    <p:sldId id="308" r:id="rId6"/>
    <p:sldId id="299" r:id="rId7"/>
    <p:sldId id="259" r:id="rId8"/>
    <p:sldId id="300" r:id="rId9"/>
    <p:sldId id="301" r:id="rId10"/>
    <p:sldId id="260" r:id="rId11"/>
    <p:sldId id="302" r:id="rId12"/>
    <p:sldId id="261" r:id="rId13"/>
    <p:sldId id="262" r:id="rId14"/>
    <p:sldId id="265" r:id="rId15"/>
    <p:sldId id="266" r:id="rId16"/>
    <p:sldId id="288" r:id="rId17"/>
    <p:sldId id="267" r:id="rId18"/>
    <p:sldId id="268" r:id="rId19"/>
    <p:sldId id="289" r:id="rId20"/>
    <p:sldId id="290" r:id="rId21"/>
    <p:sldId id="269" r:id="rId22"/>
    <p:sldId id="270" r:id="rId23"/>
    <p:sldId id="291" r:id="rId24"/>
    <p:sldId id="271" r:id="rId25"/>
    <p:sldId id="292" r:id="rId26"/>
    <p:sldId id="293" r:id="rId27"/>
    <p:sldId id="294" r:id="rId28"/>
    <p:sldId id="273" r:id="rId29"/>
    <p:sldId id="297" r:id="rId30"/>
    <p:sldId id="307" r:id="rId31"/>
    <p:sldId id="263" r:id="rId32"/>
    <p:sldId id="285" r:id="rId33"/>
    <p:sldId id="286" r:id="rId34"/>
    <p:sldId id="298" r:id="rId35"/>
    <p:sldId id="303" r:id="rId36"/>
    <p:sldId id="304" r:id="rId37"/>
    <p:sldId id="305" r:id="rId38"/>
    <p:sldId id="295" r:id="rId39"/>
    <p:sldId id="296" r:id="rId40"/>
    <p:sldId id="282" r:id="rId41"/>
    <p:sldId id="274" r:id="rId42"/>
    <p:sldId id="275" r:id="rId43"/>
    <p:sldId id="277" r:id="rId44"/>
    <p:sldId id="278" r:id="rId45"/>
    <p:sldId id="280" r:id="rId46"/>
    <p:sldId id="281" r:id="rId47"/>
    <p:sldId id="306" r:id="rId4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30" autoAdjust="0"/>
    <p:restoredTop sz="80108" autoAdjust="0"/>
  </p:normalViewPr>
  <p:slideViewPr>
    <p:cSldViewPr>
      <p:cViewPr>
        <p:scale>
          <a:sx n="62" d="100"/>
          <a:sy n="62" d="100"/>
        </p:scale>
        <p:origin x="-990" y="-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558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Office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34"/>
  <c:chart>
    <c:plotArea>
      <c:layout/>
      <c:lineChart>
        <c:grouping val="standard"/>
        <c:ser>
          <c:idx val="0"/>
          <c:order val="0"/>
          <c:tx>
            <c:strRef>
              <c:f>Plan1!$B$1</c:f>
              <c:strCache>
                <c:ptCount val="1"/>
                <c:pt idx="0">
                  <c:v>CGE</c:v>
                </c:pt>
              </c:strCache>
            </c:strRef>
          </c:tx>
          <c:spPr>
            <a:ln w="63500"/>
          </c:spPr>
          <c:cat>
            <c:strRef>
              <c:f>Plan1!$A$2:$A$11</c:f>
              <c:strCache>
                <c:ptCount val="10"/>
                <c:pt idx="0">
                  <c:v>Prevenção</c:v>
                </c:pt>
                <c:pt idx="1">
                  <c:v>Abrangência</c:v>
                </c:pt>
                <c:pt idx="2">
                  <c:v>Integração</c:v>
                </c:pt>
                <c:pt idx="3">
                  <c:v>Tempo real</c:v>
                </c:pt>
                <c:pt idx="4">
                  <c:v>Histórico</c:v>
                </c:pt>
                <c:pt idx="5">
                  <c:v>Interface</c:v>
                </c:pt>
                <c:pt idx="6">
                  <c:v>Info Posição</c:v>
                </c:pt>
                <c:pt idx="7">
                  <c:v>Info Altura</c:v>
                </c:pt>
                <c:pt idx="8">
                  <c:v>Interação</c:v>
                </c:pt>
                <c:pt idx="9">
                  <c:v>Personalização</c:v>
                </c:pt>
              </c:strCache>
            </c:strRef>
          </c:cat>
          <c:val>
            <c:numRef>
              <c:f>Plan1!$B$2:$B$11</c:f>
              <c:numCache>
                <c:formatCode>General</c:formatCode>
                <c:ptCount val="10"/>
                <c:pt idx="0">
                  <c:v>2</c:v>
                </c:pt>
                <c:pt idx="1">
                  <c:v>4</c:v>
                </c:pt>
                <c:pt idx="2">
                  <c:v>3</c:v>
                </c:pt>
                <c:pt idx="3">
                  <c:v>2</c:v>
                </c:pt>
                <c:pt idx="4">
                  <c:v>5</c:v>
                </c:pt>
                <c:pt idx="5">
                  <c:v>3</c:v>
                </c:pt>
                <c:pt idx="6">
                  <c:v>5</c:v>
                </c:pt>
                <c:pt idx="7">
                  <c:v>2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Alaga-SP  </c:v>
                </c:pt>
              </c:strCache>
            </c:strRef>
          </c:tx>
          <c:spPr>
            <a:ln w="34925"/>
          </c:spPr>
          <c:cat>
            <c:strRef>
              <c:f>Plan1!$A$2:$A$11</c:f>
              <c:strCache>
                <c:ptCount val="10"/>
                <c:pt idx="0">
                  <c:v>Prevenção</c:v>
                </c:pt>
                <c:pt idx="1">
                  <c:v>Abrangência</c:v>
                </c:pt>
                <c:pt idx="2">
                  <c:v>Integração</c:v>
                </c:pt>
                <c:pt idx="3">
                  <c:v>Tempo real</c:v>
                </c:pt>
                <c:pt idx="4">
                  <c:v>Histórico</c:v>
                </c:pt>
                <c:pt idx="5">
                  <c:v>Interface</c:v>
                </c:pt>
                <c:pt idx="6">
                  <c:v>Info Posição</c:v>
                </c:pt>
                <c:pt idx="7">
                  <c:v>Info Altura</c:v>
                </c:pt>
                <c:pt idx="8">
                  <c:v>Interação</c:v>
                </c:pt>
                <c:pt idx="9">
                  <c:v>Personalização</c:v>
                </c:pt>
              </c:strCache>
            </c:strRef>
          </c:cat>
          <c:val>
            <c:numRef>
              <c:f>Plan1!$C$2:$C$11</c:f>
              <c:numCache>
                <c:formatCode>General</c:formatCode>
                <c:ptCount val="10"/>
                <c:pt idx="0">
                  <c:v>0</c:v>
                </c:pt>
                <c:pt idx="1">
                  <c:v>1</c:v>
                </c:pt>
                <c:pt idx="2">
                  <c:v>0</c:v>
                </c:pt>
                <c:pt idx="3">
                  <c:v>2</c:v>
                </c:pt>
                <c:pt idx="4">
                  <c:v>0</c:v>
                </c:pt>
                <c:pt idx="5">
                  <c:v>3</c:v>
                </c:pt>
                <c:pt idx="6">
                  <c:v>5</c:v>
                </c:pt>
                <c:pt idx="7">
                  <c:v>2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</c:ser>
        <c:marker val="1"/>
        <c:axId val="108955904"/>
        <c:axId val="108957696"/>
      </c:lineChart>
      <c:catAx>
        <c:axId val="108955904"/>
        <c:scaling>
          <c:orientation val="minMax"/>
        </c:scaling>
        <c:axPos val="b"/>
        <c:tickLblPos val="nextTo"/>
        <c:crossAx val="108957696"/>
        <c:crosses val="autoZero"/>
        <c:auto val="1"/>
        <c:lblAlgn val="ctr"/>
        <c:lblOffset val="100"/>
      </c:catAx>
      <c:valAx>
        <c:axId val="108957696"/>
        <c:scaling>
          <c:orientation val="minMax"/>
        </c:scaling>
        <c:axPos val="l"/>
        <c:majorGridlines/>
        <c:numFmt formatCode="General" sourceLinked="1"/>
        <c:tickLblPos val="nextTo"/>
        <c:crossAx val="108955904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pt-BR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34"/>
  <c:chart>
    <c:plotArea>
      <c:layout/>
      <c:lineChart>
        <c:grouping val="standard"/>
        <c:ser>
          <c:idx val="0"/>
          <c:order val="0"/>
          <c:tx>
            <c:strRef>
              <c:f>Plan1!$B$1</c:f>
              <c:strCache>
                <c:ptCount val="1"/>
                <c:pt idx="0">
                  <c:v>EFAS</c:v>
                </c:pt>
              </c:strCache>
            </c:strRef>
          </c:tx>
          <c:cat>
            <c:strRef>
              <c:f>Plan1!$A$2:$A$11</c:f>
              <c:strCache>
                <c:ptCount val="10"/>
                <c:pt idx="0">
                  <c:v>Prevenção</c:v>
                </c:pt>
                <c:pt idx="1">
                  <c:v>Abrangência</c:v>
                </c:pt>
                <c:pt idx="2">
                  <c:v>Integração</c:v>
                </c:pt>
                <c:pt idx="3">
                  <c:v>Tempo real</c:v>
                </c:pt>
                <c:pt idx="4">
                  <c:v>Histórico</c:v>
                </c:pt>
                <c:pt idx="5">
                  <c:v>Interface</c:v>
                </c:pt>
                <c:pt idx="6">
                  <c:v>Info Posição</c:v>
                </c:pt>
                <c:pt idx="7">
                  <c:v>Info Altura</c:v>
                </c:pt>
                <c:pt idx="8">
                  <c:v>Interação</c:v>
                </c:pt>
                <c:pt idx="9">
                  <c:v>Personalização</c:v>
                </c:pt>
              </c:strCache>
            </c:strRef>
          </c:cat>
          <c:val>
            <c:numRef>
              <c:f>Plan1!$B$2:$B$11</c:f>
              <c:numCache>
                <c:formatCode>General</c:formatCode>
                <c:ptCount val="10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  <c:pt idx="4">
                  <c:v>5</c:v>
                </c:pt>
                <c:pt idx="5">
                  <c:v>3</c:v>
                </c:pt>
                <c:pt idx="6">
                  <c:v>3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Cingapura</c:v>
                </c:pt>
              </c:strCache>
            </c:strRef>
          </c:tx>
          <c:cat>
            <c:strRef>
              <c:f>Plan1!$A$2:$A$11</c:f>
              <c:strCache>
                <c:ptCount val="10"/>
                <c:pt idx="0">
                  <c:v>Prevenção</c:v>
                </c:pt>
                <c:pt idx="1">
                  <c:v>Abrangência</c:v>
                </c:pt>
                <c:pt idx="2">
                  <c:v>Integração</c:v>
                </c:pt>
                <c:pt idx="3">
                  <c:v>Tempo real</c:v>
                </c:pt>
                <c:pt idx="4">
                  <c:v>Histórico</c:v>
                </c:pt>
                <c:pt idx="5">
                  <c:v>Interface</c:v>
                </c:pt>
                <c:pt idx="6">
                  <c:v>Info Posição</c:v>
                </c:pt>
                <c:pt idx="7">
                  <c:v>Info Altura</c:v>
                </c:pt>
                <c:pt idx="8">
                  <c:v>Interação</c:v>
                </c:pt>
                <c:pt idx="9">
                  <c:v>Personalização</c:v>
                </c:pt>
              </c:strCache>
            </c:strRef>
          </c:cat>
          <c:val>
            <c:numRef>
              <c:f>Plan1!$C$2:$C$11</c:f>
              <c:numCache>
                <c:formatCode>General</c:formatCode>
                <c:ptCount val="10"/>
                <c:pt idx="0">
                  <c:v>2</c:v>
                </c:pt>
                <c:pt idx="1">
                  <c:v>2</c:v>
                </c:pt>
                <c:pt idx="2">
                  <c:v>0</c:v>
                </c:pt>
                <c:pt idx="3">
                  <c:v>4</c:v>
                </c:pt>
                <c:pt idx="4">
                  <c:v>3</c:v>
                </c:pt>
                <c:pt idx="5">
                  <c:v>4</c:v>
                </c:pt>
                <c:pt idx="6">
                  <c:v>5</c:v>
                </c:pt>
                <c:pt idx="7">
                  <c:v>0</c:v>
                </c:pt>
                <c:pt idx="8">
                  <c:v>0</c:v>
                </c:pt>
                <c:pt idx="9">
                  <c:v>2</c:v>
                </c:pt>
              </c:numCache>
            </c:numRef>
          </c:val>
        </c:ser>
        <c:marker val="1"/>
        <c:axId val="110949120"/>
        <c:axId val="110950656"/>
      </c:lineChart>
      <c:catAx>
        <c:axId val="110949120"/>
        <c:scaling>
          <c:orientation val="minMax"/>
        </c:scaling>
        <c:axPos val="b"/>
        <c:tickLblPos val="nextTo"/>
        <c:crossAx val="110950656"/>
        <c:crosses val="autoZero"/>
        <c:auto val="1"/>
        <c:lblAlgn val="ctr"/>
        <c:lblOffset val="100"/>
      </c:catAx>
      <c:valAx>
        <c:axId val="110950656"/>
        <c:scaling>
          <c:orientation val="minMax"/>
        </c:scaling>
        <c:axPos val="l"/>
        <c:majorGridlines/>
        <c:numFmt formatCode="General" sourceLinked="1"/>
        <c:tickLblPos val="nextTo"/>
        <c:crossAx val="110949120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pt-BR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34"/>
  <c:chart>
    <c:plotArea>
      <c:layout/>
      <c:lineChart>
        <c:grouping val="standard"/>
        <c:ser>
          <c:idx val="0"/>
          <c:order val="0"/>
          <c:tx>
            <c:strRef>
              <c:f>Plan1!$B$1</c:f>
              <c:strCache>
                <c:ptCount val="1"/>
                <c:pt idx="0">
                  <c:v>Pluviara</c:v>
                </c:pt>
              </c:strCache>
            </c:strRef>
          </c:tx>
          <c:spPr>
            <a:ln w="76200">
              <a:solidFill>
                <a:schemeClr val="tx1"/>
              </a:solidFill>
            </a:ln>
          </c:spPr>
          <c:marker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cat>
            <c:strRef>
              <c:f>Plan1!$A$2:$A$11</c:f>
              <c:strCache>
                <c:ptCount val="10"/>
                <c:pt idx="0">
                  <c:v>Prevenção</c:v>
                </c:pt>
                <c:pt idx="1">
                  <c:v>Abrangência</c:v>
                </c:pt>
                <c:pt idx="2">
                  <c:v>Integração</c:v>
                </c:pt>
                <c:pt idx="3">
                  <c:v>Tempo real</c:v>
                </c:pt>
                <c:pt idx="4">
                  <c:v>Histórico</c:v>
                </c:pt>
                <c:pt idx="5">
                  <c:v>Interface</c:v>
                </c:pt>
                <c:pt idx="6">
                  <c:v>Info Posição</c:v>
                </c:pt>
                <c:pt idx="7">
                  <c:v>Info Altura</c:v>
                </c:pt>
                <c:pt idx="8">
                  <c:v>Interação</c:v>
                </c:pt>
                <c:pt idx="9">
                  <c:v>Personalização</c:v>
                </c:pt>
              </c:strCache>
            </c:strRef>
          </c:cat>
          <c:val>
            <c:numRef>
              <c:f>Plan1!$B$2:$B$11</c:f>
              <c:numCache>
                <c:formatCode>General</c:formatCode>
                <c:ptCount val="10"/>
                <c:pt idx="0">
                  <c:v>0</c:v>
                </c:pt>
                <c:pt idx="1">
                  <c:v>1</c:v>
                </c:pt>
                <c:pt idx="2">
                  <c:v>4</c:v>
                </c:pt>
                <c:pt idx="3">
                  <c:v>4</c:v>
                </c:pt>
                <c:pt idx="4">
                  <c:v>5</c:v>
                </c:pt>
                <c:pt idx="5">
                  <c:v>5</c:v>
                </c:pt>
                <c:pt idx="6">
                  <c:v>5</c:v>
                </c:pt>
                <c:pt idx="7">
                  <c:v>5</c:v>
                </c:pt>
                <c:pt idx="8">
                  <c:v>5</c:v>
                </c:pt>
                <c:pt idx="9">
                  <c:v>5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Alaga-SP  </c:v>
                </c:pt>
              </c:strCache>
            </c:strRef>
          </c:tx>
          <c:spPr>
            <a:ln w="53975"/>
          </c:spPr>
          <c:cat>
            <c:strRef>
              <c:f>Plan1!$A$2:$A$11</c:f>
              <c:strCache>
                <c:ptCount val="10"/>
                <c:pt idx="0">
                  <c:v>Prevenção</c:v>
                </c:pt>
                <c:pt idx="1">
                  <c:v>Abrangência</c:v>
                </c:pt>
                <c:pt idx="2">
                  <c:v>Integração</c:v>
                </c:pt>
                <c:pt idx="3">
                  <c:v>Tempo real</c:v>
                </c:pt>
                <c:pt idx="4">
                  <c:v>Histórico</c:v>
                </c:pt>
                <c:pt idx="5">
                  <c:v>Interface</c:v>
                </c:pt>
                <c:pt idx="6">
                  <c:v>Info Posição</c:v>
                </c:pt>
                <c:pt idx="7">
                  <c:v>Info Altura</c:v>
                </c:pt>
                <c:pt idx="8">
                  <c:v>Interação</c:v>
                </c:pt>
                <c:pt idx="9">
                  <c:v>Personalização</c:v>
                </c:pt>
              </c:strCache>
            </c:strRef>
          </c:cat>
          <c:val>
            <c:numRef>
              <c:f>Plan1!$C$2:$C$11</c:f>
              <c:numCache>
                <c:formatCode>General</c:formatCode>
                <c:ptCount val="10"/>
                <c:pt idx="0">
                  <c:v>0</c:v>
                </c:pt>
                <c:pt idx="1">
                  <c:v>1</c:v>
                </c:pt>
                <c:pt idx="2">
                  <c:v>0</c:v>
                </c:pt>
                <c:pt idx="3">
                  <c:v>2</c:v>
                </c:pt>
                <c:pt idx="4">
                  <c:v>0</c:v>
                </c:pt>
                <c:pt idx="5">
                  <c:v>3</c:v>
                </c:pt>
                <c:pt idx="6">
                  <c:v>5</c:v>
                </c:pt>
                <c:pt idx="7">
                  <c:v>2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CGE</c:v>
                </c:pt>
              </c:strCache>
            </c:strRef>
          </c:tx>
          <c:spPr>
            <a:ln>
              <a:solidFill>
                <a:srgbClr val="00B0F0"/>
              </a:solidFill>
            </a:ln>
          </c:spPr>
          <c:marker>
            <c:spPr>
              <a:solidFill>
                <a:srgbClr val="00B0F0"/>
              </a:solidFill>
              <a:ln>
                <a:solidFill>
                  <a:srgbClr val="00B0F0"/>
                </a:solidFill>
              </a:ln>
            </c:spPr>
          </c:marker>
          <c:cat>
            <c:strRef>
              <c:f>Plan1!$A$2:$A$11</c:f>
              <c:strCache>
                <c:ptCount val="10"/>
                <c:pt idx="0">
                  <c:v>Prevenção</c:v>
                </c:pt>
                <c:pt idx="1">
                  <c:v>Abrangência</c:v>
                </c:pt>
                <c:pt idx="2">
                  <c:v>Integração</c:v>
                </c:pt>
                <c:pt idx="3">
                  <c:v>Tempo real</c:v>
                </c:pt>
                <c:pt idx="4">
                  <c:v>Histórico</c:v>
                </c:pt>
                <c:pt idx="5">
                  <c:v>Interface</c:v>
                </c:pt>
                <c:pt idx="6">
                  <c:v>Info Posição</c:v>
                </c:pt>
                <c:pt idx="7">
                  <c:v>Info Altura</c:v>
                </c:pt>
                <c:pt idx="8">
                  <c:v>Interação</c:v>
                </c:pt>
                <c:pt idx="9">
                  <c:v>Personalização</c:v>
                </c:pt>
              </c:strCache>
            </c:strRef>
          </c:cat>
          <c:val>
            <c:numRef>
              <c:f>Plan1!$D$2:$D$11</c:f>
              <c:numCache>
                <c:formatCode>General</c:formatCode>
                <c:ptCount val="10"/>
                <c:pt idx="0">
                  <c:v>2</c:v>
                </c:pt>
                <c:pt idx="1">
                  <c:v>4</c:v>
                </c:pt>
                <c:pt idx="2">
                  <c:v>3</c:v>
                </c:pt>
                <c:pt idx="3">
                  <c:v>2</c:v>
                </c:pt>
                <c:pt idx="4">
                  <c:v>5</c:v>
                </c:pt>
                <c:pt idx="5">
                  <c:v>3</c:v>
                </c:pt>
                <c:pt idx="6">
                  <c:v>5</c:v>
                </c:pt>
                <c:pt idx="7">
                  <c:v>2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</c:ser>
        <c:marker val="1"/>
        <c:axId val="131232512"/>
        <c:axId val="131234432"/>
      </c:lineChart>
      <c:catAx>
        <c:axId val="131232512"/>
        <c:scaling>
          <c:orientation val="minMax"/>
        </c:scaling>
        <c:axPos val="b"/>
        <c:tickLblPos val="nextTo"/>
        <c:crossAx val="131234432"/>
        <c:crosses val="autoZero"/>
        <c:auto val="1"/>
        <c:lblAlgn val="ctr"/>
        <c:lblOffset val="100"/>
      </c:catAx>
      <c:valAx>
        <c:axId val="131234432"/>
        <c:scaling>
          <c:orientation val="minMax"/>
        </c:scaling>
        <c:axPos val="l"/>
        <c:majorGridlines/>
        <c:numFmt formatCode="General" sourceLinked="1"/>
        <c:tickLblPos val="nextTo"/>
        <c:crossAx val="131232512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pt-BR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34"/>
  <c:chart>
    <c:plotArea>
      <c:layout/>
      <c:lineChart>
        <c:grouping val="standard"/>
        <c:ser>
          <c:idx val="0"/>
          <c:order val="0"/>
          <c:tx>
            <c:strRef>
              <c:f>Plan1!$B$1</c:f>
              <c:strCache>
                <c:ptCount val="1"/>
                <c:pt idx="0">
                  <c:v>Pluviara</c:v>
                </c:pt>
              </c:strCache>
            </c:strRef>
          </c:tx>
          <c:spPr>
            <a:ln w="76200">
              <a:solidFill>
                <a:schemeClr val="tx1"/>
              </a:solidFill>
            </a:ln>
          </c:spPr>
          <c:marker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cat>
            <c:strRef>
              <c:f>Plan1!$A$2:$A$11</c:f>
              <c:strCache>
                <c:ptCount val="10"/>
                <c:pt idx="0">
                  <c:v>Prevenção</c:v>
                </c:pt>
                <c:pt idx="1">
                  <c:v>Abrangência</c:v>
                </c:pt>
                <c:pt idx="2">
                  <c:v>Integração</c:v>
                </c:pt>
                <c:pt idx="3">
                  <c:v>Tempo real</c:v>
                </c:pt>
                <c:pt idx="4">
                  <c:v>Histórico</c:v>
                </c:pt>
                <c:pt idx="5">
                  <c:v>Interface</c:v>
                </c:pt>
                <c:pt idx="6">
                  <c:v>Info Posição</c:v>
                </c:pt>
                <c:pt idx="7">
                  <c:v>Info Altura</c:v>
                </c:pt>
                <c:pt idx="8">
                  <c:v>Interação</c:v>
                </c:pt>
                <c:pt idx="9">
                  <c:v>Personalização</c:v>
                </c:pt>
              </c:strCache>
            </c:strRef>
          </c:cat>
          <c:val>
            <c:numRef>
              <c:f>Plan1!$B$2:$B$11</c:f>
              <c:numCache>
                <c:formatCode>General</c:formatCode>
                <c:ptCount val="10"/>
                <c:pt idx="0">
                  <c:v>0</c:v>
                </c:pt>
                <c:pt idx="1">
                  <c:v>1</c:v>
                </c:pt>
                <c:pt idx="2">
                  <c:v>4</c:v>
                </c:pt>
                <c:pt idx="3">
                  <c:v>4</c:v>
                </c:pt>
                <c:pt idx="4">
                  <c:v>5</c:v>
                </c:pt>
                <c:pt idx="5">
                  <c:v>5</c:v>
                </c:pt>
                <c:pt idx="6">
                  <c:v>5</c:v>
                </c:pt>
                <c:pt idx="7">
                  <c:v>5</c:v>
                </c:pt>
                <c:pt idx="8">
                  <c:v>5</c:v>
                </c:pt>
                <c:pt idx="9">
                  <c:v>5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Cingapura</c:v>
                </c:pt>
              </c:strCache>
            </c:strRef>
          </c:tx>
          <c:cat>
            <c:strRef>
              <c:f>Plan1!$A$2:$A$11</c:f>
              <c:strCache>
                <c:ptCount val="10"/>
                <c:pt idx="0">
                  <c:v>Prevenção</c:v>
                </c:pt>
                <c:pt idx="1">
                  <c:v>Abrangência</c:v>
                </c:pt>
                <c:pt idx="2">
                  <c:v>Integração</c:v>
                </c:pt>
                <c:pt idx="3">
                  <c:v>Tempo real</c:v>
                </c:pt>
                <c:pt idx="4">
                  <c:v>Histórico</c:v>
                </c:pt>
                <c:pt idx="5">
                  <c:v>Interface</c:v>
                </c:pt>
                <c:pt idx="6">
                  <c:v>Info Posição</c:v>
                </c:pt>
                <c:pt idx="7">
                  <c:v>Info Altura</c:v>
                </c:pt>
                <c:pt idx="8">
                  <c:v>Interação</c:v>
                </c:pt>
                <c:pt idx="9">
                  <c:v>Personalização</c:v>
                </c:pt>
              </c:strCache>
            </c:strRef>
          </c:cat>
          <c:val>
            <c:numRef>
              <c:f>Plan1!$C$2:$C$11</c:f>
              <c:numCache>
                <c:formatCode>General</c:formatCode>
                <c:ptCount val="10"/>
                <c:pt idx="0">
                  <c:v>2</c:v>
                </c:pt>
                <c:pt idx="1">
                  <c:v>2</c:v>
                </c:pt>
                <c:pt idx="2">
                  <c:v>0</c:v>
                </c:pt>
                <c:pt idx="3">
                  <c:v>4</c:v>
                </c:pt>
                <c:pt idx="4">
                  <c:v>3</c:v>
                </c:pt>
                <c:pt idx="5">
                  <c:v>4</c:v>
                </c:pt>
                <c:pt idx="6">
                  <c:v>5</c:v>
                </c:pt>
                <c:pt idx="7">
                  <c:v>0</c:v>
                </c:pt>
                <c:pt idx="8">
                  <c:v>0</c:v>
                </c:pt>
                <c:pt idx="9">
                  <c:v>2</c:v>
                </c:pt>
              </c:numCache>
            </c:numRef>
          </c:val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EFAS</c:v>
                </c:pt>
              </c:strCache>
            </c:strRef>
          </c:tx>
          <c:spPr>
            <a:ln>
              <a:solidFill>
                <a:srgbClr val="00B0F0"/>
              </a:solidFill>
            </a:ln>
          </c:spPr>
          <c:marker>
            <c:spPr>
              <a:solidFill>
                <a:srgbClr val="00B0F0"/>
              </a:solidFill>
              <a:ln>
                <a:solidFill>
                  <a:srgbClr val="00B0F0"/>
                </a:solidFill>
              </a:ln>
            </c:spPr>
          </c:marker>
          <c:cat>
            <c:strRef>
              <c:f>Plan1!$A$2:$A$11</c:f>
              <c:strCache>
                <c:ptCount val="10"/>
                <c:pt idx="0">
                  <c:v>Prevenção</c:v>
                </c:pt>
                <c:pt idx="1">
                  <c:v>Abrangência</c:v>
                </c:pt>
                <c:pt idx="2">
                  <c:v>Integração</c:v>
                </c:pt>
                <c:pt idx="3">
                  <c:v>Tempo real</c:v>
                </c:pt>
                <c:pt idx="4">
                  <c:v>Histórico</c:v>
                </c:pt>
                <c:pt idx="5">
                  <c:v>Interface</c:v>
                </c:pt>
                <c:pt idx="6">
                  <c:v>Info Posição</c:v>
                </c:pt>
                <c:pt idx="7">
                  <c:v>Info Altura</c:v>
                </c:pt>
                <c:pt idx="8">
                  <c:v>Interação</c:v>
                </c:pt>
                <c:pt idx="9">
                  <c:v>Personalização</c:v>
                </c:pt>
              </c:strCache>
            </c:strRef>
          </c:cat>
          <c:val>
            <c:numRef>
              <c:f>Plan1!$D$2:$D$11</c:f>
              <c:numCache>
                <c:formatCode>General</c:formatCode>
                <c:ptCount val="10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  <c:pt idx="4">
                  <c:v>5</c:v>
                </c:pt>
                <c:pt idx="5">
                  <c:v>3</c:v>
                </c:pt>
                <c:pt idx="6">
                  <c:v>3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</c:ser>
        <c:marker val="1"/>
        <c:axId val="131300736"/>
        <c:axId val="131307008"/>
      </c:lineChart>
      <c:catAx>
        <c:axId val="131300736"/>
        <c:scaling>
          <c:orientation val="minMax"/>
        </c:scaling>
        <c:axPos val="b"/>
        <c:tickLblPos val="nextTo"/>
        <c:crossAx val="131307008"/>
        <c:crosses val="autoZero"/>
        <c:auto val="1"/>
        <c:lblAlgn val="ctr"/>
        <c:lblOffset val="100"/>
      </c:catAx>
      <c:valAx>
        <c:axId val="131307008"/>
        <c:scaling>
          <c:orientation val="minMax"/>
        </c:scaling>
        <c:axPos val="l"/>
        <c:majorGridlines/>
        <c:numFmt formatCode="General" sourceLinked="1"/>
        <c:tickLblPos val="nextTo"/>
        <c:crossAx val="131300736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pt-BR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3F1E7F-8D49-4F26-A29E-B4A1D61B825D}" type="doc">
      <dgm:prSet loTypeId="urn:microsoft.com/office/officeart/2005/8/layout/process2" loCatId="process" qsTypeId="urn:microsoft.com/office/officeart/2005/8/quickstyle/simple5" qsCatId="simple" csTypeId="urn:microsoft.com/office/officeart/2005/8/colors/accent1_2" csCatId="accent1" phldr="1"/>
      <dgm:spPr/>
    </dgm:pt>
    <dgm:pt modelId="{F8AFB5F4-8FF6-4C21-B23D-E2F694EB1765}">
      <dgm:prSet phldrT="[Texto]"/>
      <dgm:spPr/>
      <dgm:t>
        <a:bodyPr/>
        <a:lstStyle/>
        <a:p>
          <a:r>
            <a:rPr lang="pt-BR" dirty="0" smtClean="0"/>
            <a:t>Cliente</a:t>
          </a:r>
          <a:endParaRPr lang="pt-BR" dirty="0"/>
        </a:p>
      </dgm:t>
    </dgm:pt>
    <dgm:pt modelId="{11606C56-E886-4A12-8EF1-067405B14262}" type="parTrans" cxnId="{C76B2CC1-BC91-4FB9-86B8-9C37597CD82D}">
      <dgm:prSet/>
      <dgm:spPr/>
      <dgm:t>
        <a:bodyPr/>
        <a:lstStyle/>
        <a:p>
          <a:endParaRPr lang="pt-BR"/>
        </a:p>
      </dgm:t>
    </dgm:pt>
    <dgm:pt modelId="{5BE2817C-9375-40E2-979E-4BFAF7E588AA}" type="sibTrans" cxnId="{C76B2CC1-BC91-4FB9-86B8-9C37597CD82D}">
      <dgm:prSet/>
      <dgm:spPr/>
      <dgm:t>
        <a:bodyPr/>
        <a:lstStyle/>
        <a:p>
          <a:endParaRPr lang="pt-BR"/>
        </a:p>
      </dgm:t>
    </dgm:pt>
    <dgm:pt modelId="{9CE50FA5-DC0B-4829-8938-4CA1D286D7D2}">
      <dgm:prSet phldrT="[Texto]"/>
      <dgm:spPr/>
      <dgm:t>
        <a:bodyPr/>
        <a:lstStyle/>
        <a:p>
          <a:r>
            <a:rPr lang="pt-BR" dirty="0" smtClean="0"/>
            <a:t>Prefeitura ou </a:t>
          </a:r>
          <a:r>
            <a:rPr lang="pt-BR" dirty="0" err="1" smtClean="0"/>
            <a:t>emlurb</a:t>
          </a:r>
          <a:endParaRPr lang="pt-BR" dirty="0"/>
        </a:p>
      </dgm:t>
    </dgm:pt>
    <dgm:pt modelId="{11C0D824-9CBF-4B5B-B2D1-EDF0BC2BDA9F}" type="parTrans" cxnId="{D14DDFAF-7585-4EE0-B784-8ABF53CE83DC}">
      <dgm:prSet/>
      <dgm:spPr/>
      <dgm:t>
        <a:bodyPr/>
        <a:lstStyle/>
        <a:p>
          <a:endParaRPr lang="pt-BR"/>
        </a:p>
      </dgm:t>
    </dgm:pt>
    <dgm:pt modelId="{71F2F695-C77C-44DA-B8BB-2DA3AB1732FA}" type="sibTrans" cxnId="{D14DDFAF-7585-4EE0-B784-8ABF53CE83DC}">
      <dgm:prSet/>
      <dgm:spPr/>
      <dgm:t>
        <a:bodyPr/>
        <a:lstStyle/>
        <a:p>
          <a:endParaRPr lang="pt-BR"/>
        </a:p>
      </dgm:t>
    </dgm:pt>
    <dgm:pt modelId="{263BCFE8-C77A-4CC2-BA6C-E3DCDE828E4C}">
      <dgm:prSet phldrT="[Texto]"/>
      <dgm:spPr/>
      <dgm:t>
        <a:bodyPr/>
        <a:lstStyle/>
        <a:p>
          <a:r>
            <a:rPr lang="pt-BR" dirty="0" smtClean="0"/>
            <a:t>Pagaria por  uma anuidade pelo serviço</a:t>
          </a:r>
          <a:endParaRPr lang="pt-BR" dirty="0"/>
        </a:p>
      </dgm:t>
    </dgm:pt>
    <dgm:pt modelId="{F5FE4260-47CA-4C4A-B41B-C362A236EBE8}" type="parTrans" cxnId="{F6DD015D-E180-456C-844A-602A54BC980B}">
      <dgm:prSet/>
      <dgm:spPr/>
      <dgm:t>
        <a:bodyPr/>
        <a:lstStyle/>
        <a:p>
          <a:endParaRPr lang="pt-BR"/>
        </a:p>
      </dgm:t>
    </dgm:pt>
    <dgm:pt modelId="{05B7AC11-2D8B-4D5A-A63B-745D41FA48D6}" type="sibTrans" cxnId="{F6DD015D-E180-456C-844A-602A54BC980B}">
      <dgm:prSet/>
      <dgm:spPr/>
      <dgm:t>
        <a:bodyPr/>
        <a:lstStyle/>
        <a:p>
          <a:endParaRPr lang="pt-BR"/>
        </a:p>
      </dgm:t>
    </dgm:pt>
    <dgm:pt modelId="{2771E796-F943-4C0A-8FFB-296A6BC27CBC}" type="pres">
      <dgm:prSet presAssocID="{663F1E7F-8D49-4F26-A29E-B4A1D61B825D}" presName="linearFlow" presStyleCnt="0">
        <dgm:presLayoutVars>
          <dgm:resizeHandles val="exact"/>
        </dgm:presLayoutVars>
      </dgm:prSet>
      <dgm:spPr/>
    </dgm:pt>
    <dgm:pt modelId="{0D86D3BB-47D6-4694-B540-BFE1E79528C8}" type="pres">
      <dgm:prSet presAssocID="{F8AFB5F4-8FF6-4C21-B23D-E2F694EB1765}" presName="node" presStyleLbl="node1" presStyleIdx="0" presStyleCnt="3" custScaleX="116265" custLinFactNeighborX="-71260" custLinFactNeighborY="464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7529E56-AA09-46D5-9AC0-59B381A22306}" type="pres">
      <dgm:prSet presAssocID="{5BE2817C-9375-40E2-979E-4BFAF7E588AA}" presName="sibTrans" presStyleLbl="sibTrans2D1" presStyleIdx="0" presStyleCnt="2"/>
      <dgm:spPr/>
      <dgm:t>
        <a:bodyPr/>
        <a:lstStyle/>
        <a:p>
          <a:endParaRPr lang="pt-BR"/>
        </a:p>
      </dgm:t>
    </dgm:pt>
    <dgm:pt modelId="{9BDEC469-40EA-4C85-8A73-F2C732AE85C7}" type="pres">
      <dgm:prSet presAssocID="{5BE2817C-9375-40E2-979E-4BFAF7E588AA}" presName="connectorText" presStyleLbl="sibTrans2D1" presStyleIdx="0" presStyleCnt="2"/>
      <dgm:spPr/>
      <dgm:t>
        <a:bodyPr/>
        <a:lstStyle/>
        <a:p>
          <a:endParaRPr lang="pt-BR"/>
        </a:p>
      </dgm:t>
    </dgm:pt>
    <dgm:pt modelId="{314CD9DB-AA62-43B4-889A-CA4F4467976A}" type="pres">
      <dgm:prSet presAssocID="{9CE50FA5-DC0B-4829-8938-4CA1D286D7D2}" presName="node" presStyleLbl="node1" presStyleIdx="1" presStyleCnt="3" custScaleX="154559" custLinFactNeighborX="-87852" custLinFactNeighborY="-294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302FFF7-5513-44F5-A176-438556A760CF}" type="pres">
      <dgm:prSet presAssocID="{71F2F695-C77C-44DA-B8BB-2DA3AB1732FA}" presName="sibTrans" presStyleLbl="sibTrans2D1" presStyleIdx="1" presStyleCnt="2"/>
      <dgm:spPr/>
      <dgm:t>
        <a:bodyPr/>
        <a:lstStyle/>
        <a:p>
          <a:endParaRPr lang="pt-BR"/>
        </a:p>
      </dgm:t>
    </dgm:pt>
    <dgm:pt modelId="{EF78CAB9-C31B-4883-A3FF-09F80BE30FE8}" type="pres">
      <dgm:prSet presAssocID="{71F2F695-C77C-44DA-B8BB-2DA3AB1732FA}" presName="connectorText" presStyleLbl="sibTrans2D1" presStyleIdx="1" presStyleCnt="2"/>
      <dgm:spPr/>
      <dgm:t>
        <a:bodyPr/>
        <a:lstStyle/>
        <a:p>
          <a:endParaRPr lang="pt-BR"/>
        </a:p>
      </dgm:t>
    </dgm:pt>
    <dgm:pt modelId="{F359E464-4F8F-450C-963E-54275410DBF0}" type="pres">
      <dgm:prSet presAssocID="{263BCFE8-C77A-4CC2-BA6C-E3DCDE828E4C}" presName="node" presStyleLbl="node1" presStyleIdx="2" presStyleCnt="3" custScaleX="182844" custLinFactNeighborX="-93203" custLinFactNeighborY="-1053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9C0FAB55-0E01-4481-BD7F-7716991C3E16}" type="presOf" srcId="{5BE2817C-9375-40E2-979E-4BFAF7E588AA}" destId="{37529E56-AA09-46D5-9AC0-59B381A22306}" srcOrd="0" destOrd="0" presId="urn:microsoft.com/office/officeart/2005/8/layout/process2"/>
    <dgm:cxn modelId="{9838C09B-BF05-42A7-8786-1A6CD59E297A}" type="presOf" srcId="{9CE50FA5-DC0B-4829-8938-4CA1D286D7D2}" destId="{314CD9DB-AA62-43B4-889A-CA4F4467976A}" srcOrd="0" destOrd="0" presId="urn:microsoft.com/office/officeart/2005/8/layout/process2"/>
    <dgm:cxn modelId="{D14DDFAF-7585-4EE0-B784-8ABF53CE83DC}" srcId="{663F1E7F-8D49-4F26-A29E-B4A1D61B825D}" destId="{9CE50FA5-DC0B-4829-8938-4CA1D286D7D2}" srcOrd="1" destOrd="0" parTransId="{11C0D824-9CBF-4B5B-B2D1-EDF0BC2BDA9F}" sibTransId="{71F2F695-C77C-44DA-B8BB-2DA3AB1732FA}"/>
    <dgm:cxn modelId="{D44F3288-9240-4EBD-B548-AC2B30437D2E}" type="presOf" srcId="{263BCFE8-C77A-4CC2-BA6C-E3DCDE828E4C}" destId="{F359E464-4F8F-450C-963E-54275410DBF0}" srcOrd="0" destOrd="0" presId="urn:microsoft.com/office/officeart/2005/8/layout/process2"/>
    <dgm:cxn modelId="{99E04F10-AF7F-4990-A6F1-CC9FE455A1E8}" type="presOf" srcId="{71F2F695-C77C-44DA-B8BB-2DA3AB1732FA}" destId="{C302FFF7-5513-44F5-A176-438556A760CF}" srcOrd="0" destOrd="0" presId="urn:microsoft.com/office/officeart/2005/8/layout/process2"/>
    <dgm:cxn modelId="{F6DD015D-E180-456C-844A-602A54BC980B}" srcId="{663F1E7F-8D49-4F26-A29E-B4A1D61B825D}" destId="{263BCFE8-C77A-4CC2-BA6C-E3DCDE828E4C}" srcOrd="2" destOrd="0" parTransId="{F5FE4260-47CA-4C4A-B41B-C362A236EBE8}" sibTransId="{05B7AC11-2D8B-4D5A-A63B-745D41FA48D6}"/>
    <dgm:cxn modelId="{5A6FE861-BD7F-46B4-87A9-21DFE50FAAD9}" type="presOf" srcId="{F8AFB5F4-8FF6-4C21-B23D-E2F694EB1765}" destId="{0D86D3BB-47D6-4694-B540-BFE1E79528C8}" srcOrd="0" destOrd="0" presId="urn:microsoft.com/office/officeart/2005/8/layout/process2"/>
    <dgm:cxn modelId="{F8CBD09E-1A05-4EB6-839D-9AB37689D18F}" type="presOf" srcId="{663F1E7F-8D49-4F26-A29E-B4A1D61B825D}" destId="{2771E796-F943-4C0A-8FFB-296A6BC27CBC}" srcOrd="0" destOrd="0" presId="urn:microsoft.com/office/officeart/2005/8/layout/process2"/>
    <dgm:cxn modelId="{C76B2CC1-BC91-4FB9-86B8-9C37597CD82D}" srcId="{663F1E7F-8D49-4F26-A29E-B4A1D61B825D}" destId="{F8AFB5F4-8FF6-4C21-B23D-E2F694EB1765}" srcOrd="0" destOrd="0" parTransId="{11606C56-E886-4A12-8EF1-067405B14262}" sibTransId="{5BE2817C-9375-40E2-979E-4BFAF7E588AA}"/>
    <dgm:cxn modelId="{672F8A3B-918E-4238-8B86-FEC728C87F8B}" type="presOf" srcId="{71F2F695-C77C-44DA-B8BB-2DA3AB1732FA}" destId="{EF78CAB9-C31B-4883-A3FF-09F80BE30FE8}" srcOrd="1" destOrd="0" presId="urn:microsoft.com/office/officeart/2005/8/layout/process2"/>
    <dgm:cxn modelId="{EC2584A6-0244-48F3-9B35-D89C41563282}" type="presOf" srcId="{5BE2817C-9375-40E2-979E-4BFAF7E588AA}" destId="{9BDEC469-40EA-4C85-8A73-F2C732AE85C7}" srcOrd="1" destOrd="0" presId="urn:microsoft.com/office/officeart/2005/8/layout/process2"/>
    <dgm:cxn modelId="{D114B492-FF60-4402-902B-E8403E3C03AF}" type="presParOf" srcId="{2771E796-F943-4C0A-8FFB-296A6BC27CBC}" destId="{0D86D3BB-47D6-4694-B540-BFE1E79528C8}" srcOrd="0" destOrd="0" presId="urn:microsoft.com/office/officeart/2005/8/layout/process2"/>
    <dgm:cxn modelId="{A4550C39-6C3F-43C1-8372-3C419BDAF04B}" type="presParOf" srcId="{2771E796-F943-4C0A-8FFB-296A6BC27CBC}" destId="{37529E56-AA09-46D5-9AC0-59B381A22306}" srcOrd="1" destOrd="0" presId="urn:microsoft.com/office/officeart/2005/8/layout/process2"/>
    <dgm:cxn modelId="{BAE0924C-49FA-4B99-8542-5F03ABB63E8F}" type="presParOf" srcId="{37529E56-AA09-46D5-9AC0-59B381A22306}" destId="{9BDEC469-40EA-4C85-8A73-F2C732AE85C7}" srcOrd="0" destOrd="0" presId="urn:microsoft.com/office/officeart/2005/8/layout/process2"/>
    <dgm:cxn modelId="{37D291E5-0170-4EEC-BF26-8DB80EE0E765}" type="presParOf" srcId="{2771E796-F943-4C0A-8FFB-296A6BC27CBC}" destId="{314CD9DB-AA62-43B4-889A-CA4F4467976A}" srcOrd="2" destOrd="0" presId="urn:microsoft.com/office/officeart/2005/8/layout/process2"/>
    <dgm:cxn modelId="{5D4FE11D-F789-4D70-8D39-F1A2CA09A914}" type="presParOf" srcId="{2771E796-F943-4C0A-8FFB-296A6BC27CBC}" destId="{C302FFF7-5513-44F5-A176-438556A760CF}" srcOrd="3" destOrd="0" presId="urn:microsoft.com/office/officeart/2005/8/layout/process2"/>
    <dgm:cxn modelId="{5579B2E6-7258-4560-BB13-1ADC24685E85}" type="presParOf" srcId="{C302FFF7-5513-44F5-A176-438556A760CF}" destId="{EF78CAB9-C31B-4883-A3FF-09F80BE30FE8}" srcOrd="0" destOrd="0" presId="urn:microsoft.com/office/officeart/2005/8/layout/process2"/>
    <dgm:cxn modelId="{D65EE158-CFB5-4429-8C76-8CD9413291F5}" type="presParOf" srcId="{2771E796-F943-4C0A-8FFB-296A6BC27CBC}" destId="{F359E464-4F8F-450C-963E-54275410DBF0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55D461C-F866-4731-B5FE-588CCC33DA0C}" type="doc">
      <dgm:prSet loTypeId="urn:microsoft.com/office/officeart/2005/8/layout/process2" loCatId="process" qsTypeId="urn:microsoft.com/office/officeart/2005/8/quickstyle/simple5" qsCatId="simple" csTypeId="urn:microsoft.com/office/officeart/2005/8/colors/accent1_2" csCatId="accent1" phldr="1"/>
      <dgm:spPr/>
    </dgm:pt>
    <dgm:pt modelId="{08B8FCAF-37D6-4060-85D1-329783D1D70B}">
      <dgm:prSet phldrT="[Texto]" custT="1"/>
      <dgm:spPr/>
      <dgm:t>
        <a:bodyPr/>
        <a:lstStyle/>
        <a:p>
          <a:r>
            <a:rPr lang="pt-BR" sz="2800" dirty="0" smtClean="0"/>
            <a:t>Usuário final</a:t>
          </a:r>
          <a:endParaRPr lang="pt-BR" sz="2800" dirty="0"/>
        </a:p>
      </dgm:t>
    </dgm:pt>
    <dgm:pt modelId="{B9D44454-61C2-4AAA-A4C5-0DC1186A3E45}" type="parTrans" cxnId="{9CB30FB1-1E5B-441C-B32F-4A0EE20AE7AE}">
      <dgm:prSet/>
      <dgm:spPr/>
      <dgm:t>
        <a:bodyPr/>
        <a:lstStyle/>
        <a:p>
          <a:endParaRPr lang="pt-BR"/>
        </a:p>
      </dgm:t>
    </dgm:pt>
    <dgm:pt modelId="{4CEF1462-94F3-46E9-8AB3-30E264A4848F}" type="sibTrans" cxnId="{9CB30FB1-1E5B-441C-B32F-4A0EE20AE7AE}">
      <dgm:prSet/>
      <dgm:spPr/>
      <dgm:t>
        <a:bodyPr/>
        <a:lstStyle/>
        <a:p>
          <a:endParaRPr lang="pt-BR"/>
        </a:p>
      </dgm:t>
    </dgm:pt>
    <dgm:pt modelId="{041BD720-E85B-4501-BAD5-023109D881C1}">
      <dgm:prSet phldrT="[Texto]" custT="1"/>
      <dgm:spPr/>
      <dgm:t>
        <a:bodyPr/>
        <a:lstStyle/>
        <a:p>
          <a:r>
            <a:rPr lang="pt-BR" sz="2400" dirty="0" smtClean="0"/>
            <a:t>Cidadão comum</a:t>
          </a:r>
          <a:endParaRPr lang="pt-BR" sz="2400" dirty="0"/>
        </a:p>
      </dgm:t>
    </dgm:pt>
    <dgm:pt modelId="{AC216EF2-B5E1-4EBF-9E9B-8D3E76E15523}" type="parTrans" cxnId="{B0AF7AA3-A3FC-461A-8FA4-918FDA856489}">
      <dgm:prSet/>
      <dgm:spPr/>
      <dgm:t>
        <a:bodyPr/>
        <a:lstStyle/>
        <a:p>
          <a:endParaRPr lang="pt-BR"/>
        </a:p>
      </dgm:t>
    </dgm:pt>
    <dgm:pt modelId="{30B19AD1-566E-4A01-B772-95CD4362E7CB}" type="sibTrans" cxnId="{B0AF7AA3-A3FC-461A-8FA4-918FDA856489}">
      <dgm:prSet/>
      <dgm:spPr/>
      <dgm:t>
        <a:bodyPr/>
        <a:lstStyle/>
        <a:p>
          <a:endParaRPr lang="pt-BR"/>
        </a:p>
      </dgm:t>
    </dgm:pt>
    <dgm:pt modelId="{0E08A36C-35F5-4B4C-8954-C3A4CA9A8AFC}">
      <dgm:prSet phldrT="[Texto]"/>
      <dgm:spPr/>
      <dgm:t>
        <a:bodyPr/>
        <a:lstStyle/>
        <a:p>
          <a:r>
            <a:rPr lang="pt-BR" dirty="0" smtClean="0"/>
            <a:t>O site oferece espaço para anúncios;</a:t>
          </a:r>
        </a:p>
        <a:p>
          <a:r>
            <a:rPr lang="pt-BR" dirty="0" smtClean="0"/>
            <a:t>O usuário tem opção de personalização através de aplicativos e SMS</a:t>
          </a:r>
          <a:endParaRPr lang="pt-BR" dirty="0"/>
        </a:p>
      </dgm:t>
    </dgm:pt>
    <dgm:pt modelId="{1920133E-C483-4B87-B727-AE276C6BDE1C}" type="parTrans" cxnId="{6CF55D2B-9622-44D4-BE1A-3CE681E8D212}">
      <dgm:prSet/>
      <dgm:spPr/>
      <dgm:t>
        <a:bodyPr/>
        <a:lstStyle/>
        <a:p>
          <a:endParaRPr lang="pt-BR"/>
        </a:p>
      </dgm:t>
    </dgm:pt>
    <dgm:pt modelId="{5B71BABE-447A-4367-BA1A-603E55392E56}" type="sibTrans" cxnId="{6CF55D2B-9622-44D4-BE1A-3CE681E8D212}">
      <dgm:prSet/>
      <dgm:spPr/>
      <dgm:t>
        <a:bodyPr/>
        <a:lstStyle/>
        <a:p>
          <a:endParaRPr lang="pt-BR"/>
        </a:p>
      </dgm:t>
    </dgm:pt>
    <dgm:pt modelId="{61FD2A53-56A2-4936-B64B-D4113D183C15}" type="pres">
      <dgm:prSet presAssocID="{755D461C-F866-4731-B5FE-588CCC33DA0C}" presName="linearFlow" presStyleCnt="0">
        <dgm:presLayoutVars>
          <dgm:resizeHandles val="exact"/>
        </dgm:presLayoutVars>
      </dgm:prSet>
      <dgm:spPr/>
    </dgm:pt>
    <dgm:pt modelId="{AD02B8C4-550B-478D-B0F1-63ED5356139A}" type="pres">
      <dgm:prSet presAssocID="{08B8FCAF-37D6-4060-85D1-329783D1D70B}" presName="node" presStyleLbl="node1" presStyleIdx="0" presStyleCnt="3" custScaleX="85121" custScaleY="76501" custLinFactNeighborX="-39285" custLinFactNeighborY="2811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D0E868A-5999-46D6-B441-566F9F6F5818}" type="pres">
      <dgm:prSet presAssocID="{4CEF1462-94F3-46E9-8AB3-30E264A4848F}" presName="sibTrans" presStyleLbl="sibTrans2D1" presStyleIdx="0" presStyleCnt="2"/>
      <dgm:spPr/>
      <dgm:t>
        <a:bodyPr/>
        <a:lstStyle/>
        <a:p>
          <a:endParaRPr lang="pt-BR"/>
        </a:p>
      </dgm:t>
    </dgm:pt>
    <dgm:pt modelId="{59517628-A489-4A81-A51F-E9022E09EB86}" type="pres">
      <dgm:prSet presAssocID="{4CEF1462-94F3-46E9-8AB3-30E264A4848F}" presName="connectorText" presStyleLbl="sibTrans2D1" presStyleIdx="0" presStyleCnt="2"/>
      <dgm:spPr/>
      <dgm:t>
        <a:bodyPr/>
        <a:lstStyle/>
        <a:p>
          <a:endParaRPr lang="pt-BR"/>
        </a:p>
      </dgm:t>
    </dgm:pt>
    <dgm:pt modelId="{3FE7A75A-F628-4CC9-B214-92667BE8DD3B}" type="pres">
      <dgm:prSet presAssocID="{041BD720-E85B-4501-BAD5-023109D881C1}" presName="node" presStyleLbl="node1" presStyleIdx="1" presStyleCnt="3" custScaleX="79583" custScaleY="59205" custLinFactNeighborX="9382" custLinFactNeighborY="-440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EDEF1FC-9639-40E4-93C8-FD2FED96FAC9}" type="pres">
      <dgm:prSet presAssocID="{30B19AD1-566E-4A01-B772-95CD4362E7CB}" presName="sibTrans" presStyleLbl="sibTrans2D1" presStyleIdx="1" presStyleCnt="2"/>
      <dgm:spPr/>
      <dgm:t>
        <a:bodyPr/>
        <a:lstStyle/>
        <a:p>
          <a:endParaRPr lang="pt-BR"/>
        </a:p>
      </dgm:t>
    </dgm:pt>
    <dgm:pt modelId="{D41E570F-BB36-44AD-89D2-586DDA7A7A56}" type="pres">
      <dgm:prSet presAssocID="{30B19AD1-566E-4A01-B772-95CD4362E7CB}" presName="connectorText" presStyleLbl="sibTrans2D1" presStyleIdx="1" presStyleCnt="2"/>
      <dgm:spPr/>
      <dgm:t>
        <a:bodyPr/>
        <a:lstStyle/>
        <a:p>
          <a:endParaRPr lang="pt-BR"/>
        </a:p>
      </dgm:t>
    </dgm:pt>
    <dgm:pt modelId="{A0C16142-7EB1-4840-8723-FCFE7A4DC444}" type="pres">
      <dgm:prSet presAssocID="{0E08A36C-35F5-4B4C-8954-C3A4CA9A8AFC}" presName="node" presStyleLbl="node1" presStyleIdx="2" presStyleCnt="3" custScaleX="144992" custLinFactNeighborX="-7270" custLinFactNeighborY="-2552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72C7945D-CB00-4748-B776-054C99B83641}" type="presOf" srcId="{4CEF1462-94F3-46E9-8AB3-30E264A4848F}" destId="{59517628-A489-4A81-A51F-E9022E09EB86}" srcOrd="1" destOrd="0" presId="urn:microsoft.com/office/officeart/2005/8/layout/process2"/>
    <dgm:cxn modelId="{154623C2-938C-4875-B3A3-AF768C2B82A5}" type="presOf" srcId="{30B19AD1-566E-4A01-B772-95CD4362E7CB}" destId="{DEDEF1FC-9639-40E4-93C8-FD2FED96FAC9}" srcOrd="0" destOrd="0" presId="urn:microsoft.com/office/officeart/2005/8/layout/process2"/>
    <dgm:cxn modelId="{B0AF7AA3-A3FC-461A-8FA4-918FDA856489}" srcId="{755D461C-F866-4731-B5FE-588CCC33DA0C}" destId="{041BD720-E85B-4501-BAD5-023109D881C1}" srcOrd="1" destOrd="0" parTransId="{AC216EF2-B5E1-4EBF-9E9B-8D3E76E15523}" sibTransId="{30B19AD1-566E-4A01-B772-95CD4362E7CB}"/>
    <dgm:cxn modelId="{08E35610-80FB-4E9E-9413-57FBBB3AA559}" type="presOf" srcId="{0E08A36C-35F5-4B4C-8954-C3A4CA9A8AFC}" destId="{A0C16142-7EB1-4840-8723-FCFE7A4DC444}" srcOrd="0" destOrd="0" presId="urn:microsoft.com/office/officeart/2005/8/layout/process2"/>
    <dgm:cxn modelId="{AAC1FEC0-1508-4437-BD56-4662C0809DEC}" type="presOf" srcId="{041BD720-E85B-4501-BAD5-023109D881C1}" destId="{3FE7A75A-F628-4CC9-B214-92667BE8DD3B}" srcOrd="0" destOrd="0" presId="urn:microsoft.com/office/officeart/2005/8/layout/process2"/>
    <dgm:cxn modelId="{6327E7B9-5F8E-4CE5-A27F-E3553F030805}" type="presOf" srcId="{30B19AD1-566E-4A01-B772-95CD4362E7CB}" destId="{D41E570F-BB36-44AD-89D2-586DDA7A7A56}" srcOrd="1" destOrd="0" presId="urn:microsoft.com/office/officeart/2005/8/layout/process2"/>
    <dgm:cxn modelId="{6CF55D2B-9622-44D4-BE1A-3CE681E8D212}" srcId="{755D461C-F866-4731-B5FE-588CCC33DA0C}" destId="{0E08A36C-35F5-4B4C-8954-C3A4CA9A8AFC}" srcOrd="2" destOrd="0" parTransId="{1920133E-C483-4B87-B727-AE276C6BDE1C}" sibTransId="{5B71BABE-447A-4367-BA1A-603E55392E56}"/>
    <dgm:cxn modelId="{9CB30FB1-1E5B-441C-B32F-4A0EE20AE7AE}" srcId="{755D461C-F866-4731-B5FE-588CCC33DA0C}" destId="{08B8FCAF-37D6-4060-85D1-329783D1D70B}" srcOrd="0" destOrd="0" parTransId="{B9D44454-61C2-4AAA-A4C5-0DC1186A3E45}" sibTransId="{4CEF1462-94F3-46E9-8AB3-30E264A4848F}"/>
    <dgm:cxn modelId="{CEEB0D64-111C-4F88-A178-9CFD7EB99693}" type="presOf" srcId="{755D461C-F866-4731-B5FE-588CCC33DA0C}" destId="{61FD2A53-56A2-4936-B64B-D4113D183C15}" srcOrd="0" destOrd="0" presId="urn:microsoft.com/office/officeart/2005/8/layout/process2"/>
    <dgm:cxn modelId="{A9415B61-7271-4E71-A572-3623172B1C10}" type="presOf" srcId="{4CEF1462-94F3-46E9-8AB3-30E264A4848F}" destId="{1D0E868A-5999-46D6-B441-566F9F6F5818}" srcOrd="0" destOrd="0" presId="urn:microsoft.com/office/officeart/2005/8/layout/process2"/>
    <dgm:cxn modelId="{383BB9FD-1600-4C39-ABF8-4066C439CDD3}" type="presOf" srcId="{08B8FCAF-37D6-4060-85D1-329783D1D70B}" destId="{AD02B8C4-550B-478D-B0F1-63ED5356139A}" srcOrd="0" destOrd="0" presId="urn:microsoft.com/office/officeart/2005/8/layout/process2"/>
    <dgm:cxn modelId="{0248CA7E-F1A6-4E7C-8FA9-EC952B47B379}" type="presParOf" srcId="{61FD2A53-56A2-4936-B64B-D4113D183C15}" destId="{AD02B8C4-550B-478D-B0F1-63ED5356139A}" srcOrd="0" destOrd="0" presId="urn:microsoft.com/office/officeart/2005/8/layout/process2"/>
    <dgm:cxn modelId="{04ABB100-CA2B-4505-918D-573BF472EDEC}" type="presParOf" srcId="{61FD2A53-56A2-4936-B64B-D4113D183C15}" destId="{1D0E868A-5999-46D6-B441-566F9F6F5818}" srcOrd="1" destOrd="0" presId="urn:microsoft.com/office/officeart/2005/8/layout/process2"/>
    <dgm:cxn modelId="{4508124C-3E17-4AF2-A595-B5B9C35F83EB}" type="presParOf" srcId="{1D0E868A-5999-46D6-B441-566F9F6F5818}" destId="{59517628-A489-4A81-A51F-E9022E09EB86}" srcOrd="0" destOrd="0" presId="urn:microsoft.com/office/officeart/2005/8/layout/process2"/>
    <dgm:cxn modelId="{D376CE73-1407-4B00-BF90-5949912D6332}" type="presParOf" srcId="{61FD2A53-56A2-4936-B64B-D4113D183C15}" destId="{3FE7A75A-F628-4CC9-B214-92667BE8DD3B}" srcOrd="2" destOrd="0" presId="urn:microsoft.com/office/officeart/2005/8/layout/process2"/>
    <dgm:cxn modelId="{E67BFA78-1138-447B-BEED-5237F5CD7721}" type="presParOf" srcId="{61FD2A53-56A2-4936-B64B-D4113D183C15}" destId="{DEDEF1FC-9639-40E4-93C8-FD2FED96FAC9}" srcOrd="3" destOrd="0" presId="urn:microsoft.com/office/officeart/2005/8/layout/process2"/>
    <dgm:cxn modelId="{D88B89A6-C7A9-4688-A4D3-1A3B3649C29E}" type="presParOf" srcId="{DEDEF1FC-9639-40E4-93C8-FD2FED96FAC9}" destId="{D41E570F-BB36-44AD-89D2-586DDA7A7A56}" srcOrd="0" destOrd="0" presId="urn:microsoft.com/office/officeart/2005/8/layout/process2"/>
    <dgm:cxn modelId="{9D59CE70-8DC0-4827-8293-7AD408076585}" type="presParOf" srcId="{61FD2A53-56A2-4936-B64B-D4113D183C15}" destId="{A0C16142-7EB1-4840-8723-FCFE7A4DC444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1E0E137-9CC2-4015-A936-9240A9F66333}" type="doc">
      <dgm:prSet loTypeId="urn:microsoft.com/office/officeart/2005/8/layout/hierarchy4" loCatId="hierarchy" qsTypeId="urn:microsoft.com/office/officeart/2005/8/quickstyle/simple5" qsCatId="simple" csTypeId="urn:microsoft.com/office/officeart/2005/8/colors/accent1_3" csCatId="accent1" phldr="1"/>
      <dgm:spPr/>
      <dgm:t>
        <a:bodyPr/>
        <a:lstStyle/>
        <a:p>
          <a:endParaRPr lang="pt-BR"/>
        </a:p>
      </dgm:t>
    </dgm:pt>
    <dgm:pt modelId="{5716E36A-44EC-4631-AF91-673C967B7321}">
      <dgm:prSet phldrT="[Texto]"/>
      <dgm:spPr/>
      <dgm:t>
        <a:bodyPr/>
        <a:lstStyle/>
        <a:p>
          <a:r>
            <a:rPr lang="pt-BR" dirty="0" smtClean="0"/>
            <a:t>Gerencia Geral: </a:t>
          </a:r>
          <a:r>
            <a:rPr lang="pt-BR" dirty="0" err="1" smtClean="0"/>
            <a:t>Pamela</a:t>
          </a:r>
          <a:r>
            <a:rPr lang="pt-BR" dirty="0" smtClean="0"/>
            <a:t> </a:t>
          </a:r>
          <a:r>
            <a:rPr lang="pt-BR" dirty="0" err="1" smtClean="0"/>
            <a:t>Thays</a:t>
          </a:r>
          <a:endParaRPr lang="pt-BR" dirty="0" smtClean="0"/>
        </a:p>
        <a:p>
          <a:r>
            <a:rPr lang="pt-BR" dirty="0" smtClean="0"/>
            <a:t>Gerencia de Tecnologia: Rodolfo César</a:t>
          </a:r>
        </a:p>
        <a:p>
          <a:r>
            <a:rPr lang="pt-BR" dirty="0" smtClean="0"/>
            <a:t>Gerencia de Usabilidade: Bruno Magalhães</a:t>
          </a:r>
          <a:endParaRPr lang="pt-BR" dirty="0"/>
        </a:p>
      </dgm:t>
    </dgm:pt>
    <dgm:pt modelId="{BF0048EB-EE2A-47C6-A8EE-0220ADC3B8C6}" type="parTrans" cxnId="{AAE0565F-6B9E-4423-9C20-228E05CE905D}">
      <dgm:prSet/>
      <dgm:spPr/>
      <dgm:t>
        <a:bodyPr/>
        <a:lstStyle/>
        <a:p>
          <a:endParaRPr lang="pt-BR"/>
        </a:p>
      </dgm:t>
    </dgm:pt>
    <dgm:pt modelId="{E16CE11E-7DB1-47CF-9477-4C671350A4BC}" type="sibTrans" cxnId="{AAE0565F-6B9E-4423-9C20-228E05CE905D}">
      <dgm:prSet/>
      <dgm:spPr/>
      <dgm:t>
        <a:bodyPr/>
        <a:lstStyle/>
        <a:p>
          <a:endParaRPr lang="pt-BR"/>
        </a:p>
      </dgm:t>
    </dgm:pt>
    <dgm:pt modelId="{2721C1A5-1243-41A8-993C-F008B2687CC3}">
      <dgm:prSet phldrT="[Texto]"/>
      <dgm:spPr/>
      <dgm:t>
        <a:bodyPr/>
        <a:lstStyle/>
        <a:p>
          <a:r>
            <a:rPr lang="pt-BR" dirty="0" smtClean="0"/>
            <a:t>Equipe de Hardware: Rodolfo</a:t>
          </a:r>
          <a:endParaRPr lang="pt-BR" dirty="0"/>
        </a:p>
      </dgm:t>
    </dgm:pt>
    <dgm:pt modelId="{20009F9E-F54B-4756-AD41-A8FB51789E13}" type="parTrans" cxnId="{490C8DB1-9062-430E-ABB7-DE3A94FD1D36}">
      <dgm:prSet/>
      <dgm:spPr/>
      <dgm:t>
        <a:bodyPr/>
        <a:lstStyle/>
        <a:p>
          <a:endParaRPr lang="pt-BR"/>
        </a:p>
      </dgm:t>
    </dgm:pt>
    <dgm:pt modelId="{1F865DAD-D517-49B1-AC13-BC75E6CE968B}" type="sibTrans" cxnId="{490C8DB1-9062-430E-ABB7-DE3A94FD1D36}">
      <dgm:prSet/>
      <dgm:spPr/>
      <dgm:t>
        <a:bodyPr/>
        <a:lstStyle/>
        <a:p>
          <a:endParaRPr lang="pt-BR"/>
        </a:p>
      </dgm:t>
    </dgm:pt>
    <dgm:pt modelId="{9C8AA10F-1317-4F47-9B07-DDC4F986A8FF}">
      <dgm:prSet phldrT="[Texto]"/>
      <dgm:spPr/>
      <dgm:t>
        <a:bodyPr/>
        <a:lstStyle/>
        <a:p>
          <a:r>
            <a:rPr lang="pt-BR" dirty="0" smtClean="0"/>
            <a:t>Input </a:t>
          </a:r>
          <a:r>
            <a:rPr lang="pt-BR" dirty="0" err="1" smtClean="0"/>
            <a:t>Team</a:t>
          </a:r>
          <a:r>
            <a:rPr lang="pt-BR" dirty="0" smtClean="0"/>
            <a:t>: </a:t>
          </a:r>
          <a:r>
            <a:rPr lang="pt-BR" dirty="0" err="1" smtClean="0"/>
            <a:t>Pamela</a:t>
          </a:r>
          <a:endParaRPr lang="pt-BR" dirty="0" smtClean="0"/>
        </a:p>
        <a:p>
          <a:r>
            <a:rPr lang="pt-BR" dirty="0" smtClean="0"/>
            <a:t>Leandro </a:t>
          </a:r>
        </a:p>
        <a:p>
          <a:r>
            <a:rPr lang="pt-BR" dirty="0" smtClean="0"/>
            <a:t>Diego </a:t>
          </a:r>
        </a:p>
      </dgm:t>
    </dgm:pt>
    <dgm:pt modelId="{2DAA045F-4B7F-42B1-B1B9-4E0D8BCE33F7}" type="parTrans" cxnId="{C532CA41-06A0-42C8-AC54-736E85B0B3E3}">
      <dgm:prSet/>
      <dgm:spPr/>
      <dgm:t>
        <a:bodyPr/>
        <a:lstStyle/>
        <a:p>
          <a:endParaRPr lang="pt-BR"/>
        </a:p>
      </dgm:t>
    </dgm:pt>
    <dgm:pt modelId="{8DB127C1-2C7F-4D21-9368-EE31E4207F6A}" type="sibTrans" cxnId="{C532CA41-06A0-42C8-AC54-736E85B0B3E3}">
      <dgm:prSet/>
      <dgm:spPr/>
      <dgm:t>
        <a:bodyPr/>
        <a:lstStyle/>
        <a:p>
          <a:endParaRPr lang="pt-BR"/>
        </a:p>
      </dgm:t>
    </dgm:pt>
    <dgm:pt modelId="{FD94069F-00F3-4269-BDFA-E027EB66D793}">
      <dgm:prSet phldrT="[Texto]"/>
      <dgm:spPr/>
      <dgm:t>
        <a:bodyPr/>
        <a:lstStyle/>
        <a:p>
          <a:r>
            <a:rPr lang="pt-BR" dirty="0" smtClean="0"/>
            <a:t>Core </a:t>
          </a:r>
          <a:r>
            <a:rPr lang="pt-BR" dirty="0" err="1" smtClean="0"/>
            <a:t>Team</a:t>
          </a:r>
          <a:r>
            <a:rPr lang="pt-BR" dirty="0" smtClean="0"/>
            <a:t>: Eduardo</a:t>
          </a:r>
        </a:p>
        <a:p>
          <a:r>
            <a:rPr lang="pt-BR" dirty="0" smtClean="0"/>
            <a:t>Tiago</a:t>
          </a:r>
          <a:endParaRPr lang="pt-BR" dirty="0"/>
        </a:p>
      </dgm:t>
    </dgm:pt>
    <dgm:pt modelId="{FB0F74B8-7008-47E6-9BC1-25CAF304E980}" type="parTrans" cxnId="{31E5AC4E-8A9C-45A8-AB6B-D6B10EA0E87F}">
      <dgm:prSet/>
      <dgm:spPr/>
      <dgm:t>
        <a:bodyPr/>
        <a:lstStyle/>
        <a:p>
          <a:endParaRPr lang="pt-BR"/>
        </a:p>
      </dgm:t>
    </dgm:pt>
    <dgm:pt modelId="{1D656C6A-8F6F-44D0-97B1-FA672ED7B66D}" type="sibTrans" cxnId="{31E5AC4E-8A9C-45A8-AB6B-D6B10EA0E87F}">
      <dgm:prSet/>
      <dgm:spPr/>
      <dgm:t>
        <a:bodyPr/>
        <a:lstStyle/>
        <a:p>
          <a:endParaRPr lang="pt-BR"/>
        </a:p>
      </dgm:t>
    </dgm:pt>
    <dgm:pt modelId="{3678D968-B383-4389-9A7C-F64DAD6CB998}">
      <dgm:prSet phldrT="[Texto]"/>
      <dgm:spPr/>
      <dgm:t>
        <a:bodyPr/>
        <a:lstStyle/>
        <a:p>
          <a:r>
            <a:rPr lang="pt-BR" dirty="0" smtClean="0"/>
            <a:t>Equipe de Software: </a:t>
          </a:r>
          <a:r>
            <a:rPr lang="pt-BR" dirty="0" err="1" smtClean="0"/>
            <a:t>Walber</a:t>
          </a:r>
          <a:endParaRPr lang="pt-BR" dirty="0"/>
        </a:p>
      </dgm:t>
    </dgm:pt>
    <dgm:pt modelId="{BCCE508F-39BE-4B17-A484-4D812AA97DE5}" type="parTrans" cxnId="{0B7B26C0-9F89-4CDB-B8A4-73DA6A203FDC}">
      <dgm:prSet/>
      <dgm:spPr/>
      <dgm:t>
        <a:bodyPr/>
        <a:lstStyle/>
        <a:p>
          <a:endParaRPr lang="pt-BR"/>
        </a:p>
      </dgm:t>
    </dgm:pt>
    <dgm:pt modelId="{CA46D690-CAA3-4DA4-9B9F-6B1E6E8DAB32}" type="sibTrans" cxnId="{0B7B26C0-9F89-4CDB-B8A4-73DA6A203FDC}">
      <dgm:prSet/>
      <dgm:spPr/>
      <dgm:t>
        <a:bodyPr/>
        <a:lstStyle/>
        <a:p>
          <a:endParaRPr lang="pt-BR"/>
        </a:p>
      </dgm:t>
    </dgm:pt>
    <dgm:pt modelId="{17A3B719-B6CD-4051-A327-191B9964BE8E}">
      <dgm:prSet phldrT="[Texto]"/>
      <dgm:spPr/>
      <dgm:t>
        <a:bodyPr/>
        <a:lstStyle/>
        <a:p>
          <a:r>
            <a:rPr lang="pt-BR" dirty="0" smtClean="0"/>
            <a:t>Server </a:t>
          </a:r>
          <a:r>
            <a:rPr lang="pt-BR" dirty="0" err="1" smtClean="0"/>
            <a:t>Team</a:t>
          </a:r>
          <a:r>
            <a:rPr lang="pt-BR" dirty="0" smtClean="0"/>
            <a:t>: Bruno</a:t>
          </a:r>
        </a:p>
        <a:p>
          <a:r>
            <a:rPr lang="pt-BR" dirty="0" smtClean="0"/>
            <a:t>Filipe</a:t>
          </a:r>
          <a:endParaRPr lang="pt-BR" dirty="0"/>
        </a:p>
      </dgm:t>
    </dgm:pt>
    <dgm:pt modelId="{3AB399EB-33ED-4EBB-94BC-5415516AFE26}" type="parTrans" cxnId="{500D072B-3C59-4957-AA93-E47854FEA682}">
      <dgm:prSet/>
      <dgm:spPr/>
      <dgm:t>
        <a:bodyPr/>
        <a:lstStyle/>
        <a:p>
          <a:endParaRPr lang="pt-BR"/>
        </a:p>
      </dgm:t>
    </dgm:pt>
    <dgm:pt modelId="{46461F35-8A07-45ED-A1FF-4364BAB26A9A}" type="sibTrans" cxnId="{500D072B-3C59-4957-AA93-E47854FEA682}">
      <dgm:prSet/>
      <dgm:spPr/>
      <dgm:t>
        <a:bodyPr/>
        <a:lstStyle/>
        <a:p>
          <a:endParaRPr lang="pt-BR"/>
        </a:p>
      </dgm:t>
    </dgm:pt>
    <dgm:pt modelId="{BB9E75F4-489D-403B-A919-BC8BBA21DDA1}">
      <dgm:prSet phldrT="[Texto]"/>
      <dgm:spPr/>
      <dgm:t>
        <a:bodyPr/>
        <a:lstStyle/>
        <a:p>
          <a:r>
            <a:rPr lang="pt-BR" dirty="0" smtClean="0"/>
            <a:t>Communication </a:t>
          </a:r>
          <a:r>
            <a:rPr lang="pt-BR" dirty="0" err="1" smtClean="0"/>
            <a:t>Team</a:t>
          </a:r>
          <a:r>
            <a:rPr lang="pt-BR" dirty="0" smtClean="0"/>
            <a:t>:  </a:t>
          </a:r>
        </a:p>
        <a:p>
          <a:r>
            <a:rPr lang="pt-BR" dirty="0" smtClean="0"/>
            <a:t>Márcio</a:t>
          </a:r>
        </a:p>
        <a:p>
          <a:r>
            <a:rPr lang="pt-BR" dirty="0" smtClean="0"/>
            <a:t>Rodolfo</a:t>
          </a:r>
        </a:p>
        <a:p>
          <a:r>
            <a:rPr lang="pt-BR" dirty="0" err="1" smtClean="0"/>
            <a:t>Charamba</a:t>
          </a:r>
          <a:endParaRPr lang="pt-BR" dirty="0"/>
        </a:p>
      </dgm:t>
    </dgm:pt>
    <dgm:pt modelId="{7ED10987-3552-4C17-9B87-FF940A62AF53}" type="parTrans" cxnId="{7B489300-CD17-4FE3-8B69-D8B3895914E3}">
      <dgm:prSet/>
      <dgm:spPr/>
      <dgm:t>
        <a:bodyPr/>
        <a:lstStyle/>
        <a:p>
          <a:endParaRPr lang="pt-BR"/>
        </a:p>
      </dgm:t>
    </dgm:pt>
    <dgm:pt modelId="{8DD7DEC1-3BEB-4C14-9D26-F7E2AA4D2FD3}" type="sibTrans" cxnId="{7B489300-CD17-4FE3-8B69-D8B3895914E3}">
      <dgm:prSet/>
      <dgm:spPr/>
      <dgm:t>
        <a:bodyPr/>
        <a:lstStyle/>
        <a:p>
          <a:endParaRPr lang="pt-BR"/>
        </a:p>
      </dgm:t>
    </dgm:pt>
    <dgm:pt modelId="{1DD9BFEC-5849-4AA1-94A3-3E293452F547}">
      <dgm:prSet phldrT="[Texto]"/>
      <dgm:spPr/>
      <dgm:t>
        <a:bodyPr/>
        <a:lstStyle/>
        <a:p>
          <a:r>
            <a:rPr lang="pt-BR" dirty="0" smtClean="0"/>
            <a:t>Site </a:t>
          </a:r>
          <a:r>
            <a:rPr lang="pt-BR" dirty="0" err="1" smtClean="0"/>
            <a:t>Team</a:t>
          </a:r>
          <a:r>
            <a:rPr lang="pt-BR" dirty="0" smtClean="0"/>
            <a:t>: Augusto</a:t>
          </a:r>
        </a:p>
        <a:p>
          <a:r>
            <a:rPr lang="pt-BR" dirty="0" smtClean="0"/>
            <a:t>Aline</a:t>
          </a:r>
        </a:p>
        <a:p>
          <a:endParaRPr lang="pt-BR" dirty="0"/>
        </a:p>
      </dgm:t>
    </dgm:pt>
    <dgm:pt modelId="{C97FAA21-2812-4017-B615-64DC8CDFCEFA}" type="parTrans" cxnId="{62BDF4A3-3DA3-4818-93E5-AA87EDAAB9F2}">
      <dgm:prSet/>
      <dgm:spPr/>
      <dgm:t>
        <a:bodyPr/>
        <a:lstStyle/>
        <a:p>
          <a:endParaRPr lang="pt-BR"/>
        </a:p>
      </dgm:t>
    </dgm:pt>
    <dgm:pt modelId="{4490F565-45DF-4406-8E87-3C365A9D07FA}" type="sibTrans" cxnId="{62BDF4A3-3DA3-4818-93E5-AA87EDAAB9F2}">
      <dgm:prSet/>
      <dgm:spPr/>
      <dgm:t>
        <a:bodyPr/>
        <a:lstStyle/>
        <a:p>
          <a:endParaRPr lang="pt-BR"/>
        </a:p>
      </dgm:t>
    </dgm:pt>
    <dgm:pt modelId="{C7A6C3BE-4263-462C-AEE3-5073289DB352}">
      <dgm:prSet phldrT="[Texto]"/>
      <dgm:spPr/>
      <dgm:t>
        <a:bodyPr/>
        <a:lstStyle/>
        <a:p>
          <a:r>
            <a:rPr lang="pt-BR" dirty="0" err="1" smtClean="0"/>
            <a:t>App</a:t>
          </a:r>
          <a:r>
            <a:rPr lang="pt-BR" dirty="0" smtClean="0"/>
            <a:t> </a:t>
          </a:r>
          <a:r>
            <a:rPr lang="pt-BR" dirty="0" err="1" smtClean="0"/>
            <a:t>Team</a:t>
          </a:r>
          <a:r>
            <a:rPr lang="pt-BR" dirty="0" smtClean="0"/>
            <a:t>: Leonardo</a:t>
          </a:r>
        </a:p>
        <a:p>
          <a:r>
            <a:rPr lang="pt-BR" dirty="0" err="1" smtClean="0"/>
            <a:t>Walber</a:t>
          </a:r>
          <a:endParaRPr lang="pt-BR" dirty="0" smtClean="0"/>
        </a:p>
        <a:p>
          <a:r>
            <a:rPr lang="pt-BR" dirty="0" err="1" smtClean="0"/>
            <a:t>Raphael</a:t>
          </a:r>
          <a:endParaRPr lang="pt-BR" dirty="0"/>
        </a:p>
      </dgm:t>
    </dgm:pt>
    <dgm:pt modelId="{A02AC486-A533-46B1-AFA7-146E631A9181}" type="parTrans" cxnId="{2EDDECD3-992A-4FA5-81E3-A51D4082FDC5}">
      <dgm:prSet/>
      <dgm:spPr/>
      <dgm:t>
        <a:bodyPr/>
        <a:lstStyle/>
        <a:p>
          <a:endParaRPr lang="pt-BR"/>
        </a:p>
      </dgm:t>
    </dgm:pt>
    <dgm:pt modelId="{2BFE3C19-86E1-4396-811A-07040D12DE7D}" type="sibTrans" cxnId="{2EDDECD3-992A-4FA5-81E3-A51D4082FDC5}">
      <dgm:prSet/>
      <dgm:spPr/>
      <dgm:t>
        <a:bodyPr/>
        <a:lstStyle/>
        <a:p>
          <a:endParaRPr lang="pt-BR"/>
        </a:p>
      </dgm:t>
    </dgm:pt>
    <dgm:pt modelId="{B1C2475F-03F1-40AC-80C1-F9B461359F48}" type="pres">
      <dgm:prSet presAssocID="{01E0E137-9CC2-4015-A936-9240A9F66333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C123A6EA-1910-46CD-9251-4F00DDD59668}" type="pres">
      <dgm:prSet presAssocID="{5716E36A-44EC-4631-AF91-673C967B7321}" presName="vertOne" presStyleCnt="0"/>
      <dgm:spPr/>
      <dgm:t>
        <a:bodyPr/>
        <a:lstStyle/>
        <a:p>
          <a:endParaRPr lang="pt-BR"/>
        </a:p>
      </dgm:t>
    </dgm:pt>
    <dgm:pt modelId="{3288AFDA-34C8-4272-B1C5-E23B98D36E73}" type="pres">
      <dgm:prSet presAssocID="{5716E36A-44EC-4631-AF91-673C967B7321}" presName="txOne" presStyleLbl="node0" presStyleIdx="0" presStyleCnt="1" custLinFactY="-21408" custLinFactNeighborX="-11" custLinFactNeighborY="-10000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0F20429C-D057-467D-A7CB-594FD3846896}" type="pres">
      <dgm:prSet presAssocID="{5716E36A-44EC-4631-AF91-673C967B7321}" presName="parTransOne" presStyleCnt="0"/>
      <dgm:spPr/>
      <dgm:t>
        <a:bodyPr/>
        <a:lstStyle/>
        <a:p>
          <a:endParaRPr lang="pt-BR"/>
        </a:p>
      </dgm:t>
    </dgm:pt>
    <dgm:pt modelId="{8B0494D2-D774-494C-B47C-79C1BFAC37CF}" type="pres">
      <dgm:prSet presAssocID="{5716E36A-44EC-4631-AF91-673C967B7321}" presName="horzOne" presStyleCnt="0"/>
      <dgm:spPr/>
      <dgm:t>
        <a:bodyPr/>
        <a:lstStyle/>
        <a:p>
          <a:endParaRPr lang="pt-BR"/>
        </a:p>
      </dgm:t>
    </dgm:pt>
    <dgm:pt modelId="{C05FDF5D-34D6-451D-8A4E-1C17DE7B37CB}" type="pres">
      <dgm:prSet presAssocID="{2721C1A5-1243-41A8-993C-F008B2687CC3}" presName="vertTwo" presStyleCnt="0"/>
      <dgm:spPr/>
      <dgm:t>
        <a:bodyPr/>
        <a:lstStyle/>
        <a:p>
          <a:endParaRPr lang="pt-BR"/>
        </a:p>
      </dgm:t>
    </dgm:pt>
    <dgm:pt modelId="{B7EEDA86-8899-47FD-B4C4-21110D018A0B}" type="pres">
      <dgm:prSet presAssocID="{2721C1A5-1243-41A8-993C-F008B2687CC3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C4891495-2DBB-4BDC-A7D0-0BAA9B00B4D2}" type="pres">
      <dgm:prSet presAssocID="{2721C1A5-1243-41A8-993C-F008B2687CC3}" presName="parTransTwo" presStyleCnt="0"/>
      <dgm:spPr/>
      <dgm:t>
        <a:bodyPr/>
        <a:lstStyle/>
        <a:p>
          <a:endParaRPr lang="pt-BR"/>
        </a:p>
      </dgm:t>
    </dgm:pt>
    <dgm:pt modelId="{E192252E-AF98-4FBD-AA58-FAEEE16807F8}" type="pres">
      <dgm:prSet presAssocID="{2721C1A5-1243-41A8-993C-F008B2687CC3}" presName="horzTwo" presStyleCnt="0"/>
      <dgm:spPr/>
      <dgm:t>
        <a:bodyPr/>
        <a:lstStyle/>
        <a:p>
          <a:endParaRPr lang="pt-BR"/>
        </a:p>
      </dgm:t>
    </dgm:pt>
    <dgm:pt modelId="{58B806D2-2C26-46A4-A715-3737239A0922}" type="pres">
      <dgm:prSet presAssocID="{9C8AA10F-1317-4F47-9B07-DDC4F986A8FF}" presName="vertThree" presStyleCnt="0"/>
      <dgm:spPr/>
      <dgm:t>
        <a:bodyPr/>
        <a:lstStyle/>
        <a:p>
          <a:endParaRPr lang="pt-BR"/>
        </a:p>
      </dgm:t>
    </dgm:pt>
    <dgm:pt modelId="{D1748D8A-1338-4E9D-A094-DF6E41B030AE}" type="pres">
      <dgm:prSet presAssocID="{9C8AA10F-1317-4F47-9B07-DDC4F986A8FF}" presName="txThree" presStyleLbl="node3" presStyleIdx="0" presStyleCnt="6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EF24B930-E344-43C0-AE16-651647B17E24}" type="pres">
      <dgm:prSet presAssocID="{9C8AA10F-1317-4F47-9B07-DDC4F986A8FF}" presName="horzThree" presStyleCnt="0"/>
      <dgm:spPr/>
      <dgm:t>
        <a:bodyPr/>
        <a:lstStyle/>
        <a:p>
          <a:endParaRPr lang="pt-BR"/>
        </a:p>
      </dgm:t>
    </dgm:pt>
    <dgm:pt modelId="{15381E82-5582-416F-9CC4-89816055202E}" type="pres">
      <dgm:prSet presAssocID="{8DB127C1-2C7F-4D21-9368-EE31E4207F6A}" presName="sibSpaceThree" presStyleCnt="0"/>
      <dgm:spPr/>
      <dgm:t>
        <a:bodyPr/>
        <a:lstStyle/>
        <a:p>
          <a:endParaRPr lang="pt-BR"/>
        </a:p>
      </dgm:t>
    </dgm:pt>
    <dgm:pt modelId="{18B2924D-26DC-4E77-85FF-D6D8DD6D99E1}" type="pres">
      <dgm:prSet presAssocID="{FD94069F-00F3-4269-BDFA-E027EB66D793}" presName="vertThree" presStyleCnt="0"/>
      <dgm:spPr/>
      <dgm:t>
        <a:bodyPr/>
        <a:lstStyle/>
        <a:p>
          <a:endParaRPr lang="pt-BR"/>
        </a:p>
      </dgm:t>
    </dgm:pt>
    <dgm:pt modelId="{9F67179F-A6B8-4CAE-A5D5-17687B8D1328}" type="pres">
      <dgm:prSet presAssocID="{FD94069F-00F3-4269-BDFA-E027EB66D793}" presName="txThree" presStyleLbl="node3" presStyleIdx="1" presStyleCnt="6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F13436C4-869D-447F-8CB0-9593C30DB82F}" type="pres">
      <dgm:prSet presAssocID="{FD94069F-00F3-4269-BDFA-E027EB66D793}" presName="horzThree" presStyleCnt="0"/>
      <dgm:spPr/>
      <dgm:t>
        <a:bodyPr/>
        <a:lstStyle/>
        <a:p>
          <a:endParaRPr lang="pt-BR"/>
        </a:p>
      </dgm:t>
    </dgm:pt>
    <dgm:pt modelId="{60547249-AAAC-4A39-8E62-B6C8F1933E84}" type="pres">
      <dgm:prSet presAssocID="{1D656C6A-8F6F-44D0-97B1-FA672ED7B66D}" presName="sibSpaceThree" presStyleCnt="0"/>
      <dgm:spPr/>
      <dgm:t>
        <a:bodyPr/>
        <a:lstStyle/>
        <a:p>
          <a:endParaRPr lang="pt-BR"/>
        </a:p>
      </dgm:t>
    </dgm:pt>
    <dgm:pt modelId="{23DC76CA-8601-43B4-9D22-C86E200B7786}" type="pres">
      <dgm:prSet presAssocID="{BB9E75F4-489D-403B-A919-BC8BBA21DDA1}" presName="vertThree" presStyleCnt="0"/>
      <dgm:spPr/>
      <dgm:t>
        <a:bodyPr/>
        <a:lstStyle/>
        <a:p>
          <a:endParaRPr lang="pt-BR"/>
        </a:p>
      </dgm:t>
    </dgm:pt>
    <dgm:pt modelId="{6CF7E2E6-44D9-4BE7-A93E-276F75BD781E}" type="pres">
      <dgm:prSet presAssocID="{BB9E75F4-489D-403B-A919-BC8BBA21DDA1}" presName="txThree" presStyleLbl="node3" presStyleIdx="2" presStyleCnt="6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B871E34F-4CF4-40A5-ADA5-EFDE4042BAF5}" type="pres">
      <dgm:prSet presAssocID="{BB9E75F4-489D-403B-A919-BC8BBA21DDA1}" presName="horzThree" presStyleCnt="0"/>
      <dgm:spPr/>
      <dgm:t>
        <a:bodyPr/>
        <a:lstStyle/>
        <a:p>
          <a:endParaRPr lang="pt-BR"/>
        </a:p>
      </dgm:t>
    </dgm:pt>
    <dgm:pt modelId="{E0E2E16D-1E51-43AC-88E7-EED00AF2DE17}" type="pres">
      <dgm:prSet presAssocID="{1F865DAD-D517-49B1-AC13-BC75E6CE968B}" presName="sibSpaceTwo" presStyleCnt="0"/>
      <dgm:spPr/>
      <dgm:t>
        <a:bodyPr/>
        <a:lstStyle/>
        <a:p>
          <a:endParaRPr lang="pt-BR"/>
        </a:p>
      </dgm:t>
    </dgm:pt>
    <dgm:pt modelId="{F0E29E0D-A467-4276-937C-42E73CC3261B}" type="pres">
      <dgm:prSet presAssocID="{3678D968-B383-4389-9A7C-F64DAD6CB998}" presName="vertTwo" presStyleCnt="0"/>
      <dgm:spPr/>
      <dgm:t>
        <a:bodyPr/>
        <a:lstStyle/>
        <a:p>
          <a:endParaRPr lang="pt-BR"/>
        </a:p>
      </dgm:t>
    </dgm:pt>
    <dgm:pt modelId="{8BC39CDB-8613-4D8C-8713-A14FF7297704}" type="pres">
      <dgm:prSet presAssocID="{3678D968-B383-4389-9A7C-F64DAD6CB998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4FB7F6B5-880B-4753-A9B5-3EA0C8DA4BBB}" type="pres">
      <dgm:prSet presAssocID="{3678D968-B383-4389-9A7C-F64DAD6CB998}" presName="parTransTwo" presStyleCnt="0"/>
      <dgm:spPr/>
      <dgm:t>
        <a:bodyPr/>
        <a:lstStyle/>
        <a:p>
          <a:endParaRPr lang="pt-BR"/>
        </a:p>
      </dgm:t>
    </dgm:pt>
    <dgm:pt modelId="{E83734A3-08A0-4B81-9C45-073DCC65E7D6}" type="pres">
      <dgm:prSet presAssocID="{3678D968-B383-4389-9A7C-F64DAD6CB998}" presName="horzTwo" presStyleCnt="0"/>
      <dgm:spPr/>
      <dgm:t>
        <a:bodyPr/>
        <a:lstStyle/>
        <a:p>
          <a:endParaRPr lang="pt-BR"/>
        </a:p>
      </dgm:t>
    </dgm:pt>
    <dgm:pt modelId="{D8699AA2-79CA-43CB-B91C-321CEB86350A}" type="pres">
      <dgm:prSet presAssocID="{17A3B719-B6CD-4051-A327-191B9964BE8E}" presName="vertThree" presStyleCnt="0"/>
      <dgm:spPr/>
      <dgm:t>
        <a:bodyPr/>
        <a:lstStyle/>
        <a:p>
          <a:endParaRPr lang="pt-BR"/>
        </a:p>
      </dgm:t>
    </dgm:pt>
    <dgm:pt modelId="{6F03DF96-79FB-4748-BECB-DA6915A6ABDB}" type="pres">
      <dgm:prSet presAssocID="{17A3B719-B6CD-4051-A327-191B9964BE8E}" presName="txThree" presStyleLbl="node3" presStyleIdx="3" presStyleCnt="6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33E04D36-567A-4CBD-926B-D9485319D103}" type="pres">
      <dgm:prSet presAssocID="{17A3B719-B6CD-4051-A327-191B9964BE8E}" presName="horzThree" presStyleCnt="0"/>
      <dgm:spPr/>
      <dgm:t>
        <a:bodyPr/>
        <a:lstStyle/>
        <a:p>
          <a:endParaRPr lang="pt-BR"/>
        </a:p>
      </dgm:t>
    </dgm:pt>
    <dgm:pt modelId="{AFE585D4-8579-43EA-9E4D-47C3F062D23E}" type="pres">
      <dgm:prSet presAssocID="{46461F35-8A07-45ED-A1FF-4364BAB26A9A}" presName="sibSpaceThree" presStyleCnt="0"/>
      <dgm:spPr/>
      <dgm:t>
        <a:bodyPr/>
        <a:lstStyle/>
        <a:p>
          <a:endParaRPr lang="pt-BR"/>
        </a:p>
      </dgm:t>
    </dgm:pt>
    <dgm:pt modelId="{E5FC5FD3-30A3-442F-B32B-FB0555A71674}" type="pres">
      <dgm:prSet presAssocID="{1DD9BFEC-5849-4AA1-94A3-3E293452F547}" presName="vertThree" presStyleCnt="0"/>
      <dgm:spPr/>
      <dgm:t>
        <a:bodyPr/>
        <a:lstStyle/>
        <a:p>
          <a:endParaRPr lang="pt-BR"/>
        </a:p>
      </dgm:t>
    </dgm:pt>
    <dgm:pt modelId="{BC3D3761-0BFD-4F00-AAF4-25BA16DBC384}" type="pres">
      <dgm:prSet presAssocID="{1DD9BFEC-5849-4AA1-94A3-3E293452F547}" presName="txThree" presStyleLbl="node3" presStyleIdx="4" presStyleCnt="6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0FE00700-819A-445E-89A5-09000EF6875D}" type="pres">
      <dgm:prSet presAssocID="{1DD9BFEC-5849-4AA1-94A3-3E293452F547}" presName="horzThree" presStyleCnt="0"/>
      <dgm:spPr/>
      <dgm:t>
        <a:bodyPr/>
        <a:lstStyle/>
        <a:p>
          <a:endParaRPr lang="pt-BR"/>
        </a:p>
      </dgm:t>
    </dgm:pt>
    <dgm:pt modelId="{99977797-AB93-4B08-AABD-F76522E09F4D}" type="pres">
      <dgm:prSet presAssocID="{4490F565-45DF-4406-8E87-3C365A9D07FA}" presName="sibSpaceThree" presStyleCnt="0"/>
      <dgm:spPr/>
      <dgm:t>
        <a:bodyPr/>
        <a:lstStyle/>
        <a:p>
          <a:endParaRPr lang="pt-BR"/>
        </a:p>
      </dgm:t>
    </dgm:pt>
    <dgm:pt modelId="{486D2E98-22D4-41F3-B5D2-A210617F22E3}" type="pres">
      <dgm:prSet presAssocID="{C7A6C3BE-4263-462C-AEE3-5073289DB352}" presName="vertThree" presStyleCnt="0"/>
      <dgm:spPr/>
      <dgm:t>
        <a:bodyPr/>
        <a:lstStyle/>
        <a:p>
          <a:endParaRPr lang="pt-BR"/>
        </a:p>
      </dgm:t>
    </dgm:pt>
    <dgm:pt modelId="{959B0653-E339-40EC-8620-9DB702369F44}" type="pres">
      <dgm:prSet presAssocID="{C7A6C3BE-4263-462C-AEE3-5073289DB352}" presName="txThree" presStyleLbl="node3" presStyleIdx="5" presStyleCnt="6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143CEE71-164F-4A08-A48A-D11C36794515}" type="pres">
      <dgm:prSet presAssocID="{C7A6C3BE-4263-462C-AEE3-5073289DB352}" presName="horzThree" presStyleCnt="0"/>
      <dgm:spPr/>
      <dgm:t>
        <a:bodyPr/>
        <a:lstStyle/>
        <a:p>
          <a:endParaRPr lang="pt-BR"/>
        </a:p>
      </dgm:t>
    </dgm:pt>
  </dgm:ptLst>
  <dgm:cxnLst>
    <dgm:cxn modelId="{74D0CC34-0588-478F-A6C2-57D4344E75F3}" type="presOf" srcId="{BB9E75F4-489D-403B-A919-BC8BBA21DDA1}" destId="{6CF7E2E6-44D9-4BE7-A93E-276F75BD781E}" srcOrd="0" destOrd="0" presId="urn:microsoft.com/office/officeart/2005/8/layout/hierarchy4"/>
    <dgm:cxn modelId="{AF87A7C8-D8E9-432E-A2BF-8D939ACCC47B}" type="presOf" srcId="{5716E36A-44EC-4631-AF91-673C967B7321}" destId="{3288AFDA-34C8-4272-B1C5-E23B98D36E73}" srcOrd="0" destOrd="0" presId="urn:microsoft.com/office/officeart/2005/8/layout/hierarchy4"/>
    <dgm:cxn modelId="{FF819B28-2F9A-435D-9D70-D9E9B336621E}" type="presOf" srcId="{9C8AA10F-1317-4F47-9B07-DDC4F986A8FF}" destId="{D1748D8A-1338-4E9D-A094-DF6E41B030AE}" srcOrd="0" destOrd="0" presId="urn:microsoft.com/office/officeart/2005/8/layout/hierarchy4"/>
    <dgm:cxn modelId="{12C26C22-89F6-4395-8A5C-33D525D7D702}" type="presOf" srcId="{3678D968-B383-4389-9A7C-F64DAD6CB998}" destId="{8BC39CDB-8613-4D8C-8713-A14FF7297704}" srcOrd="0" destOrd="0" presId="urn:microsoft.com/office/officeart/2005/8/layout/hierarchy4"/>
    <dgm:cxn modelId="{2EDDECD3-992A-4FA5-81E3-A51D4082FDC5}" srcId="{3678D968-B383-4389-9A7C-F64DAD6CB998}" destId="{C7A6C3BE-4263-462C-AEE3-5073289DB352}" srcOrd="2" destOrd="0" parTransId="{A02AC486-A533-46B1-AFA7-146E631A9181}" sibTransId="{2BFE3C19-86E1-4396-811A-07040D12DE7D}"/>
    <dgm:cxn modelId="{31E5AC4E-8A9C-45A8-AB6B-D6B10EA0E87F}" srcId="{2721C1A5-1243-41A8-993C-F008B2687CC3}" destId="{FD94069F-00F3-4269-BDFA-E027EB66D793}" srcOrd="1" destOrd="0" parTransId="{FB0F74B8-7008-47E6-9BC1-25CAF304E980}" sibTransId="{1D656C6A-8F6F-44D0-97B1-FA672ED7B66D}"/>
    <dgm:cxn modelId="{AAE0565F-6B9E-4423-9C20-228E05CE905D}" srcId="{01E0E137-9CC2-4015-A936-9240A9F66333}" destId="{5716E36A-44EC-4631-AF91-673C967B7321}" srcOrd="0" destOrd="0" parTransId="{BF0048EB-EE2A-47C6-A8EE-0220ADC3B8C6}" sibTransId="{E16CE11E-7DB1-47CF-9477-4C671350A4BC}"/>
    <dgm:cxn modelId="{D6036092-626A-4347-A8A8-1957F5D02454}" type="presOf" srcId="{C7A6C3BE-4263-462C-AEE3-5073289DB352}" destId="{959B0653-E339-40EC-8620-9DB702369F44}" srcOrd="0" destOrd="0" presId="urn:microsoft.com/office/officeart/2005/8/layout/hierarchy4"/>
    <dgm:cxn modelId="{D626C927-33F9-4136-BA68-A8E9D7A5A27A}" type="presOf" srcId="{01E0E137-9CC2-4015-A936-9240A9F66333}" destId="{B1C2475F-03F1-40AC-80C1-F9B461359F48}" srcOrd="0" destOrd="0" presId="urn:microsoft.com/office/officeart/2005/8/layout/hierarchy4"/>
    <dgm:cxn modelId="{C532CA41-06A0-42C8-AC54-736E85B0B3E3}" srcId="{2721C1A5-1243-41A8-993C-F008B2687CC3}" destId="{9C8AA10F-1317-4F47-9B07-DDC4F986A8FF}" srcOrd="0" destOrd="0" parTransId="{2DAA045F-4B7F-42B1-B1B9-4E0D8BCE33F7}" sibTransId="{8DB127C1-2C7F-4D21-9368-EE31E4207F6A}"/>
    <dgm:cxn modelId="{490C8DB1-9062-430E-ABB7-DE3A94FD1D36}" srcId="{5716E36A-44EC-4631-AF91-673C967B7321}" destId="{2721C1A5-1243-41A8-993C-F008B2687CC3}" srcOrd="0" destOrd="0" parTransId="{20009F9E-F54B-4756-AD41-A8FB51789E13}" sibTransId="{1F865DAD-D517-49B1-AC13-BC75E6CE968B}"/>
    <dgm:cxn modelId="{7DCBBD00-0652-48DB-BB7E-756AB1BB85F6}" type="presOf" srcId="{1DD9BFEC-5849-4AA1-94A3-3E293452F547}" destId="{BC3D3761-0BFD-4F00-AAF4-25BA16DBC384}" srcOrd="0" destOrd="0" presId="urn:microsoft.com/office/officeart/2005/8/layout/hierarchy4"/>
    <dgm:cxn modelId="{355A6228-28EA-47B9-9673-23C0E5FE3181}" type="presOf" srcId="{2721C1A5-1243-41A8-993C-F008B2687CC3}" destId="{B7EEDA86-8899-47FD-B4C4-21110D018A0B}" srcOrd="0" destOrd="0" presId="urn:microsoft.com/office/officeart/2005/8/layout/hierarchy4"/>
    <dgm:cxn modelId="{0B7B26C0-9F89-4CDB-B8A4-73DA6A203FDC}" srcId="{5716E36A-44EC-4631-AF91-673C967B7321}" destId="{3678D968-B383-4389-9A7C-F64DAD6CB998}" srcOrd="1" destOrd="0" parTransId="{BCCE508F-39BE-4B17-A484-4D812AA97DE5}" sibTransId="{CA46D690-CAA3-4DA4-9B9F-6B1E6E8DAB32}"/>
    <dgm:cxn modelId="{500D072B-3C59-4957-AA93-E47854FEA682}" srcId="{3678D968-B383-4389-9A7C-F64DAD6CB998}" destId="{17A3B719-B6CD-4051-A327-191B9964BE8E}" srcOrd="0" destOrd="0" parTransId="{3AB399EB-33ED-4EBB-94BC-5415516AFE26}" sibTransId="{46461F35-8A07-45ED-A1FF-4364BAB26A9A}"/>
    <dgm:cxn modelId="{201AECCE-6B3D-4E0E-AA5F-F0831D284B74}" type="presOf" srcId="{17A3B719-B6CD-4051-A327-191B9964BE8E}" destId="{6F03DF96-79FB-4748-BECB-DA6915A6ABDB}" srcOrd="0" destOrd="0" presId="urn:microsoft.com/office/officeart/2005/8/layout/hierarchy4"/>
    <dgm:cxn modelId="{1522FF19-968F-48C4-963D-072B29988E3B}" type="presOf" srcId="{FD94069F-00F3-4269-BDFA-E027EB66D793}" destId="{9F67179F-A6B8-4CAE-A5D5-17687B8D1328}" srcOrd="0" destOrd="0" presId="urn:microsoft.com/office/officeart/2005/8/layout/hierarchy4"/>
    <dgm:cxn modelId="{7B489300-CD17-4FE3-8B69-D8B3895914E3}" srcId="{2721C1A5-1243-41A8-993C-F008B2687CC3}" destId="{BB9E75F4-489D-403B-A919-BC8BBA21DDA1}" srcOrd="2" destOrd="0" parTransId="{7ED10987-3552-4C17-9B87-FF940A62AF53}" sibTransId="{8DD7DEC1-3BEB-4C14-9D26-F7E2AA4D2FD3}"/>
    <dgm:cxn modelId="{62BDF4A3-3DA3-4818-93E5-AA87EDAAB9F2}" srcId="{3678D968-B383-4389-9A7C-F64DAD6CB998}" destId="{1DD9BFEC-5849-4AA1-94A3-3E293452F547}" srcOrd="1" destOrd="0" parTransId="{C97FAA21-2812-4017-B615-64DC8CDFCEFA}" sibTransId="{4490F565-45DF-4406-8E87-3C365A9D07FA}"/>
    <dgm:cxn modelId="{F1A7516D-7D8A-4F8F-BE25-F0A440DA6E35}" type="presParOf" srcId="{B1C2475F-03F1-40AC-80C1-F9B461359F48}" destId="{C123A6EA-1910-46CD-9251-4F00DDD59668}" srcOrd="0" destOrd="0" presId="urn:microsoft.com/office/officeart/2005/8/layout/hierarchy4"/>
    <dgm:cxn modelId="{3A143B93-EE08-4AB1-BE22-2690459E235F}" type="presParOf" srcId="{C123A6EA-1910-46CD-9251-4F00DDD59668}" destId="{3288AFDA-34C8-4272-B1C5-E23B98D36E73}" srcOrd="0" destOrd="0" presId="urn:microsoft.com/office/officeart/2005/8/layout/hierarchy4"/>
    <dgm:cxn modelId="{EF3AEF4C-962B-4A1C-B032-A528A9B40705}" type="presParOf" srcId="{C123A6EA-1910-46CD-9251-4F00DDD59668}" destId="{0F20429C-D057-467D-A7CB-594FD3846896}" srcOrd="1" destOrd="0" presId="urn:microsoft.com/office/officeart/2005/8/layout/hierarchy4"/>
    <dgm:cxn modelId="{6BEA9731-EB4C-4FF7-A350-0A1BC964CD8C}" type="presParOf" srcId="{C123A6EA-1910-46CD-9251-4F00DDD59668}" destId="{8B0494D2-D774-494C-B47C-79C1BFAC37CF}" srcOrd="2" destOrd="0" presId="urn:microsoft.com/office/officeart/2005/8/layout/hierarchy4"/>
    <dgm:cxn modelId="{23483375-98DE-4D00-8FFA-B14F3B3EC744}" type="presParOf" srcId="{8B0494D2-D774-494C-B47C-79C1BFAC37CF}" destId="{C05FDF5D-34D6-451D-8A4E-1C17DE7B37CB}" srcOrd="0" destOrd="0" presId="urn:microsoft.com/office/officeart/2005/8/layout/hierarchy4"/>
    <dgm:cxn modelId="{38D18932-FB20-413B-B26D-1BE123E53BD6}" type="presParOf" srcId="{C05FDF5D-34D6-451D-8A4E-1C17DE7B37CB}" destId="{B7EEDA86-8899-47FD-B4C4-21110D018A0B}" srcOrd="0" destOrd="0" presId="urn:microsoft.com/office/officeart/2005/8/layout/hierarchy4"/>
    <dgm:cxn modelId="{DF99F2B8-7263-407E-82FA-A9B10F65F091}" type="presParOf" srcId="{C05FDF5D-34D6-451D-8A4E-1C17DE7B37CB}" destId="{C4891495-2DBB-4BDC-A7D0-0BAA9B00B4D2}" srcOrd="1" destOrd="0" presId="urn:microsoft.com/office/officeart/2005/8/layout/hierarchy4"/>
    <dgm:cxn modelId="{0EC1F917-4902-4C15-B419-4FBE5E2CE39B}" type="presParOf" srcId="{C05FDF5D-34D6-451D-8A4E-1C17DE7B37CB}" destId="{E192252E-AF98-4FBD-AA58-FAEEE16807F8}" srcOrd="2" destOrd="0" presId="urn:microsoft.com/office/officeart/2005/8/layout/hierarchy4"/>
    <dgm:cxn modelId="{7A743A16-D042-4EC6-BD98-392554B26A65}" type="presParOf" srcId="{E192252E-AF98-4FBD-AA58-FAEEE16807F8}" destId="{58B806D2-2C26-46A4-A715-3737239A0922}" srcOrd="0" destOrd="0" presId="urn:microsoft.com/office/officeart/2005/8/layout/hierarchy4"/>
    <dgm:cxn modelId="{C3114A6D-6801-40BF-A856-ED7279072868}" type="presParOf" srcId="{58B806D2-2C26-46A4-A715-3737239A0922}" destId="{D1748D8A-1338-4E9D-A094-DF6E41B030AE}" srcOrd="0" destOrd="0" presId="urn:microsoft.com/office/officeart/2005/8/layout/hierarchy4"/>
    <dgm:cxn modelId="{326415F1-3735-457C-9450-331B81A9683C}" type="presParOf" srcId="{58B806D2-2C26-46A4-A715-3737239A0922}" destId="{EF24B930-E344-43C0-AE16-651647B17E24}" srcOrd="1" destOrd="0" presId="urn:microsoft.com/office/officeart/2005/8/layout/hierarchy4"/>
    <dgm:cxn modelId="{90E4F060-52C5-4A82-AE79-ACC81B06C636}" type="presParOf" srcId="{E192252E-AF98-4FBD-AA58-FAEEE16807F8}" destId="{15381E82-5582-416F-9CC4-89816055202E}" srcOrd="1" destOrd="0" presId="urn:microsoft.com/office/officeart/2005/8/layout/hierarchy4"/>
    <dgm:cxn modelId="{5A074A79-C3ED-4256-971B-47D95379A6F2}" type="presParOf" srcId="{E192252E-AF98-4FBD-AA58-FAEEE16807F8}" destId="{18B2924D-26DC-4E77-85FF-D6D8DD6D99E1}" srcOrd="2" destOrd="0" presId="urn:microsoft.com/office/officeart/2005/8/layout/hierarchy4"/>
    <dgm:cxn modelId="{582ABEE4-4247-43CD-87D7-0DD9CF2C8AF0}" type="presParOf" srcId="{18B2924D-26DC-4E77-85FF-D6D8DD6D99E1}" destId="{9F67179F-A6B8-4CAE-A5D5-17687B8D1328}" srcOrd="0" destOrd="0" presId="urn:microsoft.com/office/officeart/2005/8/layout/hierarchy4"/>
    <dgm:cxn modelId="{E981C6FC-00BF-4DAF-8081-05C1BF659FC4}" type="presParOf" srcId="{18B2924D-26DC-4E77-85FF-D6D8DD6D99E1}" destId="{F13436C4-869D-447F-8CB0-9593C30DB82F}" srcOrd="1" destOrd="0" presId="urn:microsoft.com/office/officeart/2005/8/layout/hierarchy4"/>
    <dgm:cxn modelId="{FA42C177-30F7-481A-917F-2F0ABC3188C1}" type="presParOf" srcId="{E192252E-AF98-4FBD-AA58-FAEEE16807F8}" destId="{60547249-AAAC-4A39-8E62-B6C8F1933E84}" srcOrd="3" destOrd="0" presId="urn:microsoft.com/office/officeart/2005/8/layout/hierarchy4"/>
    <dgm:cxn modelId="{3554F511-0970-4B17-8E01-1B4614675D02}" type="presParOf" srcId="{E192252E-AF98-4FBD-AA58-FAEEE16807F8}" destId="{23DC76CA-8601-43B4-9D22-C86E200B7786}" srcOrd="4" destOrd="0" presId="urn:microsoft.com/office/officeart/2005/8/layout/hierarchy4"/>
    <dgm:cxn modelId="{A31D1369-EF48-4C3B-9D4C-BCB33DF9FA57}" type="presParOf" srcId="{23DC76CA-8601-43B4-9D22-C86E200B7786}" destId="{6CF7E2E6-44D9-4BE7-A93E-276F75BD781E}" srcOrd="0" destOrd="0" presId="urn:microsoft.com/office/officeart/2005/8/layout/hierarchy4"/>
    <dgm:cxn modelId="{74359AB9-8490-42CA-96BA-B2EF2FDBA02C}" type="presParOf" srcId="{23DC76CA-8601-43B4-9D22-C86E200B7786}" destId="{B871E34F-4CF4-40A5-ADA5-EFDE4042BAF5}" srcOrd="1" destOrd="0" presId="urn:microsoft.com/office/officeart/2005/8/layout/hierarchy4"/>
    <dgm:cxn modelId="{8E67D4DB-A9FC-42A2-B563-479B61C48EFB}" type="presParOf" srcId="{8B0494D2-D774-494C-B47C-79C1BFAC37CF}" destId="{E0E2E16D-1E51-43AC-88E7-EED00AF2DE17}" srcOrd="1" destOrd="0" presId="urn:microsoft.com/office/officeart/2005/8/layout/hierarchy4"/>
    <dgm:cxn modelId="{8F9356DB-82FE-4909-86ED-8BE9D30C55D2}" type="presParOf" srcId="{8B0494D2-D774-494C-B47C-79C1BFAC37CF}" destId="{F0E29E0D-A467-4276-937C-42E73CC3261B}" srcOrd="2" destOrd="0" presId="urn:microsoft.com/office/officeart/2005/8/layout/hierarchy4"/>
    <dgm:cxn modelId="{28141EC3-6ABC-4EEF-901E-C72456BA3219}" type="presParOf" srcId="{F0E29E0D-A467-4276-937C-42E73CC3261B}" destId="{8BC39CDB-8613-4D8C-8713-A14FF7297704}" srcOrd="0" destOrd="0" presId="urn:microsoft.com/office/officeart/2005/8/layout/hierarchy4"/>
    <dgm:cxn modelId="{08979A38-6F54-4555-B9F7-1D10E5CE9E78}" type="presParOf" srcId="{F0E29E0D-A467-4276-937C-42E73CC3261B}" destId="{4FB7F6B5-880B-4753-A9B5-3EA0C8DA4BBB}" srcOrd="1" destOrd="0" presId="urn:microsoft.com/office/officeart/2005/8/layout/hierarchy4"/>
    <dgm:cxn modelId="{12EE0E49-845C-4BCC-B854-D12F29905A55}" type="presParOf" srcId="{F0E29E0D-A467-4276-937C-42E73CC3261B}" destId="{E83734A3-08A0-4B81-9C45-073DCC65E7D6}" srcOrd="2" destOrd="0" presId="urn:microsoft.com/office/officeart/2005/8/layout/hierarchy4"/>
    <dgm:cxn modelId="{BCBEA174-B18B-404E-B098-4AD5ED293B8A}" type="presParOf" srcId="{E83734A3-08A0-4B81-9C45-073DCC65E7D6}" destId="{D8699AA2-79CA-43CB-B91C-321CEB86350A}" srcOrd="0" destOrd="0" presId="urn:microsoft.com/office/officeart/2005/8/layout/hierarchy4"/>
    <dgm:cxn modelId="{4723B845-3C1C-4586-BCCE-6E7FE5D232DE}" type="presParOf" srcId="{D8699AA2-79CA-43CB-B91C-321CEB86350A}" destId="{6F03DF96-79FB-4748-BECB-DA6915A6ABDB}" srcOrd="0" destOrd="0" presId="urn:microsoft.com/office/officeart/2005/8/layout/hierarchy4"/>
    <dgm:cxn modelId="{D6549463-C756-4EAF-B95C-4BC47641AED3}" type="presParOf" srcId="{D8699AA2-79CA-43CB-B91C-321CEB86350A}" destId="{33E04D36-567A-4CBD-926B-D9485319D103}" srcOrd="1" destOrd="0" presId="urn:microsoft.com/office/officeart/2005/8/layout/hierarchy4"/>
    <dgm:cxn modelId="{2A4C77A4-A204-4144-A53A-541853C9CF8E}" type="presParOf" srcId="{E83734A3-08A0-4B81-9C45-073DCC65E7D6}" destId="{AFE585D4-8579-43EA-9E4D-47C3F062D23E}" srcOrd="1" destOrd="0" presId="urn:microsoft.com/office/officeart/2005/8/layout/hierarchy4"/>
    <dgm:cxn modelId="{8DFB3EA8-173B-4455-BE67-172C005D9F26}" type="presParOf" srcId="{E83734A3-08A0-4B81-9C45-073DCC65E7D6}" destId="{E5FC5FD3-30A3-442F-B32B-FB0555A71674}" srcOrd="2" destOrd="0" presId="urn:microsoft.com/office/officeart/2005/8/layout/hierarchy4"/>
    <dgm:cxn modelId="{6DB0C2F1-83AB-4541-BE48-E6FF9C12FDB4}" type="presParOf" srcId="{E5FC5FD3-30A3-442F-B32B-FB0555A71674}" destId="{BC3D3761-0BFD-4F00-AAF4-25BA16DBC384}" srcOrd="0" destOrd="0" presId="urn:microsoft.com/office/officeart/2005/8/layout/hierarchy4"/>
    <dgm:cxn modelId="{B89599C3-82B1-435B-B9F9-E9319684A1A4}" type="presParOf" srcId="{E5FC5FD3-30A3-442F-B32B-FB0555A71674}" destId="{0FE00700-819A-445E-89A5-09000EF6875D}" srcOrd="1" destOrd="0" presId="urn:microsoft.com/office/officeart/2005/8/layout/hierarchy4"/>
    <dgm:cxn modelId="{72F85ADF-56A8-4559-A73C-6830416FFE4E}" type="presParOf" srcId="{E83734A3-08A0-4B81-9C45-073DCC65E7D6}" destId="{99977797-AB93-4B08-AABD-F76522E09F4D}" srcOrd="3" destOrd="0" presId="urn:microsoft.com/office/officeart/2005/8/layout/hierarchy4"/>
    <dgm:cxn modelId="{6F2B2972-C4E5-414E-B001-54A704F9EEAA}" type="presParOf" srcId="{E83734A3-08A0-4B81-9C45-073DCC65E7D6}" destId="{486D2E98-22D4-41F3-B5D2-A210617F22E3}" srcOrd="4" destOrd="0" presId="urn:microsoft.com/office/officeart/2005/8/layout/hierarchy4"/>
    <dgm:cxn modelId="{A649D01C-EFF6-4212-9351-1D9BBDC80061}" type="presParOf" srcId="{486D2E98-22D4-41F3-B5D2-A210617F22E3}" destId="{959B0653-E339-40EC-8620-9DB702369F44}" srcOrd="0" destOrd="0" presId="urn:microsoft.com/office/officeart/2005/8/layout/hierarchy4"/>
    <dgm:cxn modelId="{2C3EFC88-F79D-44B6-9D64-10EBF69C9812}" type="presParOf" srcId="{486D2E98-22D4-41F3-B5D2-A210617F22E3}" destId="{143CEE71-164F-4A08-A48A-D11C36794515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65C99D3-5F9E-4B32-AE5C-19581973C35E}" type="doc">
      <dgm:prSet loTypeId="urn:microsoft.com/office/officeart/2005/8/layout/process1" loCatId="process" qsTypeId="urn:microsoft.com/office/officeart/2005/8/quickstyle/simple5" qsCatId="simple" csTypeId="urn:microsoft.com/office/officeart/2005/8/colors/accent1_2" csCatId="accent1" phldr="1"/>
      <dgm:spPr/>
    </dgm:pt>
    <dgm:pt modelId="{D26A6F69-815A-49BE-A21A-02D11DF1BC33}">
      <dgm:prSet phldrT="[Texto]" custT="1"/>
      <dgm:spPr/>
      <dgm:t>
        <a:bodyPr/>
        <a:lstStyle/>
        <a:p>
          <a:r>
            <a:rPr lang="pt-BR" sz="1800" dirty="0" smtClean="0"/>
            <a:t>Até o </a:t>
          </a:r>
          <a:r>
            <a:rPr lang="pt-BR" sz="1800" dirty="0" err="1" smtClean="0"/>
            <a:t>First</a:t>
          </a:r>
          <a:r>
            <a:rPr lang="pt-BR" sz="1800" dirty="0" smtClean="0"/>
            <a:t> Release:</a:t>
          </a:r>
        </a:p>
        <a:p>
          <a:r>
            <a:rPr lang="pt-BR" sz="1800" dirty="0" smtClean="0"/>
            <a:t>Sensor </a:t>
          </a:r>
        </a:p>
        <a:p>
          <a:r>
            <a:rPr lang="pt-BR" sz="1800" dirty="0" smtClean="0"/>
            <a:t>+</a:t>
          </a:r>
        </a:p>
        <a:p>
          <a:r>
            <a:rPr lang="pt-BR" sz="1800" dirty="0" smtClean="0"/>
            <a:t>Comunicação</a:t>
          </a:r>
        </a:p>
        <a:p>
          <a:r>
            <a:rPr lang="pt-BR" sz="1800" dirty="0" smtClean="0"/>
            <a:t>+</a:t>
          </a:r>
        </a:p>
        <a:p>
          <a:r>
            <a:rPr lang="pt-BR" sz="1800" dirty="0" smtClean="0"/>
            <a:t>Servidor</a:t>
          </a:r>
          <a:endParaRPr lang="pt-BR" sz="1800" dirty="0"/>
        </a:p>
      </dgm:t>
    </dgm:pt>
    <dgm:pt modelId="{47BF4719-00B7-4E91-BCC0-15255D91CEB6}" type="parTrans" cxnId="{E1359A01-F9A3-44A2-A6DE-B6A3F141D0F3}">
      <dgm:prSet/>
      <dgm:spPr/>
      <dgm:t>
        <a:bodyPr/>
        <a:lstStyle/>
        <a:p>
          <a:endParaRPr lang="pt-BR"/>
        </a:p>
      </dgm:t>
    </dgm:pt>
    <dgm:pt modelId="{1BABE3CB-9BCE-4BB5-9EDE-A54E62EA188B}" type="sibTrans" cxnId="{E1359A01-F9A3-44A2-A6DE-B6A3F141D0F3}">
      <dgm:prSet/>
      <dgm:spPr/>
      <dgm:t>
        <a:bodyPr/>
        <a:lstStyle/>
        <a:p>
          <a:endParaRPr lang="pt-BR"/>
        </a:p>
      </dgm:t>
    </dgm:pt>
    <dgm:pt modelId="{4D6B9F28-0EB8-4015-9D14-80F500D9771A}">
      <dgm:prSet phldrT="[Texto]"/>
      <dgm:spPr/>
      <dgm:t>
        <a:bodyPr/>
        <a:lstStyle/>
        <a:p>
          <a:r>
            <a:rPr lang="pt-BR" dirty="0" smtClean="0"/>
            <a:t>Até o </a:t>
          </a:r>
          <a:r>
            <a:rPr lang="pt-BR" dirty="0" err="1" smtClean="0"/>
            <a:t>Second</a:t>
          </a:r>
          <a:r>
            <a:rPr lang="pt-BR" dirty="0" smtClean="0"/>
            <a:t> Release:</a:t>
          </a:r>
        </a:p>
        <a:p>
          <a:r>
            <a:rPr lang="pt-BR" dirty="0" smtClean="0"/>
            <a:t>Servidor</a:t>
          </a:r>
        </a:p>
        <a:p>
          <a:r>
            <a:rPr lang="pt-BR" dirty="0" smtClean="0"/>
            <a:t>+</a:t>
          </a:r>
        </a:p>
        <a:p>
          <a:r>
            <a:rPr lang="pt-BR" dirty="0" smtClean="0"/>
            <a:t>Interfaces</a:t>
          </a:r>
        </a:p>
        <a:p>
          <a:r>
            <a:rPr lang="pt-BR" dirty="0" smtClean="0"/>
            <a:t>+ </a:t>
          </a:r>
        </a:p>
        <a:p>
          <a:r>
            <a:rPr lang="pt-BR" dirty="0" smtClean="0"/>
            <a:t>Serviços</a:t>
          </a:r>
          <a:endParaRPr lang="pt-BR" dirty="0" smtClean="0"/>
        </a:p>
      </dgm:t>
    </dgm:pt>
    <dgm:pt modelId="{20386C29-9DEE-4852-AD0D-32FF3199C275}" type="parTrans" cxnId="{7AB088F2-1631-4C36-8B00-8455D662E1E0}">
      <dgm:prSet/>
      <dgm:spPr/>
      <dgm:t>
        <a:bodyPr/>
        <a:lstStyle/>
        <a:p>
          <a:endParaRPr lang="pt-BR"/>
        </a:p>
      </dgm:t>
    </dgm:pt>
    <dgm:pt modelId="{7B4E1A69-E311-4CAA-8B0F-A72404D74380}" type="sibTrans" cxnId="{7AB088F2-1631-4C36-8B00-8455D662E1E0}">
      <dgm:prSet/>
      <dgm:spPr/>
      <dgm:t>
        <a:bodyPr/>
        <a:lstStyle/>
        <a:p>
          <a:endParaRPr lang="pt-BR"/>
        </a:p>
      </dgm:t>
    </dgm:pt>
    <dgm:pt modelId="{5D7A4D4C-7442-4B08-B422-A3B7A971B0AC}">
      <dgm:prSet phldrT="[Texto]"/>
      <dgm:spPr/>
      <dgm:t>
        <a:bodyPr/>
        <a:lstStyle/>
        <a:p>
          <a:r>
            <a:rPr lang="pt-BR" dirty="0" smtClean="0"/>
            <a:t>Feira de projetos:</a:t>
          </a:r>
        </a:p>
        <a:p>
          <a:r>
            <a:rPr lang="pt-BR" dirty="0" smtClean="0"/>
            <a:t>Protótipo completo</a:t>
          </a:r>
        </a:p>
        <a:p>
          <a:r>
            <a:rPr lang="pt-BR" dirty="0" smtClean="0"/>
            <a:t>+</a:t>
          </a:r>
        </a:p>
        <a:p>
          <a:r>
            <a:rPr lang="pt-BR" dirty="0" smtClean="0"/>
            <a:t>Apresentação</a:t>
          </a:r>
        </a:p>
      </dgm:t>
    </dgm:pt>
    <dgm:pt modelId="{8E2C5DB8-990A-4438-A0D6-E064EB30E597}" type="parTrans" cxnId="{1CB9F06A-C7FD-4F43-9298-811094815B25}">
      <dgm:prSet/>
      <dgm:spPr/>
      <dgm:t>
        <a:bodyPr/>
        <a:lstStyle/>
        <a:p>
          <a:endParaRPr lang="pt-BR"/>
        </a:p>
      </dgm:t>
    </dgm:pt>
    <dgm:pt modelId="{27FBC0E9-42A9-4AC1-9837-BD0063818384}" type="sibTrans" cxnId="{1CB9F06A-C7FD-4F43-9298-811094815B25}">
      <dgm:prSet/>
      <dgm:spPr/>
      <dgm:t>
        <a:bodyPr/>
        <a:lstStyle/>
        <a:p>
          <a:endParaRPr lang="pt-BR"/>
        </a:p>
      </dgm:t>
    </dgm:pt>
    <dgm:pt modelId="{82EF13DB-82B0-4E85-8425-5F384B7C5B85}" type="pres">
      <dgm:prSet presAssocID="{665C99D3-5F9E-4B32-AE5C-19581973C35E}" presName="Name0" presStyleCnt="0">
        <dgm:presLayoutVars>
          <dgm:dir/>
          <dgm:resizeHandles val="exact"/>
        </dgm:presLayoutVars>
      </dgm:prSet>
      <dgm:spPr/>
    </dgm:pt>
    <dgm:pt modelId="{B66E22CB-978C-4FF9-A442-4A65C59810BB}" type="pres">
      <dgm:prSet presAssocID="{D26A6F69-815A-49BE-A21A-02D11DF1BC33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94EE935-7AA1-4FE9-A578-D2AA69DEC801}" type="pres">
      <dgm:prSet presAssocID="{1BABE3CB-9BCE-4BB5-9EDE-A54E62EA188B}" presName="sibTrans" presStyleLbl="sibTrans2D1" presStyleIdx="0" presStyleCnt="2"/>
      <dgm:spPr/>
      <dgm:t>
        <a:bodyPr/>
        <a:lstStyle/>
        <a:p>
          <a:endParaRPr lang="pt-BR"/>
        </a:p>
      </dgm:t>
    </dgm:pt>
    <dgm:pt modelId="{EC931918-B24A-4D02-8357-731DC5CDA333}" type="pres">
      <dgm:prSet presAssocID="{1BABE3CB-9BCE-4BB5-9EDE-A54E62EA188B}" presName="connectorText" presStyleLbl="sibTrans2D1" presStyleIdx="0" presStyleCnt="2"/>
      <dgm:spPr/>
      <dgm:t>
        <a:bodyPr/>
        <a:lstStyle/>
        <a:p>
          <a:endParaRPr lang="pt-BR"/>
        </a:p>
      </dgm:t>
    </dgm:pt>
    <dgm:pt modelId="{33394360-04A6-4935-9D54-E9DC0B350EF7}" type="pres">
      <dgm:prSet presAssocID="{4D6B9F28-0EB8-4015-9D14-80F500D9771A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2C849A0-FC2A-4CE1-8525-6D3618821344}" type="pres">
      <dgm:prSet presAssocID="{7B4E1A69-E311-4CAA-8B0F-A72404D74380}" presName="sibTrans" presStyleLbl="sibTrans2D1" presStyleIdx="1" presStyleCnt="2"/>
      <dgm:spPr/>
      <dgm:t>
        <a:bodyPr/>
        <a:lstStyle/>
        <a:p>
          <a:endParaRPr lang="pt-BR"/>
        </a:p>
      </dgm:t>
    </dgm:pt>
    <dgm:pt modelId="{31645091-3F71-4ED8-827A-F04441B4CE7E}" type="pres">
      <dgm:prSet presAssocID="{7B4E1A69-E311-4CAA-8B0F-A72404D74380}" presName="connectorText" presStyleLbl="sibTrans2D1" presStyleIdx="1" presStyleCnt="2"/>
      <dgm:spPr/>
      <dgm:t>
        <a:bodyPr/>
        <a:lstStyle/>
        <a:p>
          <a:endParaRPr lang="pt-BR"/>
        </a:p>
      </dgm:t>
    </dgm:pt>
    <dgm:pt modelId="{901C397C-02C5-4B97-B6EE-428970854181}" type="pres">
      <dgm:prSet presAssocID="{5D7A4D4C-7442-4B08-B422-A3B7A971B0AC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E1359A01-F9A3-44A2-A6DE-B6A3F141D0F3}" srcId="{665C99D3-5F9E-4B32-AE5C-19581973C35E}" destId="{D26A6F69-815A-49BE-A21A-02D11DF1BC33}" srcOrd="0" destOrd="0" parTransId="{47BF4719-00B7-4E91-BCC0-15255D91CEB6}" sibTransId="{1BABE3CB-9BCE-4BB5-9EDE-A54E62EA188B}"/>
    <dgm:cxn modelId="{42D76889-4BA9-4D1F-8560-C6F622284A0C}" type="presOf" srcId="{4D6B9F28-0EB8-4015-9D14-80F500D9771A}" destId="{33394360-04A6-4935-9D54-E9DC0B350EF7}" srcOrd="0" destOrd="0" presId="urn:microsoft.com/office/officeart/2005/8/layout/process1"/>
    <dgm:cxn modelId="{1CB9F06A-C7FD-4F43-9298-811094815B25}" srcId="{665C99D3-5F9E-4B32-AE5C-19581973C35E}" destId="{5D7A4D4C-7442-4B08-B422-A3B7A971B0AC}" srcOrd="2" destOrd="0" parTransId="{8E2C5DB8-990A-4438-A0D6-E064EB30E597}" sibTransId="{27FBC0E9-42A9-4AC1-9837-BD0063818384}"/>
    <dgm:cxn modelId="{134ECE67-9DD7-4A00-88A0-0BA70F8E45D3}" type="presOf" srcId="{1BABE3CB-9BCE-4BB5-9EDE-A54E62EA188B}" destId="{EC931918-B24A-4D02-8357-731DC5CDA333}" srcOrd="1" destOrd="0" presId="urn:microsoft.com/office/officeart/2005/8/layout/process1"/>
    <dgm:cxn modelId="{995D88AC-02FE-4B9A-9F66-C678B251D8B7}" type="presOf" srcId="{7B4E1A69-E311-4CAA-8B0F-A72404D74380}" destId="{31645091-3F71-4ED8-827A-F04441B4CE7E}" srcOrd="1" destOrd="0" presId="urn:microsoft.com/office/officeart/2005/8/layout/process1"/>
    <dgm:cxn modelId="{EB8E764F-2DB9-483A-ABCB-094EB49C7E03}" type="presOf" srcId="{D26A6F69-815A-49BE-A21A-02D11DF1BC33}" destId="{B66E22CB-978C-4FF9-A442-4A65C59810BB}" srcOrd="0" destOrd="0" presId="urn:microsoft.com/office/officeart/2005/8/layout/process1"/>
    <dgm:cxn modelId="{7AB088F2-1631-4C36-8B00-8455D662E1E0}" srcId="{665C99D3-5F9E-4B32-AE5C-19581973C35E}" destId="{4D6B9F28-0EB8-4015-9D14-80F500D9771A}" srcOrd="1" destOrd="0" parTransId="{20386C29-9DEE-4852-AD0D-32FF3199C275}" sibTransId="{7B4E1A69-E311-4CAA-8B0F-A72404D74380}"/>
    <dgm:cxn modelId="{74681360-2517-4CEE-BE2F-87AEE4D20284}" type="presOf" srcId="{665C99D3-5F9E-4B32-AE5C-19581973C35E}" destId="{82EF13DB-82B0-4E85-8425-5F384B7C5B85}" srcOrd="0" destOrd="0" presId="urn:microsoft.com/office/officeart/2005/8/layout/process1"/>
    <dgm:cxn modelId="{6F989917-8440-4939-89AE-B9347F4266FB}" type="presOf" srcId="{7B4E1A69-E311-4CAA-8B0F-A72404D74380}" destId="{A2C849A0-FC2A-4CE1-8525-6D3618821344}" srcOrd="0" destOrd="0" presId="urn:microsoft.com/office/officeart/2005/8/layout/process1"/>
    <dgm:cxn modelId="{E3AFA8FA-01D8-4ED6-85C5-8B7744BAFFB4}" type="presOf" srcId="{5D7A4D4C-7442-4B08-B422-A3B7A971B0AC}" destId="{901C397C-02C5-4B97-B6EE-428970854181}" srcOrd="0" destOrd="0" presId="urn:microsoft.com/office/officeart/2005/8/layout/process1"/>
    <dgm:cxn modelId="{D0563827-C1D5-4768-92C2-2A33EFF45735}" type="presOf" srcId="{1BABE3CB-9BCE-4BB5-9EDE-A54E62EA188B}" destId="{894EE935-7AA1-4FE9-A578-D2AA69DEC801}" srcOrd="0" destOrd="0" presId="urn:microsoft.com/office/officeart/2005/8/layout/process1"/>
    <dgm:cxn modelId="{B38EBBC4-796B-40F0-81F8-332CB825EDF9}" type="presParOf" srcId="{82EF13DB-82B0-4E85-8425-5F384B7C5B85}" destId="{B66E22CB-978C-4FF9-A442-4A65C59810BB}" srcOrd="0" destOrd="0" presId="urn:microsoft.com/office/officeart/2005/8/layout/process1"/>
    <dgm:cxn modelId="{1FCB35BC-A004-4D7F-B4CE-D9332799BDA8}" type="presParOf" srcId="{82EF13DB-82B0-4E85-8425-5F384B7C5B85}" destId="{894EE935-7AA1-4FE9-A578-D2AA69DEC801}" srcOrd="1" destOrd="0" presId="urn:microsoft.com/office/officeart/2005/8/layout/process1"/>
    <dgm:cxn modelId="{D34A49E9-ACB9-4CF0-A879-3BD9AACA99E1}" type="presParOf" srcId="{894EE935-7AA1-4FE9-A578-D2AA69DEC801}" destId="{EC931918-B24A-4D02-8357-731DC5CDA333}" srcOrd="0" destOrd="0" presId="urn:microsoft.com/office/officeart/2005/8/layout/process1"/>
    <dgm:cxn modelId="{1CEF40F0-F1B9-45E8-BE61-416BB1977E1E}" type="presParOf" srcId="{82EF13DB-82B0-4E85-8425-5F384B7C5B85}" destId="{33394360-04A6-4935-9D54-E9DC0B350EF7}" srcOrd="2" destOrd="0" presId="urn:microsoft.com/office/officeart/2005/8/layout/process1"/>
    <dgm:cxn modelId="{73B1BB7A-520F-40A0-A1C0-CE4ACA03B345}" type="presParOf" srcId="{82EF13DB-82B0-4E85-8425-5F384B7C5B85}" destId="{A2C849A0-FC2A-4CE1-8525-6D3618821344}" srcOrd="3" destOrd="0" presId="urn:microsoft.com/office/officeart/2005/8/layout/process1"/>
    <dgm:cxn modelId="{CC40F17E-0E84-496F-9A6F-50605A0F6392}" type="presParOf" srcId="{A2C849A0-FC2A-4CE1-8525-6D3618821344}" destId="{31645091-3F71-4ED8-827A-F04441B4CE7E}" srcOrd="0" destOrd="0" presId="urn:microsoft.com/office/officeart/2005/8/layout/process1"/>
    <dgm:cxn modelId="{44F11CAA-EBF5-424F-965D-68092E61565B}" type="presParOf" srcId="{82EF13DB-82B0-4E85-8425-5F384B7C5B85}" destId="{901C397C-02C5-4B97-B6EE-428970854181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D86D3BB-47D6-4694-B540-BFE1E79528C8}">
      <dsp:nvSpPr>
        <dsp:cNvPr id="0" name=""/>
        <dsp:cNvSpPr/>
      </dsp:nvSpPr>
      <dsp:spPr>
        <a:xfrm>
          <a:off x="1408452" y="29273"/>
          <a:ext cx="2637183" cy="12601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100" kern="1200" dirty="0" smtClean="0"/>
            <a:t>Cliente</a:t>
          </a:r>
          <a:endParaRPr lang="pt-BR" sz="3100" kern="1200" dirty="0"/>
        </a:p>
      </dsp:txBody>
      <dsp:txXfrm>
        <a:off x="1408452" y="29273"/>
        <a:ext cx="2637183" cy="1260139"/>
      </dsp:txXfrm>
    </dsp:sp>
    <dsp:sp modelId="{37529E56-AA09-46D5-9AC0-59B381A22306}">
      <dsp:nvSpPr>
        <dsp:cNvPr id="0" name=""/>
        <dsp:cNvSpPr/>
      </dsp:nvSpPr>
      <dsp:spPr>
        <a:xfrm rot="6092708">
          <a:off x="2316020" y="1297002"/>
          <a:ext cx="445698" cy="56706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200" kern="1200"/>
        </a:p>
      </dsp:txBody>
      <dsp:txXfrm rot="6092708">
        <a:off x="2316020" y="1297002"/>
        <a:ext cx="445698" cy="567062"/>
      </dsp:txXfrm>
    </dsp:sp>
    <dsp:sp modelId="{314CD9DB-AA62-43B4-889A-CA4F4467976A}">
      <dsp:nvSpPr>
        <dsp:cNvPr id="0" name=""/>
        <dsp:cNvSpPr/>
      </dsp:nvSpPr>
      <dsp:spPr>
        <a:xfrm>
          <a:off x="597801" y="1871654"/>
          <a:ext cx="3505787" cy="12601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100" kern="1200" dirty="0" smtClean="0"/>
            <a:t>Prefeitura ou </a:t>
          </a:r>
          <a:r>
            <a:rPr lang="pt-BR" sz="3100" kern="1200" dirty="0" err="1" smtClean="0"/>
            <a:t>emlurb</a:t>
          </a:r>
          <a:endParaRPr lang="pt-BR" sz="3100" kern="1200" dirty="0"/>
        </a:p>
      </dsp:txBody>
      <dsp:txXfrm>
        <a:off x="597801" y="1871654"/>
        <a:ext cx="3505787" cy="1260139"/>
      </dsp:txXfrm>
    </dsp:sp>
    <dsp:sp modelId="{C302FFF7-5513-44F5-A176-438556A760CF}">
      <dsp:nvSpPr>
        <dsp:cNvPr id="0" name=""/>
        <dsp:cNvSpPr/>
      </dsp:nvSpPr>
      <dsp:spPr>
        <a:xfrm rot="5626148">
          <a:off x="2071191" y="3139386"/>
          <a:ext cx="437632" cy="56706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100" kern="1200"/>
        </a:p>
      </dsp:txBody>
      <dsp:txXfrm rot="5626148">
        <a:off x="2071191" y="3139386"/>
        <a:ext cx="437632" cy="567062"/>
      </dsp:txXfrm>
    </dsp:sp>
    <dsp:sp modelId="{F359E464-4F8F-450C-963E-54275410DBF0}">
      <dsp:nvSpPr>
        <dsp:cNvPr id="0" name=""/>
        <dsp:cNvSpPr/>
      </dsp:nvSpPr>
      <dsp:spPr>
        <a:xfrm>
          <a:off x="155639" y="3714042"/>
          <a:ext cx="4147362" cy="12601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100" kern="1200" dirty="0" smtClean="0"/>
            <a:t>Pagaria por  uma anuidade pelo serviço</a:t>
          </a:r>
          <a:endParaRPr lang="pt-BR" sz="3100" kern="1200" dirty="0"/>
        </a:p>
      </dsp:txBody>
      <dsp:txXfrm>
        <a:off x="155639" y="3714042"/>
        <a:ext cx="4147362" cy="126013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D02B8C4-550B-478D-B0F1-63ED5356139A}">
      <dsp:nvSpPr>
        <dsp:cNvPr id="0" name=""/>
        <dsp:cNvSpPr/>
      </dsp:nvSpPr>
      <dsp:spPr>
        <a:xfrm>
          <a:off x="678213" y="226404"/>
          <a:ext cx="2464626" cy="123057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dirty="0" smtClean="0"/>
            <a:t>Usuário final</a:t>
          </a:r>
          <a:endParaRPr lang="pt-BR" sz="2800" kern="1200" dirty="0"/>
        </a:p>
      </dsp:txBody>
      <dsp:txXfrm>
        <a:off x="678213" y="226404"/>
        <a:ext cx="2464626" cy="1230577"/>
      </dsp:txXfrm>
    </dsp:sp>
    <dsp:sp modelId="{1D0E868A-5999-46D6-B441-566F9F6F5818}">
      <dsp:nvSpPr>
        <dsp:cNvPr id="0" name=""/>
        <dsp:cNvSpPr/>
      </dsp:nvSpPr>
      <dsp:spPr>
        <a:xfrm rot="2953770">
          <a:off x="2406332" y="1366411"/>
          <a:ext cx="537463" cy="72385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500" kern="1200"/>
        </a:p>
      </dsp:txBody>
      <dsp:txXfrm rot="2953770">
        <a:off x="2406332" y="1366411"/>
        <a:ext cx="537463" cy="723859"/>
      </dsp:txXfrm>
    </dsp:sp>
    <dsp:sp modelId="{3FE7A75A-F628-4CC9-B214-92667BE8DD3B}">
      <dsp:nvSpPr>
        <dsp:cNvPr id="0" name=""/>
        <dsp:cNvSpPr/>
      </dsp:nvSpPr>
      <dsp:spPr>
        <a:xfrm>
          <a:off x="2167511" y="1999700"/>
          <a:ext cx="2304277" cy="9523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/>
            <a:t>Cidadão comum</a:t>
          </a:r>
          <a:endParaRPr lang="pt-BR" sz="2400" kern="1200" dirty="0"/>
        </a:p>
      </dsp:txBody>
      <dsp:txXfrm>
        <a:off x="2167511" y="1999700"/>
        <a:ext cx="2304277" cy="952358"/>
      </dsp:txXfrm>
    </dsp:sp>
    <dsp:sp modelId="{DEDEF1FC-9639-40E4-93C8-FD2FED96FAC9}">
      <dsp:nvSpPr>
        <dsp:cNvPr id="0" name=""/>
        <dsp:cNvSpPr/>
      </dsp:nvSpPr>
      <dsp:spPr>
        <a:xfrm rot="6247971">
          <a:off x="2874558" y="2907327"/>
          <a:ext cx="490649" cy="72385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500" kern="1200"/>
        </a:p>
      </dsp:txBody>
      <dsp:txXfrm rot="6247971">
        <a:off x="2874558" y="2907327"/>
        <a:ext cx="490649" cy="723859"/>
      </dsp:txXfrm>
    </dsp:sp>
    <dsp:sp modelId="{A0C16142-7EB1-4840-8723-FCFE7A4DC444}">
      <dsp:nvSpPr>
        <dsp:cNvPr id="0" name=""/>
        <dsp:cNvSpPr/>
      </dsp:nvSpPr>
      <dsp:spPr>
        <a:xfrm>
          <a:off x="738424" y="3586457"/>
          <a:ext cx="4198154" cy="160857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kern="1200" dirty="0" smtClean="0"/>
            <a:t>O site oferece espaço para anúncios;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kern="1200" dirty="0" smtClean="0"/>
            <a:t>O usuário tem opção de personalização através de aplicativos e SMS</a:t>
          </a:r>
          <a:endParaRPr lang="pt-BR" sz="1900" kern="1200" dirty="0"/>
        </a:p>
      </dsp:txBody>
      <dsp:txXfrm>
        <a:off x="738424" y="3586457"/>
        <a:ext cx="4198154" cy="1608577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288AFDA-34C8-4272-B1C5-E23B98D36E73}">
      <dsp:nvSpPr>
        <dsp:cNvPr id="0" name=""/>
        <dsp:cNvSpPr/>
      </dsp:nvSpPr>
      <dsp:spPr>
        <a:xfrm>
          <a:off x="41" y="0"/>
          <a:ext cx="8638976" cy="15166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300" kern="1200" dirty="0" smtClean="0"/>
            <a:t>Gerencia Geral: </a:t>
          </a:r>
          <a:r>
            <a:rPr lang="pt-BR" sz="2300" kern="1200" dirty="0" err="1" smtClean="0"/>
            <a:t>Pamela</a:t>
          </a:r>
          <a:r>
            <a:rPr lang="pt-BR" sz="2300" kern="1200" dirty="0" smtClean="0"/>
            <a:t> </a:t>
          </a:r>
          <a:r>
            <a:rPr lang="pt-BR" sz="2300" kern="1200" dirty="0" err="1" smtClean="0"/>
            <a:t>Thays</a:t>
          </a:r>
          <a:endParaRPr lang="pt-BR" sz="2300" kern="1200" dirty="0" smtClean="0"/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300" kern="1200" dirty="0" smtClean="0"/>
            <a:t>Gerencia de Tecnologia: Rodolfo César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300" kern="1200" dirty="0" smtClean="0"/>
            <a:t>Gerencia de Usabilidade: Bruno Magalhães</a:t>
          </a:r>
          <a:endParaRPr lang="pt-BR" sz="2300" kern="1200" dirty="0"/>
        </a:p>
      </dsp:txBody>
      <dsp:txXfrm>
        <a:off x="41" y="0"/>
        <a:ext cx="8638976" cy="1516604"/>
      </dsp:txXfrm>
    </dsp:sp>
    <dsp:sp modelId="{B7EEDA86-8899-47FD-B4C4-21110D018A0B}">
      <dsp:nvSpPr>
        <dsp:cNvPr id="0" name=""/>
        <dsp:cNvSpPr/>
      </dsp:nvSpPr>
      <dsp:spPr>
        <a:xfrm>
          <a:off x="991" y="1668265"/>
          <a:ext cx="4261453" cy="15166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tint val="99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99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99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300" kern="1200" dirty="0" smtClean="0"/>
            <a:t>Equipe de Hardware: Rodolfo</a:t>
          </a:r>
          <a:endParaRPr lang="pt-BR" sz="2300" kern="1200" dirty="0"/>
        </a:p>
      </dsp:txBody>
      <dsp:txXfrm>
        <a:off x="991" y="1668265"/>
        <a:ext cx="4261453" cy="1516604"/>
      </dsp:txXfrm>
    </dsp:sp>
    <dsp:sp modelId="{D1748D8A-1338-4E9D-A094-DF6E41B030AE}">
      <dsp:nvSpPr>
        <dsp:cNvPr id="0" name=""/>
        <dsp:cNvSpPr/>
      </dsp:nvSpPr>
      <dsp:spPr>
        <a:xfrm>
          <a:off x="991" y="3336087"/>
          <a:ext cx="1381794" cy="15166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tint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Input </a:t>
          </a:r>
          <a:r>
            <a:rPr lang="pt-BR" sz="1400" kern="1200" dirty="0" err="1" smtClean="0"/>
            <a:t>Team</a:t>
          </a:r>
          <a:r>
            <a:rPr lang="pt-BR" sz="1400" kern="1200" dirty="0" smtClean="0"/>
            <a:t>: </a:t>
          </a:r>
          <a:r>
            <a:rPr lang="pt-BR" sz="1400" kern="1200" dirty="0" err="1" smtClean="0"/>
            <a:t>Pamela</a:t>
          </a:r>
          <a:endParaRPr lang="pt-BR" sz="14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Leandro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Diego </a:t>
          </a:r>
        </a:p>
      </dsp:txBody>
      <dsp:txXfrm>
        <a:off x="991" y="3336087"/>
        <a:ext cx="1381794" cy="1516604"/>
      </dsp:txXfrm>
    </dsp:sp>
    <dsp:sp modelId="{9F67179F-A6B8-4CAE-A5D5-17687B8D1328}">
      <dsp:nvSpPr>
        <dsp:cNvPr id="0" name=""/>
        <dsp:cNvSpPr/>
      </dsp:nvSpPr>
      <dsp:spPr>
        <a:xfrm>
          <a:off x="1440821" y="3336087"/>
          <a:ext cx="1381794" cy="15166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tint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Core </a:t>
          </a:r>
          <a:r>
            <a:rPr lang="pt-BR" sz="1400" kern="1200" dirty="0" err="1" smtClean="0"/>
            <a:t>Team</a:t>
          </a:r>
          <a:r>
            <a:rPr lang="pt-BR" sz="1400" kern="1200" dirty="0" smtClean="0"/>
            <a:t>: Eduardo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Tiago</a:t>
          </a:r>
          <a:endParaRPr lang="pt-BR" sz="1400" kern="1200" dirty="0"/>
        </a:p>
      </dsp:txBody>
      <dsp:txXfrm>
        <a:off x="1440821" y="3336087"/>
        <a:ext cx="1381794" cy="1516604"/>
      </dsp:txXfrm>
    </dsp:sp>
    <dsp:sp modelId="{6CF7E2E6-44D9-4BE7-A93E-276F75BD781E}">
      <dsp:nvSpPr>
        <dsp:cNvPr id="0" name=""/>
        <dsp:cNvSpPr/>
      </dsp:nvSpPr>
      <dsp:spPr>
        <a:xfrm>
          <a:off x="2880650" y="3336087"/>
          <a:ext cx="1381794" cy="15166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tint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Communication </a:t>
          </a:r>
          <a:r>
            <a:rPr lang="pt-BR" sz="1400" kern="1200" dirty="0" err="1" smtClean="0"/>
            <a:t>Team</a:t>
          </a:r>
          <a:r>
            <a:rPr lang="pt-BR" sz="1400" kern="1200" dirty="0" smtClean="0"/>
            <a:t>: 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Márcio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Rodolfo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err="1" smtClean="0"/>
            <a:t>Charamba</a:t>
          </a:r>
          <a:endParaRPr lang="pt-BR" sz="1400" kern="1200" dirty="0"/>
        </a:p>
      </dsp:txBody>
      <dsp:txXfrm>
        <a:off x="2880650" y="3336087"/>
        <a:ext cx="1381794" cy="1516604"/>
      </dsp:txXfrm>
    </dsp:sp>
    <dsp:sp modelId="{8BC39CDB-8613-4D8C-8713-A14FF7297704}">
      <dsp:nvSpPr>
        <dsp:cNvPr id="0" name=""/>
        <dsp:cNvSpPr/>
      </dsp:nvSpPr>
      <dsp:spPr>
        <a:xfrm>
          <a:off x="4378515" y="1668265"/>
          <a:ext cx="4261453" cy="15166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tint val="99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99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99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300" kern="1200" dirty="0" smtClean="0"/>
            <a:t>Equipe de Software: </a:t>
          </a:r>
          <a:r>
            <a:rPr lang="pt-BR" sz="2300" kern="1200" dirty="0" err="1" smtClean="0"/>
            <a:t>Walber</a:t>
          </a:r>
          <a:endParaRPr lang="pt-BR" sz="2300" kern="1200" dirty="0"/>
        </a:p>
      </dsp:txBody>
      <dsp:txXfrm>
        <a:off x="4378515" y="1668265"/>
        <a:ext cx="4261453" cy="1516604"/>
      </dsp:txXfrm>
    </dsp:sp>
    <dsp:sp modelId="{6F03DF96-79FB-4748-BECB-DA6915A6ABDB}">
      <dsp:nvSpPr>
        <dsp:cNvPr id="0" name=""/>
        <dsp:cNvSpPr/>
      </dsp:nvSpPr>
      <dsp:spPr>
        <a:xfrm>
          <a:off x="4378515" y="3336087"/>
          <a:ext cx="1381794" cy="15166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tint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Server </a:t>
          </a:r>
          <a:r>
            <a:rPr lang="pt-BR" sz="1400" kern="1200" dirty="0" err="1" smtClean="0"/>
            <a:t>Team</a:t>
          </a:r>
          <a:r>
            <a:rPr lang="pt-BR" sz="1400" kern="1200" dirty="0" smtClean="0"/>
            <a:t>: Bruno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Filipe</a:t>
          </a:r>
          <a:endParaRPr lang="pt-BR" sz="1400" kern="1200" dirty="0"/>
        </a:p>
      </dsp:txBody>
      <dsp:txXfrm>
        <a:off x="4378515" y="3336087"/>
        <a:ext cx="1381794" cy="1516604"/>
      </dsp:txXfrm>
    </dsp:sp>
    <dsp:sp modelId="{BC3D3761-0BFD-4F00-AAF4-25BA16DBC384}">
      <dsp:nvSpPr>
        <dsp:cNvPr id="0" name=""/>
        <dsp:cNvSpPr/>
      </dsp:nvSpPr>
      <dsp:spPr>
        <a:xfrm>
          <a:off x="5818344" y="3336087"/>
          <a:ext cx="1381794" cy="15166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tint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Site </a:t>
          </a:r>
          <a:r>
            <a:rPr lang="pt-BR" sz="1400" kern="1200" dirty="0" err="1" smtClean="0"/>
            <a:t>Team</a:t>
          </a:r>
          <a:r>
            <a:rPr lang="pt-BR" sz="1400" kern="1200" dirty="0" smtClean="0"/>
            <a:t>: Augusto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Aline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400" kern="1200" dirty="0"/>
        </a:p>
      </dsp:txBody>
      <dsp:txXfrm>
        <a:off x="5818344" y="3336087"/>
        <a:ext cx="1381794" cy="1516604"/>
      </dsp:txXfrm>
    </dsp:sp>
    <dsp:sp modelId="{959B0653-E339-40EC-8620-9DB702369F44}">
      <dsp:nvSpPr>
        <dsp:cNvPr id="0" name=""/>
        <dsp:cNvSpPr/>
      </dsp:nvSpPr>
      <dsp:spPr>
        <a:xfrm>
          <a:off x="7258174" y="3336087"/>
          <a:ext cx="1381794" cy="15166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tint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err="1" smtClean="0"/>
            <a:t>App</a:t>
          </a:r>
          <a:r>
            <a:rPr lang="pt-BR" sz="1400" kern="1200" dirty="0" smtClean="0"/>
            <a:t> </a:t>
          </a:r>
          <a:r>
            <a:rPr lang="pt-BR" sz="1400" kern="1200" dirty="0" err="1" smtClean="0"/>
            <a:t>Team</a:t>
          </a:r>
          <a:r>
            <a:rPr lang="pt-BR" sz="1400" kern="1200" dirty="0" smtClean="0"/>
            <a:t>: Leonardo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err="1" smtClean="0"/>
            <a:t>Walber</a:t>
          </a:r>
          <a:endParaRPr lang="pt-BR" sz="14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err="1" smtClean="0"/>
            <a:t>Raphael</a:t>
          </a:r>
          <a:endParaRPr lang="pt-BR" sz="1400" kern="1200" dirty="0"/>
        </a:p>
      </dsp:txBody>
      <dsp:txXfrm>
        <a:off x="7258174" y="3336087"/>
        <a:ext cx="1381794" cy="1516604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66E22CB-978C-4FF9-A442-4A65C59810BB}">
      <dsp:nvSpPr>
        <dsp:cNvPr id="0" name=""/>
        <dsp:cNvSpPr/>
      </dsp:nvSpPr>
      <dsp:spPr>
        <a:xfrm>
          <a:off x="7160" y="1270123"/>
          <a:ext cx="2140243" cy="25331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Até o </a:t>
          </a:r>
          <a:r>
            <a:rPr lang="pt-BR" sz="1800" kern="1200" dirty="0" err="1" smtClean="0"/>
            <a:t>First</a:t>
          </a:r>
          <a:r>
            <a:rPr lang="pt-BR" sz="1800" kern="1200" dirty="0" smtClean="0"/>
            <a:t> Release: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Sensor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+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Comunicação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+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Servidor</a:t>
          </a:r>
          <a:endParaRPr lang="pt-BR" sz="1800" kern="1200" dirty="0"/>
        </a:p>
      </dsp:txBody>
      <dsp:txXfrm>
        <a:off x="7160" y="1270123"/>
        <a:ext cx="2140243" cy="2533179"/>
      </dsp:txXfrm>
    </dsp:sp>
    <dsp:sp modelId="{894EE935-7AA1-4FE9-A578-D2AA69DEC801}">
      <dsp:nvSpPr>
        <dsp:cNvPr id="0" name=""/>
        <dsp:cNvSpPr/>
      </dsp:nvSpPr>
      <dsp:spPr>
        <a:xfrm>
          <a:off x="2361428" y="2271323"/>
          <a:ext cx="453731" cy="53078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400" kern="1200"/>
        </a:p>
      </dsp:txBody>
      <dsp:txXfrm>
        <a:off x="2361428" y="2271323"/>
        <a:ext cx="453731" cy="530780"/>
      </dsp:txXfrm>
    </dsp:sp>
    <dsp:sp modelId="{33394360-04A6-4935-9D54-E9DC0B350EF7}">
      <dsp:nvSpPr>
        <dsp:cNvPr id="0" name=""/>
        <dsp:cNvSpPr/>
      </dsp:nvSpPr>
      <dsp:spPr>
        <a:xfrm>
          <a:off x="3003502" y="1270123"/>
          <a:ext cx="2140243" cy="25331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Até o </a:t>
          </a:r>
          <a:r>
            <a:rPr lang="pt-BR" sz="1800" kern="1200" dirty="0" err="1" smtClean="0"/>
            <a:t>Second</a:t>
          </a:r>
          <a:r>
            <a:rPr lang="pt-BR" sz="1800" kern="1200" dirty="0" smtClean="0"/>
            <a:t> Release: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Servidor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+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Interfaces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+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Serviços</a:t>
          </a:r>
          <a:endParaRPr lang="pt-BR" sz="1800" kern="1200" dirty="0" smtClean="0"/>
        </a:p>
      </dsp:txBody>
      <dsp:txXfrm>
        <a:off x="3003502" y="1270123"/>
        <a:ext cx="2140243" cy="2533179"/>
      </dsp:txXfrm>
    </dsp:sp>
    <dsp:sp modelId="{A2C849A0-FC2A-4CE1-8525-6D3618821344}">
      <dsp:nvSpPr>
        <dsp:cNvPr id="0" name=""/>
        <dsp:cNvSpPr/>
      </dsp:nvSpPr>
      <dsp:spPr>
        <a:xfrm>
          <a:off x="5357770" y="2271323"/>
          <a:ext cx="453731" cy="53078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400" kern="1200"/>
        </a:p>
      </dsp:txBody>
      <dsp:txXfrm>
        <a:off x="5357770" y="2271323"/>
        <a:ext cx="453731" cy="530780"/>
      </dsp:txXfrm>
    </dsp:sp>
    <dsp:sp modelId="{901C397C-02C5-4B97-B6EE-428970854181}">
      <dsp:nvSpPr>
        <dsp:cNvPr id="0" name=""/>
        <dsp:cNvSpPr/>
      </dsp:nvSpPr>
      <dsp:spPr>
        <a:xfrm>
          <a:off x="5999843" y="1270123"/>
          <a:ext cx="2140243" cy="25331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Feira de projetos: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Protótipo completo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+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Apresentação</a:t>
          </a:r>
        </a:p>
      </dsp:txBody>
      <dsp:txXfrm>
        <a:off x="5999843" y="1270123"/>
        <a:ext cx="2140243" cy="25331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944B49-AD59-4623-8C6D-8F032B92A74B}" type="datetimeFigureOut">
              <a:rPr lang="pt-BR" smtClean="0"/>
              <a:pPr/>
              <a:t>04/09/2011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A2C9D6-1CC5-496A-885A-F0E220037D0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2C9D6-1CC5-496A-885A-F0E220037D08}" type="slidenum">
              <a:rPr lang="pt-BR" smtClean="0"/>
              <a:pPr/>
              <a:t>1</a:t>
            </a:fld>
            <a:endParaRPr lang="pt-B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O CGE disponibiliza de diversas fontes, desde de dados de</a:t>
            </a:r>
            <a:r>
              <a:rPr lang="pt-BR" baseline="0" dirty="0" smtClean="0"/>
              <a:t> estações meteorológicas, imagens de satélites e ligações de observadores locais. Contudo, não tem uma interface fácil, não há gráfico sobre pontos alagados e não cruza os dados de alagamento com outros dados das vias como tráfego.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2C9D6-1CC5-496A-885A-F0E220037D08}" type="slidenum">
              <a:rPr lang="pt-BR" smtClean="0"/>
              <a:pPr/>
              <a:t>18</a:t>
            </a:fld>
            <a:endParaRPr lang="pt-B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Há políticas</a:t>
            </a:r>
            <a:r>
              <a:rPr lang="pt-BR" baseline="0" dirty="0" smtClean="0"/>
              <a:t> pública de construção de canais ao longo da cidade, baseadas no índice pluviométrico dos últimos anos, o tipo de superfície existente na área e sua inclinação, bem como a quantidade de água que está prevista fluir por tais canais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2C9D6-1CC5-496A-885A-F0E220037D08}" type="slidenum">
              <a:rPr lang="pt-BR" smtClean="0"/>
              <a:pPr/>
              <a:t>22</a:t>
            </a:fld>
            <a:endParaRPr lang="pt-B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Inicialmente o sistema estava disponível apenas</a:t>
            </a:r>
            <a:r>
              <a:rPr lang="pt-BR" baseline="0" dirty="0" smtClean="0"/>
              <a:t> proprietários de prédios e o mesmo só informava quando o nível do canal passava de 75% ou 90%, os quais são definidos como riscos médios e altos de alagamentos, respectivamente.</a:t>
            </a:r>
          </a:p>
          <a:p>
            <a:r>
              <a:rPr lang="pt-BR" baseline="0" dirty="0" smtClean="0"/>
              <a:t>A iniciativa agora e deixar tal serviço público a todos, já que na última enchente muitos prédios que não estavam na listagem de risco sofreram perdas materiais.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2C9D6-1CC5-496A-885A-F0E220037D08}" type="slidenum">
              <a:rPr lang="pt-BR" smtClean="0"/>
              <a:pPr/>
              <a:t>24</a:t>
            </a:fld>
            <a:endParaRPr lang="pt-B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1- Propõe informação mais clara e objetiva do nível de água da rua através de interfaces</a:t>
            </a:r>
            <a:r>
              <a:rPr lang="pt-BR" baseline="0" dirty="0" smtClean="0"/>
              <a:t> com mapas e gráficos comparativos</a:t>
            </a:r>
          </a:p>
          <a:p>
            <a:r>
              <a:rPr lang="pt-BR" baseline="0" dirty="0" smtClean="0"/>
              <a:t>2- disponibiliza outras informações como o trânsito e previsão do tempo</a:t>
            </a:r>
          </a:p>
          <a:p>
            <a:r>
              <a:rPr lang="pt-BR" baseline="0" dirty="0" smtClean="0"/>
              <a:t>3- As informações estão em um único local de forma fácil de acessar</a:t>
            </a:r>
          </a:p>
          <a:p>
            <a:r>
              <a:rPr lang="pt-BR" baseline="0" dirty="0" smtClean="0"/>
              <a:t>4- permite personalização de outros serviços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2C9D6-1CC5-496A-885A-F0E220037D08}" type="slidenum">
              <a:rPr lang="pt-BR" smtClean="0"/>
              <a:pPr/>
              <a:t>31</a:t>
            </a:fld>
            <a:endParaRPr lang="pt-B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 smtClean="0"/>
              <a:t>=&gt;Prevenção:</a:t>
            </a:r>
          </a:p>
          <a:p>
            <a:r>
              <a:rPr lang="pt-BR" dirty="0" err="1" smtClean="0"/>
              <a:t>Pluviara</a:t>
            </a:r>
            <a:r>
              <a:rPr lang="pt-BR" dirty="0" smtClean="0"/>
              <a:t> e </a:t>
            </a:r>
            <a:r>
              <a:rPr lang="pt-BR" dirty="0" err="1" smtClean="0"/>
              <a:t>Alaga-SP</a:t>
            </a:r>
            <a:r>
              <a:rPr lang="pt-BR" dirty="0" smtClean="0"/>
              <a:t>: Não possui</a:t>
            </a:r>
          </a:p>
          <a:p>
            <a:r>
              <a:rPr lang="pt-BR" dirty="0" smtClean="0"/>
              <a:t>CGE: contém informações</a:t>
            </a:r>
            <a:r>
              <a:rPr lang="pt-BR" baseline="0" dirty="0" smtClean="0"/>
              <a:t> de umidade, temperatura( imagens de satélite), velocidade do vento necessárias a previsão do tempo</a:t>
            </a:r>
          </a:p>
          <a:p>
            <a:r>
              <a:rPr lang="pt-BR" baseline="0" dirty="0" smtClean="0"/>
              <a:t>=&gt;</a:t>
            </a:r>
            <a:r>
              <a:rPr lang="pt-BR" baseline="0" dirty="0" err="1" smtClean="0"/>
              <a:t>Abragência</a:t>
            </a:r>
            <a:r>
              <a:rPr lang="pt-BR" baseline="0" dirty="0" smtClean="0"/>
              <a:t>:</a:t>
            </a:r>
          </a:p>
          <a:p>
            <a:r>
              <a:rPr lang="pt-BR" baseline="0" dirty="0" err="1" smtClean="0"/>
              <a:t>Pluviara</a:t>
            </a:r>
            <a:r>
              <a:rPr lang="pt-BR" baseline="0" dirty="0" smtClean="0"/>
              <a:t> e </a:t>
            </a:r>
            <a:r>
              <a:rPr lang="pt-BR" baseline="0" dirty="0" err="1" smtClean="0"/>
              <a:t>Alaga-SP</a:t>
            </a:r>
            <a:r>
              <a:rPr lang="pt-BR" baseline="0" dirty="0" smtClean="0"/>
              <a:t>: depende da quantidade de sensores</a:t>
            </a:r>
          </a:p>
          <a:p>
            <a:r>
              <a:rPr lang="pt-BR" baseline="0" dirty="0" smtClean="0"/>
              <a:t>CGE: por satélite (área de atuação maior)</a:t>
            </a:r>
          </a:p>
          <a:p>
            <a:pPr>
              <a:buFont typeface="Symbol"/>
              <a:buChar char="Þ"/>
            </a:pPr>
            <a:r>
              <a:rPr lang="pt-BR" baseline="0" dirty="0" smtClean="0"/>
              <a:t>Integração:</a:t>
            </a:r>
          </a:p>
          <a:p>
            <a:pPr>
              <a:buFont typeface="Symbol"/>
              <a:buNone/>
            </a:pPr>
            <a:r>
              <a:rPr lang="pt-BR" baseline="0" dirty="0" smtClean="0"/>
              <a:t>CGE: informações de diversas fontes meteorológicas ( umidade, chuva, vento)</a:t>
            </a:r>
          </a:p>
          <a:p>
            <a:pPr>
              <a:buFont typeface="Symbol"/>
              <a:buNone/>
            </a:pPr>
            <a:r>
              <a:rPr lang="pt-BR" baseline="0" dirty="0" err="1" smtClean="0"/>
              <a:t>Pluviara</a:t>
            </a:r>
            <a:r>
              <a:rPr lang="pt-BR" baseline="0" dirty="0" smtClean="0"/>
              <a:t>: Informações importantes ao motorista e provenientes de demais fontes</a:t>
            </a:r>
          </a:p>
          <a:p>
            <a:pPr>
              <a:buFont typeface="Symbol"/>
              <a:buChar char="Þ"/>
            </a:pPr>
            <a:r>
              <a:rPr lang="pt-BR" baseline="0" dirty="0" smtClean="0"/>
              <a:t>Tempo real</a:t>
            </a:r>
          </a:p>
          <a:p>
            <a:pPr>
              <a:buFont typeface="Symbol"/>
              <a:buNone/>
            </a:pPr>
            <a:r>
              <a:rPr lang="pt-BR" baseline="0" dirty="0" err="1" smtClean="0"/>
              <a:t>Alaga-SP</a:t>
            </a:r>
            <a:r>
              <a:rPr lang="pt-BR" baseline="0" dirty="0" smtClean="0"/>
              <a:t> e CGE: atraso das informações devido a busca em outras fontes</a:t>
            </a:r>
          </a:p>
          <a:p>
            <a:pPr>
              <a:buFont typeface="Symbol"/>
              <a:buNone/>
            </a:pPr>
            <a:r>
              <a:rPr lang="pt-BR" baseline="0" dirty="0" err="1" smtClean="0"/>
              <a:t>Pluviara</a:t>
            </a:r>
            <a:r>
              <a:rPr lang="pt-BR" baseline="0" dirty="0" smtClean="0"/>
              <a:t>: a cada mudança de estado </a:t>
            </a:r>
            <a:endParaRPr lang="pt-BR" dirty="0" smtClean="0"/>
          </a:p>
          <a:p>
            <a:pPr>
              <a:buFont typeface="Symbol"/>
              <a:buChar char="Þ"/>
            </a:pPr>
            <a:r>
              <a:rPr lang="pt-BR" dirty="0" err="1" smtClean="0"/>
              <a:t>Info</a:t>
            </a:r>
            <a:r>
              <a:rPr lang="pt-BR" dirty="0" smtClean="0"/>
              <a:t> Altura:</a:t>
            </a:r>
          </a:p>
          <a:p>
            <a:pPr>
              <a:buFont typeface="Symbol"/>
              <a:buNone/>
            </a:pPr>
            <a:r>
              <a:rPr lang="pt-BR" baseline="0" dirty="0" err="1" smtClean="0"/>
              <a:t>Alaga-SP</a:t>
            </a:r>
            <a:r>
              <a:rPr lang="pt-BR" baseline="0" dirty="0" smtClean="0"/>
              <a:t> e CGE:informa apenas se está transitável ou não</a:t>
            </a:r>
          </a:p>
          <a:p>
            <a:pPr>
              <a:buFont typeface="Symbol"/>
              <a:buNone/>
            </a:pPr>
            <a:r>
              <a:rPr lang="pt-BR" baseline="0" dirty="0" err="1" smtClean="0"/>
              <a:t>Pluviara</a:t>
            </a:r>
            <a:r>
              <a:rPr lang="pt-BR" baseline="0" dirty="0" smtClean="0"/>
              <a:t>: altura de água em relação a via, influenciando no tráfego.</a:t>
            </a:r>
          </a:p>
          <a:p>
            <a:pPr>
              <a:buFont typeface="Symbol"/>
              <a:buChar char="Þ"/>
            </a:pPr>
            <a:r>
              <a:rPr lang="pt-BR" baseline="0" dirty="0" smtClean="0"/>
              <a:t>Histórico</a:t>
            </a:r>
          </a:p>
          <a:p>
            <a:pPr>
              <a:buFont typeface="Symbol"/>
              <a:buNone/>
            </a:pPr>
            <a:r>
              <a:rPr lang="pt-BR" baseline="0" dirty="0" err="1" smtClean="0"/>
              <a:t>Alaga-SP</a:t>
            </a:r>
            <a:r>
              <a:rPr lang="pt-BR" baseline="0" dirty="0" smtClean="0"/>
              <a:t>: não tem</a:t>
            </a:r>
          </a:p>
          <a:p>
            <a:pPr>
              <a:buFont typeface="Symbol"/>
              <a:buNone/>
            </a:pPr>
            <a:r>
              <a:rPr lang="pt-BR" baseline="0" dirty="0" err="1" smtClean="0"/>
              <a:t>Pluviara</a:t>
            </a:r>
            <a:r>
              <a:rPr lang="pt-BR" baseline="0" dirty="0" smtClean="0"/>
              <a:t> e CGE: possuem históricos de grande duração</a:t>
            </a:r>
          </a:p>
          <a:p>
            <a:pPr>
              <a:buFont typeface="Symbol"/>
              <a:buChar char="Þ"/>
            </a:pPr>
            <a:r>
              <a:rPr lang="pt-BR" baseline="0" dirty="0" smtClean="0"/>
              <a:t>Interface</a:t>
            </a:r>
          </a:p>
          <a:p>
            <a:pPr>
              <a:buFont typeface="Symbol"/>
              <a:buNone/>
            </a:pPr>
            <a:r>
              <a:rPr lang="pt-BR" baseline="0" dirty="0" err="1" smtClean="0"/>
              <a:t>Alaga-SP</a:t>
            </a:r>
            <a:r>
              <a:rPr lang="pt-BR" baseline="0" dirty="0" smtClean="0"/>
              <a:t> e CGE: alaga é voltado para celular e o CGE possui uma boa interface apenas no site</a:t>
            </a:r>
          </a:p>
          <a:p>
            <a:pPr>
              <a:buFont typeface="Symbol"/>
              <a:buNone/>
            </a:pPr>
            <a:r>
              <a:rPr lang="pt-BR" baseline="0" dirty="0" err="1" smtClean="0"/>
              <a:t>Pluviara</a:t>
            </a:r>
            <a:r>
              <a:rPr lang="pt-BR" baseline="0" dirty="0" smtClean="0"/>
              <a:t>: boas interfaces sites e celular</a:t>
            </a:r>
          </a:p>
          <a:p>
            <a:pPr>
              <a:buFont typeface="Symbol"/>
              <a:buChar char="Þ"/>
            </a:pPr>
            <a:r>
              <a:rPr lang="pt-BR" baseline="0" dirty="0" err="1" smtClean="0"/>
              <a:t>Info</a:t>
            </a:r>
            <a:r>
              <a:rPr lang="pt-BR" baseline="0" dirty="0" smtClean="0"/>
              <a:t> Posição: todos informam locais de ruas e trechos das mesmas</a:t>
            </a:r>
          </a:p>
          <a:p>
            <a:pPr>
              <a:buFont typeface="Symbol"/>
              <a:buChar char="Þ"/>
            </a:pPr>
            <a:r>
              <a:rPr lang="pt-BR" baseline="0" dirty="0" smtClean="0"/>
              <a:t>Interação:  usuários colocam informações e também é um canal de comunicação entre população – órgãos públicos </a:t>
            </a:r>
          </a:p>
          <a:p>
            <a:pPr>
              <a:buFont typeface="Symbol"/>
              <a:buNone/>
            </a:pPr>
            <a:r>
              <a:rPr lang="pt-BR" baseline="0" dirty="0" smtClean="0"/>
              <a:t>=&gt; Personalização: Possibilita selecionar os pontos de monitoramento de interesse, o meio em que deseja receber os alertas e o grau de alagamento</a:t>
            </a:r>
            <a:endParaRPr lang="pt-BR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2C9D6-1CC5-496A-885A-F0E220037D08}" type="slidenum">
              <a:rPr lang="pt-BR" smtClean="0"/>
              <a:pPr/>
              <a:t>38</a:t>
            </a:fld>
            <a:endParaRPr lang="pt-B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=&gt;Prevenção:</a:t>
            </a:r>
          </a:p>
          <a:p>
            <a:r>
              <a:rPr lang="pt-BR" dirty="0" err="1" smtClean="0"/>
              <a:t>Pluviara</a:t>
            </a:r>
            <a:r>
              <a:rPr lang="pt-BR" dirty="0" smtClean="0"/>
              <a:t> :Não possui</a:t>
            </a:r>
          </a:p>
          <a:p>
            <a:r>
              <a:rPr lang="pt-BR" dirty="0" smtClean="0"/>
              <a:t>Cingapura:</a:t>
            </a:r>
            <a:r>
              <a:rPr lang="pt-BR" baseline="0" dirty="0" smtClean="0"/>
              <a:t> alerta na subida de água do canal</a:t>
            </a:r>
          </a:p>
          <a:p>
            <a:r>
              <a:rPr lang="pt-BR" baseline="0" dirty="0" smtClean="0"/>
              <a:t>EFAS: previsão de alagamentos e enchentes com 10 dias de adiantamento.</a:t>
            </a:r>
            <a:endParaRPr lang="pt-BR" dirty="0" smtClean="0"/>
          </a:p>
          <a:p>
            <a:r>
              <a:rPr lang="pt-BR" baseline="0" dirty="0" smtClean="0"/>
              <a:t>=&gt;</a:t>
            </a:r>
            <a:r>
              <a:rPr lang="pt-BR" baseline="0" dirty="0" err="1" smtClean="0"/>
              <a:t>Abragência</a:t>
            </a:r>
            <a:r>
              <a:rPr lang="pt-BR" baseline="0" dirty="0" smtClean="0"/>
              <a:t>:</a:t>
            </a:r>
          </a:p>
          <a:p>
            <a:r>
              <a:rPr lang="pt-BR" baseline="0" dirty="0" err="1" smtClean="0"/>
              <a:t>Pluviara</a:t>
            </a:r>
            <a:r>
              <a:rPr lang="pt-BR" baseline="0" dirty="0" smtClean="0"/>
              <a:t> e Cingapura: depende da quantidade de sensores</a:t>
            </a:r>
          </a:p>
          <a:p>
            <a:r>
              <a:rPr lang="pt-BR" baseline="0" dirty="0" smtClean="0"/>
              <a:t>EFAS: por satélite (área de atuação maior)</a:t>
            </a:r>
          </a:p>
          <a:p>
            <a:pPr>
              <a:buFont typeface="Symbol"/>
              <a:buChar char="Þ"/>
            </a:pPr>
            <a:r>
              <a:rPr lang="pt-BR" baseline="0" dirty="0" smtClean="0"/>
              <a:t>Integração:</a:t>
            </a:r>
          </a:p>
          <a:p>
            <a:pPr>
              <a:buFont typeface="Symbol"/>
              <a:buNone/>
            </a:pPr>
            <a:r>
              <a:rPr lang="pt-BR" baseline="0" dirty="0" smtClean="0"/>
              <a:t>EFAS: informações de diversas fontes meteorológicas ( umidade, chuva, vento)</a:t>
            </a:r>
          </a:p>
          <a:p>
            <a:pPr>
              <a:buFont typeface="Symbol"/>
              <a:buNone/>
            </a:pPr>
            <a:r>
              <a:rPr lang="pt-BR" baseline="0" dirty="0" err="1" smtClean="0"/>
              <a:t>Pluviara</a:t>
            </a:r>
            <a:r>
              <a:rPr lang="pt-BR" baseline="0" dirty="0" smtClean="0"/>
              <a:t>: Informações importantes ao motorista e provenientes de demais fontes</a:t>
            </a:r>
          </a:p>
          <a:p>
            <a:pPr>
              <a:buFont typeface="Symbol"/>
              <a:buChar char="Þ"/>
            </a:pPr>
            <a:r>
              <a:rPr lang="pt-BR" baseline="0" dirty="0" smtClean="0"/>
              <a:t>Tempo real</a:t>
            </a:r>
          </a:p>
          <a:p>
            <a:pPr>
              <a:buFont typeface="Symbol"/>
              <a:buNone/>
            </a:pPr>
            <a:r>
              <a:rPr lang="pt-BR" baseline="0" dirty="0" smtClean="0"/>
              <a:t>EFAS: apenas enviado aos órgãos parceiros </a:t>
            </a:r>
          </a:p>
          <a:p>
            <a:pPr>
              <a:buFont typeface="Symbol"/>
              <a:buNone/>
            </a:pPr>
            <a:r>
              <a:rPr lang="pt-BR" baseline="0" dirty="0" err="1" smtClean="0"/>
              <a:t>Pluviara</a:t>
            </a:r>
            <a:r>
              <a:rPr lang="pt-BR" baseline="0" dirty="0" smtClean="0"/>
              <a:t> e Cingapura: a cada mudança de estado </a:t>
            </a:r>
            <a:endParaRPr lang="pt-BR" dirty="0" smtClean="0"/>
          </a:p>
          <a:p>
            <a:pPr>
              <a:buFont typeface="Symbol"/>
              <a:buChar char="Þ"/>
            </a:pPr>
            <a:r>
              <a:rPr lang="pt-BR" dirty="0" err="1" smtClean="0"/>
              <a:t>Info</a:t>
            </a:r>
            <a:r>
              <a:rPr lang="pt-BR" dirty="0" smtClean="0"/>
              <a:t> Altura:</a:t>
            </a:r>
            <a:endParaRPr lang="pt-BR" baseline="0" dirty="0" smtClean="0"/>
          </a:p>
          <a:p>
            <a:pPr>
              <a:buFont typeface="Symbol"/>
              <a:buNone/>
            </a:pPr>
            <a:r>
              <a:rPr lang="pt-BR" baseline="0" dirty="0" err="1" smtClean="0"/>
              <a:t>Pluviara</a:t>
            </a:r>
            <a:r>
              <a:rPr lang="pt-BR" baseline="0" dirty="0" smtClean="0"/>
              <a:t>: altura de água em relação a via, influenciando no tráfego.</a:t>
            </a:r>
          </a:p>
          <a:p>
            <a:pPr>
              <a:buFont typeface="Symbol"/>
              <a:buChar char="Þ"/>
            </a:pPr>
            <a:r>
              <a:rPr lang="pt-BR" baseline="0" dirty="0" smtClean="0"/>
              <a:t>Histórico</a:t>
            </a:r>
          </a:p>
          <a:p>
            <a:pPr>
              <a:buFont typeface="Symbol"/>
              <a:buNone/>
            </a:pPr>
            <a:r>
              <a:rPr lang="pt-BR" baseline="0" dirty="0" smtClean="0"/>
              <a:t>Cingapura: histórico limitado</a:t>
            </a:r>
          </a:p>
          <a:p>
            <a:pPr>
              <a:buFont typeface="Symbol"/>
              <a:buNone/>
            </a:pPr>
            <a:r>
              <a:rPr lang="pt-BR" baseline="0" dirty="0" err="1" smtClean="0"/>
              <a:t>Pluviara</a:t>
            </a:r>
            <a:r>
              <a:rPr lang="pt-BR" baseline="0" dirty="0" smtClean="0"/>
              <a:t> e EFAS: possuem históricos de grande duração</a:t>
            </a:r>
          </a:p>
          <a:p>
            <a:pPr>
              <a:buFont typeface="Symbol"/>
              <a:buChar char="Þ"/>
            </a:pPr>
            <a:r>
              <a:rPr lang="pt-BR" baseline="0" dirty="0" smtClean="0"/>
              <a:t>Interface</a:t>
            </a:r>
          </a:p>
          <a:p>
            <a:pPr>
              <a:buFont typeface="Symbol"/>
              <a:buNone/>
            </a:pPr>
            <a:r>
              <a:rPr lang="pt-BR" baseline="0" dirty="0" smtClean="0"/>
              <a:t>EFAS:  interface apenas no site e com alto conteúdo técnico</a:t>
            </a:r>
          </a:p>
          <a:p>
            <a:pPr>
              <a:buFont typeface="Symbol"/>
              <a:buNone/>
            </a:pPr>
            <a:r>
              <a:rPr lang="pt-BR" baseline="0" dirty="0" err="1" smtClean="0"/>
              <a:t>Pluviara</a:t>
            </a:r>
            <a:r>
              <a:rPr lang="pt-BR" baseline="0" dirty="0" smtClean="0"/>
              <a:t>: boas interfaces sites e celular</a:t>
            </a:r>
          </a:p>
          <a:p>
            <a:pPr>
              <a:buFont typeface="Symbol"/>
              <a:buNone/>
            </a:pPr>
            <a:r>
              <a:rPr lang="pt-BR" baseline="0" dirty="0" smtClean="0"/>
              <a:t>Cingapura: Boa interface para o site</a:t>
            </a:r>
          </a:p>
          <a:p>
            <a:pPr>
              <a:buFont typeface="Symbol"/>
              <a:buChar char="Þ"/>
            </a:pPr>
            <a:r>
              <a:rPr lang="pt-BR" baseline="0" dirty="0" err="1" smtClean="0"/>
              <a:t>Info</a:t>
            </a:r>
            <a:r>
              <a:rPr lang="pt-BR" baseline="0" dirty="0" smtClean="0"/>
              <a:t> Posição: </a:t>
            </a:r>
          </a:p>
          <a:p>
            <a:pPr>
              <a:buFont typeface="Symbol"/>
              <a:buNone/>
            </a:pPr>
            <a:r>
              <a:rPr lang="pt-BR" baseline="0" dirty="0" err="1" smtClean="0"/>
              <a:t>Pluviara</a:t>
            </a:r>
            <a:r>
              <a:rPr lang="pt-BR" baseline="0" dirty="0" smtClean="0"/>
              <a:t> e Cingapura: informam locais de ruas(canais) e trechos das mesmas</a:t>
            </a:r>
          </a:p>
          <a:p>
            <a:pPr>
              <a:buFont typeface="Symbol"/>
              <a:buNone/>
            </a:pPr>
            <a:r>
              <a:rPr lang="pt-BR" baseline="0" dirty="0" smtClean="0"/>
              <a:t>EFAS: mostra por regiões (cidades ou países)</a:t>
            </a:r>
          </a:p>
          <a:p>
            <a:pPr>
              <a:buFont typeface="Symbol"/>
              <a:buChar char="Þ"/>
            </a:pPr>
            <a:r>
              <a:rPr lang="pt-BR" baseline="0" dirty="0" smtClean="0"/>
              <a:t>Interação:  usuários colocam informações e também é um canal de comunicação entre população – órgãos públicos </a:t>
            </a:r>
          </a:p>
          <a:p>
            <a:pPr>
              <a:buFont typeface="Symbol"/>
              <a:buChar char="Þ"/>
            </a:pPr>
            <a:r>
              <a:rPr lang="pt-BR" baseline="0" dirty="0" smtClean="0"/>
              <a:t>Personalização: </a:t>
            </a:r>
          </a:p>
          <a:p>
            <a:pPr>
              <a:buFont typeface="Symbol"/>
              <a:buNone/>
            </a:pPr>
            <a:r>
              <a:rPr lang="pt-BR" baseline="0" dirty="0" err="1" smtClean="0"/>
              <a:t>Pluviara</a:t>
            </a:r>
            <a:r>
              <a:rPr lang="pt-BR" baseline="0" dirty="0" smtClean="0"/>
              <a:t>: Possibilita selecionar os pontos de monitoramento de interesse, o meio em que deseja receber os alertas e o grau de alagamento </a:t>
            </a:r>
          </a:p>
          <a:p>
            <a:pPr>
              <a:buFont typeface="Symbol"/>
              <a:buNone/>
            </a:pPr>
            <a:r>
              <a:rPr lang="pt-BR" baseline="0" dirty="0" smtClean="0"/>
              <a:t>Cingapura: pode selecionar se deseja receber por SMS e escolher os pontos desejados</a:t>
            </a:r>
            <a:endParaRPr lang="pt-BR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2C9D6-1CC5-496A-885A-F0E220037D08}" type="slidenum">
              <a:rPr lang="pt-BR" smtClean="0"/>
              <a:pPr/>
              <a:t>39</a:t>
            </a:fld>
            <a:endParaRPr lang="pt-B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Aqui ficará</a:t>
            </a:r>
            <a:r>
              <a:rPr lang="pt-BR" baseline="0" dirty="0" smtClean="0"/>
              <a:t> a descrição do sensor usado os sinais que serão enviados </a:t>
            </a:r>
          </a:p>
          <a:p>
            <a:r>
              <a:rPr lang="pt-BR" baseline="0" dirty="0" smtClean="0"/>
              <a:t>Descrição rápida também de qual seria o melhor design a ser usado considerando-se a estrutura da cidade, questões de manutenção e vandalismo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2C9D6-1CC5-496A-885A-F0E220037D08}" type="slidenum">
              <a:rPr lang="pt-BR" smtClean="0"/>
              <a:pPr/>
              <a:t>42</a:t>
            </a:fld>
            <a:endParaRPr lang="pt-B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Descrição da comunicação</a:t>
            </a:r>
            <a:r>
              <a:rPr lang="pt-BR" baseline="0" dirty="0" smtClean="0"/>
              <a:t> GSM e dos embarcados.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2C9D6-1CC5-496A-885A-F0E220037D08}" type="slidenum">
              <a:rPr lang="pt-BR" smtClean="0"/>
              <a:pPr/>
              <a:t>43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Falta ainda adicionar visão</a:t>
            </a:r>
            <a:r>
              <a:rPr lang="pt-BR" baseline="0" dirty="0" smtClean="0"/>
              <a:t> e missão da empresa ( 1 slide a mais depois deste)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2C9D6-1CC5-496A-885A-F0E220037D08}" type="slidenum">
              <a:rPr lang="pt-BR" smtClean="0"/>
              <a:pPr/>
              <a:t>3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Fotos do últimos alagamentos ocorridos este ano na cidade do Recife.</a:t>
            </a:r>
          </a:p>
          <a:p>
            <a:r>
              <a:rPr lang="pt-BR" dirty="0" smtClean="0"/>
              <a:t>1-</a:t>
            </a:r>
            <a:r>
              <a:rPr lang="pt-BR" baseline="0" dirty="0" smtClean="0"/>
              <a:t> Trânsito nas principais vias do Recife causado pelos pontos de alagamento</a:t>
            </a:r>
          </a:p>
          <a:p>
            <a:r>
              <a:rPr lang="pt-BR" baseline="0" dirty="0" smtClean="0"/>
              <a:t>2- Prejuízo material: carros ficam nas ruas, necessitam de ajuda para serem retirados, causando ainda mais trânsito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2C9D6-1CC5-496A-885A-F0E220037D08}" type="slidenum">
              <a:rPr lang="pt-BR" smtClean="0"/>
              <a:pPr/>
              <a:t>4</a:t>
            </a:fld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1- TV e rádio</a:t>
            </a:r>
          </a:p>
          <a:p>
            <a:r>
              <a:rPr lang="pt-BR" dirty="0" smtClean="0"/>
              <a:t>2- </a:t>
            </a:r>
            <a:r>
              <a:rPr lang="pt-BR" dirty="0" err="1" smtClean="0"/>
              <a:t>Twitter</a:t>
            </a:r>
            <a:r>
              <a:rPr lang="pt-BR" dirty="0" smtClean="0"/>
              <a:t>, </a:t>
            </a:r>
            <a:r>
              <a:rPr lang="pt-BR" dirty="0" err="1" smtClean="0"/>
              <a:t>facebook</a:t>
            </a:r>
            <a:endParaRPr lang="pt-BR" dirty="0" smtClean="0"/>
          </a:p>
          <a:p>
            <a:r>
              <a:rPr lang="pt-BR" dirty="0" smtClean="0"/>
              <a:t>3- Sites de noticias </a:t>
            </a:r>
          </a:p>
          <a:p>
            <a:endParaRPr lang="pt-BR" dirty="0" smtClean="0"/>
          </a:p>
          <a:p>
            <a:r>
              <a:rPr lang="pt-BR" dirty="0" smtClean="0"/>
              <a:t>Mostrar que a informação está espalhada e muitas vezes incompleta e subjetiva,</a:t>
            </a:r>
            <a:r>
              <a:rPr lang="pt-BR" baseline="0" dirty="0" smtClean="0"/>
              <a:t> e pode estar desatualizada.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2C9D6-1CC5-496A-885A-F0E220037D08}" type="slidenum">
              <a:rPr lang="pt-BR" smtClean="0"/>
              <a:pPr/>
              <a:t>7</a:t>
            </a:fld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1- TV e rádio</a:t>
            </a:r>
          </a:p>
          <a:p>
            <a:r>
              <a:rPr lang="pt-BR" dirty="0" smtClean="0"/>
              <a:t>2- </a:t>
            </a:r>
            <a:r>
              <a:rPr lang="pt-BR" dirty="0" err="1" smtClean="0"/>
              <a:t>Twitter</a:t>
            </a:r>
            <a:r>
              <a:rPr lang="pt-BR" dirty="0" smtClean="0"/>
              <a:t>, </a:t>
            </a:r>
            <a:r>
              <a:rPr lang="pt-BR" dirty="0" err="1" smtClean="0"/>
              <a:t>facebook</a:t>
            </a:r>
            <a:endParaRPr lang="pt-BR" dirty="0" smtClean="0"/>
          </a:p>
          <a:p>
            <a:r>
              <a:rPr lang="pt-BR" dirty="0" smtClean="0"/>
              <a:t>3- Sites de noticias </a:t>
            </a:r>
          </a:p>
          <a:p>
            <a:endParaRPr lang="pt-BR" dirty="0" smtClean="0"/>
          </a:p>
          <a:p>
            <a:r>
              <a:rPr lang="pt-BR" dirty="0" smtClean="0"/>
              <a:t>Mostrar que a informação está espalhada e muitas vezes incompleta e subjetiva,</a:t>
            </a:r>
            <a:r>
              <a:rPr lang="pt-BR" baseline="0" dirty="0" smtClean="0"/>
              <a:t> e pode estar desatualizada.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2C9D6-1CC5-496A-885A-F0E220037D08}" type="slidenum">
              <a:rPr lang="pt-BR" smtClean="0"/>
              <a:pPr/>
              <a:t>8</a:t>
            </a:fld>
            <a:endParaRPr 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Precisa de detalhamento ( Questionário cliente)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2C9D6-1CC5-496A-885A-F0E220037D08}" type="slidenum">
              <a:rPr lang="pt-BR" smtClean="0"/>
              <a:pPr/>
              <a:t>9</a:t>
            </a:fld>
            <a:endParaRPr 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Uma</a:t>
            </a:r>
            <a:r>
              <a:rPr lang="pt-BR" baseline="0" dirty="0" smtClean="0"/>
              <a:t> parte do caminhão possui água para ser usada no jato e assim eliminar os resíduos sólidos e uma outra parte serve para receber a água </a:t>
            </a:r>
            <a:r>
              <a:rPr lang="pt-BR" baseline="0" dirty="0" err="1" smtClean="0"/>
              <a:t>succionada</a:t>
            </a:r>
            <a:r>
              <a:rPr lang="pt-BR" baseline="0" dirty="0" smtClean="0"/>
              <a:t>!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2C9D6-1CC5-496A-885A-F0E220037D08}" type="slidenum">
              <a:rPr lang="pt-BR" smtClean="0"/>
              <a:pPr/>
              <a:t>10</a:t>
            </a:fld>
            <a:endParaRPr 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2C9D6-1CC5-496A-885A-F0E220037D08}" type="slidenum">
              <a:rPr lang="pt-BR" smtClean="0"/>
              <a:pPr/>
              <a:t>12</a:t>
            </a:fld>
            <a:endParaRPr lang="pt-B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Desvantagens:</a:t>
            </a:r>
            <a:r>
              <a:rPr lang="pt-BR" baseline="0" dirty="0" smtClean="0"/>
              <a:t> usa dados de outros sites, como por exemplo o próprio CGE: comissão de gerência de emergências</a:t>
            </a:r>
          </a:p>
          <a:p>
            <a:r>
              <a:rPr lang="pt-BR" baseline="0" dirty="0" smtClean="0"/>
              <a:t>O aplicativo é atualizado a cada 15 minutos se baseando nas informações destes meios. </a:t>
            </a:r>
          </a:p>
          <a:p>
            <a:r>
              <a:rPr lang="pt-BR" baseline="0" dirty="0" smtClean="0"/>
              <a:t>Não há uma informação detalhada sobre o nível de água nem sobre índice pluviométrico.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2C9D6-1CC5-496A-885A-F0E220037D08}" type="slidenum">
              <a:rPr lang="pt-BR" smtClean="0"/>
              <a:pPr/>
              <a:t>15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E14DC-6B31-4952-BEC5-A5872C97B255}" type="datetimeFigureOut">
              <a:rPr lang="pt-BR" smtClean="0"/>
              <a:pPr/>
              <a:t>04/09/2011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510A8-37E7-4E11-8528-514DD1EA5E0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E14DC-6B31-4952-BEC5-A5872C97B255}" type="datetimeFigureOut">
              <a:rPr lang="pt-BR" smtClean="0"/>
              <a:pPr/>
              <a:t>04/09/2011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510A8-37E7-4E11-8528-514DD1EA5E0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E14DC-6B31-4952-BEC5-A5872C97B255}" type="datetimeFigureOut">
              <a:rPr lang="pt-BR" smtClean="0"/>
              <a:pPr/>
              <a:t>04/09/2011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510A8-37E7-4E11-8528-514DD1EA5E0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E14DC-6B31-4952-BEC5-A5872C97B255}" type="datetimeFigureOut">
              <a:rPr lang="pt-BR" smtClean="0"/>
              <a:pPr/>
              <a:t>04/09/2011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510A8-37E7-4E11-8528-514DD1EA5E0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E14DC-6B31-4952-BEC5-A5872C97B255}" type="datetimeFigureOut">
              <a:rPr lang="pt-BR" smtClean="0"/>
              <a:pPr/>
              <a:t>04/09/2011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510A8-37E7-4E11-8528-514DD1EA5E0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E14DC-6B31-4952-BEC5-A5872C97B255}" type="datetimeFigureOut">
              <a:rPr lang="pt-BR" smtClean="0"/>
              <a:pPr/>
              <a:t>04/09/2011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510A8-37E7-4E11-8528-514DD1EA5E0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E14DC-6B31-4952-BEC5-A5872C97B255}" type="datetimeFigureOut">
              <a:rPr lang="pt-BR" smtClean="0"/>
              <a:pPr/>
              <a:t>04/09/2011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510A8-37E7-4E11-8528-514DD1EA5E0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E14DC-6B31-4952-BEC5-A5872C97B255}" type="datetimeFigureOut">
              <a:rPr lang="pt-BR" smtClean="0"/>
              <a:pPr/>
              <a:t>04/09/2011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510A8-37E7-4E11-8528-514DD1EA5E0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E14DC-6B31-4952-BEC5-A5872C97B255}" type="datetimeFigureOut">
              <a:rPr lang="pt-BR" smtClean="0"/>
              <a:pPr/>
              <a:t>04/09/2011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510A8-37E7-4E11-8528-514DD1EA5E0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E14DC-6B31-4952-BEC5-A5872C97B255}" type="datetimeFigureOut">
              <a:rPr lang="pt-BR" smtClean="0"/>
              <a:pPr/>
              <a:t>04/09/2011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510A8-37E7-4E11-8528-514DD1EA5E0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E14DC-6B31-4952-BEC5-A5872C97B255}" type="datetimeFigureOut">
              <a:rPr lang="pt-BR" smtClean="0"/>
              <a:pPr/>
              <a:t>04/09/2011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510A8-37E7-4E11-8528-514DD1EA5E0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DE14DC-6B31-4952-BEC5-A5872C97B255}" type="datetimeFigureOut">
              <a:rPr lang="pt-BR" smtClean="0"/>
              <a:pPr/>
              <a:t>04/09/2011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D510A8-37E7-4E11-8528-514DD1EA5E0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0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gif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pluviara_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4653136"/>
            <a:ext cx="8012699" cy="1907785"/>
          </a:xfrm>
          <a:prstGeom prst="rect">
            <a:avLst/>
          </a:prstGeom>
        </p:spPr>
      </p:pic>
      <p:pic>
        <p:nvPicPr>
          <p:cNvPr id="6" name="Imagem 5" descr="reeforge_versao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02168" y="620688"/>
            <a:ext cx="3652174" cy="1224136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2123728" y="2204864"/>
            <a:ext cx="468052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6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Apresenta</a:t>
            </a:r>
            <a:endParaRPr lang="pt-BR" sz="6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008112"/>
          </a:xfrm>
        </p:spPr>
        <p:txBody>
          <a:bodyPr/>
          <a:lstStyle/>
          <a:p>
            <a:r>
              <a:rPr lang="pt-BR" dirty="0" smtClean="0"/>
              <a:t>Cenário: para as autoridades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124744"/>
            <a:ext cx="3888432" cy="3168351"/>
          </a:xfrm>
        </p:spPr>
        <p:txBody>
          <a:bodyPr>
            <a:normAutofit fontScale="92500" lnSpcReduction="20000"/>
          </a:bodyPr>
          <a:lstStyle/>
          <a:p>
            <a:r>
              <a:rPr lang="pt-BR" dirty="0" smtClean="0"/>
              <a:t>Sem informações rápidas e confiáveis, não há como a </a:t>
            </a:r>
            <a:r>
              <a:rPr lang="pt-BR" dirty="0" err="1" smtClean="0"/>
              <a:t>Emlurb</a:t>
            </a:r>
            <a:r>
              <a:rPr lang="pt-BR" dirty="0" smtClean="0"/>
              <a:t> acionar os caminhões de limpeza de galerias muito menos outros órgãos como CTTU.</a:t>
            </a:r>
          </a:p>
        </p:txBody>
      </p:sp>
      <p:pic>
        <p:nvPicPr>
          <p:cNvPr id="5" name="Imagem 4" descr="0510-AV_NORTE_LIMPEZA_GALERIAS-12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1960" y="1340768"/>
            <a:ext cx="4686304" cy="3206941"/>
          </a:xfrm>
          <a:prstGeom prst="rect">
            <a:avLst/>
          </a:prstGeom>
        </p:spPr>
      </p:pic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611560" y="4653136"/>
            <a:ext cx="8064896" cy="18722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pt-BR" sz="3200" dirty="0" smtClean="0"/>
              <a:t>Sem informações de altura de água acumulada, não há como fazer uma estimativa de volume da água a ser retirada.</a:t>
            </a:r>
            <a:endParaRPr kumimoji="0" lang="pt-B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994122"/>
          </a:xfrm>
        </p:spPr>
        <p:txBody>
          <a:bodyPr/>
          <a:lstStyle/>
          <a:p>
            <a:r>
              <a:rPr lang="pt-BR" dirty="0" smtClean="0"/>
              <a:t>Uma realidade nacional</a:t>
            </a:r>
            <a:endParaRPr lang="pt-BR" dirty="0"/>
          </a:p>
        </p:txBody>
      </p:sp>
      <p:pic>
        <p:nvPicPr>
          <p:cNvPr id="4" name="Espaço Reservado para Conteúdo 3" descr="ruas-alagadas-no-ri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9" y="1268760"/>
            <a:ext cx="3672408" cy="2752823"/>
          </a:xfrm>
        </p:spPr>
      </p:pic>
      <p:sp>
        <p:nvSpPr>
          <p:cNvPr id="6" name="CaixaDeTexto 5"/>
          <p:cNvSpPr txBox="1"/>
          <p:nvPr/>
        </p:nvSpPr>
        <p:spPr>
          <a:xfrm>
            <a:off x="467544" y="3212976"/>
            <a:ext cx="2808312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3600" dirty="0" smtClean="0"/>
              <a:t>Rio de Janeiro</a:t>
            </a:r>
            <a:endParaRPr lang="pt-BR" sz="3600" dirty="0"/>
          </a:p>
        </p:txBody>
      </p:sp>
      <p:pic>
        <p:nvPicPr>
          <p:cNvPr id="7" name="Imagem 6" descr="1030816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1340768"/>
            <a:ext cx="3744416" cy="2574927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4932040" y="3068960"/>
            <a:ext cx="288032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3600" dirty="0" smtClean="0"/>
              <a:t>Porto Alegre</a:t>
            </a:r>
            <a:endParaRPr lang="pt-BR" sz="3600" dirty="0"/>
          </a:p>
        </p:txBody>
      </p:sp>
      <p:pic>
        <p:nvPicPr>
          <p:cNvPr id="9" name="Imagem 8" descr="ENCHENTES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560" y="4149080"/>
            <a:ext cx="3528392" cy="2110755"/>
          </a:xfrm>
          <a:prstGeom prst="rect">
            <a:avLst/>
          </a:prstGeom>
        </p:spPr>
      </p:pic>
      <p:pic>
        <p:nvPicPr>
          <p:cNvPr id="10" name="Imagem 9" descr="Cena enchente SP_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16016" y="4077072"/>
            <a:ext cx="3640460" cy="2234952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1835696" y="5589240"/>
            <a:ext cx="5184576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3600" dirty="0" smtClean="0"/>
              <a:t>São Paulo: terra da garoa</a:t>
            </a:r>
            <a:endParaRPr lang="pt-BR" sz="36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image09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23728" y="4005064"/>
            <a:ext cx="5544616" cy="223224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40768"/>
          </a:xfrm>
        </p:spPr>
        <p:txBody>
          <a:bodyPr/>
          <a:lstStyle/>
          <a:p>
            <a:r>
              <a:rPr lang="pt-BR" dirty="0" smtClean="0"/>
              <a:t>Uma realidade mundial</a:t>
            </a:r>
            <a:endParaRPr lang="pt-BR" dirty="0"/>
          </a:p>
        </p:txBody>
      </p:sp>
      <p:pic>
        <p:nvPicPr>
          <p:cNvPr id="4" name="Espaço Reservado para Conteúdo 3" descr="floods-in-australia_246-150x150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251520" y="1268760"/>
            <a:ext cx="2808312" cy="2808312"/>
          </a:xfrm>
        </p:spPr>
      </p:pic>
      <p:sp>
        <p:nvSpPr>
          <p:cNvPr id="6" name="CaixaDeTexto 5"/>
          <p:cNvSpPr txBox="1"/>
          <p:nvPr/>
        </p:nvSpPr>
        <p:spPr>
          <a:xfrm>
            <a:off x="467544" y="3356992"/>
            <a:ext cx="2376264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3600" dirty="0" smtClean="0"/>
              <a:t>Austrália</a:t>
            </a:r>
            <a:endParaRPr lang="pt-BR" sz="36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6012160" y="5445224"/>
            <a:ext cx="2304256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3600" dirty="0" smtClean="0"/>
              <a:t>Cingapura</a:t>
            </a:r>
            <a:endParaRPr lang="pt-BR" sz="3600" dirty="0"/>
          </a:p>
        </p:txBody>
      </p:sp>
      <p:pic>
        <p:nvPicPr>
          <p:cNvPr id="10" name="Imagem 9" descr="cycling-westminster-415x26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51920" y="1196751"/>
            <a:ext cx="4320480" cy="2706807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4572000" y="3068960"/>
            <a:ext cx="2304256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3600" dirty="0" smtClean="0"/>
              <a:t>Inglaterra</a:t>
            </a:r>
            <a:endParaRPr lang="pt-BR" sz="3600" dirty="0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080120"/>
          </a:xfrm>
        </p:spPr>
        <p:txBody>
          <a:bodyPr/>
          <a:lstStyle/>
          <a:p>
            <a:r>
              <a:rPr lang="pt-BR" dirty="0" smtClean="0"/>
              <a:t>Motivação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r>
              <a:rPr lang="pt-BR" dirty="0" smtClean="0"/>
              <a:t>E se houvesse um sistema de monitoramento em tempo real das vias alagadas que unisse também informações de trânsito e clima, tudo de uma maneira fácil e intuitiva? </a:t>
            </a:r>
          </a:p>
          <a:p>
            <a:r>
              <a:rPr lang="pt-BR" dirty="0" smtClean="0"/>
              <a:t>E se este sistema também tivesse serviços de alerta para celular?</a:t>
            </a:r>
          </a:p>
          <a:p>
            <a:pPr>
              <a:buNone/>
            </a:pPr>
            <a:r>
              <a:rPr lang="pt-BR" dirty="0" smtClean="0"/>
              <a:t> </a:t>
            </a:r>
            <a:endParaRPr lang="pt-BR" dirty="0"/>
          </a:p>
        </p:txBody>
      </p:sp>
      <p:pic>
        <p:nvPicPr>
          <p:cNvPr id="4" name="Imagem 3" descr="Ide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92080" y="3933056"/>
            <a:ext cx="3149013" cy="2277686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994122"/>
          </a:xfrm>
        </p:spPr>
        <p:txBody>
          <a:bodyPr/>
          <a:lstStyle/>
          <a:p>
            <a:r>
              <a:rPr lang="pt-BR" dirty="0" smtClean="0"/>
              <a:t>O que existe atualmente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4000" dirty="0" smtClean="0"/>
              <a:t>Alaga –SP</a:t>
            </a:r>
          </a:p>
          <a:p>
            <a:r>
              <a:rPr lang="pt-BR" sz="4000" dirty="0" smtClean="0"/>
              <a:t>CGE</a:t>
            </a:r>
          </a:p>
          <a:p>
            <a:r>
              <a:rPr lang="pt-BR" sz="4000" dirty="0" smtClean="0"/>
              <a:t>PUB – Cingapura</a:t>
            </a:r>
          </a:p>
          <a:p>
            <a:r>
              <a:rPr lang="pt-BR" sz="4000" dirty="0" smtClean="0"/>
              <a:t>EFAS: </a:t>
            </a:r>
            <a:r>
              <a:rPr lang="pt-BR" sz="4000" dirty="0" err="1" smtClean="0"/>
              <a:t>european</a:t>
            </a:r>
            <a:r>
              <a:rPr lang="pt-BR" sz="4000" dirty="0" smtClean="0"/>
              <a:t> </a:t>
            </a:r>
            <a:r>
              <a:rPr lang="pt-BR" sz="4000" dirty="0" err="1" smtClean="0"/>
              <a:t>flood</a:t>
            </a:r>
            <a:r>
              <a:rPr lang="pt-BR" sz="4000" dirty="0" smtClean="0"/>
              <a:t> </a:t>
            </a:r>
            <a:r>
              <a:rPr lang="pt-BR" sz="4000" dirty="0" err="1" smtClean="0"/>
              <a:t>alert</a:t>
            </a:r>
            <a:r>
              <a:rPr lang="pt-BR" sz="4000" dirty="0" smtClean="0"/>
              <a:t> system</a:t>
            </a:r>
            <a:endParaRPr lang="pt-BR" sz="4000" dirty="0"/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pt-BR" dirty="0" err="1" smtClean="0"/>
              <a:t>Alaga-SP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r>
              <a:rPr lang="pt-BR" dirty="0" smtClean="0"/>
              <a:t>Aplicativo para </a:t>
            </a:r>
            <a:r>
              <a:rPr lang="pt-BR" dirty="0" err="1" smtClean="0"/>
              <a:t>iphone</a:t>
            </a:r>
            <a:r>
              <a:rPr lang="pt-BR" dirty="0" smtClean="0"/>
              <a:t> que informa a situação das vias monitoradas. Foi o aplicativo mais vendido ano passado.</a:t>
            </a:r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/>
          </a:p>
        </p:txBody>
      </p:sp>
      <p:pic>
        <p:nvPicPr>
          <p:cNvPr id="4" name="Imagem 3" descr="AlagaSP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03648" y="2996952"/>
            <a:ext cx="6249273" cy="3238952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pt-BR" dirty="0" err="1" smtClean="0"/>
              <a:t>Alaga-SP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Informa posição do alagamento pelo nome da via alagada;</a:t>
            </a:r>
          </a:p>
          <a:p>
            <a:r>
              <a:rPr lang="pt-BR" dirty="0" smtClean="0"/>
              <a:t>Informa a altura da água através de adjetivos transitável e intransitável;</a:t>
            </a:r>
          </a:p>
          <a:p>
            <a:r>
              <a:rPr lang="pt-BR" dirty="0" smtClean="0"/>
              <a:t>Usa dados de diversos sites e atualiza as informações a cada 15 minutos</a:t>
            </a:r>
            <a:endParaRPr lang="pt-BR" dirty="0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pt-BR" dirty="0" err="1" smtClean="0"/>
              <a:t>Alaga-SP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/>
          <a:lstStyle/>
          <a:p>
            <a:r>
              <a:rPr lang="pt-BR" dirty="0" smtClean="0"/>
              <a:t>O aplicativo sofreu alguns problemas devido a necessidade de coletar dados de outras fontes.</a:t>
            </a:r>
            <a:endParaRPr lang="pt-BR" dirty="0"/>
          </a:p>
        </p:txBody>
      </p:sp>
      <p:pic>
        <p:nvPicPr>
          <p:cNvPr id="4" name="Imagem 3" descr="AlagaSP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3212976"/>
            <a:ext cx="7535452" cy="303597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CGE – Centro de gerenciamento de emergências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84785"/>
            <a:ext cx="8686800" cy="4680520"/>
          </a:xfrm>
        </p:spPr>
        <p:txBody>
          <a:bodyPr/>
          <a:lstStyle/>
          <a:p>
            <a:r>
              <a:rPr lang="pt-BR" dirty="0" smtClean="0"/>
              <a:t>Site que disponibiliza diversas informações, desde previsão do tempo a imagens de satélite.</a:t>
            </a:r>
          </a:p>
          <a:p>
            <a:pPr>
              <a:buNone/>
            </a:pPr>
            <a:endParaRPr lang="pt-BR" dirty="0"/>
          </a:p>
        </p:txBody>
      </p:sp>
      <p:pic>
        <p:nvPicPr>
          <p:cNvPr id="4" name="Imagem 3" descr="CG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7624" y="2924944"/>
            <a:ext cx="7212067" cy="3344390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CGE – Centro de gerenciamento de emergências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Prevenção e integração : contém informações climáticas como umidade do ar, velocidade do vento, temperatura, que possibilita a previsão de chuva, tudo integrado no site;</a:t>
            </a:r>
          </a:p>
          <a:p>
            <a:r>
              <a:rPr lang="pt-BR" dirty="0" smtClean="0"/>
              <a:t>Abrangência ampla de toda a cidade de São Paulo;</a:t>
            </a:r>
          </a:p>
          <a:p>
            <a:r>
              <a:rPr lang="pt-BR" dirty="0" smtClean="0"/>
              <a:t>Disponibiliza histórico de alagamentos em cada ponto monitorado</a:t>
            </a:r>
            <a:endParaRPr lang="pt-BR" dirty="0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r>
              <a:rPr lang="pt-BR" dirty="0" smtClean="0"/>
              <a:t>Índice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040560"/>
          </a:xfrm>
        </p:spPr>
        <p:txBody>
          <a:bodyPr>
            <a:normAutofit fontScale="92500" lnSpcReduction="20000"/>
          </a:bodyPr>
          <a:lstStyle/>
          <a:p>
            <a:r>
              <a:rPr lang="pt-BR" dirty="0" smtClean="0"/>
              <a:t>Quem somos?</a:t>
            </a:r>
          </a:p>
          <a:p>
            <a:r>
              <a:rPr lang="pt-BR" dirty="0" smtClean="0"/>
              <a:t>O contexto local</a:t>
            </a:r>
          </a:p>
          <a:p>
            <a:r>
              <a:rPr lang="pt-BR" dirty="0" smtClean="0"/>
              <a:t>O contexto mundial</a:t>
            </a:r>
          </a:p>
          <a:p>
            <a:r>
              <a:rPr lang="pt-BR" dirty="0" smtClean="0"/>
              <a:t>Motivação</a:t>
            </a:r>
          </a:p>
          <a:p>
            <a:r>
              <a:rPr lang="pt-BR" dirty="0" smtClean="0"/>
              <a:t>O que existe atualmente?</a:t>
            </a:r>
          </a:p>
          <a:p>
            <a:r>
              <a:rPr lang="pt-BR" dirty="0" smtClean="0"/>
              <a:t>Patentes </a:t>
            </a:r>
          </a:p>
          <a:p>
            <a:r>
              <a:rPr lang="pt-BR" dirty="0" smtClean="0"/>
              <a:t>Nossa solução: </a:t>
            </a:r>
            <a:r>
              <a:rPr lang="pt-BR" dirty="0" err="1" smtClean="0"/>
              <a:t>Pluviara</a:t>
            </a:r>
            <a:endParaRPr lang="pt-BR" dirty="0" smtClean="0"/>
          </a:p>
          <a:p>
            <a:r>
              <a:rPr lang="pt-BR" dirty="0" smtClean="0"/>
              <a:t>Cenário com </a:t>
            </a:r>
            <a:r>
              <a:rPr lang="pt-BR" dirty="0" err="1" smtClean="0"/>
              <a:t>Pluviara</a:t>
            </a:r>
            <a:endParaRPr lang="pt-BR" dirty="0" smtClean="0"/>
          </a:p>
          <a:p>
            <a:r>
              <a:rPr lang="pt-BR" dirty="0" smtClean="0"/>
              <a:t>Divisão da equipe</a:t>
            </a:r>
          </a:p>
          <a:p>
            <a:r>
              <a:rPr lang="pt-BR" dirty="0" smtClean="0"/>
              <a:t>Tecnologias</a:t>
            </a:r>
          </a:p>
          <a:p>
            <a:r>
              <a:rPr lang="pt-BR" dirty="0" smtClean="0"/>
              <a:t>Agenda</a:t>
            </a:r>
          </a:p>
          <a:p>
            <a:endParaRPr lang="pt-BR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CGE – Centro de Gerenciamento de emergências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/>
          <a:lstStyle/>
          <a:p>
            <a:r>
              <a:rPr lang="pt-BR" dirty="0" smtClean="0"/>
              <a:t>Interface única no site e de fácil análise.</a:t>
            </a:r>
            <a:endParaRPr lang="pt-BR" dirty="0"/>
          </a:p>
        </p:txBody>
      </p:sp>
      <p:pic>
        <p:nvPicPr>
          <p:cNvPr id="5" name="Imagem 4" descr="CGE_históric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2348880"/>
            <a:ext cx="6989662" cy="3782235"/>
          </a:xfrm>
          <a:prstGeom prst="rect">
            <a:avLst/>
          </a:prstGeom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pt-BR" dirty="0" smtClean="0"/>
              <a:t>Comparando CGE e </a:t>
            </a:r>
            <a:r>
              <a:rPr lang="pt-BR" dirty="0" err="1" smtClean="0"/>
              <a:t>Alaga-SP</a:t>
            </a: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457200" y="1481138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pt-BR" dirty="0" smtClean="0"/>
              <a:t>PUB -Cingapura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r>
              <a:rPr lang="pt-BR" dirty="0" err="1" smtClean="0"/>
              <a:t>Public</a:t>
            </a:r>
            <a:r>
              <a:rPr lang="pt-BR" dirty="0" smtClean="0"/>
              <a:t> </a:t>
            </a:r>
            <a:r>
              <a:rPr lang="pt-BR" dirty="0" err="1" smtClean="0"/>
              <a:t>Utilities</a:t>
            </a:r>
            <a:r>
              <a:rPr lang="pt-BR" dirty="0" smtClean="0"/>
              <a:t> </a:t>
            </a:r>
            <a:r>
              <a:rPr lang="pt-BR" dirty="0" err="1" smtClean="0"/>
              <a:t>Board</a:t>
            </a:r>
            <a:r>
              <a:rPr lang="pt-BR" dirty="0" smtClean="0"/>
              <a:t>, órgão público de Cingapura, possui um sistema de monitoramento dos canais da cidade.</a:t>
            </a:r>
          </a:p>
          <a:p>
            <a:pPr>
              <a:buNone/>
            </a:pPr>
            <a:endParaRPr lang="pt-BR" dirty="0"/>
          </a:p>
        </p:txBody>
      </p:sp>
      <p:pic>
        <p:nvPicPr>
          <p:cNvPr id="4" name="Imagem 3" descr="alexandracana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3140968"/>
            <a:ext cx="3906298" cy="2650702"/>
          </a:xfrm>
          <a:prstGeom prst="rect">
            <a:avLst/>
          </a:prstGeom>
        </p:spPr>
      </p:pic>
      <p:pic>
        <p:nvPicPr>
          <p:cNvPr id="5" name="Imagem 4" descr="PUB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560" y="2924944"/>
            <a:ext cx="3816424" cy="3337873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pt-BR" dirty="0" smtClean="0"/>
              <a:t>PUB -Cingapura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68552"/>
          </a:xfrm>
        </p:spPr>
        <p:txBody>
          <a:bodyPr/>
          <a:lstStyle/>
          <a:p>
            <a:r>
              <a:rPr lang="pt-BR" dirty="0" smtClean="0"/>
              <a:t>Personalização: permite ao cidadão cadastrar seu celular para receber alertas via SMS. É possível escolher os pontos de onde se deseja receber o alerta.</a:t>
            </a:r>
          </a:p>
          <a:p>
            <a:r>
              <a:rPr lang="pt-BR" dirty="0" smtClean="0"/>
              <a:t>As informação da posição de alagamento em relação ao nome do canal (estações).</a:t>
            </a:r>
          </a:p>
          <a:p>
            <a:r>
              <a:rPr lang="pt-BR" dirty="0" smtClean="0"/>
              <a:t>Envia alertas na mudança de estados (nível maior que 75%) e disponibiliza um pequeno histórico do dia.</a:t>
            </a:r>
            <a:endParaRPr lang="pt-BR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476672"/>
            <a:ext cx="8507288" cy="5847928"/>
          </a:xfrm>
        </p:spPr>
        <p:txBody>
          <a:bodyPr/>
          <a:lstStyle/>
          <a:p>
            <a:pPr>
              <a:buNone/>
            </a:pPr>
            <a:endParaRPr lang="pt-BR" dirty="0" smtClean="0"/>
          </a:p>
          <a:p>
            <a:r>
              <a:rPr lang="pt-BR" dirty="0" smtClean="0"/>
              <a:t>Sensores de níveis são instalados neste canais e as informações dos níveis são disponibilizadas no site.</a:t>
            </a:r>
          </a:p>
          <a:p>
            <a:pPr>
              <a:buNone/>
            </a:pPr>
            <a:endParaRPr lang="pt-BR" dirty="0"/>
          </a:p>
        </p:txBody>
      </p:sp>
      <p:pic>
        <p:nvPicPr>
          <p:cNvPr id="6" name="Imagem 5" descr="PUB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2492896"/>
            <a:ext cx="8028384" cy="3744416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7" name="CaixaDeTexto 6"/>
          <p:cNvSpPr txBox="1"/>
          <p:nvPr/>
        </p:nvSpPr>
        <p:spPr>
          <a:xfrm>
            <a:off x="467544" y="260648"/>
            <a:ext cx="7920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 smtClean="0"/>
              <a:t>PUB - Cingapura</a:t>
            </a:r>
            <a:endParaRPr lang="pt-BR" sz="4000" dirty="0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pt-BR" dirty="0" smtClean="0"/>
              <a:t>EFAS: </a:t>
            </a:r>
            <a:r>
              <a:rPr lang="pt-BR" dirty="0" err="1" smtClean="0"/>
              <a:t>European</a:t>
            </a:r>
            <a:r>
              <a:rPr lang="pt-BR" dirty="0" smtClean="0"/>
              <a:t> </a:t>
            </a:r>
            <a:r>
              <a:rPr lang="pt-BR" dirty="0" err="1" smtClean="0"/>
              <a:t>Flood</a:t>
            </a:r>
            <a:r>
              <a:rPr lang="pt-BR" dirty="0" smtClean="0"/>
              <a:t> </a:t>
            </a:r>
            <a:r>
              <a:rPr lang="pt-BR" dirty="0" err="1" smtClean="0"/>
              <a:t>Alert</a:t>
            </a:r>
            <a:r>
              <a:rPr lang="pt-BR" dirty="0" smtClean="0"/>
              <a:t> System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669979"/>
          </a:xfrm>
        </p:spPr>
        <p:txBody>
          <a:bodyPr/>
          <a:lstStyle/>
          <a:p>
            <a:r>
              <a:rPr lang="pt-BR" dirty="0" smtClean="0"/>
              <a:t>Consórcio de diversos países europeus para monitoramento de diversos aspectos climáticos e fluviais.</a:t>
            </a:r>
            <a:endParaRPr lang="pt-BR" dirty="0"/>
          </a:p>
        </p:txBody>
      </p:sp>
      <p:pic>
        <p:nvPicPr>
          <p:cNvPr id="5" name="Imagem 4" descr="EFA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2780929"/>
            <a:ext cx="7663871" cy="3312368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94122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EFAS – </a:t>
            </a:r>
            <a:r>
              <a:rPr lang="pt-BR" dirty="0" err="1" smtClean="0"/>
              <a:t>European</a:t>
            </a:r>
            <a:r>
              <a:rPr lang="pt-BR" dirty="0" smtClean="0"/>
              <a:t> </a:t>
            </a:r>
            <a:r>
              <a:rPr lang="pt-BR" dirty="0" err="1" smtClean="0"/>
              <a:t>Flood</a:t>
            </a:r>
            <a:r>
              <a:rPr lang="pt-BR" dirty="0" smtClean="0"/>
              <a:t> </a:t>
            </a:r>
            <a:r>
              <a:rPr lang="pt-BR" dirty="0" err="1" smtClean="0"/>
              <a:t>Alert</a:t>
            </a:r>
            <a:r>
              <a:rPr lang="pt-BR" dirty="0" smtClean="0"/>
              <a:t> System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968552"/>
          </a:xfrm>
        </p:spPr>
        <p:txBody>
          <a:bodyPr>
            <a:normAutofit lnSpcReduction="10000"/>
          </a:bodyPr>
          <a:lstStyle/>
          <a:p>
            <a:r>
              <a:rPr lang="pt-BR" dirty="0" smtClean="0"/>
              <a:t>Faz previsão de tempo e de níveis de rio e maré com até 10 dias de antecedência.</a:t>
            </a:r>
          </a:p>
          <a:p>
            <a:r>
              <a:rPr lang="pt-BR" dirty="0" smtClean="0"/>
              <a:t>Integra diversos dados regionais e nacionais de vários países europeus, bem como imagens de satélite.</a:t>
            </a:r>
          </a:p>
          <a:p>
            <a:r>
              <a:rPr lang="pt-BR" dirty="0" smtClean="0"/>
              <a:t>Os dados coletados em tempo real são enviados apenas para os órgãos públicos associados.</a:t>
            </a:r>
          </a:p>
          <a:p>
            <a:r>
              <a:rPr lang="pt-BR" dirty="0" smtClean="0"/>
              <a:t>Dados anteriores a um mês se tornam públicos através do site.</a:t>
            </a:r>
            <a:endParaRPr lang="pt-BR" dirty="0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EFAS – </a:t>
            </a:r>
            <a:r>
              <a:rPr lang="pt-BR" dirty="0" err="1" smtClean="0"/>
              <a:t>European</a:t>
            </a:r>
            <a:r>
              <a:rPr lang="pt-BR" dirty="0" smtClean="0"/>
              <a:t> </a:t>
            </a:r>
            <a:r>
              <a:rPr lang="pt-BR" dirty="0" err="1" smtClean="0"/>
              <a:t>Flood</a:t>
            </a:r>
            <a:r>
              <a:rPr lang="pt-BR" dirty="0" smtClean="0"/>
              <a:t> </a:t>
            </a:r>
            <a:r>
              <a:rPr lang="pt-BR" dirty="0" err="1" smtClean="0"/>
              <a:t>Alert</a:t>
            </a:r>
            <a:r>
              <a:rPr lang="pt-BR" dirty="0" smtClean="0"/>
              <a:t> System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r>
              <a:rPr lang="pt-BR" dirty="0" smtClean="0"/>
              <a:t>Sistema robusto e altamente tecnológico, com objetivo de alertar contra catástrofes.</a:t>
            </a:r>
          </a:p>
          <a:p>
            <a:pPr>
              <a:buNone/>
            </a:pPr>
            <a:endParaRPr lang="pt-BR" dirty="0"/>
          </a:p>
        </p:txBody>
      </p:sp>
      <p:pic>
        <p:nvPicPr>
          <p:cNvPr id="4" name="Imagem 3" descr="EFASforecas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2564904"/>
            <a:ext cx="7822206" cy="3626842"/>
          </a:xfrm>
          <a:prstGeom prst="rect">
            <a:avLst/>
          </a:prstGeom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Comparando EFAS e Cingapura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graphicFrame>
        <p:nvGraphicFramePr>
          <p:cNvPr id="4" name="Espaço Reservado para Conteúdo 3"/>
          <p:cNvGraphicFramePr>
            <a:graphicFrameLocks/>
          </p:cNvGraphicFramePr>
          <p:nvPr/>
        </p:nvGraphicFramePr>
        <p:xfrm>
          <a:off x="457200" y="1481138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pt-BR" dirty="0" smtClean="0"/>
              <a:t>Patentes : sensor de nível de água</a:t>
            </a:r>
            <a:endParaRPr lang="pt-BR" dirty="0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72816"/>
            <a:ext cx="3456384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4788024" y="4869160"/>
            <a:ext cx="3779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Patente: US  5.880.423</a:t>
            </a:r>
          </a:p>
          <a:p>
            <a:r>
              <a:rPr lang="pt-BR" sz="2400" dirty="0" smtClean="0"/>
              <a:t>Data: 9 de Março de 1999</a:t>
            </a:r>
            <a:endParaRPr lang="pt-BR" sz="24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4211960" y="1772816"/>
            <a:ext cx="295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Bóia magnética.</a:t>
            </a:r>
            <a:endParaRPr lang="pt-BR" sz="28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pt-BR" dirty="0" smtClean="0"/>
              <a:t>Quem somos?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4669979"/>
          </a:xfrm>
        </p:spPr>
        <p:txBody>
          <a:bodyPr>
            <a:normAutofit/>
          </a:bodyPr>
          <a:lstStyle/>
          <a:p>
            <a:r>
              <a:rPr lang="pt-BR" dirty="0" err="1" smtClean="0"/>
              <a:t>ReeForge</a:t>
            </a:r>
            <a:r>
              <a:rPr lang="pt-BR" dirty="0" smtClean="0"/>
              <a:t> </a:t>
            </a:r>
            <a:r>
              <a:rPr lang="pt-BR" dirty="0" err="1" smtClean="0"/>
              <a:t>Team</a:t>
            </a:r>
            <a:r>
              <a:rPr lang="pt-BR" dirty="0" smtClean="0"/>
              <a:t> = grupo de estudantes de computação engajados na busca de idéias e soluções inovadoras.</a:t>
            </a:r>
          </a:p>
          <a:p>
            <a:endParaRPr lang="pt-BR" dirty="0" smtClean="0"/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r>
              <a:rPr lang="pt-BR" dirty="0" smtClean="0"/>
              <a:t>   </a:t>
            </a:r>
          </a:p>
          <a:p>
            <a:pPr>
              <a:buNone/>
            </a:pPr>
            <a:endParaRPr lang="pt-BR" dirty="0"/>
          </a:p>
        </p:txBody>
      </p:sp>
      <p:pic>
        <p:nvPicPr>
          <p:cNvPr id="4" name="Imagem 3" descr="tea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5696" y="2636912"/>
            <a:ext cx="5410200" cy="3600400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pt-BR" dirty="0" smtClean="0"/>
              <a:t>Patentes : sensor de nível de água</a:t>
            </a:r>
            <a:endParaRPr lang="pt-B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1196752"/>
            <a:ext cx="3325567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124744"/>
            <a:ext cx="3096344" cy="4725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ixaDeTexto 4"/>
          <p:cNvSpPr txBox="1"/>
          <p:nvPr/>
        </p:nvSpPr>
        <p:spPr>
          <a:xfrm>
            <a:off x="3203848" y="5373216"/>
            <a:ext cx="4355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Patente: US  </a:t>
            </a:r>
            <a:r>
              <a:rPr lang="pt-BR" sz="2400" dirty="0" smtClean="0"/>
              <a:t>4.064.755</a:t>
            </a:r>
            <a:endParaRPr lang="pt-BR" sz="2400" dirty="0" smtClean="0"/>
          </a:p>
          <a:p>
            <a:r>
              <a:rPr lang="pt-BR" sz="2400" dirty="0" smtClean="0"/>
              <a:t>Data: </a:t>
            </a:r>
            <a:r>
              <a:rPr lang="pt-BR" sz="2400" dirty="0" smtClean="0"/>
              <a:t>27 </a:t>
            </a:r>
            <a:r>
              <a:rPr lang="pt-BR" sz="2400" dirty="0" smtClean="0"/>
              <a:t>de </a:t>
            </a:r>
            <a:r>
              <a:rPr lang="pt-BR" sz="2400" dirty="0" smtClean="0"/>
              <a:t>Dezembro</a:t>
            </a:r>
            <a:r>
              <a:rPr lang="pt-BR" sz="2400" dirty="0" smtClean="0"/>
              <a:t> </a:t>
            </a:r>
            <a:r>
              <a:rPr lang="pt-BR" sz="2400" dirty="0" smtClean="0"/>
              <a:t>de </a:t>
            </a:r>
            <a:r>
              <a:rPr lang="pt-BR" sz="2400" dirty="0" smtClean="0"/>
              <a:t>1977</a:t>
            </a:r>
            <a:endParaRPr lang="pt-BR" sz="24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pt-BR" dirty="0" smtClean="0"/>
              <a:t>A solução: </a:t>
            </a:r>
            <a:r>
              <a:rPr lang="pt-BR" dirty="0" err="1" smtClean="0"/>
              <a:t>Pluviara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lnSpcReduction="10000"/>
          </a:bodyPr>
          <a:lstStyle/>
          <a:p>
            <a:r>
              <a:rPr lang="pt-BR" dirty="0" smtClean="0"/>
              <a:t>Sistema de monitoramento dos níveis de água presente nas ruas da cidade;</a:t>
            </a:r>
          </a:p>
          <a:p>
            <a:r>
              <a:rPr lang="pt-BR" dirty="0" smtClean="0"/>
              <a:t>Informação em tempo real da altura da água;</a:t>
            </a:r>
          </a:p>
          <a:p>
            <a:r>
              <a:rPr lang="pt-BR" dirty="0" smtClean="0"/>
              <a:t>Disponibiliza interfaces para web e celular;</a:t>
            </a:r>
          </a:p>
          <a:p>
            <a:r>
              <a:rPr lang="pt-BR" dirty="0" smtClean="0"/>
              <a:t>Permite a personalização do serviço, com escolha do tipo de alerta a receber e de quais pontos monitorados;</a:t>
            </a:r>
          </a:p>
          <a:p>
            <a:r>
              <a:rPr lang="pt-BR" dirty="0" smtClean="0"/>
              <a:t>Integra informações de trânsito e clima;</a:t>
            </a:r>
          </a:p>
          <a:p>
            <a:r>
              <a:rPr lang="pt-BR" dirty="0" smtClean="0"/>
              <a:t>Mantém um histórico dos dados coletados; </a:t>
            </a:r>
          </a:p>
          <a:p>
            <a:pPr>
              <a:buNone/>
            </a:pPr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upo 4"/>
          <p:cNvGrpSpPr/>
          <p:nvPr/>
        </p:nvGrpSpPr>
        <p:grpSpPr>
          <a:xfrm>
            <a:off x="8371424" y="4320572"/>
            <a:ext cx="150021" cy="783483"/>
            <a:chOff x="8370422" y="4354139"/>
            <a:chExt cx="150021" cy="783483"/>
          </a:xfrm>
          <a:scene3d>
            <a:camera prst="isometricOffAxis2Left"/>
            <a:lightRig rig="balanced" dir="t">
              <a:rot lat="0" lon="0" rev="8700000"/>
            </a:lightRig>
          </a:scene3d>
        </p:grpSpPr>
        <p:sp>
          <p:nvSpPr>
            <p:cNvPr id="27" name="Retângulo 26"/>
            <p:cNvSpPr/>
            <p:nvPr/>
          </p:nvSpPr>
          <p:spPr>
            <a:xfrm>
              <a:off x="8370422" y="4354139"/>
              <a:ext cx="72008" cy="783483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8" name="Retângulo 27"/>
            <p:cNvSpPr/>
            <p:nvPr/>
          </p:nvSpPr>
          <p:spPr>
            <a:xfrm flipV="1">
              <a:off x="8407428" y="4707781"/>
              <a:ext cx="113015" cy="762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9" name="Retângulo 28"/>
            <p:cNvSpPr/>
            <p:nvPr/>
          </p:nvSpPr>
          <p:spPr>
            <a:xfrm flipV="1">
              <a:off x="8407428" y="4925273"/>
              <a:ext cx="113015" cy="762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0" name="Retângulo 29"/>
            <p:cNvSpPr/>
            <p:nvPr/>
          </p:nvSpPr>
          <p:spPr>
            <a:xfrm flipV="1">
              <a:off x="8407428" y="4490286"/>
              <a:ext cx="113015" cy="762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3" name="Grupo 7"/>
          <p:cNvGrpSpPr/>
          <p:nvPr/>
        </p:nvGrpSpPr>
        <p:grpSpPr>
          <a:xfrm>
            <a:off x="8245410" y="2348880"/>
            <a:ext cx="324036" cy="2047401"/>
            <a:chOff x="3221850" y="2398316"/>
            <a:chExt cx="324036" cy="2047401"/>
          </a:xfrm>
          <a:scene3d>
            <a:camera prst="isometricOffAxis2Left"/>
            <a:lightRig rig="balanced" dir="t">
              <a:rot lat="0" lon="0" rev="8700000"/>
            </a:lightRig>
          </a:scene3d>
        </p:grpSpPr>
        <p:grpSp>
          <p:nvGrpSpPr>
            <p:cNvPr id="5" name="Grupo 8"/>
            <p:cNvGrpSpPr/>
            <p:nvPr/>
          </p:nvGrpSpPr>
          <p:grpSpPr>
            <a:xfrm>
              <a:off x="3221850" y="2398316"/>
              <a:ext cx="324036" cy="2047400"/>
              <a:chOff x="3221850" y="2398316"/>
              <a:chExt cx="324036" cy="2047400"/>
            </a:xfrm>
          </p:grpSpPr>
          <p:sp>
            <p:nvSpPr>
              <p:cNvPr id="17" name="Retângulo 16"/>
              <p:cNvSpPr/>
              <p:nvPr/>
            </p:nvSpPr>
            <p:spPr>
              <a:xfrm>
                <a:off x="3347864" y="2636912"/>
                <a:ext cx="72008" cy="1808804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8" name="Triângulo isósceles 17"/>
              <p:cNvSpPr/>
              <p:nvPr/>
            </p:nvSpPr>
            <p:spPr>
              <a:xfrm rot="10800000">
                <a:off x="3221850" y="2398316"/>
                <a:ext cx="324036" cy="311540"/>
              </a:xfrm>
              <a:prstGeom prst="triangl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sp>
          <p:nvSpPr>
            <p:cNvPr id="13" name="Retângulo 12"/>
            <p:cNvSpPr/>
            <p:nvPr/>
          </p:nvSpPr>
          <p:spPr>
            <a:xfrm flipV="1">
              <a:off x="3384870" y="4369517"/>
              <a:ext cx="113015" cy="762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4" name="Retângulo 13"/>
            <p:cNvSpPr/>
            <p:nvPr/>
          </p:nvSpPr>
          <p:spPr>
            <a:xfrm flipV="1">
              <a:off x="3384870" y="4152022"/>
              <a:ext cx="113015" cy="762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FF0000"/>
                </a:solidFill>
              </a:endParaRPr>
            </a:p>
          </p:txBody>
        </p:sp>
        <p:sp>
          <p:nvSpPr>
            <p:cNvPr id="15" name="Retângulo 14"/>
            <p:cNvSpPr/>
            <p:nvPr/>
          </p:nvSpPr>
          <p:spPr>
            <a:xfrm flipV="1">
              <a:off x="3384870" y="3934527"/>
              <a:ext cx="113015" cy="762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FF0000"/>
                </a:solidFill>
              </a:endParaRPr>
            </a:p>
          </p:txBody>
        </p:sp>
        <p:sp>
          <p:nvSpPr>
            <p:cNvPr id="16" name="Retângulo 15"/>
            <p:cNvSpPr/>
            <p:nvPr/>
          </p:nvSpPr>
          <p:spPr>
            <a:xfrm flipV="1">
              <a:off x="3384870" y="3717032"/>
              <a:ext cx="113015" cy="762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20" name="Texto explicativo em seta para a direita 19"/>
          <p:cNvSpPr/>
          <p:nvPr/>
        </p:nvSpPr>
        <p:spPr>
          <a:xfrm>
            <a:off x="5796136" y="2596430"/>
            <a:ext cx="2454086" cy="531252"/>
          </a:xfrm>
          <a:prstGeom prst="rightArrowCallou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bg1"/>
                </a:solidFill>
              </a:rPr>
              <a:t>Nosso</a:t>
            </a:r>
            <a:r>
              <a:rPr lang="en-US" dirty="0" smtClean="0">
                <a:solidFill>
                  <a:schemeClr val="bg1"/>
                </a:solidFill>
              </a:rPr>
              <a:t> sensor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21" name="Lua 20"/>
          <p:cNvSpPr/>
          <p:nvPr/>
        </p:nvSpPr>
        <p:spPr>
          <a:xfrm rot="2042653">
            <a:off x="7870578" y="1731478"/>
            <a:ext cx="297881" cy="759446"/>
          </a:xfrm>
          <a:prstGeom prst="moon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Lua 22"/>
          <p:cNvSpPr/>
          <p:nvPr/>
        </p:nvSpPr>
        <p:spPr>
          <a:xfrm rot="2042653">
            <a:off x="8077665" y="1980345"/>
            <a:ext cx="253395" cy="552269"/>
          </a:xfrm>
          <a:prstGeom prst="moon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Lua 23"/>
          <p:cNvSpPr/>
          <p:nvPr/>
        </p:nvSpPr>
        <p:spPr>
          <a:xfrm rot="2042653">
            <a:off x="7570980" y="1481554"/>
            <a:ext cx="438091" cy="950378"/>
          </a:xfrm>
          <a:prstGeom prst="moon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Texto explicativo em seta para a direita 24"/>
          <p:cNvSpPr/>
          <p:nvPr/>
        </p:nvSpPr>
        <p:spPr>
          <a:xfrm>
            <a:off x="4355976" y="4083364"/>
            <a:ext cx="3946359" cy="531252"/>
          </a:xfrm>
          <a:prstGeom prst="rightArrowCallou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bg1"/>
                </a:solidFill>
              </a:rPr>
              <a:t>Detecta</a:t>
            </a:r>
            <a:r>
              <a:rPr lang="en-US" dirty="0" smtClean="0">
                <a:solidFill>
                  <a:schemeClr val="bg1"/>
                </a:solidFill>
              </a:rPr>
              <a:t> o </a:t>
            </a:r>
            <a:r>
              <a:rPr lang="en-US" dirty="0" err="1" smtClean="0">
                <a:solidFill>
                  <a:schemeClr val="bg1"/>
                </a:solidFill>
              </a:rPr>
              <a:t>nível</a:t>
            </a:r>
            <a:r>
              <a:rPr lang="en-US" dirty="0" smtClean="0">
                <a:solidFill>
                  <a:schemeClr val="bg1"/>
                </a:solidFill>
              </a:rPr>
              <a:t> de </a:t>
            </a:r>
            <a:r>
              <a:rPr lang="en-US" dirty="0" err="1">
                <a:solidFill>
                  <a:schemeClr val="bg1"/>
                </a:solidFill>
              </a:rPr>
              <a:t>á</a:t>
            </a:r>
            <a:r>
              <a:rPr lang="en-US" dirty="0" err="1" smtClean="0">
                <a:solidFill>
                  <a:schemeClr val="bg1"/>
                </a:solidFill>
              </a:rPr>
              <a:t>gua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26" name="Texto explicativo em seta para a direita 25"/>
          <p:cNvSpPr/>
          <p:nvPr/>
        </p:nvSpPr>
        <p:spPr>
          <a:xfrm>
            <a:off x="4888413" y="1675087"/>
            <a:ext cx="2454086" cy="531252"/>
          </a:xfrm>
          <a:prstGeom prst="rightArrowCallou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bg1"/>
                </a:solidFill>
              </a:rPr>
              <a:t>Comunicação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por</a:t>
            </a:r>
            <a:r>
              <a:rPr lang="en-US" dirty="0" smtClean="0">
                <a:solidFill>
                  <a:schemeClr val="bg1"/>
                </a:solidFill>
              </a:rPr>
              <a:t> GSM</a:t>
            </a:r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97263525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5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de cantos arredondados 7"/>
          <p:cNvSpPr/>
          <p:nvPr/>
        </p:nvSpPr>
        <p:spPr>
          <a:xfrm>
            <a:off x="6248817" y="68781"/>
            <a:ext cx="2643663" cy="650482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de cantos arredondados 6"/>
          <p:cNvSpPr/>
          <p:nvPr/>
        </p:nvSpPr>
        <p:spPr>
          <a:xfrm>
            <a:off x="179510" y="4243907"/>
            <a:ext cx="2484277" cy="242452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9936" y="4087745"/>
            <a:ext cx="1083058" cy="1083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600" y="665080"/>
            <a:ext cx="1584176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Lua 18"/>
          <p:cNvSpPr/>
          <p:nvPr/>
        </p:nvSpPr>
        <p:spPr>
          <a:xfrm rot="13431149">
            <a:off x="929138" y="621129"/>
            <a:ext cx="297881" cy="759446"/>
          </a:xfrm>
          <a:prstGeom prst="moon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Lua 19"/>
          <p:cNvSpPr/>
          <p:nvPr/>
        </p:nvSpPr>
        <p:spPr>
          <a:xfrm rot="13431149">
            <a:off x="772894" y="519667"/>
            <a:ext cx="253395" cy="552269"/>
          </a:xfrm>
          <a:prstGeom prst="moon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Lua 20"/>
          <p:cNvSpPr/>
          <p:nvPr/>
        </p:nvSpPr>
        <p:spPr>
          <a:xfrm rot="13431149">
            <a:off x="1134339" y="783941"/>
            <a:ext cx="438091" cy="950378"/>
          </a:xfrm>
          <a:prstGeom prst="moon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CaixaDeTexto 16"/>
          <p:cNvSpPr txBox="1"/>
          <p:nvPr/>
        </p:nvSpPr>
        <p:spPr>
          <a:xfrm>
            <a:off x="681808" y="2161780"/>
            <a:ext cx="15334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ysClr val="windowText" lastClr="000000"/>
                </a:solidFill>
              </a:rPr>
              <a:t>Receptor GSM</a:t>
            </a:r>
            <a:endParaRPr lang="pt-BR" dirty="0">
              <a:solidFill>
                <a:sysClr val="windowText" lastClr="000000"/>
              </a:solidFill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4414579" y="3347672"/>
            <a:ext cx="9690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ysClr val="windowText" lastClr="000000"/>
                </a:solidFill>
              </a:rPr>
              <a:t>Servidor</a:t>
            </a:r>
            <a:endParaRPr lang="pt-BR" dirty="0">
              <a:solidFill>
                <a:sysClr val="windowText" lastClr="000000"/>
              </a:solidFill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4979" y="1206398"/>
            <a:ext cx="1103996" cy="805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379" y="364862"/>
            <a:ext cx="12192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6" name="Conector de seta reta 15"/>
          <p:cNvCxnSpPr/>
          <p:nvPr/>
        </p:nvCxnSpPr>
        <p:spPr>
          <a:xfrm flipV="1">
            <a:off x="3635896" y="1916832"/>
            <a:ext cx="0" cy="787344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1440" y="4602812"/>
            <a:ext cx="1910004" cy="1670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847" y="4732482"/>
            <a:ext cx="1083058" cy="601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6516216" y="4221088"/>
            <a:ext cx="2224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ysClr val="windowText" lastClr="000000"/>
                </a:solidFill>
              </a:rPr>
              <a:t>Website </a:t>
            </a:r>
            <a:r>
              <a:rPr lang="pt-BR" dirty="0" smtClean="0">
                <a:solidFill>
                  <a:sysClr val="windowText" lastClr="000000"/>
                </a:solidFill>
              </a:rPr>
              <a:t>Usuário</a:t>
            </a:r>
            <a:r>
              <a:rPr lang="en-US" dirty="0" smtClean="0">
                <a:solidFill>
                  <a:sysClr val="windowText" lastClr="000000"/>
                </a:solidFill>
              </a:rPr>
              <a:t> Final</a:t>
            </a:r>
            <a:endParaRPr lang="pt-BR" dirty="0">
              <a:solidFill>
                <a:sysClr val="windowText" lastClr="000000"/>
              </a:solidFill>
            </a:endParaRPr>
          </a:p>
        </p:txBody>
      </p:sp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383" y="4679176"/>
            <a:ext cx="1910004" cy="1670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90" y="4808846"/>
            <a:ext cx="1083058" cy="601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CaixaDeTexto 28"/>
          <p:cNvSpPr txBox="1"/>
          <p:nvPr/>
        </p:nvSpPr>
        <p:spPr>
          <a:xfrm>
            <a:off x="332608" y="4320271"/>
            <a:ext cx="2154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ysClr val="windowText" lastClr="000000"/>
                </a:solidFill>
              </a:rPr>
              <a:t>Website </a:t>
            </a:r>
            <a:r>
              <a:rPr lang="pt-BR" dirty="0" smtClean="0">
                <a:solidFill>
                  <a:sysClr val="windowText" lastClr="000000"/>
                </a:solidFill>
              </a:rPr>
              <a:t>Cliente</a:t>
            </a:r>
            <a:r>
              <a:rPr lang="en-US" dirty="0" smtClean="0">
                <a:solidFill>
                  <a:sysClr val="windowText" lastClr="000000"/>
                </a:solidFill>
              </a:rPr>
              <a:t> Final</a:t>
            </a:r>
            <a:endParaRPr lang="pt-BR" dirty="0">
              <a:solidFill>
                <a:sysClr val="windowText" lastClr="000000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4532" y="706275"/>
            <a:ext cx="1343183" cy="1343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3033039" y="1547500"/>
            <a:ext cx="704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ysClr val="windowText" lastClr="000000"/>
                </a:solidFill>
              </a:rPr>
              <a:t>SGBD</a:t>
            </a:r>
            <a:endParaRPr lang="pt-BR" dirty="0">
              <a:solidFill>
                <a:sysClr val="windowText" lastClr="000000"/>
              </a:solidFill>
            </a:endParaRPr>
          </a:p>
        </p:txBody>
      </p:sp>
      <p:cxnSp>
        <p:nvCxnSpPr>
          <p:cNvPr id="33" name="Conector de seta reta 32"/>
          <p:cNvCxnSpPr/>
          <p:nvPr/>
        </p:nvCxnSpPr>
        <p:spPr>
          <a:xfrm>
            <a:off x="3804979" y="1916832"/>
            <a:ext cx="16683" cy="787344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5960" y="2963160"/>
            <a:ext cx="1100677" cy="824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 descr="C:\Users\TEMP\Downloads\[pluviara]android-iphone-3g-300x300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4532" y="706273"/>
            <a:ext cx="1342800" cy="1342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0" name="Conector de seta reta 29"/>
          <p:cNvCxnSpPr/>
          <p:nvPr/>
        </p:nvCxnSpPr>
        <p:spPr>
          <a:xfrm>
            <a:off x="4488582" y="4149080"/>
            <a:ext cx="1937083" cy="960388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de seta reta 39"/>
          <p:cNvCxnSpPr/>
          <p:nvPr/>
        </p:nvCxnSpPr>
        <p:spPr>
          <a:xfrm flipH="1" flipV="1">
            <a:off x="4572002" y="3933058"/>
            <a:ext cx="1853663" cy="875788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ixaDeTexto 4"/>
          <p:cNvSpPr txBox="1"/>
          <p:nvPr/>
        </p:nvSpPr>
        <p:spPr>
          <a:xfrm>
            <a:off x="954061" y="6299103"/>
            <a:ext cx="949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ysClr val="windowText" lastClr="000000"/>
                </a:solidFill>
              </a:rPr>
              <a:t>CLIENTE</a:t>
            </a:r>
            <a:endParaRPr lang="pt-BR" dirty="0">
              <a:solidFill>
                <a:sysClr val="windowText" lastClr="000000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6847312" y="2963160"/>
            <a:ext cx="1644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ysClr val="windowText" lastClr="000000"/>
                </a:solidFill>
              </a:rPr>
              <a:t>USUÁRIO FINAL</a:t>
            </a:r>
            <a:endParaRPr lang="pt-BR" dirty="0">
              <a:solidFill>
                <a:sysClr val="windowText" lastClr="000000"/>
              </a:solidFill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780928"/>
            <a:ext cx="142875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2" name="Conector de seta reta 21"/>
          <p:cNvCxnSpPr/>
          <p:nvPr/>
        </p:nvCxnSpPr>
        <p:spPr>
          <a:xfrm>
            <a:off x="2123728" y="1988840"/>
            <a:ext cx="1080120" cy="864096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de seta reta 30"/>
          <p:cNvCxnSpPr/>
          <p:nvPr/>
        </p:nvCxnSpPr>
        <p:spPr>
          <a:xfrm flipH="1">
            <a:off x="2315960" y="3933056"/>
            <a:ext cx="743872" cy="394575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de seta reta 33"/>
          <p:cNvCxnSpPr>
            <a:stCxn id="29" idx="3"/>
          </p:cNvCxnSpPr>
          <p:nvPr/>
        </p:nvCxnSpPr>
        <p:spPr>
          <a:xfrm flipV="1">
            <a:off x="2486659" y="4089121"/>
            <a:ext cx="803024" cy="415816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de seta reta 36"/>
          <p:cNvCxnSpPr/>
          <p:nvPr/>
        </p:nvCxnSpPr>
        <p:spPr>
          <a:xfrm flipH="1">
            <a:off x="4422994" y="2161780"/>
            <a:ext cx="2453262" cy="1084792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de seta reta 31"/>
          <p:cNvCxnSpPr/>
          <p:nvPr/>
        </p:nvCxnSpPr>
        <p:spPr>
          <a:xfrm flipV="1">
            <a:off x="4356977" y="1844824"/>
            <a:ext cx="2519279" cy="1118336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ixaDeTexto 9"/>
          <p:cNvSpPr txBox="1"/>
          <p:nvPr/>
        </p:nvSpPr>
        <p:spPr>
          <a:xfrm>
            <a:off x="7085492" y="320502"/>
            <a:ext cx="1276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ysClr val="windowText" lastClr="000000"/>
                </a:solidFill>
              </a:rPr>
              <a:t>App Mobile</a:t>
            </a:r>
            <a:endParaRPr lang="pt-BR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80722276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5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50"/>
                            </p:stCondLst>
                            <p:childTnLst>
                              <p:par>
                                <p:cTn id="3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250"/>
                            </p:stCondLst>
                            <p:childTnLst>
                              <p:par>
                                <p:cTn id="3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75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50"/>
                            </p:stCondLst>
                            <p:childTnLst>
                              <p:par>
                                <p:cTn id="5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6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500"/>
                            </p:stCondLst>
                            <p:childTnLst>
                              <p:par>
                                <p:cTn id="8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4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500"/>
                            </p:stCondLst>
                            <p:childTnLst>
                              <p:par>
                                <p:cTn id="1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000"/>
                            </p:stCondLst>
                            <p:childTnLst>
                              <p:par>
                                <p:cTn id="1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  <p:bldP spid="19" grpId="0" animBg="1"/>
      <p:bldP spid="20" grpId="0" animBg="1"/>
      <p:bldP spid="21" grpId="0" animBg="1"/>
      <p:bldP spid="17" grpId="0"/>
      <p:bldP spid="23" grpId="0"/>
      <p:bldP spid="3" grpId="0"/>
      <p:bldP spid="29" grpId="0"/>
      <p:bldP spid="4" grpId="0"/>
      <p:bldP spid="5" grpId="0"/>
      <p:bldP spid="6" grpId="0"/>
      <p:bldP spid="1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girls_accessing_interne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8064" y="4221088"/>
            <a:ext cx="3775968" cy="201622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Cenário com </a:t>
            </a:r>
            <a:r>
              <a:rPr lang="pt-BR" dirty="0" err="1" smtClean="0"/>
              <a:t>Pluviara</a:t>
            </a:r>
            <a:r>
              <a:rPr lang="pt-BR" dirty="0" smtClean="0"/>
              <a:t>: para o transeunte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1484784"/>
            <a:ext cx="4608512" cy="4968552"/>
          </a:xfrm>
        </p:spPr>
        <p:txBody>
          <a:bodyPr>
            <a:normAutofit fontScale="92500" lnSpcReduction="20000"/>
          </a:bodyPr>
          <a:lstStyle/>
          <a:p>
            <a:r>
              <a:rPr lang="pt-BR" dirty="0" smtClean="0"/>
              <a:t>Pode acessar de forma rápida e fácil informações atualizadas de alagamento nos pontos que deseja.</a:t>
            </a:r>
          </a:p>
          <a:p>
            <a:r>
              <a:rPr lang="pt-BR" dirty="0" smtClean="0"/>
              <a:t>Também pode ser cadastrar para receber alertas personalizados dos pontos que lhe interessam através de aplicativos para </a:t>
            </a:r>
            <a:r>
              <a:rPr lang="pt-BR" dirty="0" err="1" smtClean="0"/>
              <a:t>smartphone</a:t>
            </a:r>
            <a:r>
              <a:rPr lang="pt-BR" dirty="0" smtClean="0"/>
              <a:t> ou SMS.</a:t>
            </a:r>
            <a:endParaRPr lang="pt-BR" dirty="0"/>
          </a:p>
        </p:txBody>
      </p:sp>
      <p:pic>
        <p:nvPicPr>
          <p:cNvPr id="5" name="Imagem 4" descr="teen-girl-texti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16216" y="1052736"/>
            <a:ext cx="2115049" cy="2880320"/>
          </a:xfrm>
          <a:prstGeom prst="rect">
            <a:avLst/>
          </a:prstGeom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008112"/>
          </a:xfrm>
        </p:spPr>
        <p:txBody>
          <a:bodyPr/>
          <a:lstStyle/>
          <a:p>
            <a:r>
              <a:rPr lang="pt-BR" dirty="0" err="1" smtClean="0"/>
              <a:t>Pluviara</a:t>
            </a:r>
            <a:r>
              <a:rPr lang="pt-BR" dirty="0" smtClean="0"/>
              <a:t> e seu diferencial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68552"/>
          </a:xfrm>
        </p:spPr>
        <p:txBody>
          <a:bodyPr/>
          <a:lstStyle/>
          <a:p>
            <a:r>
              <a:rPr lang="pt-BR" dirty="0" smtClean="0"/>
              <a:t>Informação atualizada em tempo real;</a:t>
            </a:r>
          </a:p>
          <a:p>
            <a:r>
              <a:rPr lang="pt-BR" dirty="0" smtClean="0"/>
              <a:t>Interface ideal para o usuário;</a:t>
            </a:r>
          </a:p>
          <a:p>
            <a:r>
              <a:rPr lang="pt-BR" dirty="0" smtClean="0"/>
              <a:t>Opções de personalização;</a:t>
            </a:r>
          </a:p>
          <a:p>
            <a:r>
              <a:rPr lang="pt-BR" dirty="0" smtClean="0"/>
              <a:t>Informações das ruas que estão com trechos de alagamento;</a:t>
            </a:r>
          </a:p>
          <a:p>
            <a:r>
              <a:rPr lang="pt-BR" dirty="0" smtClean="0"/>
              <a:t>Informação do grau de alagamento;</a:t>
            </a:r>
          </a:p>
          <a:p>
            <a:r>
              <a:rPr lang="pt-BR" dirty="0" smtClean="0"/>
              <a:t>Integração com demais informações;</a:t>
            </a:r>
            <a:endParaRPr lang="pt-BR" dirty="0"/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pt-BR" dirty="0" smtClean="0"/>
              <a:t>Cenário com </a:t>
            </a:r>
            <a:r>
              <a:rPr lang="pt-BR" dirty="0" err="1" smtClean="0"/>
              <a:t>Pluviara</a:t>
            </a:r>
            <a:r>
              <a:rPr lang="pt-BR" dirty="0" smtClean="0"/>
              <a:t>: autoridades</a:t>
            </a:r>
            <a:endParaRPr lang="pt-BR" dirty="0"/>
          </a:p>
        </p:txBody>
      </p:sp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395536" y="1628800"/>
            <a:ext cx="4752528" cy="468052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B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Informação em tempo real e confiável agiliza a tomada de atitudes e contato com demais órgãos ( em especial o tráfego urbano);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pt-BR" sz="3200" dirty="0" smtClean="0"/>
              <a:t>Informação do nível de água ajuda no redimensionamento das galerias;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pt-BR" sz="3200" dirty="0" smtClean="0"/>
              <a:t>Informação dos  locais alagados ajuda no mapeamento dos pontos críticos.</a:t>
            </a:r>
            <a:endParaRPr kumimoji="0" lang="pt-B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Imagem 4" descr="planejament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92080" y="1772816"/>
            <a:ext cx="3641973" cy="3888432"/>
          </a:xfrm>
          <a:prstGeom prst="rect">
            <a:avLst/>
          </a:prstGeom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pt-BR" dirty="0" err="1" smtClean="0"/>
              <a:t>Pluviara</a:t>
            </a:r>
            <a:r>
              <a:rPr lang="pt-BR" dirty="0" smtClean="0"/>
              <a:t> e seu diferencial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/>
          <a:lstStyle/>
          <a:p>
            <a:r>
              <a:rPr lang="pt-BR" dirty="0" smtClean="0"/>
              <a:t>Precisão da altura da água;</a:t>
            </a:r>
          </a:p>
          <a:p>
            <a:r>
              <a:rPr lang="pt-BR" dirty="0" smtClean="0"/>
              <a:t>Histórico dos alagamentos nos locais;</a:t>
            </a:r>
          </a:p>
          <a:p>
            <a:r>
              <a:rPr lang="pt-BR" dirty="0" smtClean="0"/>
              <a:t>Interface para engenheiros da </a:t>
            </a:r>
            <a:r>
              <a:rPr lang="pt-BR" dirty="0" err="1" smtClean="0"/>
              <a:t>Emlurb</a:t>
            </a:r>
            <a:r>
              <a:rPr lang="pt-BR" dirty="0" smtClean="0"/>
              <a:t> com medições, horários de início e término do alagamento;</a:t>
            </a:r>
          </a:p>
          <a:p>
            <a:r>
              <a:rPr lang="pt-BR" dirty="0" smtClean="0"/>
              <a:t>Mais um canal de comunicação entre população e </a:t>
            </a:r>
            <a:r>
              <a:rPr lang="pt-BR" dirty="0" err="1" smtClean="0"/>
              <a:t>Emlurb</a:t>
            </a:r>
            <a:r>
              <a:rPr lang="pt-BR" dirty="0" smtClean="0"/>
              <a:t>;</a:t>
            </a:r>
          </a:p>
          <a:p>
            <a:pPr>
              <a:buNone/>
            </a:pPr>
            <a:endParaRPr lang="pt-BR" dirty="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Pluviara</a:t>
            </a:r>
            <a:r>
              <a:rPr lang="pt-BR" dirty="0" smtClean="0"/>
              <a:t> e o Brasil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graphicFrame>
        <p:nvGraphicFramePr>
          <p:cNvPr id="4" name="Espaço Reservado para Conteúdo 3"/>
          <p:cNvGraphicFramePr>
            <a:graphicFrameLocks/>
          </p:cNvGraphicFramePr>
          <p:nvPr/>
        </p:nvGraphicFramePr>
        <p:xfrm>
          <a:off x="457200" y="1481138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Pluviara</a:t>
            </a:r>
            <a:r>
              <a:rPr lang="pt-BR" dirty="0" smtClean="0"/>
              <a:t> e o mundo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graphicFrame>
        <p:nvGraphicFramePr>
          <p:cNvPr id="4" name="Espaço Reservado para Conteúdo 3"/>
          <p:cNvGraphicFramePr>
            <a:graphicFrameLocks/>
          </p:cNvGraphicFramePr>
          <p:nvPr/>
        </p:nvGraphicFramePr>
        <p:xfrm>
          <a:off x="457200" y="1481138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008112"/>
          </a:xfrm>
        </p:spPr>
        <p:txBody>
          <a:bodyPr/>
          <a:lstStyle/>
          <a:p>
            <a:r>
              <a:rPr lang="pt-BR" dirty="0" smtClean="0"/>
              <a:t>O contexto local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785395"/>
          </a:xfrm>
        </p:spPr>
        <p:txBody>
          <a:bodyPr/>
          <a:lstStyle/>
          <a:p>
            <a:r>
              <a:rPr lang="pt-BR" dirty="0" smtClean="0"/>
              <a:t> Alagamentos no Recife no inverno: transtorno a motoristas e pedestres.</a:t>
            </a:r>
            <a:endParaRPr lang="pt-BR" dirty="0"/>
          </a:p>
        </p:txBody>
      </p:sp>
      <p:pic>
        <p:nvPicPr>
          <p:cNvPr id="6" name="Imagem 5" descr="chuva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2420888"/>
            <a:ext cx="3960440" cy="2664295"/>
          </a:xfrm>
          <a:prstGeom prst="rect">
            <a:avLst/>
          </a:prstGeom>
        </p:spPr>
      </p:pic>
      <p:pic>
        <p:nvPicPr>
          <p:cNvPr id="7" name="Imagem 6" descr="chuva-recife-300x168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20072" y="2060848"/>
            <a:ext cx="3600400" cy="2016224"/>
          </a:xfrm>
          <a:prstGeom prst="rect">
            <a:avLst/>
          </a:prstGeom>
        </p:spPr>
      </p:pic>
      <p:pic>
        <p:nvPicPr>
          <p:cNvPr id="4" name="Imagem 3" descr="chuvap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47864" y="3861048"/>
            <a:ext cx="3599848" cy="2397964"/>
          </a:xfrm>
          <a:prstGeom prst="rect">
            <a:avLst/>
          </a:prstGeom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pt-BR" dirty="0" smtClean="0"/>
              <a:t>Nosso modelo de negócio</a:t>
            </a:r>
            <a:endParaRPr lang="pt-BR" dirty="0"/>
          </a:p>
        </p:txBody>
      </p:sp>
      <p:graphicFrame>
        <p:nvGraphicFramePr>
          <p:cNvPr id="6" name="Espaço Reservado para Conteúdo 5"/>
          <p:cNvGraphicFramePr>
            <a:graphicFrameLocks noGrp="1"/>
          </p:cNvGraphicFramePr>
          <p:nvPr>
            <p:ph idx="1"/>
          </p:nvPr>
        </p:nvGraphicFramePr>
        <p:xfrm>
          <a:off x="0" y="1268760"/>
          <a:ext cx="8686800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Diagrama 6"/>
          <p:cNvGraphicFramePr/>
          <p:nvPr/>
        </p:nvGraphicFramePr>
        <p:xfrm>
          <a:off x="3851920" y="1052736"/>
          <a:ext cx="6096000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Graphic spid="7" grpId="0">
        <p:bldAsOne/>
      </p:bldGraphic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008112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Dividir para conquistar: como está organizada nossa equipe</a:t>
            </a: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251520" y="1412776"/>
          <a:ext cx="8640960" cy="4853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288AFDA-34C8-4272-B1C5-E23B98D36E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graphicEl>
                                              <a:dgm id="{3288AFDA-34C8-4272-B1C5-E23B98D36E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7EEDA86-8899-47FD-B4C4-21110D018A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graphicEl>
                                              <a:dgm id="{B7EEDA86-8899-47FD-B4C4-21110D018A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1748D8A-1338-4E9D-A094-DF6E41B030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graphicEl>
                                              <a:dgm id="{D1748D8A-1338-4E9D-A094-DF6E41B030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F67179F-A6B8-4CAE-A5D5-17687B8D13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graphicEl>
                                              <a:dgm id="{9F67179F-A6B8-4CAE-A5D5-17687B8D13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CF7E2E6-44D9-4BE7-A93E-276F75BD78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>
                                            <p:graphicEl>
                                              <a:dgm id="{6CF7E2E6-44D9-4BE7-A93E-276F75BD78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BC39CDB-8613-4D8C-8713-A14FF72977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">
                                            <p:graphicEl>
                                              <a:dgm id="{8BC39CDB-8613-4D8C-8713-A14FF72977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F03DF96-79FB-4748-BECB-DA6915A6AB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">
                                            <p:graphicEl>
                                              <a:dgm id="{6F03DF96-79FB-4748-BECB-DA6915A6AB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C3D3761-0BFD-4F00-AAF4-25BA16DBC3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4">
                                            <p:graphicEl>
                                              <a:dgm id="{BC3D3761-0BFD-4F00-AAF4-25BA16DBC3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59B0653-E339-40EC-8620-9DB702369F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4">
                                            <p:graphicEl>
                                              <a:dgm id="{959B0653-E339-40EC-8620-9DB702369F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pt-BR" dirty="0" smtClean="0"/>
              <a:t>Tecnologias: o sensoriamento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256584"/>
          </a:xfrm>
        </p:spPr>
        <p:txBody>
          <a:bodyPr>
            <a:normAutofit fontScale="92500" lnSpcReduction="10000"/>
          </a:bodyPr>
          <a:lstStyle/>
          <a:p>
            <a:pPr marL="431800" indent="-323850"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pt-BR" dirty="0" smtClean="0"/>
              <a:t>Sensor de Nível</a:t>
            </a:r>
          </a:p>
          <a:p>
            <a:pPr marL="863600" lvl="1" indent="-323850"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pt-BR" dirty="0" smtClean="0"/>
              <a:t>Coluna com leitura discreta de níveis e saída </a:t>
            </a:r>
            <a:r>
              <a:rPr lang="pt-BR" dirty="0" err="1" smtClean="0"/>
              <a:t>multiplexada</a:t>
            </a:r>
            <a:endParaRPr lang="pt-BR" dirty="0" smtClean="0"/>
          </a:p>
          <a:p>
            <a:pPr marL="1295400" lvl="2" indent="-287338">
              <a:buSzPct val="75000"/>
              <a:buFont typeface="Symbol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pt-BR" dirty="0" err="1" smtClean="0"/>
              <a:t>Boia</a:t>
            </a:r>
            <a:endParaRPr lang="pt-BR" dirty="0" smtClean="0"/>
          </a:p>
          <a:p>
            <a:pPr marL="1295400" lvl="2" indent="-287338">
              <a:buSzPct val="75000"/>
              <a:buFont typeface="Symbol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pt-BR" dirty="0" smtClean="0"/>
              <a:t>Condutores</a:t>
            </a:r>
          </a:p>
          <a:p>
            <a:pPr marL="431800" indent="-323850"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pt-BR" dirty="0" smtClean="0"/>
              <a:t>Processamento embarcado</a:t>
            </a:r>
          </a:p>
          <a:p>
            <a:pPr marL="863600" lvl="1" indent="-323850"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pt-BR" dirty="0" smtClean="0"/>
              <a:t>Placa de </a:t>
            </a:r>
            <a:r>
              <a:rPr lang="pt-BR" dirty="0" err="1" smtClean="0"/>
              <a:t>prototipação</a:t>
            </a:r>
            <a:r>
              <a:rPr lang="pt-BR" dirty="0" smtClean="0"/>
              <a:t> (</a:t>
            </a:r>
            <a:r>
              <a:rPr lang="pt-BR" dirty="0" err="1" smtClean="0"/>
              <a:t>Arduino</a:t>
            </a:r>
            <a:r>
              <a:rPr lang="pt-BR" dirty="0" smtClean="0"/>
              <a:t>)</a:t>
            </a:r>
          </a:p>
          <a:p>
            <a:pPr marL="1295400" lvl="2" indent="-287338">
              <a:buSzPct val="75000"/>
              <a:buFont typeface="Symbol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pt-BR" dirty="0" smtClean="0"/>
              <a:t>Praticidade</a:t>
            </a:r>
          </a:p>
          <a:p>
            <a:pPr marL="1295400" lvl="2" indent="-287338">
              <a:buSzPct val="75000"/>
              <a:buFont typeface="Symbol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pt-BR" dirty="0" smtClean="0"/>
              <a:t>Integração simples</a:t>
            </a:r>
          </a:p>
          <a:p>
            <a:pPr marL="863600" lvl="1" indent="-323850"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pt-BR" dirty="0" err="1" smtClean="0"/>
              <a:t>Microcontrolador</a:t>
            </a:r>
            <a:r>
              <a:rPr lang="pt-BR" dirty="0" smtClean="0"/>
              <a:t> separado (PIC)</a:t>
            </a:r>
          </a:p>
          <a:p>
            <a:pPr marL="1295400" lvl="2" indent="-287338">
              <a:buSzPct val="75000"/>
              <a:buFont typeface="Symbol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pt-BR" dirty="0" smtClean="0"/>
              <a:t>Custo baixo</a:t>
            </a:r>
          </a:p>
          <a:p>
            <a:pPr marL="1295400" lvl="2" indent="-287338">
              <a:buSzPct val="75000"/>
              <a:buFont typeface="Symbol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pt-BR" dirty="0" smtClean="0"/>
              <a:t>Personalização</a:t>
            </a:r>
          </a:p>
          <a:p>
            <a:pPr marL="431800" indent="-323850"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pt-BR" dirty="0" smtClean="0"/>
              <a:t>Tecnologias: a comunicação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31800" indent="-323850"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pt-BR" dirty="0" smtClean="0"/>
              <a:t>Comunicação cliente-servidor</a:t>
            </a:r>
          </a:p>
          <a:p>
            <a:pPr marL="863600" lvl="1" indent="-323850"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pt-BR" dirty="0" smtClean="0"/>
              <a:t>SMS (Short </a:t>
            </a:r>
            <a:r>
              <a:rPr lang="pt-BR" dirty="0" err="1" smtClean="0"/>
              <a:t>Message</a:t>
            </a:r>
            <a:r>
              <a:rPr lang="pt-BR" dirty="0" smtClean="0"/>
              <a:t> </a:t>
            </a:r>
            <a:r>
              <a:rPr lang="pt-BR" dirty="0" err="1" smtClean="0"/>
              <a:t>Service</a:t>
            </a:r>
            <a:r>
              <a:rPr lang="pt-BR" dirty="0" smtClean="0"/>
              <a:t>)</a:t>
            </a:r>
            <a:endParaRPr lang="pt-BR" dirty="0" smtClean="0"/>
          </a:p>
          <a:p>
            <a:pPr marL="1295400" lvl="2" indent="-287338">
              <a:buSzPct val="75000"/>
              <a:buFont typeface="Symbol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pt-BR" dirty="0" smtClean="0"/>
              <a:t>Necessita </a:t>
            </a:r>
            <a:r>
              <a:rPr lang="pt-BR" dirty="0" smtClean="0"/>
              <a:t>de módulo  </a:t>
            </a:r>
            <a:r>
              <a:rPr lang="pt-BR" dirty="0" smtClean="0"/>
              <a:t>receptor</a:t>
            </a:r>
          </a:p>
          <a:p>
            <a:pPr marL="863600" lvl="1" indent="-323850"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pt-BR" dirty="0" smtClean="0"/>
              <a:t>GPRS ( Generala </a:t>
            </a:r>
            <a:r>
              <a:rPr lang="pt-BR" dirty="0" err="1" smtClean="0"/>
              <a:t>Packet</a:t>
            </a:r>
            <a:r>
              <a:rPr lang="pt-BR" dirty="0" smtClean="0"/>
              <a:t> Radio </a:t>
            </a:r>
            <a:r>
              <a:rPr lang="pt-BR" dirty="0" err="1" smtClean="0"/>
              <a:t>Service</a:t>
            </a:r>
            <a:r>
              <a:rPr lang="pt-BR" dirty="0" smtClean="0"/>
              <a:t>)</a:t>
            </a:r>
            <a:endParaRPr lang="pt-BR" dirty="0" smtClean="0"/>
          </a:p>
          <a:p>
            <a:pPr marL="1295400" lvl="2" indent="-287338">
              <a:buSzPct val="75000"/>
              <a:buFont typeface="Symbol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pt-BR" dirty="0" smtClean="0"/>
              <a:t>Usa a estrutura da internet</a:t>
            </a:r>
          </a:p>
          <a:p>
            <a:pPr marL="863600" lvl="1" indent="-323850"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pt-BR" dirty="0" err="1" smtClean="0"/>
              <a:t>Wi-Fi</a:t>
            </a:r>
            <a:endParaRPr lang="pt-BR" dirty="0" smtClean="0"/>
          </a:p>
          <a:p>
            <a:pPr marL="1295400" lvl="2" indent="-287338">
              <a:buSzPct val="75000"/>
              <a:buFont typeface="Symbol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pt-BR" dirty="0" smtClean="0"/>
              <a:t>Apenas para </a:t>
            </a:r>
            <a:r>
              <a:rPr lang="pt-BR" dirty="0" smtClean="0"/>
              <a:t>cidades digitais</a:t>
            </a:r>
            <a:endParaRPr lang="pt-BR" dirty="0" smtClean="0"/>
          </a:p>
          <a:p>
            <a:pPr marL="431800" indent="-323850">
              <a:buSzPct val="4500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pt-BR" dirty="0" smtClean="0"/>
          </a:p>
          <a:p>
            <a:pPr>
              <a:buNone/>
            </a:pPr>
            <a:endParaRPr lang="pt-BR" dirty="0"/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Tecnologias de Software: tratando as informações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040560"/>
          </a:xfrm>
        </p:spPr>
        <p:txBody>
          <a:bodyPr>
            <a:normAutofit fontScale="77500" lnSpcReduction="20000"/>
          </a:bodyPr>
          <a:lstStyle/>
          <a:p>
            <a:pPr marL="431800" indent="-323850"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pt-BR" dirty="0" smtClean="0"/>
              <a:t>Processamento remoto</a:t>
            </a:r>
          </a:p>
          <a:p>
            <a:pPr marL="863600" lvl="1" indent="-323850"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pt-BR" dirty="0" smtClean="0"/>
              <a:t>Servidor web dedicado</a:t>
            </a:r>
          </a:p>
          <a:p>
            <a:pPr lvl="2">
              <a:buNone/>
            </a:pPr>
            <a:r>
              <a:rPr lang="pt-BR" dirty="0" smtClean="0"/>
              <a:t>-	APACHE</a:t>
            </a:r>
          </a:p>
          <a:p>
            <a:pPr lvl="1">
              <a:buNone/>
            </a:pPr>
            <a:r>
              <a:rPr lang="pt-BR" dirty="0" smtClean="0"/>
              <a:t>		-   PHP</a:t>
            </a:r>
          </a:p>
          <a:p>
            <a:pPr lvl="1">
              <a:buNone/>
            </a:pPr>
            <a:r>
              <a:rPr lang="pt-BR" dirty="0" smtClean="0"/>
              <a:t>   		-    HTML</a:t>
            </a:r>
          </a:p>
          <a:p>
            <a:pPr lvl="1">
              <a:buNone/>
            </a:pPr>
            <a:r>
              <a:rPr lang="pt-BR" dirty="0" smtClean="0"/>
              <a:t>		-    CSS</a:t>
            </a:r>
          </a:p>
          <a:p>
            <a:pPr lvl="1">
              <a:buNone/>
            </a:pPr>
            <a:r>
              <a:rPr lang="pt-BR" dirty="0" smtClean="0"/>
              <a:t> 		-    </a:t>
            </a:r>
            <a:r>
              <a:rPr lang="pt-BR" dirty="0" err="1" smtClean="0"/>
              <a:t>JavaScript</a:t>
            </a:r>
            <a:endParaRPr lang="pt-BR" dirty="0" smtClean="0"/>
          </a:p>
          <a:p>
            <a:pPr lvl="1">
              <a:buNone/>
            </a:pPr>
            <a:r>
              <a:rPr lang="pt-BR" dirty="0" smtClean="0"/>
              <a:t>		-   Google </a:t>
            </a:r>
            <a:r>
              <a:rPr lang="pt-BR" dirty="0" err="1" smtClean="0"/>
              <a:t>Maps</a:t>
            </a:r>
            <a:r>
              <a:rPr lang="pt-BR" dirty="0" smtClean="0"/>
              <a:t> API</a:t>
            </a:r>
          </a:p>
          <a:p>
            <a:pPr marL="863600" lvl="1" indent="-323850"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pt-BR" dirty="0" smtClean="0"/>
              <a:t>Banco de dados</a:t>
            </a:r>
          </a:p>
          <a:p>
            <a:pPr marL="1295400" lvl="2" indent="-287338">
              <a:buSzPct val="75000"/>
              <a:buFont typeface="Symbol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pt-BR" dirty="0" smtClean="0"/>
              <a:t>Open Source (</a:t>
            </a:r>
            <a:r>
              <a:rPr lang="pt-BR" dirty="0" err="1" smtClean="0"/>
              <a:t>PostgreSQL</a:t>
            </a:r>
            <a:r>
              <a:rPr lang="pt-BR" dirty="0" smtClean="0"/>
              <a:t>)</a:t>
            </a:r>
          </a:p>
          <a:p>
            <a:pPr marL="863600" lvl="1" indent="-323850"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pt-BR" dirty="0" smtClean="0"/>
              <a:t>Interface</a:t>
            </a:r>
          </a:p>
          <a:p>
            <a:pPr marL="1295400" lvl="2" indent="-287338">
              <a:buSzPct val="75000"/>
              <a:buFont typeface="Symbol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pt-BR" dirty="0" smtClean="0"/>
              <a:t>Via SMS: API que se comunica com o celular (</a:t>
            </a:r>
            <a:r>
              <a:rPr lang="pt-BR" dirty="0" err="1" smtClean="0"/>
              <a:t>libGammu</a:t>
            </a:r>
            <a:r>
              <a:rPr lang="pt-BR" dirty="0" smtClean="0"/>
              <a:t>) ou API de terceiro que cobra pelas mensagens enviadas</a:t>
            </a:r>
          </a:p>
          <a:p>
            <a:pPr marL="1295400" lvl="2" indent="-287338">
              <a:buSzPct val="75000"/>
              <a:buFont typeface="Symbol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pt-BR" dirty="0" smtClean="0"/>
              <a:t>Aplicativo </a:t>
            </a:r>
            <a:r>
              <a:rPr lang="pt-BR" dirty="0" err="1" smtClean="0"/>
              <a:t>Android</a:t>
            </a:r>
            <a:r>
              <a:rPr lang="pt-BR" dirty="0" smtClean="0"/>
              <a:t> (JAVA)</a:t>
            </a:r>
          </a:p>
          <a:p>
            <a:pPr marL="1295400" lvl="2" indent="-287338">
              <a:buSzPct val="75000"/>
              <a:buFont typeface="Symbol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pt-BR" dirty="0" smtClean="0"/>
              <a:t>Site integrado ao Google </a:t>
            </a:r>
            <a:r>
              <a:rPr lang="pt-BR" dirty="0" err="1" smtClean="0"/>
              <a:t>Maps</a:t>
            </a:r>
            <a:r>
              <a:rPr lang="pt-BR" dirty="0" smtClean="0"/>
              <a:t> </a:t>
            </a:r>
          </a:p>
          <a:p>
            <a:endParaRPr lang="pt-BR" dirty="0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Cronograma</a:t>
            </a: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457200" y="1052736"/>
          <a:ext cx="8147248" cy="50734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66E22CB-978C-4FF9-A442-4A65C59810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B66E22CB-978C-4FF9-A442-4A65C59810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B66E22CB-978C-4FF9-A442-4A65C59810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94EE935-7AA1-4FE9-A578-D2AA69DEC8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894EE935-7AA1-4FE9-A578-D2AA69DEC8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894EE935-7AA1-4FE9-A578-D2AA69DEC8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3394360-04A6-4935-9D54-E9DC0B350E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graphicEl>
                                              <a:dgm id="{33394360-04A6-4935-9D54-E9DC0B350E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graphicEl>
                                              <a:dgm id="{33394360-04A6-4935-9D54-E9DC0B350E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2C849A0-FC2A-4CE1-8525-6D36188213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graphicEl>
                                              <a:dgm id="{A2C849A0-FC2A-4CE1-8525-6D36188213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graphicEl>
                                              <a:dgm id="{A2C849A0-FC2A-4CE1-8525-6D36188213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01C397C-02C5-4B97-B6EE-4289708541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graphicEl>
                                              <a:dgm id="{901C397C-02C5-4B97-B6EE-4289708541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graphicEl>
                                              <a:dgm id="{901C397C-02C5-4B97-B6EE-4289708541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pt-BR" dirty="0" smtClean="0"/>
              <a:t>Dúvidas</a:t>
            </a:r>
            <a:endParaRPr lang="pt-BR" dirty="0"/>
          </a:p>
        </p:txBody>
      </p:sp>
      <p:pic>
        <p:nvPicPr>
          <p:cNvPr id="4" name="Espaço Reservado para Conteúdo 3" descr="doub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99792" y="1348828"/>
            <a:ext cx="3456384" cy="4991168"/>
          </a:xfrm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Nosso muito obrigado!</a:t>
            </a:r>
            <a:endParaRPr lang="pt-BR" dirty="0"/>
          </a:p>
        </p:txBody>
      </p:sp>
      <p:pic>
        <p:nvPicPr>
          <p:cNvPr id="4" name="Espaço Reservado para Conteúdo 3" descr="ThankYouLanguag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79712" y="1628800"/>
            <a:ext cx="4680520" cy="4358734"/>
          </a:xfr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864096"/>
          </a:xfrm>
        </p:spPr>
        <p:txBody>
          <a:bodyPr/>
          <a:lstStyle/>
          <a:p>
            <a:r>
              <a:rPr lang="pt-BR" dirty="0" smtClean="0"/>
              <a:t>O contexto local</a:t>
            </a:r>
            <a:endParaRPr lang="pt-BR" dirty="0"/>
          </a:p>
        </p:txBody>
      </p:sp>
      <p:pic>
        <p:nvPicPr>
          <p:cNvPr id="4" name="Espaço Reservado para Conteúdo 3" descr="Entrevista com Ronaldo (2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779912" y="2132856"/>
            <a:ext cx="5150502" cy="3862876"/>
          </a:xfrm>
        </p:spPr>
      </p:pic>
      <p:sp>
        <p:nvSpPr>
          <p:cNvPr id="5" name="CaixaDeTexto 4"/>
          <p:cNvSpPr txBox="1"/>
          <p:nvPr/>
        </p:nvSpPr>
        <p:spPr>
          <a:xfrm>
            <a:off x="323528" y="1412776"/>
            <a:ext cx="338437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“O ponto mais baixo da cidade do Recife está 3,5 a 4 metros acima do nível do mar. Em tempos de maré cheia, onde as ondas alcançam até 2,90 metros de altura, não há para onde a água escoar, muito pelo contrário, o mar começará a empurrar a água de volta. Além disso, a inclinação do sistema de drenagem é muito pequena devido  a pouca profundidade, o que reduz a velocidade de escoamento e aumenta a permanência dos resíduos sólidos!” Ronaldo José, gerente de drenagem e pavimentação da </a:t>
            </a:r>
            <a:r>
              <a:rPr lang="pt-BR" b="1" dirty="0" err="1" smtClean="0"/>
              <a:t>Emlurb</a:t>
            </a:r>
            <a:r>
              <a:rPr lang="pt-BR" b="1" dirty="0" smtClean="0"/>
              <a:t>.</a:t>
            </a:r>
            <a:endParaRPr lang="pt-BR" b="1" dirty="0"/>
          </a:p>
        </p:txBody>
      </p:sp>
      <p:sp>
        <p:nvSpPr>
          <p:cNvPr id="6" name="CaixaDeTexto 5"/>
          <p:cNvSpPr txBox="1"/>
          <p:nvPr/>
        </p:nvSpPr>
        <p:spPr>
          <a:xfrm>
            <a:off x="4283968" y="1124744"/>
            <a:ext cx="45365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Quais fatores intensificam os alagamentos?</a:t>
            </a:r>
            <a:endParaRPr lang="pt-BR" sz="2800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Inverno de 2011: somatório de fatores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628800"/>
            <a:ext cx="3898776" cy="4752528"/>
          </a:xfrm>
        </p:spPr>
        <p:txBody>
          <a:bodyPr>
            <a:normAutofit/>
          </a:bodyPr>
          <a:lstStyle/>
          <a:p>
            <a:r>
              <a:rPr lang="pt-BR" sz="2800" dirty="0" smtClean="0"/>
              <a:t>Grande quantidade de chuva;</a:t>
            </a:r>
          </a:p>
          <a:p>
            <a:r>
              <a:rPr lang="pt-BR" sz="2800" dirty="0" smtClean="0"/>
              <a:t>Marés altas;</a:t>
            </a:r>
          </a:p>
          <a:p>
            <a:r>
              <a:rPr lang="pt-BR" sz="2800" dirty="0" smtClean="0"/>
              <a:t>Topografia da cidade plana;</a:t>
            </a:r>
          </a:p>
          <a:p>
            <a:r>
              <a:rPr lang="pt-BR" sz="2800" dirty="0" smtClean="0"/>
              <a:t>Alto grau de pavimentação da cidade</a:t>
            </a:r>
            <a:r>
              <a:rPr lang="pt-BR" sz="2800" dirty="0" smtClean="0"/>
              <a:t>;</a:t>
            </a:r>
          </a:p>
          <a:p>
            <a:r>
              <a:rPr lang="pt-BR" sz="2800" dirty="0" smtClean="0"/>
              <a:t>Sistema de drenagem subestimada;</a:t>
            </a:r>
            <a:endParaRPr lang="pt-BR" sz="2800" dirty="0" smtClean="0"/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/>
          </a:p>
        </p:txBody>
      </p:sp>
      <p:pic>
        <p:nvPicPr>
          <p:cNvPr id="4" name="Imagem 3" descr="canal_plaz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86102" y="1700808"/>
            <a:ext cx="4629883" cy="4248472"/>
          </a:xfrm>
          <a:prstGeom prst="rect">
            <a:avLst/>
          </a:prstGeom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008112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Cenário: para o transeunte normal...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r>
              <a:rPr lang="pt-BR" dirty="0" smtClean="0"/>
              <a:t>Em dias de chuva intensa,  a grande maioria consulta meios de comunicação, em especial internet, antes de sair de casa ou do trabalho.</a:t>
            </a:r>
          </a:p>
        </p:txBody>
      </p:sp>
      <p:pic>
        <p:nvPicPr>
          <p:cNvPr id="4" name="Imagem 3" descr="twiter e faceboo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3344802"/>
            <a:ext cx="3600400" cy="2845402"/>
          </a:xfrm>
          <a:prstGeom prst="rect">
            <a:avLst/>
          </a:prstGeom>
        </p:spPr>
      </p:pic>
      <p:pic>
        <p:nvPicPr>
          <p:cNvPr id="6" name="Imagem 5" descr="126330412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3506" y="2996952"/>
            <a:ext cx="4334929" cy="2592288"/>
          </a:xfrm>
          <a:prstGeom prst="rect">
            <a:avLst/>
          </a:prstGeom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33555_stock-photo-man-looking-at-cell-phon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3645024"/>
            <a:ext cx="3233936" cy="2619488"/>
          </a:xfrm>
          <a:prstGeom prst="rect">
            <a:avLst/>
          </a:prstGeom>
        </p:spPr>
      </p:pic>
      <p:pic>
        <p:nvPicPr>
          <p:cNvPr id="7" name="Imagem 6" descr="3123856-businesswoman-with-tired-expression-working-with-laptop-computer-isolated-on-white-backgroun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6016" y="1412776"/>
            <a:ext cx="3744416" cy="249939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08012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Cenário: para o transeunte normal...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340769"/>
            <a:ext cx="4978896" cy="3240359"/>
          </a:xfrm>
        </p:spPr>
        <p:txBody>
          <a:bodyPr>
            <a:normAutofit/>
          </a:bodyPr>
          <a:lstStyle/>
          <a:p>
            <a:r>
              <a:rPr lang="pt-BR" sz="2800" dirty="0" smtClean="0"/>
              <a:t>A informação está espalhada em muitos sites;</a:t>
            </a:r>
          </a:p>
          <a:p>
            <a:r>
              <a:rPr lang="pt-BR" sz="2800" dirty="0" smtClean="0"/>
              <a:t>Muitas vezes não é encontrada a informação do local de interesse.</a:t>
            </a:r>
          </a:p>
          <a:p>
            <a:endParaRPr lang="pt-BR" dirty="0" smtClean="0"/>
          </a:p>
        </p:txBody>
      </p:sp>
      <p:sp>
        <p:nvSpPr>
          <p:cNvPr id="8" name="Espaço Reservado para Conteúdo 2"/>
          <p:cNvSpPr txBox="1">
            <a:spLocks/>
          </p:cNvSpPr>
          <p:nvPr/>
        </p:nvSpPr>
        <p:spPr>
          <a:xfrm>
            <a:off x="4788024" y="4005064"/>
            <a:ext cx="4114800" cy="223224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pt-BR" sz="3200" dirty="0" smtClean="0"/>
              <a:t>Não há meios rápidos de alertas ou mensagens dos pontos alagados.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B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Usuário</a:t>
            </a:r>
            <a:r>
              <a:rPr kumimoji="0" lang="pt-BR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perde muito tempo na busca.</a:t>
            </a:r>
            <a:endParaRPr kumimoji="0" lang="pt-B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pt-B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pt-B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casual_cal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80112" y="3645024"/>
            <a:ext cx="3333750" cy="259228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96752"/>
          </a:xfrm>
        </p:spPr>
        <p:txBody>
          <a:bodyPr/>
          <a:lstStyle/>
          <a:p>
            <a:r>
              <a:rPr lang="pt-BR" dirty="0" smtClean="0"/>
              <a:t>Cenário: para as autoridades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124744"/>
            <a:ext cx="8363272" cy="3600399"/>
          </a:xfrm>
        </p:spPr>
        <p:txBody>
          <a:bodyPr>
            <a:normAutofit fontScale="92500"/>
          </a:bodyPr>
          <a:lstStyle/>
          <a:p>
            <a:r>
              <a:rPr lang="pt-BR" dirty="0" smtClean="0"/>
              <a:t>Não há um monitoramento em tempo real dos pontos alagados;</a:t>
            </a:r>
          </a:p>
          <a:p>
            <a:r>
              <a:rPr lang="pt-BR" dirty="0" smtClean="0"/>
              <a:t>No inverno, engenheiros da </a:t>
            </a:r>
            <a:r>
              <a:rPr lang="pt-BR" dirty="0" err="1" smtClean="0"/>
              <a:t>Emlurb</a:t>
            </a:r>
            <a:r>
              <a:rPr lang="pt-BR" dirty="0" smtClean="0"/>
              <a:t> fazem plantão  nos fins de semana para fazer vistorias .</a:t>
            </a:r>
          </a:p>
          <a:p>
            <a:r>
              <a:rPr lang="pt-BR" dirty="0" smtClean="0"/>
              <a:t>A principal fonte de informações de alagamentos ainda é através de ligações ao 156.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2591</TotalTime>
  <Words>2333</Words>
  <Application>Microsoft Office PowerPoint</Application>
  <PresentationFormat>Apresentação na tela (4:3)</PresentationFormat>
  <Paragraphs>326</Paragraphs>
  <Slides>47</Slides>
  <Notes>17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47</vt:i4>
      </vt:variant>
    </vt:vector>
  </HeadingPairs>
  <TitlesOfParts>
    <vt:vector size="48" baseType="lpstr">
      <vt:lpstr>Tema do Office</vt:lpstr>
      <vt:lpstr>Slide 1</vt:lpstr>
      <vt:lpstr>Índice</vt:lpstr>
      <vt:lpstr>Quem somos?</vt:lpstr>
      <vt:lpstr>O contexto local</vt:lpstr>
      <vt:lpstr>O contexto local</vt:lpstr>
      <vt:lpstr>Inverno de 2011: somatório de fatores</vt:lpstr>
      <vt:lpstr>Cenário: para o transeunte normal...</vt:lpstr>
      <vt:lpstr>Cenário: para o transeunte normal...</vt:lpstr>
      <vt:lpstr>Cenário: para as autoridades</vt:lpstr>
      <vt:lpstr>Cenário: para as autoridades</vt:lpstr>
      <vt:lpstr>Uma realidade nacional</vt:lpstr>
      <vt:lpstr>Uma realidade mundial</vt:lpstr>
      <vt:lpstr>Motivação</vt:lpstr>
      <vt:lpstr>O que existe atualmente</vt:lpstr>
      <vt:lpstr>Alaga-SP</vt:lpstr>
      <vt:lpstr>Alaga-SP</vt:lpstr>
      <vt:lpstr>Alaga-SP</vt:lpstr>
      <vt:lpstr>CGE – Centro de gerenciamento de emergências</vt:lpstr>
      <vt:lpstr>CGE – Centro de gerenciamento de emergências</vt:lpstr>
      <vt:lpstr>CGE – Centro de Gerenciamento de emergências</vt:lpstr>
      <vt:lpstr>Comparando CGE e Alaga-SP</vt:lpstr>
      <vt:lpstr>PUB -Cingapura</vt:lpstr>
      <vt:lpstr>PUB -Cingapura</vt:lpstr>
      <vt:lpstr>Slide 24</vt:lpstr>
      <vt:lpstr>EFAS: European Flood Alert System</vt:lpstr>
      <vt:lpstr>EFAS – European Flood Alert System</vt:lpstr>
      <vt:lpstr>EFAS – European Flood Alert System</vt:lpstr>
      <vt:lpstr>Comparando EFAS e Cingapura</vt:lpstr>
      <vt:lpstr>Patentes : sensor de nível de água</vt:lpstr>
      <vt:lpstr>Patentes : sensor de nível de água</vt:lpstr>
      <vt:lpstr>A solução: Pluviara</vt:lpstr>
      <vt:lpstr>Slide 32</vt:lpstr>
      <vt:lpstr>Slide 33</vt:lpstr>
      <vt:lpstr>Cenário com Pluviara: para o transeunte</vt:lpstr>
      <vt:lpstr>Pluviara e seu diferencial</vt:lpstr>
      <vt:lpstr>Cenário com Pluviara: autoridades</vt:lpstr>
      <vt:lpstr>Pluviara e seu diferencial</vt:lpstr>
      <vt:lpstr>Pluviara e o Brasil</vt:lpstr>
      <vt:lpstr>Pluviara e o mundo</vt:lpstr>
      <vt:lpstr>Nosso modelo de negócio</vt:lpstr>
      <vt:lpstr>Dividir para conquistar: como está organizada nossa equipe</vt:lpstr>
      <vt:lpstr>Tecnologias: o sensoriamento</vt:lpstr>
      <vt:lpstr>Tecnologias: a comunicação</vt:lpstr>
      <vt:lpstr>Tecnologias de Software: tratando as informações</vt:lpstr>
      <vt:lpstr>Cronograma</vt:lpstr>
      <vt:lpstr>Dúvidas</vt:lpstr>
      <vt:lpstr>Nosso muito obrigado!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Pluviara</dc:title>
  <dc:creator>pamela thays lins bezerra</dc:creator>
  <cp:lastModifiedBy>pamela thays lins bezerra</cp:lastModifiedBy>
  <cp:revision>172</cp:revision>
  <dcterms:created xsi:type="dcterms:W3CDTF">2011-09-01T00:21:16Z</dcterms:created>
  <dcterms:modified xsi:type="dcterms:W3CDTF">2011-09-05T01:54:42Z</dcterms:modified>
</cp:coreProperties>
</file>