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78" r:id="rId2"/>
    <p:sldId id="279" r:id="rId3"/>
    <p:sldId id="263" r:id="rId4"/>
    <p:sldId id="264" r:id="rId5"/>
    <p:sldId id="265" r:id="rId6"/>
    <p:sldId id="266" r:id="rId7"/>
    <p:sldId id="267" r:id="rId8"/>
    <p:sldId id="259" r:id="rId9"/>
    <p:sldId id="256" r:id="rId10"/>
    <p:sldId id="261" r:id="rId11"/>
    <p:sldId id="257" r:id="rId12"/>
    <p:sldId id="260" r:id="rId13"/>
    <p:sldId id="262" r:id="rId14"/>
    <p:sldId id="268" r:id="rId15"/>
    <p:sldId id="302" r:id="rId16"/>
    <p:sldId id="269" r:id="rId17"/>
    <p:sldId id="271" r:id="rId18"/>
    <p:sldId id="272" r:id="rId19"/>
    <p:sldId id="273" r:id="rId20"/>
    <p:sldId id="291" r:id="rId21"/>
    <p:sldId id="275" r:id="rId22"/>
    <p:sldId id="276" r:id="rId23"/>
    <p:sldId id="292" r:id="rId24"/>
    <p:sldId id="280" r:id="rId25"/>
    <p:sldId id="293" r:id="rId26"/>
    <p:sldId id="282" r:id="rId27"/>
    <p:sldId id="277" r:id="rId28"/>
    <p:sldId id="281" r:id="rId29"/>
    <p:sldId id="283" r:id="rId30"/>
    <p:sldId id="285" r:id="rId31"/>
    <p:sldId id="294" r:id="rId32"/>
    <p:sldId id="284" r:id="rId33"/>
    <p:sldId id="295" r:id="rId34"/>
    <p:sldId id="286" r:id="rId35"/>
    <p:sldId id="287" r:id="rId36"/>
    <p:sldId id="289" r:id="rId37"/>
    <p:sldId id="296" r:id="rId38"/>
    <p:sldId id="290" r:id="rId39"/>
    <p:sldId id="297" r:id="rId40"/>
    <p:sldId id="298" r:id="rId41"/>
    <p:sldId id="299" r:id="rId42"/>
    <p:sldId id="301" r:id="rId43"/>
    <p:sldId id="300" r:id="rId44"/>
    <p:sldId id="303" r:id="rId45"/>
    <p:sldId id="309" r:id="rId46"/>
    <p:sldId id="306" r:id="rId47"/>
    <p:sldId id="311" r:id="rId48"/>
    <p:sldId id="308" r:id="rId49"/>
    <p:sldId id="312" r:id="rId50"/>
    <p:sldId id="305" r:id="rId51"/>
    <p:sldId id="313" r:id="rId52"/>
    <p:sldId id="307" r:id="rId53"/>
    <p:sldId id="314" r:id="rId5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98" autoAdjust="0"/>
  </p:normalViewPr>
  <p:slideViewPr>
    <p:cSldViewPr>
      <p:cViewPr>
        <p:scale>
          <a:sx n="26" d="100"/>
          <a:sy n="26" d="100"/>
        </p:scale>
        <p:origin x="-2424" y="-16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64BB9-3B0D-4B18-94B3-DFEE360BB8F3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F9E47-5C86-49CA-BD66-7F780EA94B35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142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Botar explicações..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F9E47-5C86-49CA-BD66-7F780EA94B35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Botar explicações..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F9E47-5C86-49CA-BD66-7F780EA94B35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Botar</a:t>
            </a:r>
            <a:r>
              <a:rPr lang="pt-BR" baseline="0" dirty="0" smtClean="0"/>
              <a:t> </a:t>
            </a:r>
            <a:r>
              <a:rPr lang="pt-BR" baseline="0" dirty="0" err="1" smtClean="0"/>
              <a:t>aki</a:t>
            </a:r>
            <a:r>
              <a:rPr lang="pt-BR" baseline="0" dirty="0" smtClean="0"/>
              <a:t> os padrões bridge, fachada, </a:t>
            </a:r>
            <a:r>
              <a:rPr lang="pt-BR" baseline="0" dirty="0" err="1" smtClean="0"/>
              <a:t>singleton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F9E47-5C86-49CA-BD66-7F780EA94B35}" type="slidenum">
              <a:rPr lang="pt-BR" smtClean="0"/>
              <a:pPr/>
              <a:t>40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3631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Botar explicações..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F9E47-5C86-49CA-BD66-7F780EA94B35}" type="slidenum">
              <a:rPr lang="pt-BR" smtClean="0"/>
              <a:pPr/>
              <a:t>42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B4A9A-3AB8-4600-B64C-022F6F6D3AE1}" type="datetimeFigureOut">
              <a:rPr lang="pt-BR" smtClean="0"/>
              <a:pPr/>
              <a:t>29/11/2010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C9A5C-8A66-4BAC-852D-3DB485F48DD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CAPA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Projetar Arquitetura </a:t>
            </a:r>
            <a:br>
              <a:rPr lang="pt-BR" dirty="0" smtClean="0"/>
            </a:br>
            <a:r>
              <a:rPr lang="pt-BR" dirty="0" smtClean="0"/>
              <a:t>Refinar Análise de Serviços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r>
              <a:rPr lang="pt-BR" dirty="0" smtClean="0"/>
              <a:t>Mostrar o novo empacotamento dos casos de uso... (Irineu vai fazer em </a:t>
            </a:r>
            <a:r>
              <a:rPr lang="pt-BR" dirty="0" err="1" smtClean="0"/>
              <a:t>ksa</a:t>
            </a:r>
            <a:r>
              <a:rPr lang="pt-BR" dirty="0" smtClean="0"/>
              <a:t>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cin01\scratch_imlm2$\Arquitetura_de_Servicos_Final2_25112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28800"/>
            <a:ext cx="9143999" cy="5229200"/>
          </a:xfrm>
          <a:prstGeom prst="rect">
            <a:avLst/>
          </a:prstGeom>
          <a:noFill/>
        </p:spPr>
      </p:pic>
      <p:sp>
        <p:nvSpPr>
          <p:cNvPr id="5" name="CaixaDeTexto 4"/>
          <p:cNvSpPr txBox="1"/>
          <p:nvPr/>
        </p:nvSpPr>
        <p:spPr>
          <a:xfrm>
            <a:off x="6000760" y="207167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Arquitetura de Serviços revisada</a:t>
            </a:r>
            <a:endParaRPr lang="pt-BR" dirty="0"/>
          </a:p>
        </p:txBody>
      </p:sp>
      <p:sp>
        <p:nvSpPr>
          <p:cNvPr id="8" name="Título 1"/>
          <p:cNvSpPr>
            <a:spLocks noGrp="1"/>
          </p:cNvSpPr>
          <p:nvPr>
            <p:ph type="title"/>
          </p:nvPr>
        </p:nvSpPr>
        <p:spPr>
          <a:xfrm>
            <a:off x="0" y="357166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Projetar Arquitetura </a:t>
            </a:r>
            <a:br>
              <a:rPr lang="pt-BR" dirty="0" smtClean="0"/>
            </a:br>
            <a:r>
              <a:rPr lang="pt-BR" dirty="0" smtClean="0"/>
              <a:t>Refinar Análise de Serviços</a:t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nália\Desktop\DiagramaDeComponen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5"/>
            <a:ext cx="9046622" cy="5357826"/>
          </a:xfrm>
          <a:prstGeom prst="rect">
            <a:avLst/>
          </a:prstGeom>
          <a:noFill/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Projetar Arquitetura </a:t>
            </a:r>
            <a:br>
              <a:rPr lang="pt-BR" dirty="0" smtClean="0"/>
            </a:br>
            <a:r>
              <a:rPr lang="pt-BR" dirty="0" smtClean="0"/>
              <a:t>Refinar Análise de Serviços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7572428" y="2719984"/>
            <a:ext cx="1643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Diagrama de  componentes revisado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Projetar Arquitetura </a:t>
            </a:r>
            <a:br>
              <a:rPr lang="pt-BR" dirty="0" smtClean="0"/>
            </a:br>
            <a:r>
              <a:rPr lang="pt-BR" dirty="0" smtClean="0"/>
              <a:t>Definir Padrão de Arquitetura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357158" y="1928802"/>
            <a:ext cx="8143932" cy="47149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Banco de Dados: </a:t>
            </a:r>
            <a:r>
              <a:rPr kumimoji="0" lang="pt-B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MySQL</a:t>
            </a: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pt-BR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i="1" dirty="0" smtClean="0"/>
              <a:t>... (Anália: completar)</a:t>
            </a:r>
            <a:endParaRPr kumimoji="0" lang="pt-BR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nália\Desktop\Arquitetur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058" y="1772815"/>
            <a:ext cx="9193058" cy="5085185"/>
          </a:xfrm>
          <a:prstGeom prst="rect">
            <a:avLst/>
          </a:prstGeom>
          <a:noFill/>
        </p:spPr>
      </p:pic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Projetar Arquitetura </a:t>
            </a:r>
            <a:br>
              <a:rPr lang="pt-BR" dirty="0" smtClean="0"/>
            </a:br>
            <a:r>
              <a:rPr lang="pt-BR" dirty="0" smtClean="0"/>
              <a:t>Definir Padrão de Arquitetura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6876256" y="1772816"/>
            <a:ext cx="18002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Diagrama</a:t>
            </a:r>
            <a:r>
              <a:rPr kumimoji="0" lang="pt-B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Arquitetura de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Componentes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pt-BR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Projetar Serviços – Fluxo de Atividades</a:t>
            </a:r>
            <a:endParaRPr lang="pt-B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33877"/>
            <a:ext cx="4248472" cy="524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ângulo 6"/>
          <p:cNvSpPr/>
          <p:nvPr/>
        </p:nvSpPr>
        <p:spPr>
          <a:xfrm>
            <a:off x="4860032" y="3933056"/>
            <a:ext cx="1800200" cy="107729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823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599086" cy="2661446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pt-BR" dirty="0" smtClean="0"/>
              <a:t>Projetar Componentes</a:t>
            </a:r>
          </a:p>
          <a:p>
            <a:pPr marL="525780" indent="-457200">
              <a:buFont typeface="+mj-lt"/>
              <a:buAutoNum type="arabicPeriod"/>
            </a:pPr>
            <a:r>
              <a:rPr lang="pt-BR" dirty="0" smtClean="0"/>
              <a:t>Atualizar Modelo de Informação</a:t>
            </a:r>
          </a:p>
          <a:p>
            <a:pPr marL="525780" indent="-457200">
              <a:buFont typeface="+mj-lt"/>
              <a:buAutoNum type="arabicPeriod"/>
            </a:pPr>
            <a:r>
              <a:rPr lang="pt-BR" dirty="0" smtClean="0"/>
              <a:t>Agrupar classes </a:t>
            </a:r>
          </a:p>
          <a:p>
            <a:pPr marL="525780" indent="-457200">
              <a:buFont typeface="+mj-lt"/>
              <a:buAutoNum type="arabicPeriod"/>
            </a:pPr>
            <a:r>
              <a:rPr lang="pt-BR" dirty="0" smtClean="0"/>
              <a:t>Projetar Classes e  Banco de dados</a:t>
            </a:r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1470025"/>
          </a:xfrm>
        </p:spPr>
        <p:txBody>
          <a:bodyPr/>
          <a:lstStyle/>
          <a:p>
            <a:r>
              <a:rPr lang="pt-BR" dirty="0" smtClean="0"/>
              <a:t>Projetar </a:t>
            </a:r>
            <a:r>
              <a:rPr lang="pt-BR" dirty="0" err="1" smtClean="0"/>
              <a:t>Back-end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1266" y="2852936"/>
            <a:ext cx="6671094" cy="3816424"/>
          </a:xfrm>
        </p:spPr>
        <p:txBody>
          <a:bodyPr>
            <a:normAutofit/>
          </a:bodyPr>
          <a:lstStyle/>
          <a:p>
            <a:r>
              <a:rPr lang="pt-BR" b="1" dirty="0" smtClean="0"/>
              <a:t>Para cada componente:</a:t>
            </a:r>
          </a:p>
          <a:p>
            <a:pPr marL="822960" lvl="1" indent="-457200">
              <a:buFont typeface="+mj-lt"/>
              <a:buAutoNum type="arabicPeriod"/>
            </a:pPr>
            <a:r>
              <a:rPr lang="pt-BR" dirty="0" smtClean="0"/>
              <a:t>Definir padrões de projetos utilizados</a:t>
            </a:r>
          </a:p>
          <a:p>
            <a:pPr marL="822960" lvl="1" indent="-457200">
              <a:buFont typeface="+mj-lt"/>
              <a:buAutoNum type="arabicPeriod"/>
            </a:pPr>
            <a:r>
              <a:rPr lang="pt-BR" dirty="0" smtClean="0"/>
              <a:t>Fazer Diagrama de classes</a:t>
            </a:r>
          </a:p>
          <a:p>
            <a:pPr marL="822960" lvl="1" indent="-457200">
              <a:buFont typeface="+mj-lt"/>
              <a:buAutoNum type="arabicPeriod"/>
            </a:pPr>
            <a:r>
              <a:rPr lang="pt-BR" dirty="0" smtClean="0"/>
              <a:t>Fazer Diagrama de </a:t>
            </a:r>
            <a:r>
              <a:rPr lang="pt-BR" dirty="0" err="1" smtClean="0"/>
              <a:t>sequência</a:t>
            </a:r>
            <a:r>
              <a:rPr lang="pt-BR" dirty="0" smtClean="0"/>
              <a:t> para </a:t>
            </a:r>
            <a:r>
              <a:rPr lang="pt-BR" b="1" dirty="0" smtClean="0"/>
              <a:t>todas as operações </a:t>
            </a:r>
            <a:r>
              <a:rPr lang="pt-BR" dirty="0" smtClean="0"/>
              <a:t>de sua interface </a:t>
            </a:r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pt-BR" dirty="0" smtClean="0"/>
              <a:t>Projetar Componentes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de Acesso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classe</a:t>
            </a:r>
            <a:endParaRPr lang="pt-BR" dirty="0"/>
          </a:p>
        </p:txBody>
      </p:sp>
      <p:pic>
        <p:nvPicPr>
          <p:cNvPr id="8194" name="Picture 2" descr="C:\Documents and Settings\Anália\Desktop\ClassesControleAcess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054334"/>
            <a:ext cx="9001156" cy="2755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de Acesso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 – (</a:t>
            </a:r>
            <a:r>
              <a:rPr lang="pt-BR" dirty="0" err="1" smtClean="0"/>
              <a:t>Logar</a:t>
            </a:r>
            <a:r>
              <a:rPr lang="pt-BR" dirty="0" smtClean="0"/>
              <a:t>)</a:t>
            </a:r>
            <a:endParaRPr lang="pt-BR" dirty="0"/>
          </a:p>
        </p:txBody>
      </p:sp>
      <p:pic>
        <p:nvPicPr>
          <p:cNvPr id="1028" name="Picture 4" descr="C:\Users\TEMP.CIN.005\Desktop\Sequencia Log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58621"/>
            <a:ext cx="6624340" cy="449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EQUIPE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cin01\scratch_imlm2$\diagramas_sequencia\Sequencia Log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784976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Diagrama de sequência completo </a:t>
            </a:r>
            <a:r>
              <a:rPr lang="pt-BR" dirty="0" smtClean="0"/>
              <a:t>(</a:t>
            </a:r>
            <a:r>
              <a:rPr lang="pt-BR" dirty="0" err="1"/>
              <a:t>Logar</a:t>
            </a:r>
            <a:r>
              <a:rPr lang="pt-B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197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Produto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classe</a:t>
            </a:r>
            <a:endParaRPr lang="pt-BR" dirty="0"/>
          </a:p>
        </p:txBody>
      </p:sp>
      <p:pic>
        <p:nvPicPr>
          <p:cNvPr id="15362" name="Picture 2" descr="\\cin01\scratch_imlm2$\diagramas_componentes\Componente Controle Prod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76872"/>
            <a:ext cx="9143999" cy="45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cin01\scratch_imlm2$\diagramas_sequencia\_Sequencia AvaliarProd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09" y="2156371"/>
            <a:ext cx="8280920" cy="4680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Produto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 (Avaliar Produto)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Diagrama de sequência completo </a:t>
            </a:r>
            <a:r>
              <a:rPr lang="pt-BR" dirty="0" smtClean="0"/>
              <a:t>(Avaliar Produto)</a:t>
            </a:r>
            <a:endParaRPr lang="pt-BR" dirty="0"/>
          </a:p>
        </p:txBody>
      </p:sp>
      <p:pic>
        <p:nvPicPr>
          <p:cNvPr id="6146" name="Picture 2" descr="\\cin01\scratch_imlm2$\diagramas_sequencia\Sequencia AvaliarProd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38585"/>
            <a:ext cx="8820472" cy="502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30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Produto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 (Buscar Informações do produto)</a:t>
            </a:r>
          </a:p>
          <a:p>
            <a:pPr marL="0" indent="0">
              <a:buNone/>
            </a:pPr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7170" name="Picture 2" descr="\\cin01\scratch_imlm2$\diagramas_sequencia\_Sequencia BuscarInformacoesProd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793" y="2512000"/>
            <a:ext cx="741682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Diagrama de sequência completo </a:t>
            </a:r>
            <a:r>
              <a:rPr lang="pt-BR" dirty="0" smtClean="0"/>
              <a:t>(</a:t>
            </a:r>
            <a:r>
              <a:rPr lang="pt-BR" dirty="0"/>
              <a:t>Buscar Informações do produto</a:t>
            </a:r>
            <a:r>
              <a:rPr lang="pt-BR" dirty="0" smtClean="0"/>
              <a:t>)</a:t>
            </a:r>
            <a:endParaRPr lang="pt-BR" dirty="0"/>
          </a:p>
        </p:txBody>
      </p:sp>
      <p:pic>
        <p:nvPicPr>
          <p:cNvPr id="8194" name="Picture 2" descr="\\cin01\scratch_imlm2$\diagramas_sequencia\Sequencia BuscarInformacoesProd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640" y="2430772"/>
            <a:ext cx="8879360" cy="371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71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Padrão </a:t>
            </a:r>
            <a:r>
              <a:rPr lang="pt-BR" dirty="0" err="1" smtClean="0"/>
              <a:t>Type-Object</a:t>
            </a:r>
            <a:endParaRPr lang="pt-BR" dirty="0"/>
          </a:p>
        </p:txBody>
      </p:sp>
      <p:pic>
        <p:nvPicPr>
          <p:cNvPr id="2050" name="Picture 2" descr="C:\Documents and Settings\Anália\Desktop\Type Object Patter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0240"/>
            <a:ext cx="6547238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nália\Desktop\Componente Visualizar Filiais mais próxim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519" y="2285992"/>
            <a:ext cx="9129481" cy="3571900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Componente Visualizar Filiais Próximas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pt-BR" dirty="0" smtClean="0"/>
              <a:t>Diagrama de Classe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i="1" dirty="0" smtClean="0">
              <a:solidFill>
                <a:srgbClr val="FF0000"/>
              </a:solidFill>
            </a:endParaRPr>
          </a:p>
          <a:p>
            <a:r>
              <a:rPr lang="pt-BR" i="1" dirty="0" smtClean="0">
                <a:solidFill>
                  <a:srgbClr val="FF0000"/>
                </a:solidFill>
              </a:rPr>
              <a:t>Falar sobre o Padrão </a:t>
            </a:r>
            <a:r>
              <a:rPr lang="pt-BR" i="1" dirty="0" err="1" smtClean="0">
                <a:solidFill>
                  <a:srgbClr val="FF0000"/>
                </a:solidFill>
              </a:rPr>
              <a:t>Iterator</a:t>
            </a:r>
            <a:endParaRPr lang="pt-B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Componente Visualizar Filiais Próximas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 </a:t>
            </a:r>
            <a:endParaRPr lang="pt-BR" dirty="0"/>
          </a:p>
        </p:txBody>
      </p:sp>
      <p:pic>
        <p:nvPicPr>
          <p:cNvPr id="2050" name="Picture 2" descr="C:\Users\TEMP.CIN.005\Desktop\Sequencia VisualizarProxim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0" y="2924944"/>
            <a:ext cx="912413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Usuário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classe</a:t>
            </a:r>
            <a:endParaRPr lang="pt-BR" dirty="0"/>
          </a:p>
        </p:txBody>
      </p:sp>
      <p:pic>
        <p:nvPicPr>
          <p:cNvPr id="16386" name="Picture 2" descr="\\cin01\scratch_imlm2$\diagramas_componentes\Componente Controle Usuár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14781"/>
            <a:ext cx="9036496" cy="3420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3475" y="457200"/>
            <a:ext cx="420052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066800"/>
          </a:xfrm>
        </p:spPr>
        <p:txBody>
          <a:bodyPr/>
          <a:lstStyle/>
          <a:p>
            <a:r>
              <a:rPr lang="pt-BR" dirty="0" smtClean="0"/>
              <a:t>Sistema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142488"/>
            <a:ext cx="5791200" cy="4325112"/>
          </a:xfrm>
        </p:spPr>
        <p:txBody>
          <a:bodyPr/>
          <a:lstStyle/>
          <a:p>
            <a:pPr algn="ctr">
              <a:buNone/>
            </a:pPr>
            <a:r>
              <a:rPr lang="pt-BR" dirty="0" smtClean="0"/>
              <a:t>O </a:t>
            </a:r>
            <a:r>
              <a:rPr lang="pt-BR" b="1" dirty="0" err="1" smtClean="0"/>
              <a:t>VideoSystem</a:t>
            </a:r>
            <a:r>
              <a:rPr lang="pt-BR" dirty="0" smtClean="0"/>
              <a:t> é  um sistema  web desenvolvido com o objetivo de proporcionar melhores meios de interação entre uma rede de </a:t>
            </a:r>
            <a:r>
              <a:rPr lang="pt-BR" b="1" dirty="0" smtClean="0"/>
              <a:t>locadoras</a:t>
            </a:r>
            <a:r>
              <a:rPr lang="pt-BR" dirty="0" smtClean="0"/>
              <a:t> e seus </a:t>
            </a:r>
            <a:r>
              <a:rPr lang="pt-BR" b="1" dirty="0" smtClean="0"/>
              <a:t>clientes</a:t>
            </a:r>
            <a:r>
              <a:rPr lang="pt-BR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\\cin01\scratch_imlm2$\diagramas_sequencia\_Sequencia RemoverUsuar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82067"/>
            <a:ext cx="7776863" cy="469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Usuário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 (remover usuário)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Diagrama de sequência completo </a:t>
            </a:r>
            <a:r>
              <a:rPr lang="pt-BR" dirty="0" smtClean="0"/>
              <a:t>(Remover Usuário)</a:t>
            </a:r>
            <a:endParaRPr lang="pt-BR" dirty="0"/>
          </a:p>
        </p:txBody>
      </p:sp>
      <p:pic>
        <p:nvPicPr>
          <p:cNvPr id="10242" name="Picture 2" descr="\\cin01\scratch_imlm2$\diagramas_sequencia\Sequencia RemoverUsuar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8867155" cy="453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2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Usuário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 (cadastrar usuário)</a:t>
            </a:r>
            <a:endParaRPr lang="pt-BR" dirty="0"/>
          </a:p>
        </p:txBody>
      </p:sp>
      <p:pic>
        <p:nvPicPr>
          <p:cNvPr id="11266" name="Picture 2" descr="\\cin01\scratch_imlm2$\diagramas_sequencia\_Sequencia CadastrarUsuar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28" y="2276872"/>
            <a:ext cx="777686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Diagrama de sequência completo </a:t>
            </a:r>
            <a:r>
              <a:rPr lang="pt-BR" dirty="0" smtClean="0"/>
              <a:t>(Cadastrar Usuário)</a:t>
            </a:r>
            <a:endParaRPr lang="pt-BR" dirty="0"/>
          </a:p>
        </p:txBody>
      </p:sp>
      <p:pic>
        <p:nvPicPr>
          <p:cNvPr id="12290" name="Picture 2" descr="\\cin01\scratch_imlm2$\diagramas_sequencia\Sequencia CadastrarUsuar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8" y="1989873"/>
            <a:ext cx="8964488" cy="4679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65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Padrão Abstract </a:t>
            </a:r>
            <a:r>
              <a:rPr lang="pt-BR" dirty="0" err="1" smtClean="0"/>
              <a:t>Factory</a:t>
            </a:r>
            <a:endParaRPr lang="pt-BR" dirty="0"/>
          </a:p>
        </p:txBody>
      </p:sp>
      <p:pic>
        <p:nvPicPr>
          <p:cNvPr id="3074" name="Picture 2" descr="C:\Documents and Settings\Anália\Desktop\Abstract Facto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7005655" cy="4739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\\cin01\scratch_imlm2$\diagramas_componentes\Componente Locaçã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0" y="1412776"/>
            <a:ext cx="9022886" cy="5266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Locação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classe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Componente Controle Locação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sequência (buscar locações por período)</a:t>
            </a:r>
            <a:endParaRPr lang="pt-BR" dirty="0"/>
          </a:p>
        </p:txBody>
      </p:sp>
      <p:pic>
        <p:nvPicPr>
          <p:cNvPr id="13314" name="Picture 2" descr="\\cin01\scratch_imlm2$\diagramas_sequencia\_Sequencia BuscarLocaca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7999920" cy="4045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pt-BR" dirty="0"/>
              <a:t>Diagrama de sequência completo </a:t>
            </a:r>
            <a:r>
              <a:rPr lang="pt-BR" dirty="0" smtClean="0"/>
              <a:t>(</a:t>
            </a:r>
            <a:r>
              <a:rPr lang="pt-BR" dirty="0"/>
              <a:t>buscar locações por período</a:t>
            </a:r>
            <a:r>
              <a:rPr lang="pt-BR" dirty="0" smtClean="0"/>
              <a:t>)</a:t>
            </a:r>
            <a:endParaRPr lang="pt-BR" dirty="0"/>
          </a:p>
        </p:txBody>
      </p:sp>
      <p:pic>
        <p:nvPicPr>
          <p:cNvPr id="14338" name="Picture 2" descr="\\cin01\scratch_imlm2$\diagramas_sequencia\Sequencia BuscarLocaca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" y="2014802"/>
            <a:ext cx="8985076" cy="3766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78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de sequência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Caso de uso Realizar Locação</a:t>
            </a:r>
            <a:endParaRPr lang="pt-BR" dirty="0"/>
          </a:p>
        </p:txBody>
      </p:sp>
      <p:pic>
        <p:nvPicPr>
          <p:cNvPr id="3074" name="Picture 2" descr="C:\Users\TEMP.CIN.005\Desktop\Sequencia RealizarLocaca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9" y="2564904"/>
            <a:ext cx="9019107" cy="3790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Modelo de Informação de Negócio Atualizado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11560" y="5517231"/>
            <a:ext cx="30243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400" dirty="0" smtClean="0"/>
              <a:t>(Natália)</a:t>
            </a:r>
            <a:endParaRPr lang="pt-BR" sz="4400" dirty="0"/>
          </a:p>
        </p:txBody>
      </p:sp>
    </p:spTree>
    <p:extLst>
      <p:ext uri="{BB962C8B-B14F-4D97-AF65-F5344CB8AC3E}">
        <p14:creationId xmlns:p14="http://schemas.microsoft.com/office/powerpoint/2010/main" val="303462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Empacotamento de casos de uso original</a:t>
            </a:r>
            <a:endParaRPr lang="en-US" dirty="0"/>
          </a:p>
        </p:txBody>
      </p:sp>
      <p:pic>
        <p:nvPicPr>
          <p:cNvPr id="7" name="Picture 3" descr="C:\Users\natalia\AppData\Local\Temp\DivisaoUCsPorPacoteNov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63723"/>
            <a:ext cx="8686800" cy="500563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Arquitetura do Back-</a:t>
            </a:r>
            <a:r>
              <a:rPr lang="pt-BR" dirty="0" err="1" smtClean="0"/>
              <a:t>End</a:t>
            </a:r>
            <a:r>
              <a:rPr lang="pt-BR" dirty="0" smtClean="0"/>
              <a:t> Atualizada (Projetar Classes)</a:t>
            </a:r>
            <a:endParaRPr lang="pt-BR" dirty="0"/>
          </a:p>
        </p:txBody>
      </p:sp>
      <p:pic>
        <p:nvPicPr>
          <p:cNvPr id="18434" name="Picture 2" descr="\\cin01\scratch_imlm2$\ArquiteturaBackEn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1" y="1484784"/>
            <a:ext cx="9146271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900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Projetar BD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1990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Projetar Serviços – Fluxo de Atividades</a:t>
            </a:r>
            <a:endParaRPr lang="pt-BR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433877"/>
            <a:ext cx="4248472" cy="524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ângulo 6"/>
          <p:cNvSpPr/>
          <p:nvPr/>
        </p:nvSpPr>
        <p:spPr>
          <a:xfrm>
            <a:off x="2483768" y="3933056"/>
            <a:ext cx="1800200" cy="107729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1646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03648" y="2636912"/>
            <a:ext cx="6599086" cy="2661446"/>
          </a:xfrm>
        </p:spPr>
        <p:txBody>
          <a:bodyPr>
            <a:normAutofit/>
          </a:bodyPr>
          <a:lstStyle/>
          <a:p>
            <a:r>
              <a:rPr lang="pt-BR" dirty="0"/>
              <a:t>Baseado no </a:t>
            </a:r>
            <a:r>
              <a:rPr lang="pt-BR" b="1" dirty="0"/>
              <a:t>protótipo da interface</a:t>
            </a:r>
            <a:r>
              <a:rPr lang="pt-BR" dirty="0"/>
              <a:t>, tecnologias utilizadas e integração front-</a:t>
            </a:r>
            <a:r>
              <a:rPr lang="pt-BR" dirty="0" err="1"/>
              <a:t>back</a:t>
            </a:r>
            <a:r>
              <a:rPr lang="pt-BR" dirty="0"/>
              <a:t> </a:t>
            </a:r>
            <a:r>
              <a:rPr lang="pt-BR" dirty="0" err="1"/>
              <a:t>end</a:t>
            </a:r>
            <a:r>
              <a:rPr lang="pt-BR" dirty="0"/>
              <a:t>:</a:t>
            </a:r>
          </a:p>
          <a:p>
            <a:pPr lvl="1"/>
            <a:r>
              <a:rPr lang="pt-BR" dirty="0" smtClean="0"/>
              <a:t>Diagramas </a:t>
            </a:r>
            <a:r>
              <a:rPr lang="pt-BR" dirty="0"/>
              <a:t>de classe</a:t>
            </a:r>
          </a:p>
          <a:p>
            <a:pPr lvl="1"/>
            <a:r>
              <a:rPr lang="pt-BR" dirty="0"/>
              <a:t>Diagramas de sequencia </a:t>
            </a:r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7772400" cy="1470025"/>
          </a:xfrm>
        </p:spPr>
        <p:txBody>
          <a:bodyPr/>
          <a:lstStyle/>
          <a:p>
            <a:r>
              <a:rPr lang="pt-BR" dirty="0" smtClean="0"/>
              <a:t>Projetar Front-</a:t>
            </a:r>
            <a:r>
              <a:rPr lang="pt-BR" dirty="0" err="1" smtClean="0"/>
              <a:t>end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51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Funcionário(Desktop)  </a:t>
            </a:r>
            <a:br>
              <a:rPr lang="pt-BR" dirty="0" smtClean="0"/>
            </a:br>
            <a:r>
              <a:rPr lang="pt-BR" dirty="0" smtClean="0"/>
              <a:t>Tela Buscar Locação – Diagrama de classes</a:t>
            </a:r>
            <a:endParaRPr lang="pt-BR" dirty="0"/>
          </a:p>
        </p:txBody>
      </p:sp>
      <p:pic>
        <p:nvPicPr>
          <p:cNvPr id="20482" name="Picture 2" descr="H:\public_html\Img\diagramas_front-end\Classes BuscarLocaca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00808"/>
            <a:ext cx="2523768" cy="477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6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Funcionário(Desktop)  </a:t>
            </a:r>
            <a:br>
              <a:rPr lang="pt-BR" dirty="0" smtClean="0"/>
            </a:br>
            <a:r>
              <a:rPr lang="pt-BR" dirty="0" smtClean="0"/>
              <a:t>Tela Buscar Locação – Diagrama de sequência</a:t>
            </a:r>
            <a:endParaRPr lang="pt-BR" dirty="0"/>
          </a:p>
        </p:txBody>
      </p:sp>
      <p:pic>
        <p:nvPicPr>
          <p:cNvPr id="25602" name="Picture 2" descr="H:\public_html\Img\diagramas_front-end\Sequencia BuscarLocaca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348880"/>
            <a:ext cx="9036496" cy="368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308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016" y="404664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Funcionário (Desktop) </a:t>
            </a:r>
            <a:br>
              <a:rPr lang="pt-BR" dirty="0" smtClean="0"/>
            </a:br>
            <a:r>
              <a:rPr lang="pt-BR" dirty="0" smtClean="0"/>
              <a:t>Tela Cadastrar Usuário</a:t>
            </a:r>
            <a:r>
              <a:rPr lang="pt-BR" dirty="0"/>
              <a:t> – Diagrama de classes</a:t>
            </a:r>
          </a:p>
        </p:txBody>
      </p:sp>
      <p:pic>
        <p:nvPicPr>
          <p:cNvPr id="21506" name="Picture 2" descr="H:\public_html\Img\diagramas_front-end\Classes CadastroUsuarioDesk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03863"/>
            <a:ext cx="2736304" cy="555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11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7016" y="404664"/>
            <a:ext cx="8856984" cy="11430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Funcionário (Desktop) </a:t>
            </a:r>
            <a:br>
              <a:rPr lang="pt-BR" dirty="0" smtClean="0"/>
            </a:br>
            <a:r>
              <a:rPr lang="pt-BR" dirty="0" smtClean="0"/>
              <a:t>Tela Cadastrar Usuário</a:t>
            </a:r>
            <a:r>
              <a:rPr lang="pt-BR" dirty="0"/>
              <a:t> – Diagrama de </a:t>
            </a:r>
            <a:r>
              <a:rPr lang="pt-BR" dirty="0" smtClean="0"/>
              <a:t>sequência</a:t>
            </a:r>
            <a:endParaRPr lang="pt-BR" dirty="0"/>
          </a:p>
        </p:txBody>
      </p:sp>
      <p:pic>
        <p:nvPicPr>
          <p:cNvPr id="26626" name="Picture 2" descr="H:\public_html\Img\diagramas_front-end\Sequencia CadastroUsuarioDesk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10" y="2492896"/>
            <a:ext cx="9056668" cy="3657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18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Usuário(web)</a:t>
            </a:r>
            <a:br>
              <a:rPr lang="pt-BR" dirty="0" smtClean="0"/>
            </a:br>
            <a:r>
              <a:rPr lang="pt-BR" dirty="0" smtClean="0"/>
              <a:t>Tela </a:t>
            </a:r>
            <a:r>
              <a:rPr lang="pt-BR" dirty="0" err="1" smtClean="0"/>
              <a:t>Logar</a:t>
            </a:r>
            <a:r>
              <a:rPr lang="pt-BR" dirty="0"/>
              <a:t> – Diagrama de classes</a:t>
            </a:r>
          </a:p>
        </p:txBody>
      </p:sp>
      <p:pic>
        <p:nvPicPr>
          <p:cNvPr id="23554" name="Picture 2" descr="H:\public_html\Img\diagramas_front-end\Classes Log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644947"/>
            <a:ext cx="4466072" cy="5168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41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Usuário(web)</a:t>
            </a:r>
            <a:br>
              <a:rPr lang="pt-BR" dirty="0" smtClean="0"/>
            </a:br>
            <a:r>
              <a:rPr lang="pt-BR" dirty="0" smtClean="0"/>
              <a:t>Tela </a:t>
            </a:r>
            <a:r>
              <a:rPr lang="pt-BR" dirty="0" err="1" smtClean="0"/>
              <a:t>Logar</a:t>
            </a:r>
            <a:r>
              <a:rPr lang="pt-BR" dirty="0"/>
              <a:t> – Diagrama de </a:t>
            </a:r>
            <a:r>
              <a:rPr lang="pt-BR" dirty="0" smtClean="0"/>
              <a:t>sequência</a:t>
            </a:r>
            <a:endParaRPr lang="pt-BR" dirty="0"/>
          </a:p>
        </p:txBody>
      </p:sp>
      <p:pic>
        <p:nvPicPr>
          <p:cNvPr id="28674" name="Picture 2" descr="H:\public_html\Img\diagramas_front-end\Sequencia TelaLogi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" t="6809" r="2384" b="7582"/>
          <a:stretch/>
        </p:blipFill>
        <p:spPr bwMode="auto">
          <a:xfrm>
            <a:off x="939113" y="2150076"/>
            <a:ext cx="7426411" cy="432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15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Victor\UFPE\Nova pasta\Arquiteturadeservios_jude\Arquitetura de Serviç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1504"/>
            <a:ext cx="9144000" cy="4413096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66800"/>
          </a:xfrm>
        </p:spPr>
        <p:txBody>
          <a:bodyPr>
            <a:normAutofit/>
          </a:bodyPr>
          <a:lstStyle/>
          <a:p>
            <a:r>
              <a:rPr lang="pt-BR" dirty="0" smtClean="0"/>
              <a:t>Arquitetura de serviços original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Usuário(web)</a:t>
            </a:r>
            <a:br>
              <a:rPr lang="pt-BR" dirty="0" smtClean="0"/>
            </a:br>
            <a:r>
              <a:rPr lang="pt-BR" dirty="0" smtClean="0"/>
              <a:t>Tela Avaliar Produto</a:t>
            </a:r>
            <a:r>
              <a:rPr lang="pt-BR" dirty="0"/>
              <a:t> – Diagrama de classes</a:t>
            </a:r>
          </a:p>
        </p:txBody>
      </p:sp>
      <p:pic>
        <p:nvPicPr>
          <p:cNvPr id="19458" name="Picture 2" descr="H:\public_html\Img\diagramas_front-end\Classes AvaliarProd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8716466" cy="350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2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Usuário(web)</a:t>
            </a:r>
            <a:br>
              <a:rPr lang="pt-BR" dirty="0" smtClean="0"/>
            </a:br>
            <a:r>
              <a:rPr lang="pt-BR" dirty="0" smtClean="0"/>
              <a:t>Tela Avaliar Produto</a:t>
            </a:r>
            <a:r>
              <a:rPr lang="pt-BR" dirty="0"/>
              <a:t> – Diagrama de </a:t>
            </a:r>
            <a:r>
              <a:rPr lang="pt-BR" dirty="0" smtClean="0"/>
              <a:t>sequência</a:t>
            </a:r>
            <a:endParaRPr lang="pt-BR" dirty="0"/>
          </a:p>
        </p:txBody>
      </p:sp>
      <p:pic>
        <p:nvPicPr>
          <p:cNvPr id="24578" name="Picture 2" descr="H:\public_html\Img\diagramas_front-end\Sequencia AvaliarProdu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19" y="1902668"/>
            <a:ext cx="8191500" cy="483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004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Usuário(web)</a:t>
            </a:r>
            <a:br>
              <a:rPr lang="pt-BR" dirty="0" smtClean="0"/>
            </a:br>
            <a:r>
              <a:rPr lang="pt-BR" dirty="0" smtClean="0"/>
              <a:t>Tela Visualizar Filiais Próximas</a:t>
            </a:r>
            <a:r>
              <a:rPr lang="pt-BR" dirty="0"/>
              <a:t> 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Diagrama </a:t>
            </a:r>
            <a:r>
              <a:rPr lang="pt-BR" dirty="0"/>
              <a:t>de classes</a:t>
            </a:r>
          </a:p>
        </p:txBody>
      </p:sp>
      <p:pic>
        <p:nvPicPr>
          <p:cNvPr id="22530" name="Picture 2" descr="H:\public_html\Img\diagramas_front-end\Classes FiliaisProxim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38883"/>
            <a:ext cx="4036022" cy="4919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635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Front-</a:t>
            </a:r>
            <a:r>
              <a:rPr lang="pt-BR" dirty="0" err="1" smtClean="0"/>
              <a:t>End</a:t>
            </a:r>
            <a:r>
              <a:rPr lang="pt-BR" dirty="0" smtClean="0"/>
              <a:t> Usuário(web)</a:t>
            </a:r>
            <a:br>
              <a:rPr lang="pt-BR" dirty="0" smtClean="0"/>
            </a:br>
            <a:r>
              <a:rPr lang="pt-BR" dirty="0" smtClean="0"/>
              <a:t>Tela Visualizar Filiais Próximas</a:t>
            </a:r>
            <a:r>
              <a:rPr lang="pt-BR" dirty="0"/>
              <a:t> 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Diagrama </a:t>
            </a:r>
            <a:r>
              <a:rPr lang="pt-BR" dirty="0"/>
              <a:t>de </a:t>
            </a:r>
            <a:r>
              <a:rPr lang="pt-BR" dirty="0" smtClean="0"/>
              <a:t>sequência</a:t>
            </a:r>
            <a:endParaRPr lang="pt-BR" dirty="0"/>
          </a:p>
        </p:txBody>
      </p:sp>
      <p:pic>
        <p:nvPicPr>
          <p:cNvPr id="27650" name="Picture 2" descr="H:\public_html\Img\diagramas_front-end\Sequencia FiliaisProxim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32856"/>
            <a:ext cx="8864674" cy="423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12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Arquitetura de componentes original</a:t>
            </a:r>
            <a:endParaRPr lang="en-US" dirty="0"/>
          </a:p>
        </p:txBody>
      </p:sp>
      <p:pic>
        <p:nvPicPr>
          <p:cNvPr id="6" name="Picture 3" descr="C:\Users\natalia\AppData\Local\Temp\DiagramaDeComponente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366" y="1628800"/>
            <a:ext cx="9153366" cy="52292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(Natália)</a:t>
            </a:r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Modelo de Informação de Negócio original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Projetar Serviços – Fluxo de Atividades</a:t>
            </a:r>
            <a:endParaRPr lang="pt-B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1428736"/>
            <a:ext cx="4260208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4"/>
          <p:cNvSpPr/>
          <p:nvPr/>
        </p:nvSpPr>
        <p:spPr>
          <a:xfrm>
            <a:off x="3203848" y="1573572"/>
            <a:ext cx="2736304" cy="16561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57290" y="3071810"/>
            <a:ext cx="6400800" cy="1752600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pt-BR" dirty="0"/>
              <a:t>Refinar Análise de Serviços</a:t>
            </a:r>
          </a:p>
          <a:p>
            <a:pPr marL="525780" indent="-457200">
              <a:buFont typeface="+mj-lt"/>
              <a:buAutoNum type="arabicPeriod"/>
            </a:pPr>
            <a:r>
              <a:rPr lang="pt-BR" dirty="0"/>
              <a:t>Definir Padrão de Arquitetura</a:t>
            </a:r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ctrTitle"/>
          </p:nvPr>
        </p:nvSpPr>
        <p:spPr>
          <a:xfrm>
            <a:off x="642910" y="1285860"/>
            <a:ext cx="7772400" cy="1470025"/>
          </a:xfrm>
        </p:spPr>
        <p:txBody>
          <a:bodyPr/>
          <a:lstStyle/>
          <a:p>
            <a:r>
              <a:rPr lang="pt-BR" dirty="0" smtClean="0"/>
              <a:t>Projetar Arquitetura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440</Words>
  <Application>Microsoft Office PowerPoint</Application>
  <PresentationFormat>Apresentação na tela (4:3)</PresentationFormat>
  <Paragraphs>112</Paragraphs>
  <Slides>53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53</vt:i4>
      </vt:variant>
    </vt:vector>
  </HeadingPairs>
  <TitlesOfParts>
    <vt:vector size="54" baseType="lpstr">
      <vt:lpstr>Tema do Office</vt:lpstr>
      <vt:lpstr>Apresentação do PowerPoint</vt:lpstr>
      <vt:lpstr>Apresentação do PowerPoint</vt:lpstr>
      <vt:lpstr>Sistema</vt:lpstr>
      <vt:lpstr>Empacotamento de casos de uso original</vt:lpstr>
      <vt:lpstr>Arquitetura de serviços original</vt:lpstr>
      <vt:lpstr>Arquitetura de componentes original</vt:lpstr>
      <vt:lpstr>Modelo de Informação de Negócio original</vt:lpstr>
      <vt:lpstr>Projetar Serviços – Fluxo de Atividades</vt:lpstr>
      <vt:lpstr>Projetar Arquitetura</vt:lpstr>
      <vt:lpstr>Projetar Arquitetura  Refinar Análise de Serviços </vt:lpstr>
      <vt:lpstr>Projetar Arquitetura  Refinar Análise de Serviços </vt:lpstr>
      <vt:lpstr>Projetar Arquitetura  Refinar Análise de Serviços </vt:lpstr>
      <vt:lpstr>Projetar Arquitetura  Definir Padrão de Arquitetura </vt:lpstr>
      <vt:lpstr>Projetar Arquitetura  Definir Padrão de Arquitetura </vt:lpstr>
      <vt:lpstr>Projetar Serviços – Fluxo de Atividades</vt:lpstr>
      <vt:lpstr>Projetar Back-end</vt:lpstr>
      <vt:lpstr>Projetar Componentes</vt:lpstr>
      <vt:lpstr>Componente Controle de Acesso</vt:lpstr>
      <vt:lpstr>Componente Controle de Acesso</vt:lpstr>
      <vt:lpstr>Diagrama de sequência completo (Logar)</vt:lpstr>
      <vt:lpstr>Componente Controle Produto</vt:lpstr>
      <vt:lpstr>Componente Controle Produto</vt:lpstr>
      <vt:lpstr>Diagrama de sequência completo (Avaliar Produto)</vt:lpstr>
      <vt:lpstr>Componente Controle Produto</vt:lpstr>
      <vt:lpstr>Diagrama de sequência completo (Buscar Informações do produto)</vt:lpstr>
      <vt:lpstr>Padrão Type-Object</vt:lpstr>
      <vt:lpstr>Componente Visualizar Filiais Próximas</vt:lpstr>
      <vt:lpstr>Componente Visualizar Filiais Próximas</vt:lpstr>
      <vt:lpstr>Componente Controle Usuário</vt:lpstr>
      <vt:lpstr>Componente Controle Usuário</vt:lpstr>
      <vt:lpstr>Diagrama de sequência completo (Remover Usuário)</vt:lpstr>
      <vt:lpstr>Componente Controle Usuário</vt:lpstr>
      <vt:lpstr>Diagrama de sequência completo (Cadastrar Usuário)</vt:lpstr>
      <vt:lpstr>Padrão Abstract Factory</vt:lpstr>
      <vt:lpstr>Componente Controle Locação</vt:lpstr>
      <vt:lpstr>Componente Controle Locação</vt:lpstr>
      <vt:lpstr>Diagrama de sequência completo (buscar locações por período)</vt:lpstr>
      <vt:lpstr>Diagrama de sequência</vt:lpstr>
      <vt:lpstr>Modelo de Informação de Negócio Atualizado</vt:lpstr>
      <vt:lpstr>Arquitetura do Back-End Atualizada (Projetar Classes)</vt:lpstr>
      <vt:lpstr>Projetar BD</vt:lpstr>
      <vt:lpstr>Projetar Serviços – Fluxo de Atividades</vt:lpstr>
      <vt:lpstr>Projetar Front-end</vt:lpstr>
      <vt:lpstr>Front-End Funcionário(Desktop)   Tela Buscar Locação – Diagrama de classes</vt:lpstr>
      <vt:lpstr>Front-End Funcionário(Desktop)   Tela Buscar Locação – Diagrama de sequência</vt:lpstr>
      <vt:lpstr>Front-End Funcionário (Desktop)  Tela Cadastrar Usuário – Diagrama de classes</vt:lpstr>
      <vt:lpstr>Front-End Funcionário (Desktop)  Tela Cadastrar Usuário – Diagrama de sequência</vt:lpstr>
      <vt:lpstr>Front-End Usuário(web) Tela Logar – Diagrama de classes</vt:lpstr>
      <vt:lpstr>Front-End Usuário(web) Tela Logar – Diagrama de sequência</vt:lpstr>
      <vt:lpstr>Front-End Usuário(web) Tela Avaliar Produto – Diagrama de classes</vt:lpstr>
      <vt:lpstr>Front-End Usuário(web) Tela Avaliar Produto – Diagrama de sequência</vt:lpstr>
      <vt:lpstr>Front-End Usuário(web) Tela Visualizar Filiais Próximas  Diagrama de classes</vt:lpstr>
      <vt:lpstr>Front-End Usuário(web) Tela Visualizar Filiais Próximas  Diagrama de sequência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Projetar Arquitetura</dc:title>
  <dc:creator>Anália</dc:creator>
  <cp:lastModifiedBy>Analia Lima Cavalcanti</cp:lastModifiedBy>
  <cp:revision>117</cp:revision>
  <dcterms:created xsi:type="dcterms:W3CDTF">2010-11-24T02:50:57Z</dcterms:created>
  <dcterms:modified xsi:type="dcterms:W3CDTF">2010-11-30T00:25:55Z</dcterms:modified>
</cp:coreProperties>
</file>