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  <p:sldId id="271" r:id="rId10"/>
    <p:sldId id="265" r:id="rId11"/>
    <p:sldId id="272" r:id="rId12"/>
    <p:sldId id="266" r:id="rId13"/>
    <p:sldId id="274" r:id="rId14"/>
    <p:sldId id="268" r:id="rId15"/>
    <p:sldId id="275" r:id="rId16"/>
    <p:sldId id="269" r:id="rId17"/>
    <p:sldId id="277" r:id="rId18"/>
    <p:sldId id="278" r:id="rId19"/>
    <p:sldId id="260" r:id="rId20"/>
    <p:sldId id="279" r:id="rId21"/>
    <p:sldId id="290" r:id="rId22"/>
    <p:sldId id="280" r:id="rId23"/>
    <p:sldId id="293" r:id="rId24"/>
    <p:sldId id="281" r:id="rId25"/>
    <p:sldId id="292" r:id="rId26"/>
    <p:sldId id="283" r:id="rId27"/>
    <p:sldId id="282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136" autoAdjust="0"/>
  </p:normalViewPr>
  <p:slideViewPr>
    <p:cSldViewPr>
      <p:cViewPr>
        <p:scale>
          <a:sx n="89" d="100"/>
          <a:sy n="89" d="100"/>
        </p:scale>
        <p:origin x="-35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1D9F-6BB1-4669-91F7-2F7E3D43FEAB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41E5-9462-452F-8896-F801307357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Serviço é um componente que atende a uma função de negócio (business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Ele pode receber e responder requisições ocultando os detalhes de sua implementação. 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Desacoplados em relação ao cliente/consumidor 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Descritos através de contratos de operações 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41E5-9462-452F-8896-F801307357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41E5-9462-452F-8896-F801307357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41E5-9462-452F-8896-F801307357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41E5-9462-452F-8896-F801307357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41E5-9462-452F-8896-F801307357F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000F1E-85B7-4FB1-B30D-93B40177638A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E78E7F-F926-4F97-A68E-33184DAF07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natalia\Documents\My%20Axure%20RP%20Prototypes\WireframeVideoSystem\WireframeVideoSystem_Star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Análise e Projeto de Sistemas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76200" y="3899938"/>
            <a:ext cx="5715000" cy="1752600"/>
          </a:xfrm>
        </p:spPr>
        <p:txBody>
          <a:bodyPr>
            <a:normAutofit/>
          </a:bodyPr>
          <a:lstStyle/>
          <a:p>
            <a:r>
              <a:rPr lang="pt-BR" sz="2300" dirty="0" smtClean="0"/>
              <a:t>Acompanhamento de projeto SOA/MDE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pt-BR" dirty="0" smtClean="0"/>
              <a:t>Remover Usuário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21083" cy="42862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1676400" y="54102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pt-BR" dirty="0" smtClean="0"/>
              <a:t>Entidades Identificadas</a:t>
            </a:r>
            <a:endParaRPr lang="en-US" dirty="0"/>
          </a:p>
        </p:txBody>
      </p:sp>
      <p:grpSp>
        <p:nvGrpSpPr>
          <p:cNvPr id="58" name="Grupo 57"/>
          <p:cNvGrpSpPr/>
          <p:nvPr/>
        </p:nvGrpSpPr>
        <p:grpSpPr>
          <a:xfrm>
            <a:off x="533400" y="2895600"/>
            <a:ext cx="8229600" cy="3243965"/>
            <a:chOff x="381000" y="3124200"/>
            <a:chExt cx="8229600" cy="3243965"/>
          </a:xfrm>
        </p:grpSpPr>
        <p:grpSp>
          <p:nvGrpSpPr>
            <p:cNvPr id="21" name="Grupo 20"/>
            <p:cNvGrpSpPr/>
            <p:nvPr/>
          </p:nvGrpSpPr>
          <p:grpSpPr>
            <a:xfrm>
              <a:off x="381000" y="3124200"/>
              <a:ext cx="8229600" cy="2895600"/>
              <a:chOff x="1295400" y="3124200"/>
              <a:chExt cx="6934200" cy="2895600"/>
            </a:xfrm>
          </p:grpSpPr>
          <p:grpSp>
            <p:nvGrpSpPr>
              <p:cNvPr id="22" name="Grupo 15"/>
              <p:cNvGrpSpPr/>
              <p:nvPr/>
            </p:nvGrpSpPr>
            <p:grpSpPr>
              <a:xfrm>
                <a:off x="1524000" y="4779482"/>
                <a:ext cx="3600400" cy="709047"/>
                <a:chOff x="2095512" y="5845328"/>
                <a:chExt cx="3600400" cy="709047"/>
              </a:xfrm>
            </p:grpSpPr>
            <p:sp>
              <p:nvSpPr>
                <p:cNvPr id="24" name="CaixaDeTexto 3"/>
                <p:cNvSpPr txBox="1"/>
                <p:nvPr/>
              </p:nvSpPr>
              <p:spPr>
                <a:xfrm>
                  <a:off x="4084946" y="5847608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dirty="0" smtClean="0">
                      <a:solidFill>
                        <a:schemeClr val="bg1"/>
                      </a:solidFill>
                    </a:rPr>
                    <a:t>Usuário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CaixaDeTexto 27"/>
                <p:cNvSpPr txBox="1"/>
                <p:nvPr/>
              </p:nvSpPr>
              <p:spPr>
                <a:xfrm>
                  <a:off x="2095512" y="5908044"/>
                  <a:ext cx="13681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dirty="0" smtClean="0">
                      <a:solidFill>
                        <a:schemeClr val="bg1"/>
                      </a:solidFill>
                    </a:rPr>
                    <a:t>Cliente</a:t>
                  </a:r>
                </a:p>
                <a:p>
                  <a:pPr algn="ctr"/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CaixaDeTexto 31"/>
                <p:cNvSpPr txBox="1"/>
                <p:nvPr/>
              </p:nvSpPr>
              <p:spPr>
                <a:xfrm>
                  <a:off x="4327760" y="5845328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dirty="0" smtClean="0">
                      <a:solidFill>
                        <a:schemeClr val="bg1"/>
                      </a:solidFill>
                    </a:rPr>
                    <a:t>Usuário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Retângulo de cantos arredondados 22"/>
              <p:cNvSpPr/>
              <p:nvPr/>
            </p:nvSpPr>
            <p:spPr>
              <a:xfrm>
                <a:off x="1295400" y="3124200"/>
                <a:ext cx="6934200" cy="2895600"/>
              </a:xfrm>
              <a:prstGeom prst="roundRect">
                <a:avLst/>
              </a:prstGeom>
              <a:noFill/>
              <a:ln w="34925">
                <a:solidFill>
                  <a:schemeClr val="accent6">
                    <a:lumMod val="75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tângulo de cantos arredondados 35"/>
            <p:cNvSpPr/>
            <p:nvPr/>
          </p:nvSpPr>
          <p:spPr>
            <a:xfrm>
              <a:off x="533400" y="4343400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69404" y="449311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Pendência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477192" y="599883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Usuário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6248400" y="4876800"/>
              <a:ext cx="1565096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248400" y="5019676"/>
              <a:ext cx="156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Funcionário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>
            <a:xfrm>
              <a:off x="2209800" y="4404737"/>
              <a:ext cx="136815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209800" y="4611469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Cliente</a:t>
              </a: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6216828" y="3832879"/>
              <a:ext cx="1707972" cy="6629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216828" y="3975756"/>
              <a:ext cx="1707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Administrador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5" name="Retângulo de cantos arredondados 44"/>
            <p:cNvSpPr/>
            <p:nvPr/>
          </p:nvSpPr>
          <p:spPr>
            <a:xfrm>
              <a:off x="4038600" y="4419600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4074604" y="456361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Usuário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Conector de seta reta 46"/>
            <p:cNvCxnSpPr>
              <a:stCxn id="43" idx="1"/>
              <a:endCxn id="46" idx="3"/>
            </p:cNvCxnSpPr>
            <p:nvPr/>
          </p:nvCxnSpPr>
          <p:spPr>
            <a:xfrm rot="10800000" flipV="1">
              <a:off x="5442756" y="4164340"/>
              <a:ext cx="774072" cy="58394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/>
            <p:cNvCxnSpPr>
              <a:stCxn id="39" idx="1"/>
              <a:endCxn id="45" idx="3"/>
            </p:cNvCxnSpPr>
            <p:nvPr/>
          </p:nvCxnSpPr>
          <p:spPr>
            <a:xfrm rot="10800000">
              <a:off x="5406752" y="4779640"/>
              <a:ext cx="841648" cy="4572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48"/>
            <p:cNvCxnSpPr>
              <a:stCxn id="41" idx="3"/>
              <a:endCxn id="45" idx="1"/>
            </p:cNvCxnSpPr>
            <p:nvPr/>
          </p:nvCxnSpPr>
          <p:spPr>
            <a:xfrm>
              <a:off x="3577952" y="4764777"/>
              <a:ext cx="460648" cy="1486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pt-BR" dirty="0" smtClean="0"/>
              <a:t>Efetuar </a:t>
            </a:r>
            <a:r>
              <a:rPr lang="pt-BR" dirty="0" err="1" smtClean="0"/>
              <a:t>Login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363808" cy="35719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pt-BR" dirty="0" smtClean="0"/>
              <a:t>Entidades Identificadas</a:t>
            </a:r>
            <a:endParaRPr lang="en-US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765448" y="3812280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65448" y="38860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Conta de Acesso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351634" y="3956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Usuário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696076" y="4246608"/>
            <a:ext cx="163653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6696076" y="4327554"/>
            <a:ext cx="148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Funcionário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594248" y="3810000"/>
            <a:ext cx="13681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2594248" y="40167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Cliente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553200" y="3378874"/>
            <a:ext cx="185561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6553200" y="3521750"/>
            <a:ext cx="170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Administrador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4558444" y="3810000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594448" y="3954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Usuário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2" name="Conector de seta reta 51"/>
          <p:cNvCxnSpPr>
            <a:stCxn id="35" idx="1"/>
            <a:endCxn id="51" idx="3"/>
          </p:cNvCxnSpPr>
          <p:nvPr/>
        </p:nvCxnSpPr>
        <p:spPr>
          <a:xfrm rot="10800000" flipV="1">
            <a:off x="5962600" y="3706416"/>
            <a:ext cx="590600" cy="4322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>
            <a:stCxn id="29" idx="1"/>
            <a:endCxn id="50" idx="3"/>
          </p:cNvCxnSpPr>
          <p:nvPr/>
        </p:nvCxnSpPr>
        <p:spPr>
          <a:xfrm rot="10800000">
            <a:off x="5926596" y="4170040"/>
            <a:ext cx="769480" cy="4366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>
            <a:stCxn id="31" idx="3"/>
            <a:endCxn id="50" idx="1"/>
          </p:cNvCxnSpPr>
          <p:nvPr/>
        </p:nvCxnSpPr>
        <p:spPr>
          <a:xfrm>
            <a:off x="3962400" y="4170040"/>
            <a:ext cx="59604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54"/>
          <p:cNvSpPr/>
          <p:nvPr/>
        </p:nvSpPr>
        <p:spPr>
          <a:xfrm>
            <a:off x="457200" y="2743200"/>
            <a:ext cx="8229600" cy="2895600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pt-BR" dirty="0" smtClean="0"/>
              <a:t>Visualizar Filiais Mais Próximas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643734" cy="307183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de cantos arredondados 22"/>
          <p:cNvSpPr/>
          <p:nvPr/>
        </p:nvSpPr>
        <p:spPr>
          <a:xfrm>
            <a:off x="6781800" y="4495800"/>
            <a:ext cx="164304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pt-BR" dirty="0" smtClean="0"/>
              <a:t>Entidades Identificadas</a:t>
            </a:r>
            <a:endParaRPr lang="en-US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57200" y="2743200"/>
            <a:ext cx="8229600" cy="2895600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6848" y="3810000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6848" y="39624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Endereço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295400" y="4800600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84570" y="49434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Filial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12276" y="2928004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01446" y="3070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Google API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8846" y="31434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Usuário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81800" y="4648200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Funcionário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705600" y="3242320"/>
            <a:ext cx="178591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705600" y="3364468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Administrador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038600" y="3962400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74604" y="41064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Usuário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8" name="Conector de seta reta 17"/>
          <p:cNvCxnSpPr>
            <a:stCxn id="15" idx="1"/>
            <a:endCxn id="17" idx="3"/>
          </p:cNvCxnSpPr>
          <p:nvPr/>
        </p:nvCxnSpPr>
        <p:spPr>
          <a:xfrm rot="10800000" flipV="1">
            <a:off x="5442756" y="3549134"/>
            <a:ext cx="1262844" cy="7419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23" idx="1"/>
            <a:endCxn id="16" idx="3"/>
          </p:cNvCxnSpPr>
          <p:nvPr/>
        </p:nvCxnSpPr>
        <p:spPr>
          <a:xfrm rot="10800000">
            <a:off x="5406752" y="4322440"/>
            <a:ext cx="1375048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22" idx="3"/>
            <a:endCxn id="16" idx="1"/>
          </p:cNvCxnSpPr>
          <p:nvPr/>
        </p:nvCxnSpPr>
        <p:spPr>
          <a:xfrm flipV="1">
            <a:off x="3730352" y="4322440"/>
            <a:ext cx="308248" cy="787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2362200" y="3871337"/>
            <a:ext cx="13681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362200" y="407806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Cliente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pt-BR" dirty="0" err="1" smtClean="0"/>
              <a:t>Solocitar</a:t>
            </a:r>
            <a:r>
              <a:rPr lang="pt-BR" dirty="0" smtClean="0"/>
              <a:t> Locação à Domicílio</a:t>
            </a:r>
            <a:endParaRPr lang="en-US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619250"/>
            <a:ext cx="5457825" cy="48577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pt-BR" dirty="0" smtClean="0"/>
              <a:t>Entidades Identificadas</a:t>
            </a:r>
            <a:endParaRPr lang="en-US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57200" y="2743200"/>
            <a:ext cx="8229600" cy="2895600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4715348" y="4862716"/>
            <a:ext cx="124400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Usuário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858000" y="5050392"/>
            <a:ext cx="1524000" cy="51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7818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Funcionário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05200" y="4800600"/>
            <a:ext cx="1143000" cy="45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505200" y="4876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Cliente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629400" y="4357694"/>
            <a:ext cx="1869896" cy="519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705600" y="4507468"/>
            <a:ext cx="182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Administrador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953000" y="4800600"/>
            <a:ext cx="1143000" cy="4593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53000" y="4876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Usuário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7" name="Conector de seta reta 16"/>
          <p:cNvCxnSpPr>
            <a:stCxn id="13" idx="1"/>
            <a:endCxn id="16" idx="3"/>
          </p:cNvCxnSpPr>
          <p:nvPr/>
        </p:nvCxnSpPr>
        <p:spPr>
          <a:xfrm rot="10800000" flipV="1">
            <a:off x="6096000" y="4617246"/>
            <a:ext cx="533400" cy="45005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9" idx="1"/>
            <a:endCxn id="16" idx="3"/>
          </p:cNvCxnSpPr>
          <p:nvPr/>
        </p:nvCxnSpPr>
        <p:spPr>
          <a:xfrm rot="10800000">
            <a:off x="6096000" y="5067300"/>
            <a:ext cx="762000" cy="2391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1" idx="3"/>
            <a:endCxn id="15" idx="1"/>
          </p:cNvCxnSpPr>
          <p:nvPr/>
        </p:nvCxnSpPr>
        <p:spPr>
          <a:xfrm>
            <a:off x="4648200" y="5030257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898440" y="3451734"/>
            <a:ext cx="1170258" cy="3815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38200" y="3200400"/>
            <a:ext cx="117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  Endereço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54239" y="3276600"/>
            <a:ext cx="1278258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514600" y="3367150"/>
            <a:ext cx="117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  Google API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85800" y="4736352"/>
            <a:ext cx="1219200" cy="4452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858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Produto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057400" y="4742052"/>
            <a:ext cx="1219200" cy="4452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057400" y="48825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Reserva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24400" y="3293457"/>
            <a:ext cx="1246458" cy="7084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495800" y="3392269"/>
            <a:ext cx="17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Locação a domicílio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678342" y="2949188"/>
            <a:ext cx="1170258" cy="3815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705600" y="2983468"/>
            <a:ext cx="117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Locadora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709048" y="3581400"/>
            <a:ext cx="1368152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709048" y="36692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Pagamento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Entidades Identificadas nos 5 Casos de Uso</a:t>
            </a:r>
            <a:endParaRPr lang="en-US" sz="3200" dirty="0"/>
          </a:p>
        </p:txBody>
      </p:sp>
      <p:grpSp>
        <p:nvGrpSpPr>
          <p:cNvPr id="71" name="Espaço Reservado para Conteúdo 70"/>
          <p:cNvGrpSpPr>
            <a:grpSpLocks noGrp="1"/>
          </p:cNvGrpSpPr>
          <p:nvPr/>
        </p:nvGrpSpPr>
        <p:grpSpPr>
          <a:xfrm>
            <a:off x="457200" y="2249488"/>
            <a:ext cx="8001000" cy="4151312"/>
            <a:chOff x="899592" y="404664"/>
            <a:chExt cx="7815812" cy="5381790"/>
          </a:xfrm>
        </p:grpSpPr>
        <p:sp>
          <p:nvSpPr>
            <p:cNvPr id="72" name="Retângulo de cantos arredondados 71"/>
            <p:cNvSpPr/>
            <p:nvPr/>
          </p:nvSpPr>
          <p:spPr>
            <a:xfrm>
              <a:off x="899592" y="404664"/>
              <a:ext cx="1538808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899592" y="611396"/>
              <a:ext cx="1538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Funcionário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4" name="Retângulo de cantos arredondados 73"/>
            <p:cNvSpPr/>
            <p:nvPr/>
          </p:nvSpPr>
          <p:spPr>
            <a:xfrm>
              <a:off x="899592" y="1988840"/>
              <a:ext cx="136815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899592" y="2195572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Cliente</a:t>
              </a: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6" name="Retângulo de cantos arredondados 75"/>
            <p:cNvSpPr/>
            <p:nvPr/>
          </p:nvSpPr>
          <p:spPr>
            <a:xfrm>
              <a:off x="2987824" y="404664"/>
              <a:ext cx="1736576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2987824" y="611396"/>
              <a:ext cx="1812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Administrador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8" name="Retângulo de cantos arredondados 77"/>
            <p:cNvSpPr/>
            <p:nvPr/>
          </p:nvSpPr>
          <p:spPr>
            <a:xfrm>
              <a:off x="3095836" y="1988840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3131840" y="213285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Usuário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80" name="Conector de seta reta 79"/>
            <p:cNvCxnSpPr>
              <a:stCxn id="76" idx="2"/>
              <a:endCxn id="78" idx="0"/>
            </p:cNvCxnSpPr>
            <p:nvPr/>
          </p:nvCxnSpPr>
          <p:spPr>
            <a:xfrm rot="5400000">
              <a:off x="3385964" y="1518692"/>
              <a:ext cx="864096" cy="762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/>
            <p:cNvCxnSpPr/>
            <p:nvPr/>
          </p:nvCxnSpPr>
          <p:spPr>
            <a:xfrm>
              <a:off x="2259427" y="1110613"/>
              <a:ext cx="836409" cy="87822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de seta reta 81"/>
            <p:cNvCxnSpPr>
              <a:stCxn id="74" idx="3"/>
              <a:endCxn id="78" idx="1"/>
            </p:cNvCxnSpPr>
            <p:nvPr/>
          </p:nvCxnSpPr>
          <p:spPr>
            <a:xfrm>
              <a:off x="2267744" y="2348880"/>
              <a:ext cx="828092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tângulo de cantos arredondados 82"/>
            <p:cNvSpPr/>
            <p:nvPr/>
          </p:nvSpPr>
          <p:spPr>
            <a:xfrm>
              <a:off x="1763688" y="3717032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799692" y="38610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Pendência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85" name="Retângulo de cantos arredondados 84"/>
            <p:cNvSpPr/>
            <p:nvPr/>
          </p:nvSpPr>
          <p:spPr>
            <a:xfrm>
              <a:off x="5076056" y="1988840"/>
              <a:ext cx="1368152" cy="88744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5112060" y="2062589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Conta de Acesso</a:t>
              </a:r>
            </a:p>
          </p:txBody>
        </p:sp>
        <p:sp>
          <p:nvSpPr>
            <p:cNvPr id="87" name="Retângulo de cantos arredondados 86"/>
            <p:cNvSpPr/>
            <p:nvPr/>
          </p:nvSpPr>
          <p:spPr>
            <a:xfrm>
              <a:off x="3995936" y="3717031"/>
              <a:ext cx="1368152" cy="90535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3995936" y="3790781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Locação a domicílio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89" name="Retângulo de cantos arredondados 88"/>
            <p:cNvSpPr/>
            <p:nvPr/>
          </p:nvSpPr>
          <p:spPr>
            <a:xfrm>
              <a:off x="5132674" y="5066374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5132674" y="521039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Produto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1" name="Retângulo de cantos arredondados 90"/>
            <p:cNvSpPr/>
            <p:nvPr/>
          </p:nvSpPr>
          <p:spPr>
            <a:xfrm>
              <a:off x="7308304" y="3717032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7308304" y="38610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Locadora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3" name="Retângulo de cantos arredondados 92"/>
            <p:cNvSpPr/>
            <p:nvPr/>
          </p:nvSpPr>
          <p:spPr>
            <a:xfrm>
              <a:off x="1763688" y="5013176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1763688" y="515719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Pagamento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95" name="Conector reto 94"/>
            <p:cNvCxnSpPr>
              <a:stCxn id="83" idx="0"/>
              <a:endCxn id="78" idx="2"/>
            </p:cNvCxnSpPr>
            <p:nvPr/>
          </p:nvCxnSpPr>
          <p:spPr>
            <a:xfrm flipV="1">
              <a:off x="2447764" y="2708920"/>
              <a:ext cx="1332148" cy="100811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>
              <a:stCxn id="87" idx="0"/>
              <a:endCxn id="78" idx="2"/>
            </p:cNvCxnSpPr>
            <p:nvPr/>
          </p:nvCxnSpPr>
          <p:spPr>
            <a:xfrm rot="16200000" flipV="1">
              <a:off x="3725906" y="2762925"/>
              <a:ext cx="1008112" cy="9001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/>
            <p:cNvCxnSpPr>
              <a:stCxn id="78" idx="3"/>
              <a:endCxn id="85" idx="1"/>
            </p:cNvCxnSpPr>
            <p:nvPr/>
          </p:nvCxnSpPr>
          <p:spPr>
            <a:xfrm>
              <a:off x="4463988" y="2348879"/>
              <a:ext cx="612068" cy="83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>
              <a:endCxn id="87" idx="2"/>
            </p:cNvCxnSpPr>
            <p:nvPr/>
          </p:nvCxnSpPr>
          <p:spPr>
            <a:xfrm flipV="1">
              <a:off x="3149842" y="4622387"/>
              <a:ext cx="1530170" cy="78680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>
              <a:stCxn id="89" idx="1"/>
              <a:endCxn id="88" idx="2"/>
            </p:cNvCxnSpPr>
            <p:nvPr/>
          </p:nvCxnSpPr>
          <p:spPr>
            <a:xfrm rot="10800000">
              <a:off x="4680012" y="4437112"/>
              <a:ext cx="452662" cy="98930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>
              <a:stCxn id="87" idx="3"/>
              <a:endCxn id="91" idx="1"/>
            </p:cNvCxnSpPr>
            <p:nvPr/>
          </p:nvCxnSpPr>
          <p:spPr>
            <a:xfrm flipV="1">
              <a:off x="5364088" y="4077071"/>
              <a:ext cx="1944216" cy="9263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ângulo de cantos arredondados 100"/>
            <p:cNvSpPr/>
            <p:nvPr/>
          </p:nvSpPr>
          <p:spPr>
            <a:xfrm>
              <a:off x="5292080" y="404664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102" name="CaixaDeTexto 101"/>
            <p:cNvSpPr txBox="1"/>
            <p:nvPr/>
          </p:nvSpPr>
          <p:spPr>
            <a:xfrm>
              <a:off x="5252441" y="5486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  Endereço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03" name="Retângulo de cantos arredondados 102"/>
            <p:cNvSpPr/>
            <p:nvPr/>
          </p:nvSpPr>
          <p:spPr>
            <a:xfrm>
              <a:off x="7308304" y="404664"/>
              <a:ext cx="1368152" cy="9195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7268665" y="5486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  Google API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105" name="Conector reto 104"/>
            <p:cNvCxnSpPr>
              <a:endCxn id="101" idx="2"/>
            </p:cNvCxnSpPr>
            <p:nvPr/>
          </p:nvCxnSpPr>
          <p:spPr>
            <a:xfrm flipV="1">
              <a:off x="4229962" y="1124744"/>
              <a:ext cx="1746194" cy="8640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>
              <a:stCxn id="101" idx="2"/>
              <a:endCxn id="91" idx="0"/>
            </p:cNvCxnSpPr>
            <p:nvPr/>
          </p:nvCxnSpPr>
          <p:spPr>
            <a:xfrm>
              <a:off x="5976156" y="1124744"/>
              <a:ext cx="2016224" cy="25922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>
              <a:stCxn id="101" idx="3"/>
              <a:endCxn id="103" idx="1"/>
            </p:cNvCxnSpPr>
            <p:nvPr/>
          </p:nvCxnSpPr>
          <p:spPr>
            <a:xfrm>
              <a:off x="6660233" y="764704"/>
              <a:ext cx="648071" cy="9972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CaixaDeTexto 107"/>
            <p:cNvSpPr txBox="1"/>
            <p:nvPr/>
          </p:nvSpPr>
          <p:spPr>
            <a:xfrm>
              <a:off x="4427984" y="2348880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4824028" y="2348880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3995936" y="2689175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4608004" y="3409255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3167844" y="2689175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2195736" y="3409255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7056276" y="3697287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15" name="CaixaDeTexto 114"/>
            <p:cNvSpPr txBox="1"/>
            <p:nvPr/>
          </p:nvSpPr>
          <p:spPr>
            <a:xfrm>
              <a:off x="3131840" y="4921423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3959932" y="4489375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4534856" y="4549982"/>
              <a:ext cx="180020" cy="399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4820608" y="5264363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5256076" y="1124744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4067944" y="1681063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21" name="CaixaDeTexto 120"/>
            <p:cNvSpPr txBox="1"/>
            <p:nvPr/>
          </p:nvSpPr>
          <p:spPr>
            <a:xfrm>
              <a:off x="6264188" y="1124744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7884368" y="3356992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7056276" y="476672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6624228" y="476672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25" name="Retângulo de cantos arredondados 124"/>
            <p:cNvSpPr/>
            <p:nvPr/>
          </p:nvSpPr>
          <p:spPr>
            <a:xfrm>
              <a:off x="7347252" y="5066374"/>
              <a:ext cx="1368152" cy="7200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7347252" y="521609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Reserva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5357818" y="3714752"/>
              <a:ext cx="180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</a:t>
              </a:r>
              <a:endParaRPr lang="pt-BR" sz="1400" dirty="0"/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7106624" y="5121487"/>
              <a:ext cx="180020" cy="399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n</a:t>
              </a:r>
            </a:p>
          </p:txBody>
        </p:sp>
        <p:cxnSp>
          <p:nvCxnSpPr>
            <p:cNvPr id="129" name="Conector reto 128"/>
            <p:cNvCxnSpPr>
              <a:stCxn id="125" idx="1"/>
              <a:endCxn id="89" idx="3"/>
            </p:cNvCxnSpPr>
            <p:nvPr/>
          </p:nvCxnSpPr>
          <p:spPr>
            <a:xfrm rot="10800000">
              <a:off x="6500826" y="5426414"/>
              <a:ext cx="846426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CaixaDeTexto 129"/>
            <p:cNvSpPr txBox="1"/>
            <p:nvPr/>
          </p:nvSpPr>
          <p:spPr>
            <a:xfrm>
              <a:off x="6535120" y="5121487"/>
              <a:ext cx="180020" cy="399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1</a:t>
              </a:r>
              <a:endParaRPr lang="pt-BR" sz="1400" dirty="0"/>
            </a:p>
          </p:txBody>
        </p:sp>
      </p:grpSp>
      <p:sp>
        <p:nvSpPr>
          <p:cNvPr id="131" name="Retângulo de cantos arredondados 130"/>
          <p:cNvSpPr/>
          <p:nvPr/>
        </p:nvSpPr>
        <p:spPr>
          <a:xfrm>
            <a:off x="228600" y="1905000"/>
            <a:ext cx="8610600" cy="4648200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pt-BR" dirty="0" smtClean="0"/>
              <a:t>Modelo Navegacional</a:t>
            </a:r>
            <a:endParaRPr lang="en-US" dirty="0"/>
          </a:p>
        </p:txBody>
      </p:sp>
      <p:pic>
        <p:nvPicPr>
          <p:cNvPr id="40" name="Imagem 39" descr="SITE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94" y="1237726"/>
            <a:ext cx="7887607" cy="539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Anália Lima (alc5)</a:t>
            </a:r>
            <a:endParaRPr lang="en-US" dirty="0" smtClean="0"/>
          </a:p>
          <a:p>
            <a:r>
              <a:rPr lang="pt-BR" dirty="0" smtClean="0"/>
              <a:t>Irineu Martins (</a:t>
            </a:r>
            <a:r>
              <a:rPr lang="en-US" dirty="0" smtClean="0"/>
              <a:t>imlm2</a:t>
            </a:r>
            <a:r>
              <a:rPr lang="pt-BR" dirty="0" smtClean="0"/>
              <a:t>)</a:t>
            </a:r>
          </a:p>
          <a:p>
            <a:r>
              <a:rPr lang="pt-BR" dirty="0" smtClean="0"/>
              <a:t>Natália Cabral (</a:t>
            </a:r>
            <a:r>
              <a:rPr lang="pt-BR" dirty="0" err="1" smtClean="0"/>
              <a:t>ncs</a:t>
            </a:r>
            <a:r>
              <a:rPr lang="pt-BR" dirty="0" smtClean="0"/>
              <a:t>)</a:t>
            </a:r>
          </a:p>
          <a:p>
            <a:r>
              <a:rPr lang="pt-BR" dirty="0" smtClean="0"/>
              <a:t>Victor Lorena (</a:t>
            </a:r>
            <a:r>
              <a:rPr lang="pt-BR" dirty="0" err="1" smtClean="0"/>
              <a:t>vlfs</a:t>
            </a:r>
            <a:r>
              <a:rPr lang="pt-B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Protótipo da Interface Gráfica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 action="ppaction://hlinkfile"/>
              </a:rPr>
              <a:t>Demonstração no AXURE</a:t>
            </a:r>
            <a:r>
              <a:rPr lang="pt-BR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pt-BR" dirty="0" smtClean="0"/>
              <a:t>Empacotando Casos de Uso</a:t>
            </a:r>
            <a:endParaRPr lang="en-US" dirty="0"/>
          </a:p>
        </p:txBody>
      </p:sp>
      <p:pic>
        <p:nvPicPr>
          <p:cNvPr id="4099" name="Picture 3" descr="C:\Users\natalia\AppData\Local\Temp\DivisaoUCsPorPacoteN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23763"/>
            <a:ext cx="8686800" cy="50056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pt-BR" dirty="0" smtClean="0"/>
              <a:t>Arquitetura de Serviços</a:t>
            </a:r>
            <a:endParaRPr lang="en-US" dirty="0"/>
          </a:p>
        </p:txBody>
      </p:sp>
      <p:pic>
        <p:nvPicPr>
          <p:cNvPr id="1027" name="Picture 3" descr="C:\Victor\UFPE\Nova pasta\Arquiteturadeservios_jude\Arquitetura de Serviç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1504"/>
            <a:ext cx="9144000" cy="44130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 de Entidade</a:t>
            </a:r>
            <a:endParaRPr lang="pt-BR" dirty="0"/>
          </a:p>
        </p:txBody>
      </p:sp>
      <p:pic>
        <p:nvPicPr>
          <p:cNvPr id="4" name="Espaço Reservado para Conteúdo 3" descr="ServicosEntida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352800"/>
            <a:ext cx="7705725" cy="1590675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pt-BR" dirty="0" smtClean="0"/>
              <a:t>Modelo de Interação de Serviços</a:t>
            </a:r>
            <a:endParaRPr lang="en-US" dirty="0"/>
          </a:p>
        </p:txBody>
      </p:sp>
      <p:pic>
        <p:nvPicPr>
          <p:cNvPr id="7" name="Espaço Reservado para Conteúdo 6" descr="Diagrama Inetracao Parcia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8902263" cy="3146534"/>
          </a:xfr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Cont. Modelo de Interação de Serviços</a:t>
            </a:r>
            <a:endParaRPr lang="en-US" dirty="0"/>
          </a:p>
        </p:txBody>
      </p:sp>
      <p:pic>
        <p:nvPicPr>
          <p:cNvPr id="7170" name="Picture 2" descr="C:\Users\natalia\Downloads\Diagrama Interacao Parcial 2 -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11340" cy="4495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Modelagem de Informação Refinado</a:t>
            </a: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380996" y="1219200"/>
            <a:ext cx="8382004" cy="5562600"/>
            <a:chOff x="285720" y="-42554"/>
            <a:chExt cx="8902055" cy="7138164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285720" y="539873"/>
              <a:ext cx="1595650" cy="7516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85720" y="762000"/>
              <a:ext cx="1679632" cy="44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Funcionário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285720" y="2143116"/>
              <a:ext cx="136815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85720" y="2288303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Cliente</a:t>
              </a: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357422" y="433390"/>
              <a:ext cx="2043396" cy="5009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357422" y="533400"/>
              <a:ext cx="2043396" cy="44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Administrador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2500297" y="1428735"/>
              <a:ext cx="1900521" cy="260766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36872" y="157275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Usuário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de seta reta 12"/>
            <p:cNvCxnSpPr>
              <a:stCxn id="9" idx="2"/>
              <a:endCxn id="11" idx="0"/>
            </p:cNvCxnSpPr>
            <p:nvPr/>
          </p:nvCxnSpPr>
          <p:spPr>
            <a:xfrm rot="16200000" flipH="1">
              <a:off x="3167657" y="1145834"/>
              <a:ext cx="494365" cy="7143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6" idx="3"/>
            </p:cNvCxnSpPr>
            <p:nvPr/>
          </p:nvCxnSpPr>
          <p:spPr>
            <a:xfrm>
              <a:off x="1965352" y="986662"/>
              <a:ext cx="677823" cy="51351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>
              <a:stCxn id="7" idx="3"/>
              <a:endCxn id="11" idx="1"/>
            </p:cNvCxnSpPr>
            <p:nvPr/>
          </p:nvCxnSpPr>
          <p:spPr>
            <a:xfrm>
              <a:off x="1653872" y="2503156"/>
              <a:ext cx="846426" cy="22940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2631683" y="2000240"/>
              <a:ext cx="1685154" cy="17972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+Nome</a:t>
              </a:r>
            </a:p>
            <a:p>
              <a:r>
                <a:rPr lang="pt-BR" dirty="0" smtClean="0"/>
                <a:t>+</a:t>
              </a:r>
              <a:r>
                <a:rPr lang="pt-BR" dirty="0" err="1" smtClean="0"/>
                <a:t>E-mail</a:t>
              </a:r>
              <a:endParaRPr lang="pt-BR" dirty="0" smtClean="0"/>
            </a:p>
            <a:p>
              <a:r>
                <a:rPr lang="pt-BR" dirty="0" smtClean="0"/>
                <a:t>+Telefone</a:t>
              </a:r>
            </a:p>
            <a:p>
              <a:r>
                <a:rPr lang="pt-BR" dirty="0" smtClean="0"/>
                <a:t>+Conta</a:t>
              </a:r>
            </a:p>
            <a:p>
              <a:r>
                <a:rPr lang="pt-BR" dirty="0" smtClean="0"/>
                <a:t>Endereço</a:t>
              </a:r>
              <a:endParaRPr lang="pt-BR" dirty="0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4540204" y="2047738"/>
              <a:ext cx="2212103" cy="31938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00562" y="2191752"/>
              <a:ext cx="1708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  Endereço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677377" y="2643182"/>
              <a:ext cx="1990943" cy="24712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+Logradouro</a:t>
              </a:r>
            </a:p>
            <a:p>
              <a:r>
                <a:rPr lang="pt-BR" dirty="0" smtClean="0"/>
                <a:t>+CEP</a:t>
              </a:r>
            </a:p>
            <a:p>
              <a:r>
                <a:rPr lang="pt-BR" dirty="0" smtClean="0"/>
                <a:t>+Número</a:t>
              </a:r>
            </a:p>
            <a:p>
              <a:r>
                <a:rPr lang="pt-BR" dirty="0" smtClean="0"/>
                <a:t>+Bairro</a:t>
              </a:r>
            </a:p>
            <a:p>
              <a:r>
                <a:rPr lang="pt-BR" dirty="0" smtClean="0"/>
                <a:t>+Cidade</a:t>
              </a:r>
            </a:p>
            <a:p>
              <a:r>
                <a:rPr lang="pt-BR" dirty="0" smtClean="0"/>
                <a:t>+Estado</a:t>
              </a:r>
            </a:p>
            <a:p>
              <a:r>
                <a:rPr lang="pt-BR" dirty="0" smtClean="0"/>
                <a:t>+Complemento</a:t>
              </a: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4880261" y="5764690"/>
              <a:ext cx="1368153" cy="81407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840622" y="5890465"/>
              <a:ext cx="136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  Google API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357158" y="3572880"/>
              <a:ext cx="1368152" cy="15706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57158" y="3500438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Conta de Acesso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57856" y="4221804"/>
              <a:ext cx="1071570" cy="7863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+CPF</a:t>
              </a:r>
            </a:p>
            <a:p>
              <a:r>
                <a:rPr lang="pt-BR" dirty="0" smtClean="0"/>
                <a:t>+Senha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357158" y="5357826"/>
              <a:ext cx="1368152" cy="12858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93162" y="542926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Pendência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53683" y="5797762"/>
              <a:ext cx="1129391" cy="7863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+Tipo</a:t>
              </a:r>
            </a:p>
            <a:p>
              <a:r>
                <a:rPr lang="pt-BR" dirty="0" smtClean="0"/>
                <a:t>+Débito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7051070" y="5090257"/>
              <a:ext cx="2136705" cy="200535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336825" y="5157135"/>
              <a:ext cx="1599006" cy="45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Pagamento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193947" y="5599880"/>
              <a:ext cx="1825865" cy="14602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+Forma</a:t>
              </a:r>
            </a:p>
            <a:p>
              <a:r>
                <a:rPr lang="pt-BR" dirty="0" smtClean="0"/>
                <a:t>+Total</a:t>
              </a:r>
            </a:p>
            <a:p>
              <a:r>
                <a:rPr lang="pt-BR" dirty="0" smtClean="0"/>
                <a:t>+Data</a:t>
              </a:r>
            </a:p>
            <a:p>
              <a:r>
                <a:rPr lang="pt-BR" dirty="0" smtClean="0"/>
                <a:t>+Responsável</a:t>
              </a: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2275153" y="4429132"/>
              <a:ext cx="1868218" cy="211025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500298" y="450057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Produto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525386" y="5000636"/>
              <a:ext cx="1455524" cy="14602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+Nome</a:t>
              </a:r>
            </a:p>
            <a:p>
              <a:r>
                <a:rPr lang="pt-BR" dirty="0" smtClean="0"/>
                <a:t>+Preço</a:t>
              </a:r>
            </a:p>
            <a:p>
              <a:r>
                <a:rPr lang="pt-BR" dirty="0" smtClean="0"/>
                <a:t>+Gênero</a:t>
              </a:r>
            </a:p>
            <a:p>
              <a:r>
                <a:rPr lang="pt-BR" dirty="0" smtClean="0"/>
                <a:t>+Criador</a:t>
              </a:r>
            </a:p>
          </p:txBody>
        </p:sp>
        <p:sp>
          <p:nvSpPr>
            <p:cNvPr id="34" name="Retângulo de cantos arredondados 33"/>
            <p:cNvSpPr/>
            <p:nvPr/>
          </p:nvSpPr>
          <p:spPr>
            <a:xfrm>
              <a:off x="7172212" y="3032599"/>
              <a:ext cx="1760395" cy="183812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7243649" y="3104036"/>
              <a:ext cx="1509393" cy="44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Reserva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219848" y="3604102"/>
              <a:ext cx="1628777" cy="11233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+Período</a:t>
              </a:r>
            </a:p>
            <a:p>
              <a:r>
                <a:rPr lang="pt-BR" dirty="0" smtClean="0"/>
                <a:t>+Produto</a:t>
              </a:r>
            </a:p>
            <a:p>
              <a:r>
                <a:rPr lang="pt-BR" dirty="0" smtClean="0"/>
                <a:t>+Solicitante</a:t>
              </a:r>
            </a:p>
          </p:txBody>
        </p:sp>
        <p:sp>
          <p:nvSpPr>
            <p:cNvPr id="37" name="Retângulo de cantos arredondados 36"/>
            <p:cNvSpPr/>
            <p:nvPr/>
          </p:nvSpPr>
          <p:spPr>
            <a:xfrm>
              <a:off x="4786314" y="50149"/>
              <a:ext cx="1571636" cy="185406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857752" y="12158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Locadora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819664" y="621652"/>
              <a:ext cx="1504936" cy="11233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+Nome</a:t>
              </a:r>
            </a:p>
            <a:p>
              <a:r>
                <a:rPr lang="pt-BR" dirty="0" smtClean="0"/>
                <a:t>+Endereço</a:t>
              </a:r>
            </a:p>
            <a:p>
              <a:r>
                <a:rPr lang="pt-BR" dirty="0" smtClean="0"/>
                <a:t>+Gerente</a:t>
              </a:r>
            </a:p>
          </p:txBody>
        </p:sp>
        <p:sp>
          <p:nvSpPr>
            <p:cNvPr id="40" name="Retângulo de cantos arredondados 39"/>
            <p:cNvSpPr/>
            <p:nvPr/>
          </p:nvSpPr>
          <p:spPr>
            <a:xfrm>
              <a:off x="7180667" y="-42554"/>
              <a:ext cx="1923127" cy="288146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323542" y="101460"/>
              <a:ext cx="1708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Locação à domicílio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7317842" y="838642"/>
              <a:ext cx="1643076" cy="175432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/>
                <a:t>+Endereço</a:t>
              </a:r>
            </a:p>
            <a:p>
              <a:r>
                <a:rPr lang="pt-BR" dirty="0" smtClean="0"/>
                <a:t>+Período</a:t>
              </a:r>
            </a:p>
            <a:p>
              <a:r>
                <a:rPr lang="pt-BR" dirty="0" smtClean="0"/>
                <a:t>+Solicitante</a:t>
              </a:r>
            </a:p>
            <a:p>
              <a:r>
                <a:rPr lang="pt-BR" dirty="0" smtClean="0"/>
                <a:t>+Produtos</a:t>
              </a:r>
            </a:p>
            <a:p>
              <a:r>
                <a:rPr lang="pt-BR" dirty="0" smtClean="0"/>
                <a:t>+Pagamento</a:t>
              </a:r>
            </a:p>
            <a:p>
              <a:endParaRPr lang="pt-BR" dirty="0" smtClean="0"/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4898605" y="5726647"/>
              <a:ext cx="1368153" cy="97783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6"/>
                </a:solidFill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4858965" y="5852420"/>
              <a:ext cx="1368153" cy="82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  Google API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Diagrama de Componentes de Serviços</a:t>
            </a:r>
            <a:endParaRPr lang="en-US" dirty="0"/>
          </a:p>
        </p:txBody>
      </p:sp>
      <p:pic>
        <p:nvPicPr>
          <p:cNvPr id="3075" name="Picture 3" descr="C:\Users\natalia\AppData\Local\Temp\DiagramaDeComponent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41585"/>
            <a:ext cx="8839200" cy="44116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912" y="1789112"/>
            <a:ext cx="45354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</a:t>
            </a:r>
            <a:r>
              <a:rPr lang="en-US" dirty="0" smtClean="0"/>
              <a:t>ervice-</a:t>
            </a:r>
            <a:r>
              <a:rPr lang="en-US" sz="4400" b="1" dirty="0" smtClean="0"/>
              <a:t>O</a:t>
            </a:r>
            <a:r>
              <a:rPr lang="en-US" dirty="0" smtClean="0"/>
              <a:t>riented </a:t>
            </a:r>
            <a:r>
              <a:rPr lang="en-US" sz="4400" b="1" dirty="0" smtClean="0"/>
              <a:t>A</a:t>
            </a:r>
            <a:r>
              <a:rPr lang="en-US" dirty="0" smtClean="0"/>
              <a:t>rchitecture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9088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Estilo de</a:t>
            </a:r>
            <a:r>
              <a:rPr lang="pt-BR" b="1" dirty="0" smtClean="0"/>
              <a:t> arquitetura de software </a:t>
            </a:r>
            <a:r>
              <a:rPr lang="pt-BR" dirty="0" smtClean="0"/>
              <a:t>cujo princípio fundamental prega que as </a:t>
            </a:r>
            <a:r>
              <a:rPr lang="pt-BR" b="1" dirty="0" smtClean="0"/>
              <a:t>funcionalidades</a:t>
            </a:r>
            <a:r>
              <a:rPr lang="pt-BR" dirty="0" smtClean="0"/>
              <a:t> implementadas pelas aplicações devem ser disponibilizadas na forma de </a:t>
            </a:r>
            <a:r>
              <a:rPr lang="pt-BR" b="1" dirty="0" smtClean="0"/>
              <a:t>serviços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SOA/MDE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517136"/>
          </a:xfrm>
        </p:spPr>
        <p:txBody>
          <a:bodyPr>
            <a:normAutofit/>
          </a:bodyPr>
          <a:lstStyle/>
          <a:p>
            <a:r>
              <a:rPr lang="pt-BR" dirty="0" smtClean="0"/>
              <a:t>Diagrama de casos de uso</a:t>
            </a:r>
          </a:p>
          <a:p>
            <a:r>
              <a:rPr lang="pt-BR" dirty="0" smtClean="0"/>
              <a:t>Especificação do Modelo de Negócio:</a:t>
            </a:r>
          </a:p>
          <a:p>
            <a:pPr lvl="1"/>
            <a:r>
              <a:rPr lang="pt-BR" dirty="0" smtClean="0"/>
              <a:t>Modelo de Informação do Negócio </a:t>
            </a:r>
          </a:p>
          <a:p>
            <a:pPr lvl="1"/>
            <a:r>
              <a:rPr lang="pt-BR" dirty="0" smtClean="0"/>
              <a:t>Modelo Navegacional </a:t>
            </a:r>
          </a:p>
          <a:p>
            <a:pPr lvl="1"/>
            <a:r>
              <a:rPr lang="pt-BR" dirty="0" smtClean="0"/>
              <a:t>Protótipo de Interface Gráfica</a:t>
            </a:r>
          </a:p>
          <a:p>
            <a:r>
              <a:rPr lang="pt-BR" dirty="0" smtClean="0"/>
              <a:t>Análise de Serviços:</a:t>
            </a:r>
          </a:p>
          <a:p>
            <a:pPr lvl="1"/>
            <a:r>
              <a:rPr lang="pt-BR" dirty="0" smtClean="0"/>
              <a:t>Arquitetura dos Serviços</a:t>
            </a:r>
          </a:p>
          <a:p>
            <a:pPr lvl="1"/>
            <a:r>
              <a:rPr lang="pt-BR" dirty="0" smtClean="0"/>
              <a:t>Modelo de Interação dos Serviços</a:t>
            </a:r>
          </a:p>
          <a:p>
            <a:pPr lvl="1"/>
            <a:r>
              <a:rPr lang="pt-BR" dirty="0" smtClean="0"/>
              <a:t>Modelo de Informação Refinado</a:t>
            </a:r>
          </a:p>
          <a:p>
            <a:pPr lvl="1"/>
            <a:r>
              <a:rPr lang="pt-BR" dirty="0" smtClean="0"/>
              <a:t>Diagrama de Componentes dos Serviços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457200"/>
            <a:ext cx="4200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pt-BR" dirty="0" smtClean="0"/>
              <a:t>Sistema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142488"/>
            <a:ext cx="5791200" cy="4325112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O </a:t>
            </a:r>
            <a:r>
              <a:rPr lang="pt-BR" b="1" dirty="0" err="1" smtClean="0"/>
              <a:t>VideoSystem</a:t>
            </a:r>
            <a:r>
              <a:rPr lang="pt-BR" dirty="0" smtClean="0"/>
              <a:t> é  um sistema  web desenvolvido com o objetivo de proporcionar melhores meios de interação entre uma rede de </a:t>
            </a:r>
            <a:r>
              <a:rPr lang="pt-BR" b="1" dirty="0" smtClean="0"/>
              <a:t>locadoras</a:t>
            </a:r>
            <a:r>
              <a:rPr lang="pt-BR" dirty="0" smtClean="0"/>
              <a:t> e seus </a:t>
            </a:r>
            <a:r>
              <a:rPr lang="pt-BR" b="1" dirty="0" smtClean="0"/>
              <a:t>clientes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066800"/>
          </a:xfrm>
        </p:spPr>
        <p:txBody>
          <a:bodyPr/>
          <a:lstStyle/>
          <a:p>
            <a:r>
              <a:rPr lang="pt-BR" dirty="0" smtClean="0"/>
              <a:t>Diagrama de Casos de Uso</a:t>
            </a:r>
            <a:endParaRPr lang="en-US" dirty="0"/>
          </a:p>
        </p:txBody>
      </p:sp>
      <p:pic>
        <p:nvPicPr>
          <p:cNvPr id="1026" name="Picture 2" descr="C:\Users\natalia\Downloads\DiagramaDeCasosDeUso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864" y="1524000"/>
            <a:ext cx="8298271" cy="5049838"/>
          </a:xfrm>
          <a:prstGeom prst="rect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Informação de Negócio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Caso de Uso:</a:t>
            </a:r>
          </a:p>
          <a:p>
            <a:pPr lvl="1"/>
            <a:r>
              <a:rPr lang="pt-BR" dirty="0" smtClean="0"/>
              <a:t>Cadastrar Usuário</a:t>
            </a:r>
          </a:p>
          <a:p>
            <a:pPr lvl="1"/>
            <a:r>
              <a:rPr lang="pt-BR" dirty="0" smtClean="0"/>
              <a:t>Remover Usuário</a:t>
            </a:r>
          </a:p>
          <a:p>
            <a:pPr lvl="1"/>
            <a:r>
              <a:rPr lang="pt-BR" dirty="0" smtClean="0"/>
              <a:t>Efetuar </a:t>
            </a:r>
            <a:r>
              <a:rPr lang="pt-BR" dirty="0" err="1" smtClean="0"/>
              <a:t>Login</a:t>
            </a:r>
            <a:endParaRPr lang="pt-BR" dirty="0" smtClean="0"/>
          </a:p>
          <a:p>
            <a:pPr lvl="1"/>
            <a:r>
              <a:rPr lang="pt-BR" dirty="0" smtClean="0"/>
              <a:t>Visualizar Filiais Próximas</a:t>
            </a:r>
          </a:p>
          <a:p>
            <a:pPr lvl="1"/>
            <a:r>
              <a:rPr lang="pt-BR" dirty="0" smtClean="0"/>
              <a:t>Solicitar Locação a Domicílio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pt-BR" dirty="0" smtClean="0"/>
              <a:t>Cadastrar Usuário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19246"/>
            <a:ext cx="6000792" cy="420055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095512" y="59080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Cliente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905000" y="5562600"/>
            <a:ext cx="533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Entidades Identificadas</a:t>
            </a:r>
            <a:endParaRPr lang="en-US" dirty="0"/>
          </a:p>
        </p:txBody>
      </p:sp>
      <p:grpSp>
        <p:nvGrpSpPr>
          <p:cNvPr id="19" name="Grupo 18"/>
          <p:cNvGrpSpPr/>
          <p:nvPr/>
        </p:nvGrpSpPr>
        <p:grpSpPr>
          <a:xfrm>
            <a:off x="1295400" y="3124200"/>
            <a:ext cx="6934200" cy="2895600"/>
            <a:chOff x="1295400" y="3124200"/>
            <a:chExt cx="6934200" cy="2895600"/>
          </a:xfrm>
        </p:grpSpPr>
        <p:grpSp>
          <p:nvGrpSpPr>
            <p:cNvPr id="16" name="Grupo 15"/>
            <p:cNvGrpSpPr/>
            <p:nvPr/>
          </p:nvGrpSpPr>
          <p:grpSpPr>
            <a:xfrm>
              <a:off x="1524000" y="3429000"/>
              <a:ext cx="6438888" cy="2363154"/>
              <a:chOff x="2095512" y="4494846"/>
              <a:chExt cx="6438888" cy="2363154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4084946" y="584760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Usuário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tângulo de cantos arredondados 4"/>
              <p:cNvSpPr/>
              <p:nvPr/>
            </p:nvSpPr>
            <p:spPr>
              <a:xfrm>
                <a:off x="6881858" y="6137920"/>
                <a:ext cx="1652542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6881858" y="6280796"/>
                <a:ext cx="15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Funcionário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2095512" y="5701312"/>
                <a:ext cx="1368152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2095512" y="5908044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Cliente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6738982" y="4494846"/>
                <a:ext cx="1681130" cy="720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6738982" y="4637722"/>
                <a:ext cx="1681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Administrador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tângulo de cantos arredondados 10"/>
              <p:cNvSpPr/>
              <p:nvPr/>
            </p:nvSpPr>
            <p:spPr>
              <a:xfrm>
                <a:off x="4291756" y="5701312"/>
                <a:ext cx="1368152" cy="72008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4327760" y="584532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Usuário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Conector de seta reta 12"/>
              <p:cNvCxnSpPr>
                <a:stCxn id="9" idx="2"/>
                <a:endCxn id="12" idx="3"/>
              </p:cNvCxnSpPr>
              <p:nvPr/>
            </p:nvCxnSpPr>
            <p:spPr>
              <a:xfrm rot="5400000">
                <a:off x="6230196" y="4680643"/>
                <a:ext cx="815068" cy="188363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/>
              <p:cNvCxnSpPr>
                <a:stCxn id="5" idx="1"/>
                <a:endCxn id="11" idx="3"/>
              </p:cNvCxnSpPr>
              <p:nvPr/>
            </p:nvCxnSpPr>
            <p:spPr>
              <a:xfrm rot="10800000">
                <a:off x="5659908" y="6061352"/>
                <a:ext cx="1221950" cy="43660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e seta reta 14"/>
              <p:cNvCxnSpPr>
                <a:stCxn id="7" idx="3"/>
                <a:endCxn id="11" idx="1"/>
              </p:cNvCxnSpPr>
              <p:nvPr/>
            </p:nvCxnSpPr>
            <p:spPr>
              <a:xfrm>
                <a:off x="3463664" y="6061352"/>
                <a:ext cx="828092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tângulo de cantos arredondados 17"/>
            <p:cNvSpPr/>
            <p:nvPr/>
          </p:nvSpPr>
          <p:spPr>
            <a:xfrm>
              <a:off x="1295400" y="3124200"/>
              <a:ext cx="6934200" cy="2895600"/>
            </a:xfrm>
            <a:prstGeom prst="roundRect">
              <a:avLst/>
            </a:prstGeom>
            <a:noFill/>
            <a:ln w="34925">
              <a:solidFill>
                <a:schemeClr val="accent6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847</TotalTime>
  <Words>452</Words>
  <Application>Microsoft Office PowerPoint</Application>
  <PresentationFormat>Apresentação na tela (4:3)</PresentationFormat>
  <Paragraphs>183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Urbano</vt:lpstr>
      <vt:lpstr>Análise e Projeto de Sistemas</vt:lpstr>
      <vt:lpstr>Equipe</vt:lpstr>
      <vt:lpstr>Service-Oriented Architecture</vt:lpstr>
      <vt:lpstr>SOA/MDE</vt:lpstr>
      <vt:lpstr>Sistema</vt:lpstr>
      <vt:lpstr>Diagrama de Casos de Uso</vt:lpstr>
      <vt:lpstr>Modelo de Informação de Negócio</vt:lpstr>
      <vt:lpstr>Cadastrar Usuário</vt:lpstr>
      <vt:lpstr>Entidades Identificadas</vt:lpstr>
      <vt:lpstr>Remover Usuário</vt:lpstr>
      <vt:lpstr>Entidades Identificadas</vt:lpstr>
      <vt:lpstr>Efetuar Login</vt:lpstr>
      <vt:lpstr>Entidades Identificadas</vt:lpstr>
      <vt:lpstr>Visualizar Filiais Mais Próximas</vt:lpstr>
      <vt:lpstr>Entidades Identificadas</vt:lpstr>
      <vt:lpstr>Solocitar Locação à Domicílio</vt:lpstr>
      <vt:lpstr>Entidades Identificadas</vt:lpstr>
      <vt:lpstr>Entidades Identificadas nos 5 Casos de Uso</vt:lpstr>
      <vt:lpstr>Modelo Navegacional</vt:lpstr>
      <vt:lpstr>Protótipo da Interface Gráfica</vt:lpstr>
      <vt:lpstr>Empacotando Casos de Uso</vt:lpstr>
      <vt:lpstr>Arquitetura de Serviços</vt:lpstr>
      <vt:lpstr>Serviços de Entidade</vt:lpstr>
      <vt:lpstr>Modelo de Interação de Serviços</vt:lpstr>
      <vt:lpstr>Cont. Modelo de Interação de Serviços</vt:lpstr>
      <vt:lpstr>Modelagem de Informação Refinado</vt:lpstr>
      <vt:lpstr>Diagrama de Componentes de Serviços</vt:lpstr>
      <vt:lpstr>Dúvidas?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 Projeto de Sistemas</dc:title>
  <dc:creator>natalia</dc:creator>
  <cp:lastModifiedBy>Analia Lima Cavalcanti</cp:lastModifiedBy>
  <cp:revision>11</cp:revision>
  <dcterms:created xsi:type="dcterms:W3CDTF">2010-09-23T02:41:22Z</dcterms:created>
  <dcterms:modified xsi:type="dcterms:W3CDTF">2010-09-23T18:55:12Z</dcterms:modified>
</cp:coreProperties>
</file>