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2" r:id="rId6"/>
    <p:sldId id="264" r:id="rId7"/>
    <p:sldId id="265" r:id="rId8"/>
    <p:sldId id="263" r:id="rId9"/>
    <p:sldId id="261" r:id="rId10"/>
    <p:sldId id="260" r:id="rId11"/>
    <p:sldId id="266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96A4"/>
    <a:srgbClr val="F8C228"/>
    <a:srgbClr val="6294BE"/>
    <a:srgbClr val="2EB2CC"/>
    <a:srgbClr val="BBDA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971" autoAdjust="0"/>
  </p:normalViewPr>
  <p:slideViewPr>
    <p:cSldViewPr>
      <p:cViewPr varScale="1">
        <p:scale>
          <a:sx n="92" d="100"/>
          <a:sy n="92" d="100"/>
        </p:scale>
        <p:origin x="-21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8A15A8-046F-420A-B80E-095DAD58312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FFDC175-8DE5-4265-AE5E-E36B992BAECD}">
      <dgm:prSet phldrT="[Texto]"/>
      <dgm:spPr/>
      <dgm:t>
        <a:bodyPr/>
        <a:lstStyle/>
        <a:p>
          <a:r>
            <a:rPr lang="pt-BR" dirty="0" smtClean="0"/>
            <a:t>Inserir Persona</a:t>
          </a:r>
          <a:endParaRPr lang="pt-BR" dirty="0"/>
        </a:p>
      </dgm:t>
    </dgm:pt>
    <dgm:pt modelId="{17A16AF4-D221-41C7-9724-3CD13D66AA89}" type="parTrans" cxnId="{8ED5DAC2-49F3-41B2-9695-6CA66C2AAE3A}">
      <dgm:prSet/>
      <dgm:spPr/>
      <dgm:t>
        <a:bodyPr/>
        <a:lstStyle/>
        <a:p>
          <a:endParaRPr lang="pt-BR"/>
        </a:p>
      </dgm:t>
    </dgm:pt>
    <dgm:pt modelId="{519983BE-EC02-41D4-B99D-3FB73352B18C}" type="sibTrans" cxnId="{8ED5DAC2-49F3-41B2-9695-6CA66C2AAE3A}">
      <dgm:prSet/>
      <dgm:spPr/>
      <dgm:t>
        <a:bodyPr/>
        <a:lstStyle/>
        <a:p>
          <a:endParaRPr lang="pt-BR"/>
        </a:p>
      </dgm:t>
    </dgm:pt>
    <dgm:pt modelId="{0960135D-9604-4982-B94E-0B54C7B66643}" type="pres">
      <dgm:prSet presAssocID="{E28A15A8-046F-420A-B80E-095DAD58312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BB9C1ACF-4104-4CE7-AAC7-243FC7B0A0B9}" type="pres">
      <dgm:prSet presAssocID="{8FFDC175-8DE5-4265-AE5E-E36B992BAECD}" presName="node" presStyleLbl="node1" presStyleIdx="0" presStyleCnt="1" custLinFactNeighborY="772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ED5DAC2-49F3-41B2-9695-6CA66C2AAE3A}" srcId="{E28A15A8-046F-420A-B80E-095DAD583129}" destId="{8FFDC175-8DE5-4265-AE5E-E36B992BAECD}" srcOrd="0" destOrd="0" parTransId="{17A16AF4-D221-41C7-9724-3CD13D66AA89}" sibTransId="{519983BE-EC02-41D4-B99D-3FB73352B18C}"/>
    <dgm:cxn modelId="{82AF0AAB-7023-498E-8E57-B421819CB9B4}" type="presOf" srcId="{E28A15A8-046F-420A-B80E-095DAD583129}" destId="{0960135D-9604-4982-B94E-0B54C7B66643}" srcOrd="0" destOrd="0" presId="urn:microsoft.com/office/officeart/2005/8/layout/default"/>
    <dgm:cxn modelId="{50681ADF-5448-4709-AC1B-0485430FADC4}" type="presOf" srcId="{8FFDC175-8DE5-4265-AE5E-E36B992BAECD}" destId="{BB9C1ACF-4104-4CE7-AAC7-243FC7B0A0B9}" srcOrd="0" destOrd="0" presId="urn:microsoft.com/office/officeart/2005/8/layout/default"/>
    <dgm:cxn modelId="{B04FE26E-1549-4851-BF3C-45C6CB05B201}" type="presParOf" srcId="{0960135D-9604-4982-B94E-0B54C7B66643}" destId="{BB9C1ACF-4104-4CE7-AAC7-243FC7B0A0B9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9C1ACF-4104-4CE7-AAC7-243FC7B0A0B9}">
      <dsp:nvSpPr>
        <dsp:cNvPr id="0" name=""/>
        <dsp:cNvSpPr/>
      </dsp:nvSpPr>
      <dsp:spPr>
        <a:xfrm>
          <a:off x="408420" y="450"/>
          <a:ext cx="1559423" cy="9356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Inserir Persona</a:t>
          </a:r>
          <a:endParaRPr lang="pt-BR" sz="2600" kern="1200" dirty="0"/>
        </a:p>
      </dsp:txBody>
      <dsp:txXfrm>
        <a:off x="408420" y="450"/>
        <a:ext cx="1559423" cy="9356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CF8FF-6AFB-402F-A948-690E29D59216}" type="datetimeFigureOut">
              <a:rPr lang="pt-BR" smtClean="0"/>
              <a:t>11/05/2012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4F6BAD-77B0-4671-8284-96823F2A9B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4317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Family Planning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Esta é a fase que precede a criação do arquétipo. Nessa fase é analisada a necessidade de se utilizar a persona no projeto e de organizar a equipe de pesquisadores que irão trabalhar na sua construção.</a:t>
            </a:r>
          </a:p>
          <a:p>
            <a:pPr lvl="0"/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Persona </a:t>
            </a:r>
            <a:r>
              <a:rPr lang="pt-BR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Conception</a:t>
            </a:r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Gestation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Nesta fase ocorre a extração das informações necessárias para criação da persona. Quais os elementos descritivos e qualitativos devem ser incluídos. Prioriza-se e valida a persona, decide se ela completa e pronta para ser apresentada a equipe.</a:t>
            </a:r>
          </a:p>
          <a:p>
            <a:pPr lvl="0"/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Persona </a:t>
            </a:r>
            <a:r>
              <a:rPr lang="pt-BR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Birth</a:t>
            </a:r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Maturation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A persona e o método são apresentados à equipe. Ela continuará em desenvolvimento e irá sendo fixada na mente da equipe de desenvolvimento.</a:t>
            </a:r>
          </a:p>
          <a:p>
            <a:pPr lvl="0"/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Persona </a:t>
            </a:r>
            <a:r>
              <a:rPr lang="pt-BR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Adulthood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A persona já está madura e bem definida. A equipe já assimilou suas características e irá pensar o desenvolvimento do produto em razão dela. A persona já está pronta pra lhe ajudar a planejar, projetar, avaliar seu produto e até traçar estratégias de marketing.</a:t>
            </a:r>
          </a:p>
          <a:p>
            <a:pPr lvl="0"/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Persona </a:t>
            </a:r>
            <a:r>
              <a:rPr lang="pt-BR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Lifetime</a:t>
            </a:r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Achievement</a:t>
            </a:r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reuse </a:t>
            </a:r>
            <a:r>
              <a:rPr lang="pt-BR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retirement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É o fim do primeiro ciclo do produto. Será avaliado o quão útil foi a aplicação da técnica e se serão necessárias modificações ou acréscimo de características para um novo ciclo do projeto.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F6BAD-77B0-4671-8284-96823F2A9B68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46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499A766-8DEB-472B-B771-E235D2FE9E94}" type="datetimeFigureOut">
              <a:rPr lang="pt-BR" smtClean="0"/>
              <a:t>11/05/2012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36AEC37-67EE-4FFD-93BC-3004FBCAE98D}" type="slidenum">
              <a:rPr lang="pt-BR" smtClean="0"/>
              <a:t>‹nº›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A766-8DEB-472B-B771-E235D2FE9E94}" type="datetimeFigureOut">
              <a:rPr lang="pt-BR" smtClean="0"/>
              <a:t>11/05/2012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EC37-67EE-4FFD-93BC-3004FBCAE98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A766-8DEB-472B-B771-E235D2FE9E94}" type="datetimeFigureOut">
              <a:rPr lang="pt-BR" smtClean="0"/>
              <a:t>11/05/2012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EC37-67EE-4FFD-93BC-3004FBCAE98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A766-8DEB-472B-B771-E235D2FE9E94}" type="datetimeFigureOut">
              <a:rPr lang="pt-BR" smtClean="0"/>
              <a:t>11/05/2012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EC37-67EE-4FFD-93BC-3004FBCAE98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A766-8DEB-472B-B771-E235D2FE9E94}" type="datetimeFigureOut">
              <a:rPr lang="pt-BR" smtClean="0"/>
              <a:t>11/05/2012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EC37-67EE-4FFD-93BC-3004FBCAE98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A766-8DEB-472B-B771-E235D2FE9E94}" type="datetimeFigureOut">
              <a:rPr lang="pt-BR" smtClean="0"/>
              <a:t>11/05/2012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EC37-67EE-4FFD-93BC-3004FBCAE98D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A766-8DEB-472B-B771-E235D2FE9E94}" type="datetimeFigureOut">
              <a:rPr lang="pt-BR" smtClean="0"/>
              <a:t>11/05/2012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EC37-67EE-4FFD-93BC-3004FBCAE98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A766-8DEB-472B-B771-E235D2FE9E94}" type="datetimeFigureOut">
              <a:rPr lang="pt-BR" smtClean="0"/>
              <a:t>11/05/2012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EC37-67EE-4FFD-93BC-3004FBCAE98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A766-8DEB-472B-B771-E235D2FE9E94}" type="datetimeFigureOut">
              <a:rPr lang="pt-BR" smtClean="0"/>
              <a:t>11/05/2012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EC37-67EE-4FFD-93BC-3004FBCAE98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A766-8DEB-472B-B771-E235D2FE9E94}" type="datetimeFigureOut">
              <a:rPr lang="pt-BR" smtClean="0"/>
              <a:t>11/05/2012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EC37-67EE-4FFD-93BC-3004FBCAE98D}" type="slidenum">
              <a:rPr lang="pt-BR" smtClean="0"/>
              <a:t>‹nº›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A766-8DEB-472B-B771-E235D2FE9E94}" type="datetimeFigureOut">
              <a:rPr lang="pt-BR" smtClean="0"/>
              <a:t>11/05/2012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EC37-67EE-4FFD-93BC-3004FBCAE98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499A766-8DEB-472B-B771-E235D2FE9E94}" type="datetimeFigureOut">
              <a:rPr lang="pt-BR" smtClean="0"/>
              <a:t>11/05/2012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36AEC37-67EE-4FFD-93BC-3004FBCAE98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arsonhighered.com/samplechapter/0321205685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33365" y="2420888"/>
            <a:ext cx="3313355" cy="1702160"/>
          </a:xfrm>
        </p:spPr>
        <p:txBody>
          <a:bodyPr/>
          <a:lstStyle/>
          <a:p>
            <a:r>
              <a:rPr lang="pt-BR" dirty="0" smtClean="0"/>
              <a:t>Persona</a:t>
            </a:r>
            <a:br>
              <a:rPr lang="pt-BR" dirty="0" smtClean="0"/>
            </a:br>
            <a:r>
              <a:rPr lang="pt-BR" dirty="0" err="1" smtClean="0"/>
              <a:t>Cards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33365" y="4293096"/>
            <a:ext cx="3309803" cy="1800200"/>
          </a:xfrm>
        </p:spPr>
        <p:txBody>
          <a:bodyPr/>
          <a:lstStyle/>
          <a:p>
            <a:r>
              <a:rPr lang="pt-BR" dirty="0" smtClean="0"/>
              <a:t>André Pimentel</a:t>
            </a:r>
          </a:p>
          <a:p>
            <a:r>
              <a:rPr lang="pt-BR" dirty="0" smtClean="0"/>
              <a:t>Arthur Cirino</a:t>
            </a:r>
          </a:p>
          <a:p>
            <a:r>
              <a:rPr lang="pt-BR" dirty="0" smtClean="0"/>
              <a:t>Diogo Medeiros</a:t>
            </a:r>
          </a:p>
          <a:p>
            <a:r>
              <a:rPr lang="pt-BR" dirty="0" smtClean="0"/>
              <a:t>Marcelo Machado</a:t>
            </a:r>
          </a:p>
          <a:p>
            <a:r>
              <a:rPr lang="pt-BR" dirty="0" smtClean="0"/>
              <a:t>Romero Gonçalves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210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Trabalhos futuros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Integração com redes sociais para captura de </a:t>
            </a:r>
            <a:r>
              <a:rPr lang="pt-BR" dirty="0" smtClean="0"/>
              <a:t>informações</a:t>
            </a:r>
          </a:p>
          <a:p>
            <a:endParaRPr lang="pt-BR" dirty="0" smtClean="0"/>
          </a:p>
          <a:p>
            <a:r>
              <a:rPr lang="pt-BR" dirty="0" smtClean="0"/>
              <a:t>Construção colaborativa de </a:t>
            </a:r>
            <a:r>
              <a:rPr lang="pt-BR" dirty="0" smtClean="0"/>
              <a:t>conteúdo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981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hlinkClick r:id="rId2"/>
              </a:rPr>
              <a:t>http://</a:t>
            </a:r>
            <a:r>
              <a:rPr lang="pt-BR" dirty="0" smtClean="0">
                <a:hlinkClick r:id="rId2"/>
              </a:rPr>
              <a:t>www.pearsonhighered.com/samplechapter/0321205685.pdf</a:t>
            </a:r>
            <a:endParaRPr lang="pt-BR" dirty="0" smtClean="0"/>
          </a:p>
          <a:p>
            <a:r>
              <a:rPr lang="pt-BR" dirty="0" smtClean="0"/>
              <a:t>Requisitos para ambientes virtuais de ensino e aprendizagem para o acesso de adultos com pouca escolaridade. </a:t>
            </a:r>
            <a:r>
              <a:rPr lang="pt-BR" dirty="0"/>
              <a:t>Félix Rodrigo Lima de Farias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60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uma persona?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 algn="ctr">
              <a:buNone/>
            </a:pPr>
            <a:endParaRPr lang="pt-BR" i="1" dirty="0" smtClean="0"/>
          </a:p>
          <a:p>
            <a:pPr marL="68580" indent="0" algn="ctr">
              <a:buNone/>
            </a:pPr>
            <a:r>
              <a:rPr lang="pt-BR" i="1" dirty="0" smtClean="0"/>
              <a:t>“Personas</a:t>
            </a:r>
            <a:r>
              <a:rPr lang="pt-BR" dirty="0" smtClean="0"/>
              <a:t> </a:t>
            </a:r>
            <a:r>
              <a:rPr lang="pt-BR" dirty="0"/>
              <a:t>são perfis </a:t>
            </a:r>
            <a:r>
              <a:rPr lang="pt-BR" b="1" dirty="0">
                <a:solidFill>
                  <a:srgbClr val="0070C0"/>
                </a:solidFill>
              </a:rPr>
              <a:t>fictícios</a:t>
            </a:r>
            <a:r>
              <a:rPr lang="pt-BR" dirty="0"/>
              <a:t> compostos pelas </a:t>
            </a:r>
            <a:r>
              <a:rPr lang="pt-BR" b="1" dirty="0">
                <a:solidFill>
                  <a:srgbClr val="00B050"/>
                </a:solidFill>
              </a:rPr>
              <a:t>características</a:t>
            </a:r>
            <a:r>
              <a:rPr lang="pt-BR" dirty="0"/>
              <a:t> </a:t>
            </a:r>
            <a:r>
              <a:rPr lang="pt-BR" dirty="0" smtClean="0"/>
              <a:t>mais relevantes dos </a:t>
            </a:r>
            <a:r>
              <a:rPr lang="pt-BR" dirty="0"/>
              <a:t>futuros </a:t>
            </a:r>
            <a:r>
              <a:rPr lang="pt-BR" b="1" dirty="0">
                <a:solidFill>
                  <a:srgbClr val="BBDA20"/>
                </a:solidFill>
              </a:rPr>
              <a:t>usuários</a:t>
            </a:r>
            <a:r>
              <a:rPr lang="pt-BR" dirty="0"/>
              <a:t> do </a:t>
            </a:r>
            <a:r>
              <a:rPr lang="pt-BR" dirty="0" smtClean="0"/>
              <a:t>sistema. </a:t>
            </a:r>
            <a:r>
              <a:rPr lang="pt-BR" dirty="0"/>
              <a:t>Elas representam uma pessoa real durante o processo de </a:t>
            </a:r>
            <a:r>
              <a:rPr lang="pt-BR" b="1" dirty="0">
                <a:solidFill>
                  <a:srgbClr val="2EB2CC"/>
                </a:solidFill>
              </a:rPr>
              <a:t>design</a:t>
            </a:r>
            <a:r>
              <a:rPr lang="pt-BR" dirty="0"/>
              <a:t>, ajudando o desenvolvedor a manter o foco nos objetivos do </a:t>
            </a:r>
            <a:r>
              <a:rPr lang="pt-BR" dirty="0" smtClean="0"/>
              <a:t>usuário.”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686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Características relevantes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Idade</a:t>
            </a:r>
          </a:p>
          <a:p>
            <a:r>
              <a:rPr lang="pt-BR" dirty="0" smtClean="0"/>
              <a:t>Sexo</a:t>
            </a:r>
          </a:p>
          <a:p>
            <a:r>
              <a:rPr lang="pt-BR" dirty="0" smtClean="0"/>
              <a:t>Experiências Profissionais</a:t>
            </a:r>
          </a:p>
          <a:p>
            <a:r>
              <a:rPr lang="pt-BR" dirty="0" smtClean="0"/>
              <a:t>Nível de escolaridade</a:t>
            </a:r>
          </a:p>
          <a:p>
            <a:r>
              <a:rPr lang="pt-BR" dirty="0" smtClean="0"/>
              <a:t>Experiência em utilizar computadores</a:t>
            </a:r>
          </a:p>
          <a:p>
            <a:r>
              <a:rPr lang="pt-BR" dirty="0" smtClean="0"/>
              <a:t>...</a:t>
            </a:r>
          </a:p>
          <a:p>
            <a:pPr marL="68580" indent="0" algn="ctr">
              <a:buNone/>
            </a:pPr>
            <a:r>
              <a:rPr lang="pt-BR" dirty="0" smtClean="0"/>
              <a:t>Valorizar </a:t>
            </a:r>
            <a:r>
              <a:rPr lang="pt-BR" b="1" dirty="0" smtClean="0">
                <a:solidFill>
                  <a:srgbClr val="6294BE"/>
                </a:solidFill>
              </a:rPr>
              <a:t>diversidade</a:t>
            </a:r>
            <a:endParaRPr lang="pt-BR" b="1" dirty="0">
              <a:solidFill>
                <a:srgbClr val="6294B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81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Ciclo de vida de uma persona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Family Planning</a:t>
            </a:r>
          </a:p>
          <a:p>
            <a:r>
              <a:rPr lang="pt-BR" dirty="0" smtClean="0"/>
              <a:t>Persona </a:t>
            </a:r>
            <a:r>
              <a:rPr lang="pt-BR" dirty="0" err="1" smtClean="0"/>
              <a:t>Conception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Gestation</a:t>
            </a:r>
            <a:endParaRPr lang="pt-BR" dirty="0" smtClean="0"/>
          </a:p>
          <a:p>
            <a:r>
              <a:rPr lang="pt-BR" dirty="0" smtClean="0"/>
              <a:t>Persona </a:t>
            </a:r>
            <a:r>
              <a:rPr lang="pt-BR" dirty="0" err="1" smtClean="0"/>
              <a:t>Birth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Maturation</a:t>
            </a:r>
            <a:endParaRPr lang="pt-BR" dirty="0" smtClean="0"/>
          </a:p>
          <a:p>
            <a:r>
              <a:rPr lang="pt-BR" dirty="0" smtClean="0"/>
              <a:t>Persona </a:t>
            </a:r>
            <a:r>
              <a:rPr lang="pt-BR" dirty="0" err="1" smtClean="0"/>
              <a:t>Adulthood</a:t>
            </a:r>
            <a:endParaRPr lang="pt-BR" dirty="0" smtClean="0"/>
          </a:p>
          <a:p>
            <a:r>
              <a:rPr lang="pt-BR" dirty="0" smtClean="0"/>
              <a:t>Persona </a:t>
            </a:r>
            <a:r>
              <a:rPr lang="pt-BR" dirty="0" err="1" smtClean="0"/>
              <a:t>Lifetime</a:t>
            </a:r>
            <a:r>
              <a:rPr lang="pt-BR" dirty="0" smtClean="0"/>
              <a:t> </a:t>
            </a:r>
            <a:r>
              <a:rPr lang="pt-BR" dirty="0" err="1" smtClean="0"/>
              <a:t>Achievment</a:t>
            </a:r>
            <a:r>
              <a:rPr lang="pt-BR" dirty="0" smtClean="0"/>
              <a:t>, reuse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retirement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22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Prototipagem</a:t>
            </a:r>
            <a:endParaRPr lang="pt-BR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095267566"/>
              </p:ext>
            </p:extLst>
          </p:nvPr>
        </p:nvGraphicFramePr>
        <p:xfrm>
          <a:off x="899592" y="3429000"/>
          <a:ext cx="2376264" cy="9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3576464" y="2636912"/>
            <a:ext cx="3803848" cy="523220"/>
          </a:xfrm>
          <a:prstGeom prst="rect">
            <a:avLst/>
          </a:prstGeom>
          <a:noFill/>
          <a:ln>
            <a:solidFill>
              <a:srgbClr val="F8C228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The </a:t>
            </a:r>
            <a:r>
              <a:rPr lang="pt-BR" sz="1400" dirty="0" err="1" smtClean="0"/>
              <a:t>Avengers</a:t>
            </a:r>
            <a:r>
              <a:rPr lang="pt-BR" sz="1400" dirty="0" smtClean="0"/>
              <a:t>, Harry Potter</a:t>
            </a:r>
          </a:p>
          <a:p>
            <a:endParaRPr lang="pt-BR" sz="14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3576464" y="2348880"/>
            <a:ext cx="1715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Filmes</a:t>
            </a:r>
            <a:endParaRPr lang="pt-BR" sz="14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3563888" y="3501008"/>
            <a:ext cx="3803848" cy="523220"/>
          </a:xfrm>
          <a:prstGeom prst="rect">
            <a:avLst/>
          </a:prstGeom>
          <a:noFill/>
          <a:ln>
            <a:solidFill>
              <a:srgbClr val="F8C228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Jogar bola, Assistir a filmes</a:t>
            </a:r>
          </a:p>
          <a:p>
            <a:endParaRPr lang="pt-BR" sz="1400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3563888" y="3212976"/>
            <a:ext cx="1715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Hobbies</a:t>
            </a:r>
            <a:endParaRPr lang="pt-BR" sz="1400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3563888" y="4365104"/>
            <a:ext cx="3803848" cy="523220"/>
          </a:xfrm>
          <a:prstGeom prst="rect">
            <a:avLst/>
          </a:prstGeom>
          <a:noFill/>
          <a:ln>
            <a:solidFill>
              <a:srgbClr val="F8C228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Calça Jeans, camiseta branca</a:t>
            </a:r>
          </a:p>
          <a:p>
            <a:endParaRPr lang="pt-BR" sz="14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3563888" y="4077072"/>
            <a:ext cx="1715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Vestuário</a:t>
            </a:r>
            <a:endParaRPr lang="pt-BR" sz="1400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3576464" y="5210036"/>
            <a:ext cx="3803848" cy="523220"/>
          </a:xfrm>
          <a:prstGeom prst="rect">
            <a:avLst/>
          </a:prstGeom>
          <a:noFill/>
          <a:ln>
            <a:solidFill>
              <a:srgbClr val="F8C228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 err="1" smtClean="0"/>
              <a:t>CIn</a:t>
            </a:r>
            <a:r>
              <a:rPr lang="pt-BR" sz="1400" dirty="0" smtClean="0"/>
              <a:t>, RU, DA do </a:t>
            </a:r>
            <a:r>
              <a:rPr lang="pt-BR" sz="1400" dirty="0" err="1" smtClean="0"/>
              <a:t>Cin</a:t>
            </a:r>
            <a:r>
              <a:rPr lang="pt-BR" sz="1400" dirty="0" smtClean="0"/>
              <a:t>, copa do </a:t>
            </a:r>
            <a:r>
              <a:rPr lang="pt-BR" sz="1400" dirty="0" err="1" smtClean="0"/>
              <a:t>CIn</a:t>
            </a:r>
            <a:endParaRPr lang="pt-BR" sz="1400" dirty="0" smtClean="0"/>
          </a:p>
          <a:p>
            <a:endParaRPr lang="pt-BR" sz="1400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3576464" y="4922004"/>
            <a:ext cx="1715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Ambientes</a:t>
            </a:r>
            <a:endParaRPr lang="pt-BR" sz="1400" dirty="0"/>
          </a:p>
        </p:txBody>
      </p:sp>
      <p:sp>
        <p:nvSpPr>
          <p:cNvPr id="21" name="Retângulo 20"/>
          <p:cNvSpPr/>
          <p:nvPr/>
        </p:nvSpPr>
        <p:spPr>
          <a:xfrm>
            <a:off x="1043608" y="2204864"/>
            <a:ext cx="6840760" cy="3960440"/>
          </a:xfrm>
          <a:prstGeom prst="rect">
            <a:avLst/>
          </a:prstGeom>
          <a:solidFill>
            <a:schemeClr val="accent3">
              <a:lumMod val="60000"/>
              <a:lumOff val="4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595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Concorrentes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276872"/>
            <a:ext cx="5542637" cy="12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645024"/>
            <a:ext cx="5326613" cy="1208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39" y="5013176"/>
            <a:ext cx="5304969" cy="1126807"/>
          </a:xfrm>
          <a:prstGeom prst="rect">
            <a:avLst/>
          </a:prstGeom>
          <a:noFill/>
          <a:ln w="9525">
            <a:solidFill>
              <a:schemeClr val="tx1">
                <a:alpha val="52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7801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</p:spPr>
        <p:txBody>
          <a:bodyPr/>
          <a:lstStyle/>
          <a:p>
            <a:r>
              <a:rPr lang="pt-BR" dirty="0" smtClean="0"/>
              <a:t>Concorrentes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20889"/>
            <a:ext cx="6192688" cy="1368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5033" y="4153718"/>
            <a:ext cx="6207288" cy="1147490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1940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Prototipagem</a:t>
            </a:r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539552" y="2991488"/>
            <a:ext cx="2520280" cy="3461848"/>
          </a:xfrm>
          <a:prstGeom prst="roundRect">
            <a:avLst>
              <a:gd name="adj" fmla="val 115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683568" y="3135504"/>
            <a:ext cx="2247817" cy="494550"/>
          </a:xfrm>
          <a:prstGeom prst="roundRect">
            <a:avLst>
              <a:gd name="adj" fmla="val 50000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1115616" y="3193284"/>
            <a:ext cx="143042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 smtClean="0"/>
              <a:t>Personas</a:t>
            </a:r>
            <a:endParaRPr lang="pt-BR" sz="2300" dirty="0"/>
          </a:p>
        </p:txBody>
      </p:sp>
      <p:sp>
        <p:nvSpPr>
          <p:cNvPr id="7" name="Retângulo 6"/>
          <p:cNvSpPr/>
          <p:nvPr/>
        </p:nvSpPr>
        <p:spPr>
          <a:xfrm>
            <a:off x="683568" y="3783576"/>
            <a:ext cx="2247817" cy="2543399"/>
          </a:xfrm>
          <a:prstGeom prst="rect">
            <a:avLst/>
          </a:prstGeom>
          <a:solidFill>
            <a:schemeClr val="bg1">
              <a:alpha val="7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052" name="Picture 4" descr="https://fbcdn-sphotos-a.akamaihd.net/hphotos-ak-ash4/419292_367178086650232_100000741301607_1179387_39681992_n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4" t="12243" r="941" b="48137"/>
          <a:stretch/>
        </p:blipFill>
        <p:spPr bwMode="auto">
          <a:xfrm>
            <a:off x="816498" y="3846293"/>
            <a:ext cx="2027310" cy="117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827584" y="3846292"/>
            <a:ext cx="81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2">
                    <a:lumMod val="75000"/>
                  </a:schemeClr>
                </a:solidFill>
              </a:rPr>
              <a:t>Deda</a:t>
            </a:r>
            <a:endParaRPr lang="pt-B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827584" y="5013176"/>
            <a:ext cx="2034397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/>
              <a:t>Empresário, amante de desenvolvimento de software, gosta de filmes de ação, comer pizza </a:t>
            </a:r>
            <a:r>
              <a:rPr lang="pt-BR" sz="1100" dirty="0" err="1" smtClean="0"/>
              <a:t>sebosamente</a:t>
            </a:r>
            <a:r>
              <a:rPr lang="pt-BR" sz="1100" dirty="0" smtClean="0"/>
              <a:t> , fazer novos amigos e detesta </a:t>
            </a:r>
            <a:r>
              <a:rPr lang="pt-BR" sz="1100" dirty="0" err="1" smtClean="0"/>
              <a:t>escoragem</a:t>
            </a:r>
            <a:r>
              <a:rPr lang="pt-BR" sz="1100" dirty="0" smtClean="0"/>
              <a:t>.</a:t>
            </a:r>
            <a:endParaRPr lang="pt-BR" sz="1100" dirty="0"/>
          </a:p>
        </p:txBody>
      </p:sp>
      <p:sp>
        <p:nvSpPr>
          <p:cNvPr id="19" name="Retângulo de cantos arredondados 18"/>
          <p:cNvSpPr/>
          <p:nvPr/>
        </p:nvSpPr>
        <p:spPr>
          <a:xfrm>
            <a:off x="3203848" y="2348880"/>
            <a:ext cx="2664296" cy="3528392"/>
          </a:xfrm>
          <a:prstGeom prst="roundRect">
            <a:avLst>
              <a:gd name="adj" fmla="val 115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de cantos arredondados 19"/>
          <p:cNvSpPr/>
          <p:nvPr/>
        </p:nvSpPr>
        <p:spPr>
          <a:xfrm>
            <a:off x="3347864" y="2492896"/>
            <a:ext cx="2376264" cy="504056"/>
          </a:xfrm>
          <a:prstGeom prst="roundRect">
            <a:avLst>
              <a:gd name="adj" fmla="val 50000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aixaDeTexto 20"/>
          <p:cNvSpPr txBox="1"/>
          <p:nvPr/>
        </p:nvSpPr>
        <p:spPr>
          <a:xfrm>
            <a:off x="3779912" y="2550676"/>
            <a:ext cx="151216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 smtClean="0"/>
              <a:t>Personas</a:t>
            </a:r>
            <a:endParaRPr lang="pt-BR" sz="2300" dirty="0"/>
          </a:p>
        </p:txBody>
      </p:sp>
      <p:sp>
        <p:nvSpPr>
          <p:cNvPr id="22" name="Retângulo 21"/>
          <p:cNvSpPr/>
          <p:nvPr/>
        </p:nvSpPr>
        <p:spPr>
          <a:xfrm>
            <a:off x="3347864" y="3140968"/>
            <a:ext cx="2376264" cy="2592288"/>
          </a:xfrm>
          <a:prstGeom prst="rect">
            <a:avLst/>
          </a:prstGeom>
          <a:solidFill>
            <a:schemeClr val="bg1">
              <a:alpha val="7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CaixaDeTexto 24"/>
          <p:cNvSpPr txBox="1"/>
          <p:nvPr/>
        </p:nvSpPr>
        <p:spPr>
          <a:xfrm>
            <a:off x="3491880" y="4486139"/>
            <a:ext cx="2150648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/>
              <a:t>Estudante, prefere bares a restaurantes. Nunca está de mau humor e gosta sempre de fazer graça. Tem o hábito de ir a festas populares e sair nas segundas e terças.</a:t>
            </a:r>
            <a:endParaRPr lang="pt-BR" sz="1100" dirty="0"/>
          </a:p>
        </p:txBody>
      </p:sp>
      <p:sp>
        <p:nvSpPr>
          <p:cNvPr id="26" name="Retângulo de cantos arredondados 25"/>
          <p:cNvSpPr/>
          <p:nvPr/>
        </p:nvSpPr>
        <p:spPr>
          <a:xfrm>
            <a:off x="5940152" y="1484784"/>
            <a:ext cx="2664296" cy="3528392"/>
          </a:xfrm>
          <a:prstGeom prst="roundRect">
            <a:avLst>
              <a:gd name="adj" fmla="val 115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tângulo de cantos arredondados 26"/>
          <p:cNvSpPr/>
          <p:nvPr/>
        </p:nvSpPr>
        <p:spPr>
          <a:xfrm>
            <a:off x="6084168" y="1628800"/>
            <a:ext cx="2376264" cy="504056"/>
          </a:xfrm>
          <a:prstGeom prst="roundRect">
            <a:avLst>
              <a:gd name="adj" fmla="val 50000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CaixaDeTexto 27"/>
          <p:cNvSpPr txBox="1"/>
          <p:nvPr/>
        </p:nvSpPr>
        <p:spPr>
          <a:xfrm>
            <a:off x="6516216" y="1686580"/>
            <a:ext cx="151216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 smtClean="0"/>
              <a:t>Personas</a:t>
            </a:r>
            <a:endParaRPr lang="pt-BR" sz="2300" dirty="0"/>
          </a:p>
        </p:txBody>
      </p:sp>
      <p:sp>
        <p:nvSpPr>
          <p:cNvPr id="29" name="Retângulo 28"/>
          <p:cNvSpPr/>
          <p:nvPr/>
        </p:nvSpPr>
        <p:spPr>
          <a:xfrm>
            <a:off x="6084168" y="2276872"/>
            <a:ext cx="2376264" cy="2592288"/>
          </a:xfrm>
          <a:prstGeom prst="rect">
            <a:avLst/>
          </a:prstGeom>
          <a:solidFill>
            <a:schemeClr val="bg1">
              <a:alpha val="7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CaixaDeTexto 31"/>
          <p:cNvSpPr txBox="1"/>
          <p:nvPr/>
        </p:nvSpPr>
        <p:spPr>
          <a:xfrm>
            <a:off x="6228184" y="3622043"/>
            <a:ext cx="2150648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err="1" smtClean="0"/>
              <a:t>Code</a:t>
            </a:r>
            <a:r>
              <a:rPr lang="pt-BR" sz="1100" dirty="0" smtClean="0"/>
              <a:t> </a:t>
            </a:r>
            <a:r>
              <a:rPr lang="pt-BR" sz="1100" dirty="0" err="1" smtClean="0"/>
              <a:t>developer</a:t>
            </a:r>
            <a:r>
              <a:rPr lang="pt-BR" sz="1100" dirty="0" smtClean="0"/>
              <a:t>, </a:t>
            </a:r>
            <a:r>
              <a:rPr lang="pt-BR" sz="1100" dirty="0" err="1" smtClean="0"/>
              <a:t>Djogo</a:t>
            </a:r>
            <a:r>
              <a:rPr lang="pt-BR" sz="1100" dirty="0" smtClean="0"/>
              <a:t>  não abdica as noite do sábado. Gosta de comer sanduíches, porém detesta cebola. De acordo com ele “Um ser humano é definido pelos livros que lê.”</a:t>
            </a:r>
            <a:endParaRPr lang="pt-BR" sz="11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750" y="3255614"/>
            <a:ext cx="1866900" cy="1178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CaixaDeTexto 23"/>
          <p:cNvSpPr txBox="1"/>
          <p:nvPr/>
        </p:nvSpPr>
        <p:spPr>
          <a:xfrm>
            <a:off x="4283968" y="320368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>
                <a:solidFill>
                  <a:schemeClr val="bg1"/>
                </a:solidFill>
              </a:rPr>
              <a:t>Romééro</a:t>
            </a:r>
            <a:endParaRPr lang="pt-BR" b="1" dirty="0">
              <a:solidFill>
                <a:schemeClr val="bg1"/>
              </a:solidFill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866" y="2357517"/>
            <a:ext cx="2016541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CaixaDeTexto 30"/>
          <p:cNvSpPr txBox="1"/>
          <p:nvPr/>
        </p:nvSpPr>
        <p:spPr>
          <a:xfrm>
            <a:off x="6228184" y="23395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>
                <a:solidFill>
                  <a:srgbClr val="92D050"/>
                </a:solidFill>
              </a:rPr>
              <a:t>Djogo</a:t>
            </a:r>
            <a:endParaRPr lang="pt-BR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34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Tecnologias</a:t>
            </a:r>
            <a:endParaRPr lang="pt-BR" dirty="0"/>
          </a:p>
        </p:txBody>
      </p:sp>
      <p:pic>
        <p:nvPicPr>
          <p:cNvPr id="1026" name="Picture 2" descr="http://www.myh3r3.com/wp-content/uploads/2012/02/google-app-engin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984" y="4437112"/>
            <a:ext cx="208823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2.google.com/images?q=tbn:ANd9GcTPtxzIy8FXiy5OYW6610nJe6ntmKQxQ_vVwWejKiDBGyngHYhq_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303511"/>
            <a:ext cx="1917576" cy="1917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rypted-tbn2.google.com/images?q=tbn:ANd9GcSGN6TBHkAU62v5om8v-_HUwAYX7nd1lzAz1RsHsEp5Gb0lIrfcK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430115"/>
            <a:ext cx="1943100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Conector angulado 7"/>
          <p:cNvCxnSpPr>
            <a:stCxn id="1028" idx="3"/>
            <a:endCxn id="1026" idx="3"/>
          </p:cNvCxnSpPr>
          <p:nvPr/>
        </p:nvCxnSpPr>
        <p:spPr>
          <a:xfrm>
            <a:off x="3177208" y="3262300"/>
            <a:ext cx="72008" cy="2218928"/>
          </a:xfrm>
          <a:prstGeom prst="bentConnector3">
            <a:avLst>
              <a:gd name="adj1" fmla="val 1666159"/>
            </a:avLst>
          </a:prstGeom>
          <a:ln w="31750" cmpd="sng">
            <a:solidFill>
              <a:srgbClr val="F8C228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angulado 24"/>
          <p:cNvCxnSpPr/>
          <p:nvPr/>
        </p:nvCxnSpPr>
        <p:spPr>
          <a:xfrm flipV="1">
            <a:off x="4355976" y="4453696"/>
            <a:ext cx="1368152" cy="1"/>
          </a:xfrm>
          <a:prstGeom prst="bentConnector3">
            <a:avLst/>
          </a:prstGeom>
          <a:ln w="31750">
            <a:solidFill>
              <a:srgbClr val="F8C22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338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s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673</TotalTime>
  <Words>488</Words>
  <Application>Microsoft Office PowerPoint</Application>
  <PresentationFormat>Apresentação na tela (4:3)</PresentationFormat>
  <Paragraphs>59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Austin</vt:lpstr>
      <vt:lpstr>Persona Cards</vt:lpstr>
      <vt:lpstr>O que é uma persona?</vt:lpstr>
      <vt:lpstr>Características relevantes</vt:lpstr>
      <vt:lpstr>Ciclo de vida de uma persona</vt:lpstr>
      <vt:lpstr>Prototipagem</vt:lpstr>
      <vt:lpstr>Concorrentes</vt:lpstr>
      <vt:lpstr>Concorrentes</vt:lpstr>
      <vt:lpstr>Prototipagem</vt:lpstr>
      <vt:lpstr>Tecnologias</vt:lpstr>
      <vt:lpstr>Trabalhos futuros</vt:lpstr>
      <vt:lpstr>Referências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Personas</dc:title>
  <dc:creator>Arthur</dc:creator>
  <cp:lastModifiedBy>Arthur Lima Cirino</cp:lastModifiedBy>
  <cp:revision>12</cp:revision>
  <dcterms:created xsi:type="dcterms:W3CDTF">2012-05-10T23:33:48Z</dcterms:created>
  <dcterms:modified xsi:type="dcterms:W3CDTF">2012-05-11T13:14:45Z</dcterms:modified>
</cp:coreProperties>
</file>