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7"/>
  </p:notesMasterIdLst>
  <p:sldIdLst>
    <p:sldId id="256" r:id="rId2"/>
    <p:sldId id="268" r:id="rId3"/>
    <p:sldId id="276" r:id="rId4"/>
    <p:sldId id="277" r:id="rId5"/>
    <p:sldId id="279" r:id="rId6"/>
    <p:sldId id="280" r:id="rId7"/>
    <p:sldId id="278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67" r:id="rId2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066" autoAdjust="0"/>
  </p:normalViewPr>
  <p:slideViewPr>
    <p:cSldViewPr>
      <p:cViewPr varScale="1">
        <p:scale>
          <a:sx n="47" d="100"/>
          <a:sy n="47" d="100"/>
        </p:scale>
        <p:origin x="-90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82583-6701-4033-B8D4-D83B3B29BA43}" type="datetimeFigureOut">
              <a:rPr lang="pt-BR" smtClean="0"/>
              <a:t>24/11/2010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E7C0C-6D9F-44F2-A6E2-887E9AE3A3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0285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ranslate.googleusercontent.com/translate_c?hl=pt-br&amp;sl=en&amp;u=http://en.wikipedia.org/wiki/Supervised_learning&amp;prev=/search%3Fq%3Dhttp://en.wikipedia.org/wiki/Support_vector_machine%26hl%3Dpt-br%26biw%3D978%26bih%3D660&amp;rurl=translate.google.com&amp;twu=1&amp;usg=ALkJrhgd8-b8q7uIrlG288tdrZFUMd3KIg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translate.googleusercontent.com/translate_c?hl=pt-br&amp;sl=en&amp;u=http://en.wikipedia.org/wiki/Regression_analysis&amp;prev=/search%3Fq%3Dhttp://en.wikipedia.org/wiki/Support_vector_machine%26hl%3Dpt-br%26biw%3D978%26bih%3D660&amp;rurl=translate.google.com&amp;twu=1&amp;usg=ALkJrhhFs5S0EjOGXfTerpkBtgWBvnFnsg" TargetMode="External"/><Relationship Id="rId4" Type="http://schemas.openxmlformats.org/officeDocument/2006/relationships/hyperlink" Target="http://translate.googleusercontent.com/translate_c?hl=pt-br&amp;sl=en&amp;u=http://en.wikipedia.org/wiki/Classification_%28machine_learning%29&amp;prev=/search%3Fq%3Dhttp://en.wikipedia.org/wiki/Support_vector_machine%26hl%3Dpt-br%26biw%3D978%26bih%3D660&amp;rurl=translate.google.com&amp;twu=1&amp;usg=ALkJrhimi7qp6l5D_Ru_w7Nva7-ANZ5O9A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Minera%C3%A7%C3%A3o_de_dados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ranslate.googleusercontent.com/translate_c?hl=pt-BR&amp;sl=en&amp;u=http://en.wikipedia.org/wiki/Supervised_learning&amp;prev=/search%3Fq%3Dsvm%26hl%3Dpt-BR%26client%3Dfirefox-a%26hs%3Dm95%26rls%3Dorg.mozilla:pt-BR:official&amp;rurl=translate.google.com.br&amp;twu=1&amp;usg=ALkJrhj9aIV2LPipWHjYTsoWUuDdIyBdtg" TargetMode="External"/><Relationship Id="rId7" Type="http://schemas.openxmlformats.org/officeDocument/2006/relationships/hyperlink" Target="http://translate.googleusercontent.com/translate_c?hl=pt-BR&amp;sl=en&amp;u=http://en.wikipedia.org/wiki/Complex_system&amp;prev=/search%3Fq%3Dnewman%2Balgorithm%26hl%3Dpt-BR%26client%3Dfirefox-a%26hs%3DJMm%26rls%3Dorg.mozilla:pt-BR:official&amp;rurl=translate.google.com.br&amp;twu=1&amp;usg=ALkJrhirj_jX8j2SXdLdYCTxDksw2Def-A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translate.googleusercontent.com/translate_c?hl=pt-BR&amp;sl=en&amp;u=http://en.wikipedia.org/wiki/Communities&amp;prev=/search%3Fq%3Dnewman%2Balgorithm%26hl%3Dpt-BR%26client%3Dfirefox-a%26hs%3DJMm%26rls%3Dorg.mozilla:pt-BR:official&amp;rurl=translate.google.com.br&amp;twu=1&amp;usg=ALkJrhh-i_g3X-Ba5tl13g4pdpozobydDA" TargetMode="External"/><Relationship Id="rId5" Type="http://schemas.openxmlformats.org/officeDocument/2006/relationships/hyperlink" Target="http://translate.googleusercontent.com/translate_c?hl=pt-BR&amp;sl=en&amp;u=http://en.wikipedia.org/wiki/Regression_analysis&amp;prev=/search%3Fq%3Dsvm%26hl%3Dpt-BR%26client%3Dfirefox-a%26hs%3Dm95%26rls%3Dorg.mozilla:pt-BR:official&amp;rurl=translate.google.com.br&amp;twu=1&amp;usg=ALkJrhjl01e3L-oqnwkSt4o3YKJjihncwQ" TargetMode="External"/><Relationship Id="rId4" Type="http://schemas.openxmlformats.org/officeDocument/2006/relationships/hyperlink" Target="http://translate.googleusercontent.com/translate_c?hl=pt-BR&amp;sl=en&amp;u=http://en.wikipedia.org/wiki/Classification_%28machine_learning%29&amp;prev=/search%3Fq%3Dsvm%26hl%3Dpt-BR%26client%3Dfirefox-a%26hs%3Dm95%26rls%3Dorg.mozilla:pt-BR:official&amp;rurl=translate.google.com.br&amp;twu=1&amp;usg=ALkJrhiuYsVsbOfcPWjJ-mMOUoSBapA46Q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sobrecarga de e-mail é a principal causa evitável de perda de produtividade nas organizações de hoje.</a:t>
            </a:r>
            <a:r>
              <a:rPr lang="pt-BR" baseline="0" dirty="0" smtClean="0"/>
              <a:t> </a:t>
            </a:r>
            <a:r>
              <a:rPr lang="pt-BR" dirty="0" err="1" smtClean="0"/>
              <a:t>Basex</a:t>
            </a:r>
            <a:r>
              <a:rPr lang="pt-BR" dirty="0" smtClean="0"/>
              <a:t> </a:t>
            </a:r>
            <a:r>
              <a:rPr lang="pt-BR" dirty="0" err="1" smtClean="0"/>
              <a:t>Research</a:t>
            </a:r>
            <a:r>
              <a:rPr lang="pt-BR" dirty="0" smtClean="0"/>
              <a:t> estimou recentemente que as empresas perdem 650.000.000 mil dólares por ano em produtividade devido a interrupções desnecessárias e-mail. E a média do número de e-mails corporativos enviados e recebidos por pessoa por dia devem chegar a mais de 228 em 2010. filtros de e-mail comercial spam e proteção contra vírus fazer um trabalho razoável hoje. O que resta é comportamentais - não como funciona o e-mail, mas como trabalhamos com ele e como não devemos. Segundo o </a:t>
            </a:r>
            <a:r>
              <a:rPr lang="pt-BR" dirty="0" err="1" smtClean="0"/>
              <a:t>Gartner</a:t>
            </a:r>
            <a:r>
              <a:rPr lang="pt-BR" dirty="0" smtClean="0"/>
              <a:t> </a:t>
            </a:r>
            <a:r>
              <a:rPr lang="pt-BR" dirty="0" err="1" smtClean="0"/>
              <a:t>Group</a:t>
            </a:r>
            <a:r>
              <a:rPr lang="pt-BR" dirty="0" smtClean="0"/>
              <a:t>, 30% dos e-mail é "spam profissionais", caracterizada por excesso de CC, BCC e-</a:t>
            </a:r>
            <a:r>
              <a:rPr lang="pt-BR" dirty="0" err="1" smtClean="0"/>
              <a:t>Reply</a:t>
            </a:r>
            <a:r>
              <a:rPr lang="pt-BR" dirty="0" smtClean="0"/>
              <a:t> </a:t>
            </a:r>
            <a:r>
              <a:rPr lang="pt-BR" dirty="0" err="1" smtClean="0"/>
              <a:t>All</a:t>
            </a:r>
            <a:r>
              <a:rPr lang="pt-BR" dirty="0" smtClean="0"/>
              <a:t> uso. </a:t>
            </a:r>
          </a:p>
          <a:p>
            <a:endParaRPr lang="pt-PT" dirty="0" smtClean="0"/>
          </a:p>
          <a:p>
            <a:r>
              <a:rPr lang="pt-PT" dirty="0" smtClean="0"/>
              <a:t>Há uma urgente necessidade de resolver esta sobrecarga de informação</a:t>
            </a:r>
            <a:br>
              <a:rPr lang="pt-PT" dirty="0" smtClean="0"/>
            </a:br>
            <a:r>
              <a:rPr lang="pt-PT" dirty="0" smtClean="0"/>
              <a:t>problema através do desenvolvimento de sistemas que podem</a:t>
            </a:r>
            <a:br>
              <a:rPr lang="pt-PT" dirty="0" smtClean="0"/>
            </a:br>
            <a:r>
              <a:rPr lang="pt-PT" dirty="0" smtClean="0"/>
              <a:t>aprender prioridades pessoais a partir de dados e identificar</a:t>
            </a:r>
            <a:br>
              <a:rPr lang="pt-PT" dirty="0" smtClean="0"/>
            </a:br>
            <a:r>
              <a:rPr lang="pt-P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mensagens importantes para cada usuário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E7C0C-6D9F-44F2-A6E2-887E9AE3A3D2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9380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O processo de coleta de </a:t>
            </a:r>
          </a:p>
          <a:p>
            <a:endParaRPr lang="pt-BR" dirty="0" smtClean="0"/>
          </a:p>
          <a:p>
            <a:r>
              <a:rPr lang="pt-PT" dirty="0" smtClean="0"/>
              <a:t>Este artigo apresenta o primeiro estudo sobre PEP com uma metodologia totalmente personalizada, onde apenas os</a:t>
            </a:r>
            <a:r>
              <a:rPr lang="pt-PT" baseline="0" dirty="0" smtClean="0"/>
              <a:t> dados de</a:t>
            </a:r>
            <a:r>
              <a:rPr lang="pt-PT" dirty="0" smtClean="0"/>
              <a:t> cada usuário (o conteúdo textual e da</a:t>
            </a:r>
            <a:r>
              <a:rPr lang="pt-PT" baseline="0" dirty="0" smtClean="0"/>
              <a:t> rede </a:t>
            </a:r>
            <a:r>
              <a:rPr lang="pt-PT" dirty="0" smtClean="0"/>
              <a:t>social) está disponível para o</a:t>
            </a:r>
            <a:br>
              <a:rPr lang="pt-PT" dirty="0" smtClean="0"/>
            </a:br>
            <a:r>
              <a:rPr lang="pt-PT" dirty="0" smtClean="0"/>
              <a:t>sistema durante o treinamento do sistema e</a:t>
            </a:r>
            <a:br>
              <a:rPr lang="pt-PT" dirty="0" smtClean="0"/>
            </a:br>
            <a:r>
              <a:rPr lang="pt-PT" dirty="0" smtClean="0"/>
              <a:t>teste.</a:t>
            </a:r>
            <a:r>
              <a:rPr lang="pt-BR" dirty="0" smtClean="0"/>
              <a:t>dados é: (indicar)</a:t>
            </a:r>
          </a:p>
          <a:p>
            <a:endParaRPr lang="pt-BR" dirty="0" smtClean="0"/>
          </a:p>
          <a:p>
            <a:pPr rtl="0"/>
            <a:r>
              <a:rPr lang="en-US" b="1" dirty="0" smtClean="0"/>
              <a:t>Supervised Clustering</a:t>
            </a:r>
            <a:r>
              <a:rPr lang="en-US" dirty="0" smtClean="0"/>
              <a:t> </a:t>
            </a:r>
            <a:r>
              <a:rPr lang="pt-BR" dirty="0" smtClean="0"/>
              <a:t>Fornece uma visão em</a:t>
            </a:r>
            <a:r>
              <a:rPr lang="pt-BR" baseline="0" dirty="0" smtClean="0"/>
              <a:t> grupo</a:t>
            </a:r>
            <a:r>
              <a:rPr lang="pt-BR" dirty="0" smtClean="0"/>
              <a:t>, com base em categorias pré-definidas, e os resultados para pré-determinadas categorias (ou seja, informações sobre a categoria desde que os documentos antes da indexação). SEPARAR DADOS.</a:t>
            </a:r>
          </a:p>
          <a:p>
            <a:pPr rtl="0"/>
            <a:endParaRPr lang="pt-BR" dirty="0" smtClean="0"/>
          </a:p>
          <a:p>
            <a:pPr rtl="0"/>
            <a:r>
              <a:rPr lang="pt-PT" dirty="0" smtClean="0"/>
              <a:t>Nós propomos uma nova abordagem que</a:t>
            </a:r>
            <a:br>
              <a:rPr lang="pt-PT" dirty="0" smtClean="0"/>
            </a:br>
            <a:r>
              <a:rPr lang="pt-PT" dirty="0" smtClean="0"/>
              <a:t>combina supervisionado clustering, social</a:t>
            </a:r>
            <a:br>
              <a:rPr lang="pt-PT" dirty="0" smtClean="0"/>
            </a:br>
            <a:r>
              <a:rPr lang="pt-PT" dirty="0" smtClean="0"/>
              <a:t>análise de redes, semisupervised</a:t>
            </a:r>
            <a:br>
              <a:rPr lang="pt-PT" dirty="0" smtClean="0"/>
            </a:br>
            <a:r>
              <a:rPr lang="pt-PT" dirty="0" smtClean="0"/>
              <a:t>indução de recurso, e supervisionado</a:t>
            </a:r>
            <a:br>
              <a:rPr lang="pt-PT" dirty="0" smtClean="0"/>
            </a:br>
            <a:r>
              <a:rPr lang="pt-PT" dirty="0" smtClean="0"/>
              <a:t>modelo de classificação para as prioridades do usuário</a:t>
            </a:r>
            <a:br>
              <a:rPr lang="pt-PT" dirty="0" smtClean="0"/>
            </a:br>
            <a:r>
              <a:rPr lang="pt-PT" dirty="0" smtClean="0"/>
              <a:t>entre e-mails recebidos.</a:t>
            </a:r>
          </a:p>
          <a:p>
            <a:pPr rtl="0"/>
            <a:endParaRPr lang="pt-PT" dirty="0" smtClean="0"/>
          </a:p>
          <a:p>
            <a:pPr rtl="0"/>
            <a:r>
              <a:rPr lang="pt-BR" b="1" dirty="0" err="1" smtClean="0"/>
              <a:t>Support</a:t>
            </a:r>
            <a:r>
              <a:rPr lang="pt-BR" b="1" dirty="0" smtClean="0"/>
              <a:t> Vector </a:t>
            </a:r>
            <a:r>
              <a:rPr lang="pt-BR" b="1" dirty="0" err="1" smtClean="0"/>
              <a:t>Machines</a:t>
            </a:r>
            <a:r>
              <a:rPr lang="pt-BR" b="1" dirty="0" smtClean="0"/>
              <a:t> (</a:t>
            </a:r>
            <a:r>
              <a:rPr lang="pt-BR" b="1" dirty="0" err="1" smtClean="0"/>
              <a:t>SVMs</a:t>
            </a:r>
            <a:r>
              <a:rPr lang="pt-BR" b="1" dirty="0" smtClean="0"/>
              <a:t>)</a:t>
            </a:r>
            <a:r>
              <a:rPr lang="pt-BR" dirty="0" smtClean="0"/>
              <a:t> estão relacionados com um conjunto de métodos</a:t>
            </a:r>
            <a:r>
              <a:rPr lang="pt-BR" baseline="0" dirty="0" smtClean="0"/>
              <a:t> de </a:t>
            </a:r>
            <a:r>
              <a:rPr lang="pt-BR" dirty="0" smtClean="0">
                <a:hlinkClick r:id="rId3" tooltip="Aprendizado supervisionado"/>
              </a:rPr>
              <a:t>aprendizado supervisionado</a:t>
            </a:r>
            <a:r>
              <a:rPr lang="pt-BR" baseline="0" dirty="0" smtClean="0"/>
              <a:t> </a:t>
            </a:r>
            <a:r>
              <a:rPr lang="pt-BR" dirty="0" smtClean="0"/>
              <a:t>que analisam os dados e reconhecimento de padrões utilizados para </a:t>
            </a:r>
            <a:r>
              <a:rPr lang="pt-BR" dirty="0" smtClean="0">
                <a:hlinkClick r:id="rId4" tooltip="Classificação (aprendizagem de máquina)"/>
              </a:rPr>
              <a:t>classificação</a:t>
            </a:r>
            <a:r>
              <a:rPr lang="pt-BR" dirty="0" smtClean="0"/>
              <a:t> e </a:t>
            </a:r>
            <a:r>
              <a:rPr lang="pt-BR" dirty="0" smtClean="0">
                <a:hlinkClick r:id="rId5" tooltip="A análise de regressão"/>
              </a:rPr>
              <a:t>análise de regressão</a:t>
            </a:r>
            <a:r>
              <a:rPr lang="pt-BR" dirty="0" smtClean="0"/>
              <a:t> </a:t>
            </a:r>
          </a:p>
          <a:p>
            <a:pPr rtl="0"/>
            <a:endParaRPr lang="pt-BR" dirty="0" smtClean="0"/>
          </a:p>
          <a:p>
            <a:pPr rtl="0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E7C0C-6D9F-44F2-A6E2-887E9AE3A3D2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0267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PSN melhor representa um usuário</a:t>
            </a:r>
            <a:br>
              <a:rPr lang="pt-P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pt-PT" dirty="0" smtClean="0"/>
              <a:t>atividade social do que um social global</a:t>
            </a:r>
            <a:br>
              <a:rPr lang="pt-PT" dirty="0" smtClean="0"/>
            </a:br>
            <a:r>
              <a:rPr lang="pt-PT" dirty="0" smtClean="0"/>
              <a:t>rede, que pode incluir</a:t>
            </a:r>
            <a:br>
              <a:rPr lang="pt-PT" dirty="0" smtClean="0"/>
            </a:br>
            <a:r>
              <a:rPr lang="pt-PT" dirty="0" smtClean="0"/>
              <a:t>características </a:t>
            </a:r>
            <a:r>
              <a:rPr lang="pt-PT" b="1" dirty="0" smtClean="0"/>
              <a:t>ruidosas e não enfatizar</a:t>
            </a:r>
            <a:br>
              <a:rPr lang="pt-PT" b="1" dirty="0" smtClean="0"/>
            </a:br>
            <a:r>
              <a:rPr lang="pt-PT" b="1" dirty="0" smtClean="0"/>
              <a:t>personalização</a:t>
            </a:r>
            <a:r>
              <a:rPr lang="pt-PT" dirty="0" smtClean="0"/>
              <a:t> na indutiva</a:t>
            </a:r>
            <a:br>
              <a:rPr lang="pt-PT" dirty="0" smtClean="0"/>
            </a:br>
            <a:r>
              <a:rPr lang="pt-PT" dirty="0" smtClean="0"/>
              <a:t>aprendizagem das características importantes</a:t>
            </a:r>
            <a:br>
              <a:rPr lang="pt-PT" dirty="0" smtClean="0"/>
            </a:br>
            <a:r>
              <a:rPr lang="pt-PT" dirty="0" smtClean="0"/>
              <a:t>através da rede.</a:t>
            </a:r>
          </a:p>
          <a:p>
            <a:endParaRPr lang="pt-PT" dirty="0" smtClean="0"/>
          </a:p>
          <a:p>
            <a:r>
              <a:rPr lang="pt-PT" dirty="0" smtClean="0"/>
              <a:t>Ao analisar o gráfico de cada usuário da PSN</a:t>
            </a:r>
            <a:br>
              <a:rPr lang="pt-PT" dirty="0" smtClean="0"/>
            </a:br>
            <a:r>
              <a:rPr lang="pt-PT" dirty="0" smtClean="0"/>
              <a:t>estrutura, o nosso sistema pode capturar</a:t>
            </a:r>
            <a:br>
              <a:rPr lang="pt-PT" dirty="0" smtClean="0"/>
            </a:br>
            <a:r>
              <a:rPr lang="pt-PT" dirty="0" smtClean="0"/>
              <a:t>grupos sociais de remetentes e destinatários</a:t>
            </a:r>
            <a:br>
              <a:rPr lang="pt-PT" dirty="0" smtClean="0"/>
            </a:br>
            <a:r>
              <a:rPr lang="pt-PT" dirty="0" smtClean="0"/>
              <a:t>que tenham interação e-mail semelhante</a:t>
            </a:r>
            <a:br>
              <a:rPr lang="pt-PT" dirty="0" smtClean="0"/>
            </a:br>
            <a:r>
              <a:rPr lang="pt-PT" dirty="0" smtClean="0"/>
              <a:t>padrões semelhantes ou papéis sociais</a:t>
            </a:r>
            <a:br>
              <a:rPr lang="pt-PT" dirty="0" smtClean="0"/>
            </a:br>
            <a:r>
              <a:rPr lang="pt-PT" dirty="0" smtClean="0"/>
              <a:t>e prioridade partes possivelmente </a:t>
            </a:r>
            <a:r>
              <a:rPr lang="pt-PT" b="1" dirty="0" smtClean="0"/>
              <a:t>semelhante</a:t>
            </a:r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>decisões sobre as mensagens de e-mail. Nossa</a:t>
            </a:r>
            <a:br>
              <a:rPr lang="pt-PT" dirty="0" smtClean="0"/>
            </a:br>
            <a:r>
              <a:rPr lang="pt-PT" dirty="0" smtClean="0"/>
              <a:t>sistema também pode propagar prioridade</a:t>
            </a:r>
            <a:br>
              <a:rPr lang="pt-PT" dirty="0" smtClean="0"/>
            </a:br>
            <a:r>
              <a:rPr lang="pt-PT" dirty="0" smtClean="0"/>
              <a:t>Ordenar através de uma rede de e-mail pessoal,</a:t>
            </a:r>
            <a:br>
              <a:rPr lang="pt-PT" dirty="0" smtClean="0"/>
            </a:br>
            <a:r>
              <a:rPr lang="pt-PT" dirty="0" smtClean="0"/>
              <a:t>a partir de mensagens legendáveis</a:t>
            </a:r>
            <a:br>
              <a:rPr lang="pt-PT" dirty="0" smtClean="0"/>
            </a:br>
            <a:r>
              <a:rPr lang="pt-PT" dirty="0" smtClean="0"/>
              <a:t>(Instâncias de formação) para outras mensagens</a:t>
            </a:r>
            <a:br>
              <a:rPr lang="pt-PT" dirty="0" smtClean="0"/>
            </a:br>
            <a:r>
              <a:rPr lang="pt-P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que não têm importância atribuído pelo usuário</a:t>
            </a:r>
            <a:br>
              <a:rPr lang="pt-P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pt-PT" dirty="0" smtClean="0"/>
              <a:t>pontuações.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E7C0C-6D9F-44F2-A6E2-887E9AE3A3D2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4394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Múltiplas equipes de projetos ou grupos</a:t>
            </a:r>
            <a:r>
              <a:rPr lang="pt-BR" baseline="0" dirty="0" smtClean="0"/>
              <a:t> de atividades sociais, onde membros de cada grupo podem ter critérios diferentes ao caracterizar as mensagens.</a:t>
            </a:r>
          </a:p>
          <a:p>
            <a:endParaRPr lang="pt-BR" baseline="0" dirty="0" smtClean="0"/>
          </a:p>
          <a:p>
            <a:r>
              <a:rPr lang="pt-BR" dirty="0" err="1" smtClean="0"/>
              <a:t>Clustering</a:t>
            </a:r>
            <a:r>
              <a:rPr lang="pt-BR" dirty="0" smtClean="0"/>
              <a:t> é uma técnica de </a:t>
            </a:r>
            <a:r>
              <a:rPr lang="pt-BR" dirty="0" smtClean="0">
                <a:hlinkClick r:id="rId3" tooltip="Mineração de dados"/>
              </a:rPr>
              <a:t>Data Mining</a:t>
            </a:r>
            <a:r>
              <a:rPr lang="pt-BR" dirty="0" smtClean="0"/>
              <a:t> para fazer agrupamentos automáticos de dados segundo seu grau de semelhança. O critério de semelhança faz parte da definição do problema e, dependendo, do algoritmo.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E7C0C-6D9F-44F2-A6E2-887E9AE3A3D2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3299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1" dirty="0" err="1" smtClean="0"/>
              <a:t>Support</a:t>
            </a:r>
            <a:r>
              <a:rPr lang="pt-BR" b="1" dirty="0" smtClean="0"/>
              <a:t> Vector </a:t>
            </a:r>
            <a:r>
              <a:rPr lang="pt-BR" b="1" dirty="0" err="1" smtClean="0"/>
              <a:t>Machines</a:t>
            </a:r>
            <a:r>
              <a:rPr lang="pt-BR" b="1" dirty="0" smtClean="0"/>
              <a:t> (</a:t>
            </a:r>
            <a:r>
              <a:rPr lang="pt-BR" b="1" dirty="0" err="1" smtClean="0"/>
              <a:t>SVMs</a:t>
            </a:r>
            <a:r>
              <a:rPr lang="pt-BR" b="1" dirty="0" smtClean="0"/>
              <a:t>)</a:t>
            </a:r>
            <a:r>
              <a:rPr lang="pt-BR" dirty="0" smtClean="0"/>
              <a:t> estão relacionados com um conjunto de </a:t>
            </a:r>
            <a:r>
              <a:rPr lang="pt-BR" dirty="0" smtClean="0">
                <a:hlinkClick r:id="rId3" tooltip="Aprendizado supervisionado"/>
              </a:rPr>
              <a:t>aprendizado supervisionado</a:t>
            </a:r>
            <a:r>
              <a:rPr lang="pt-BR" dirty="0" smtClean="0"/>
              <a:t> métodos que analisam os dados e reconhecimento de padrões utilizados para </a:t>
            </a:r>
            <a:r>
              <a:rPr lang="pt-BR" dirty="0" smtClean="0">
                <a:hlinkClick r:id="rId4" tooltip="Classificação (aprendizagem de máquina)"/>
              </a:rPr>
              <a:t>classificação</a:t>
            </a:r>
            <a:r>
              <a:rPr lang="pt-BR" dirty="0" smtClean="0"/>
              <a:t> e </a:t>
            </a:r>
            <a:r>
              <a:rPr lang="pt-BR" dirty="0" smtClean="0">
                <a:hlinkClick r:id="rId5" tooltip="A análise de regressão"/>
              </a:rPr>
              <a:t>análise de regressão</a:t>
            </a:r>
            <a:r>
              <a:rPr lang="pt-BR" dirty="0" smtClean="0"/>
              <a:t> </a:t>
            </a:r>
          </a:p>
          <a:p>
            <a:r>
              <a:rPr lang="pt-BR" dirty="0" smtClean="0"/>
              <a:t>O </a:t>
            </a:r>
            <a:r>
              <a:rPr lang="pt-BR" b="1" dirty="0" smtClean="0"/>
              <a:t>algoritmo </a:t>
            </a:r>
            <a:r>
              <a:rPr lang="pt-BR" b="1" dirty="0" err="1" smtClean="0"/>
              <a:t>Girvan</a:t>
            </a:r>
            <a:r>
              <a:rPr lang="pt-BR" b="1" dirty="0" smtClean="0"/>
              <a:t>-Newman</a:t>
            </a:r>
            <a:r>
              <a:rPr lang="pt-BR" dirty="0" smtClean="0"/>
              <a:t> é um dos métodos utilizados para detectar </a:t>
            </a:r>
            <a:r>
              <a:rPr lang="pt-BR" dirty="0" smtClean="0">
                <a:hlinkClick r:id="rId6" tooltip="Comunidades"/>
              </a:rPr>
              <a:t>as comunidades</a:t>
            </a:r>
            <a:r>
              <a:rPr lang="pt-BR" dirty="0" smtClean="0"/>
              <a:t> em </a:t>
            </a:r>
            <a:r>
              <a:rPr lang="pt-BR" dirty="0" smtClean="0">
                <a:hlinkClick r:id="rId7" tooltip="Complexo sistema"/>
              </a:rPr>
              <a:t>sistemas complexos</a:t>
            </a:r>
            <a:r>
              <a:rPr lang="pt-BR" dirty="0" smtClean="0"/>
              <a:t> </a:t>
            </a:r>
          </a:p>
          <a:p>
            <a:r>
              <a:rPr lang="pt-BR" b="1" dirty="0" smtClean="0"/>
              <a:t>aprendizado não supervisionado</a:t>
            </a:r>
            <a:r>
              <a:rPr lang="pt-BR" dirty="0" smtClean="0"/>
              <a:t> é uma classe de problemas em que se procura determinar como os dados são organizados.</a:t>
            </a:r>
          </a:p>
          <a:p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E7C0C-6D9F-44F2-A6E2-887E9AE3A3D2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87109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the number of clusters produced by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clustering algorithm based on the</a:t>
            </a:r>
          </a:p>
          <a:p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user’s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personal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social network.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E7C0C-6D9F-44F2-A6E2-887E9AE3A3D2}" type="slidenum">
              <a:rPr lang="pt-BR" smtClean="0"/>
              <a:t>20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como métrica de avaliação principal, que</a:t>
            </a:r>
            <a:br>
              <a:rPr lang="pt-PT" dirty="0" smtClean="0"/>
            </a:br>
            <a:r>
              <a:rPr lang="pt-PT" dirty="0" smtClean="0"/>
              <a:t>é padrão na avaliação de sistemas que</a:t>
            </a:r>
            <a:br>
              <a:rPr lang="pt-PT" dirty="0" smtClean="0"/>
            </a:br>
            <a:r>
              <a:rPr lang="pt-PT" dirty="0" smtClean="0"/>
              <a:t>produzir previsões de vários níveis discretos.</a:t>
            </a:r>
            <a:br>
              <a:rPr lang="pt-PT" dirty="0" smtClean="0"/>
            </a:b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E7C0C-6D9F-44F2-A6E2-887E9AE3A3D2}" type="slidenum">
              <a:rPr lang="pt-BR" smtClean="0"/>
              <a:t>22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flipV="1">
            <a:off x="228600" y="4724400"/>
            <a:ext cx="8686800" cy="18288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Same Side Corner Rectangle 7"/>
          <p:cNvSpPr/>
          <p:nvPr/>
        </p:nvSpPr>
        <p:spPr>
          <a:xfrm>
            <a:off x="228600" y="228600"/>
            <a:ext cx="8686800" cy="4419600"/>
          </a:xfrm>
          <a:prstGeom prst="round2SameRect">
            <a:avLst>
              <a:gd name="adj1" fmla="val 2821"/>
              <a:gd name="adj2" fmla="val 0"/>
            </a:avLst>
          </a:prstGeom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924800" cy="3886201"/>
          </a:xfrm>
        </p:spPr>
        <p:txBody>
          <a:bodyPr>
            <a:norm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304800" y="4800600"/>
            <a:ext cx="8534400" cy="1600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553200"/>
            <a:ext cx="2133600" cy="287782"/>
          </a:xfrm>
        </p:spPr>
        <p:txBody>
          <a:bodyPr/>
          <a:lstStyle/>
          <a:p>
            <a:fld id="{13CF8D40-E944-4771-9202-73D7603035CF}" type="datetimeFigureOut">
              <a:rPr lang="pt-BR" smtClean="0"/>
              <a:t>24/11/2010</a:t>
            </a:fld>
            <a:endParaRPr lang="pt-BR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>
          <a:xfrm>
            <a:off x="2895600" y="6553200"/>
            <a:ext cx="3429000" cy="287782"/>
          </a:xfrm>
        </p:spPr>
        <p:txBody>
          <a:bodyPr/>
          <a:lstStyle/>
          <a:p>
            <a:endParaRPr lang="pt-BR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>
          <a:xfrm>
            <a:off x="6858000" y="6553200"/>
            <a:ext cx="2057400" cy="287782"/>
          </a:xfrm>
        </p:spPr>
        <p:txBody>
          <a:bodyPr/>
          <a:lstStyle/>
          <a:p>
            <a:fld id="{E22A5E36-AD19-4E1E-85E7-B33E1A62F0C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F8D40-E944-4771-9202-73D7603035CF}" type="datetimeFigureOut">
              <a:rPr lang="pt-BR" smtClean="0"/>
              <a:t>24/11/2010</a:t>
            </a:fld>
            <a:endParaRPr lang="pt-BR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5E36-AD19-4E1E-85E7-B33E1A62F0C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400800" cy="604996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F8D40-E944-4771-9202-73D7603035CF}" type="datetimeFigureOut">
              <a:rPr lang="pt-BR" smtClean="0"/>
              <a:t>24/11/2010</a:t>
            </a:fld>
            <a:endParaRPr lang="pt-BR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5E36-AD19-4E1E-85E7-B33E1A62F0CA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ound Same Side Corner Rectangle 6"/>
          <p:cNvSpPr/>
          <p:nvPr/>
        </p:nvSpPr>
        <p:spPr>
          <a:xfrm rot="5400000">
            <a:off x="4862513" y="2300287"/>
            <a:ext cx="6096000" cy="1952625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 orient="vert"/>
          </p:nvPr>
        </p:nvSpPr>
        <p:spPr>
          <a:xfrm>
            <a:off x="7029450" y="274638"/>
            <a:ext cx="1752600" cy="5973762"/>
          </a:xfrm>
        </p:spPr>
        <p:txBody>
          <a:bodyPr vert="eaVer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F8D40-E944-4771-9202-73D7603035CF}" type="datetimeFigureOut">
              <a:rPr lang="pt-BR" smtClean="0"/>
              <a:t>24/11/2010</a:t>
            </a:fld>
            <a:endParaRPr lang="pt-BR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5E36-AD19-4E1E-85E7-B33E1A62F0C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228600"/>
            <a:ext cx="8686800" cy="4953000"/>
          </a:xfrm>
          <a:prstGeom prst="round2SameRect">
            <a:avLst>
              <a:gd name="adj1" fmla="val 2821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 Same Side Corner Rectangle 6"/>
          <p:cNvSpPr/>
          <p:nvPr/>
        </p:nvSpPr>
        <p:spPr>
          <a:xfrm flipV="1">
            <a:off x="228600" y="5257800"/>
            <a:ext cx="8686800" cy="12954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4191000"/>
          </a:xfrm>
        </p:spPr>
        <p:txBody>
          <a:bodyPr anchor="ctr"/>
          <a:lstStyle>
            <a:lvl1pPr algn="ctr">
              <a:defRPr sz="4800" b="0" cap="none" baseline="0">
                <a:solidFill>
                  <a:schemeClr val="bg2"/>
                </a:solidFill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5410200"/>
            <a:ext cx="7772400" cy="104298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F8D40-E944-4771-9202-73D7603035CF}" type="datetimeFigureOut">
              <a:rPr lang="pt-BR" smtClean="0"/>
              <a:t>24/11/2010</a:t>
            </a:fld>
            <a:endParaRPr lang="pt-BR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5E36-AD19-4E1E-85E7-B33E1A62F0C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301752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F8D40-E944-4771-9202-73D7603035CF}" type="datetimeFigureOut">
              <a:rPr lang="pt-BR" smtClean="0"/>
              <a:t>24/11/2010</a:t>
            </a:fld>
            <a:endParaRPr lang="pt-BR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5E36-AD19-4E1E-85E7-B33E1A62F0C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301752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301752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4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4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F8D40-E944-4771-9202-73D7603035CF}" type="datetimeFigureOut">
              <a:rPr lang="pt-BR" smtClean="0"/>
              <a:t>24/11/2010</a:t>
            </a:fld>
            <a:endParaRPr lang="pt-BR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5E36-AD19-4E1E-85E7-B33E1A62F0C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F8D40-E944-4771-9202-73D7603035CF}" type="datetimeFigureOut">
              <a:rPr lang="pt-BR" smtClean="0"/>
              <a:t>24/11/2010</a:t>
            </a:fld>
            <a:endParaRPr lang="pt-BR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5E36-AD19-4E1E-85E7-B33E1A62F0C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F8D40-E944-4771-9202-73D7603035CF}" type="datetimeFigureOut">
              <a:rPr lang="pt-BR" smtClean="0"/>
              <a:t>24/11/2010</a:t>
            </a:fld>
            <a:endParaRPr lang="pt-BR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5E36-AD19-4E1E-85E7-B33E1A62F0C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 anchor="ctr"/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F8D40-E944-4771-9202-73D7603035CF}" type="datetimeFigureOut">
              <a:rPr lang="pt-BR" smtClean="0"/>
              <a:t>24/11/2010</a:t>
            </a:fld>
            <a:endParaRPr lang="pt-BR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5E36-AD19-4E1E-85E7-B33E1A62F0CA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Rectangle 9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228600" y="1524000"/>
            <a:ext cx="8686800" cy="49103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F8D40-E944-4771-9202-73D7603035CF}" type="datetimeFigureOut">
              <a:rPr lang="pt-BR" smtClean="0"/>
              <a:t>24/11/2010</a:t>
            </a:fld>
            <a:endParaRPr lang="pt-BR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5E36-AD19-4E1E-85E7-B33E1A62F0CA}" type="slidenum">
              <a:rPr lang="pt-BR" smtClean="0"/>
              <a:t>‹nº›</a:t>
            </a:fld>
            <a:endParaRPr lang="pt-BR"/>
          </a:p>
        </p:txBody>
      </p:sp>
      <p:sp useBgFill="1">
        <p:nvSpPr>
          <p:cNvPr id="9" name="Rectangle 8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 anchor="ctr"/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00200"/>
            <a:ext cx="8534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520942"/>
            <a:ext cx="2133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3CF8D40-E944-4771-9202-73D7603035CF}" type="datetimeFigureOut">
              <a:rPr lang="pt-BR" smtClean="0"/>
              <a:t>24/11/2010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5600" y="6520942"/>
            <a:ext cx="34290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20942"/>
            <a:ext cx="2133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22A5E36-AD19-4E1E-85E7-B33E1A62F0CA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524625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FFFFFF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 2" pitchFamily="18" charset="2"/>
        <a:buChar char="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2"/>
        </a:buClr>
        <a:buSzPct val="100000"/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630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73736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194560" indent="-182880" algn="l" defTabSz="914400" rtl="0" eaLnBrk="1" latinLnBrk="0" hangingPunct="1">
        <a:spcBef>
          <a:spcPts val="310"/>
        </a:spcBef>
        <a:buClr>
          <a:schemeClr val="accent2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3608319" y="5602014"/>
            <a:ext cx="4796826" cy="67710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3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Arthur Lima Cirino</a:t>
            </a:r>
            <a:endParaRPr lang="pt-BR" sz="3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Out-degree</a:t>
            </a:r>
            <a:r>
              <a:rPr lang="pt-BR" dirty="0" smtClean="0"/>
              <a:t> </a:t>
            </a:r>
            <a:r>
              <a:rPr lang="pt-BR" dirty="0" err="1" smtClean="0"/>
              <a:t>centrality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Medida de normalização para cada contato (mensagens enviadas).</a:t>
            </a:r>
          </a:p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852936"/>
            <a:ext cx="6048672" cy="1929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Total-degree</a:t>
            </a:r>
            <a:r>
              <a:rPr lang="pt-BR" dirty="0" smtClean="0"/>
              <a:t> </a:t>
            </a:r>
            <a:r>
              <a:rPr lang="pt-BR" dirty="0" err="1" smtClean="0"/>
              <a:t>centrality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Media simples </a:t>
            </a:r>
          </a:p>
          <a:p>
            <a:pPr lvl="1"/>
            <a:r>
              <a:rPr lang="pt-BR" dirty="0" err="1" smtClean="0"/>
              <a:t>In-degree</a:t>
            </a:r>
            <a:r>
              <a:rPr lang="pt-BR" dirty="0" smtClean="0"/>
              <a:t> </a:t>
            </a:r>
            <a:r>
              <a:rPr lang="pt-BR" dirty="0" err="1" smtClean="0"/>
              <a:t>centrality</a:t>
            </a:r>
            <a:r>
              <a:rPr lang="pt-BR" dirty="0" smtClean="0"/>
              <a:t> e</a:t>
            </a:r>
          </a:p>
          <a:p>
            <a:pPr lvl="1"/>
            <a:r>
              <a:rPr lang="pt-BR" dirty="0" err="1" smtClean="0"/>
              <a:t>Out-degree</a:t>
            </a:r>
            <a:r>
              <a:rPr lang="pt-BR" dirty="0" smtClean="0"/>
              <a:t> </a:t>
            </a:r>
            <a:r>
              <a:rPr lang="pt-BR" dirty="0" err="1" smtClean="0"/>
              <a:t>centrality</a:t>
            </a: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208" y="3645024"/>
            <a:ext cx="8006028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clustering</a:t>
            </a:r>
            <a:r>
              <a:rPr lang="pt-BR" dirty="0" smtClean="0"/>
              <a:t> </a:t>
            </a:r>
            <a:r>
              <a:rPr lang="pt-BR" dirty="0" err="1" smtClean="0"/>
              <a:t>coefficient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Mede a conectividade entre os nós vizinhos a i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Já usado para combater Spams</a:t>
            </a:r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963416"/>
            <a:ext cx="7159488" cy="2337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Subgrafo totalmente conectado dentro de umum grafo não direcionado</a:t>
            </a:r>
          </a:p>
          <a:p>
            <a:endParaRPr lang="pt-PT" dirty="0" smtClean="0"/>
          </a:p>
          <a:p>
            <a:endParaRPr lang="pt-PT" dirty="0"/>
          </a:p>
          <a:p>
            <a:endParaRPr lang="pt-PT" dirty="0" smtClean="0"/>
          </a:p>
          <a:p>
            <a:endParaRPr lang="pt-PT" dirty="0"/>
          </a:p>
          <a:p>
            <a:endParaRPr lang="pt-PT" dirty="0" smtClean="0"/>
          </a:p>
          <a:p>
            <a:r>
              <a:rPr lang="pt-PT" dirty="0" smtClean="0"/>
              <a:t>Mede a centralidade do nó</a:t>
            </a:r>
            <a:endParaRPr lang="pt-B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888" y="3284984"/>
            <a:ext cx="754253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betweenness</a:t>
            </a:r>
            <a:r>
              <a:rPr lang="pt-BR" dirty="0" smtClean="0"/>
              <a:t> </a:t>
            </a:r>
            <a:r>
              <a:rPr lang="pt-BR" dirty="0" err="1" smtClean="0"/>
              <a:t>centrality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Percentual de caminhos que vão através do nó i para todos os possíveis caminhos.</a:t>
            </a:r>
          </a:p>
          <a:p>
            <a:endParaRPr lang="pt-PT" dirty="0" smtClean="0"/>
          </a:p>
          <a:p>
            <a:r>
              <a:rPr lang="pt-PT" dirty="0" smtClean="0"/>
              <a:t>Uma pontuação elevada nesta medida</a:t>
            </a:r>
            <a:br>
              <a:rPr lang="pt-PT" dirty="0" smtClean="0"/>
            </a:br>
            <a:r>
              <a:rPr lang="pt-PT" dirty="0" smtClean="0"/>
              <a:t>significa que a pessoa correspondente</a:t>
            </a:r>
            <a:br>
              <a:rPr lang="pt-PT" dirty="0" smtClean="0"/>
            </a:br>
            <a:r>
              <a:rPr lang="pt-PT" dirty="0" smtClean="0"/>
              <a:t>é um ponto de contato entre os diferentes</a:t>
            </a:r>
            <a:br>
              <a:rPr lang="pt-PT" dirty="0" smtClean="0"/>
            </a:br>
            <a:r>
              <a:rPr lang="pt-PT" dirty="0" smtClean="0"/>
              <a:t>grupos sociais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PageRank</a:t>
            </a:r>
            <a:r>
              <a:rPr lang="pt-BR" dirty="0" smtClean="0"/>
              <a:t> </a:t>
            </a:r>
            <a:r>
              <a:rPr lang="pt-BR" dirty="0" err="1" smtClean="0"/>
              <a:t>score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Medida global de importância de e-mail</a:t>
            </a:r>
          </a:p>
          <a:p>
            <a:endParaRPr lang="pt-B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204864"/>
            <a:ext cx="5400600" cy="4347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err="1" smtClean="0"/>
              <a:t>Seven</a:t>
            </a:r>
            <a:r>
              <a:rPr lang="pt-BR" dirty="0" smtClean="0"/>
              <a:t> </a:t>
            </a:r>
            <a:r>
              <a:rPr lang="pt-BR" dirty="0" err="1" smtClean="0"/>
              <a:t>metrics</a:t>
            </a:r>
            <a:r>
              <a:rPr lang="pt-BR" dirty="0" smtClean="0"/>
              <a:t> to</a:t>
            </a:r>
            <a:br>
              <a:rPr lang="pt-BR" dirty="0" smtClean="0"/>
            </a:br>
            <a:r>
              <a:rPr lang="pt-BR" dirty="0" err="1" smtClean="0"/>
              <a:t>describe</a:t>
            </a:r>
            <a:r>
              <a:rPr lang="pt-BR" dirty="0" smtClean="0"/>
              <a:t> email </a:t>
            </a:r>
            <a:r>
              <a:rPr lang="pt-BR" dirty="0" err="1" smtClean="0"/>
              <a:t>message</a:t>
            </a:r>
            <a:r>
              <a:rPr lang="pt-BR" dirty="0" smtClean="0"/>
              <a:t> </a:t>
            </a:r>
            <a:r>
              <a:rPr lang="pt-BR" dirty="0" err="1" smtClean="0"/>
              <a:t>features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Essas medidas são chamadas de recursos de  ‘Social </a:t>
            </a:r>
            <a:r>
              <a:rPr lang="pt-BR" dirty="0" err="1" smtClean="0"/>
              <a:t>Importance</a:t>
            </a:r>
            <a:r>
              <a:rPr lang="pt-BR" dirty="0" smtClean="0"/>
              <a:t>’ (SI)</a:t>
            </a:r>
          </a:p>
          <a:p>
            <a:r>
              <a:rPr lang="pt-BR" dirty="0" smtClean="0"/>
              <a:t>Atribuído a cada remetente um conjunto de dados extraídos do SI.</a:t>
            </a:r>
          </a:p>
          <a:p>
            <a:r>
              <a:rPr lang="pt-BR" dirty="0" smtClean="0"/>
              <a:t>Características ponderadas pelos classificadores SVM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Semisupervised</a:t>
            </a:r>
            <a:r>
              <a:rPr lang="en-US" dirty="0" smtClean="0"/>
              <a:t> Learning of</a:t>
            </a:r>
            <a:br>
              <a:rPr lang="en-US" dirty="0" smtClean="0"/>
            </a:br>
            <a:r>
              <a:rPr lang="en-US" dirty="0" smtClean="0"/>
              <a:t>Social Importance Features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5211763"/>
          </a:xfrm>
        </p:spPr>
        <p:txBody>
          <a:bodyPr/>
          <a:lstStyle/>
          <a:p>
            <a:r>
              <a:rPr lang="pt-BR" dirty="0" smtClean="0"/>
              <a:t>Indução baseada em:</a:t>
            </a:r>
          </a:p>
          <a:p>
            <a:pPr lvl="1"/>
            <a:r>
              <a:rPr lang="pt-BR" dirty="0" smtClean="0"/>
              <a:t>Etiquetas de importância atribuídas ao usuário</a:t>
            </a:r>
          </a:p>
          <a:p>
            <a:pPr lvl="1"/>
            <a:r>
              <a:rPr lang="pt-BR" dirty="0" smtClean="0"/>
              <a:t>Estrutura gráfica das interações em um conjunto de e-mails pessoais</a:t>
            </a:r>
          </a:p>
          <a:p>
            <a:endParaRPr lang="en-US" dirty="0" smtClean="0"/>
          </a:p>
          <a:p>
            <a:r>
              <a:rPr lang="en-US" dirty="0" smtClean="0"/>
              <a:t>Level-Sensitive </a:t>
            </a:r>
            <a:r>
              <a:rPr lang="en-US" dirty="0" err="1" smtClean="0"/>
              <a:t>PageRank</a:t>
            </a:r>
            <a:r>
              <a:rPr lang="en-US" dirty="0" smtClean="0"/>
              <a:t> (LSPR), </a:t>
            </a:r>
            <a:r>
              <a:rPr lang="en-US" dirty="0" err="1" smtClean="0"/>
              <a:t>matriz</a:t>
            </a:r>
            <a:r>
              <a:rPr lang="en-US" dirty="0" smtClean="0"/>
              <a:t> Nx5</a:t>
            </a:r>
          </a:p>
          <a:p>
            <a:pPr lvl="1"/>
            <a:r>
              <a:rPr lang="pt-BR" dirty="0" smtClean="0"/>
              <a:t>N representa os usuários</a:t>
            </a:r>
          </a:p>
          <a:p>
            <a:pPr lvl="1"/>
            <a:r>
              <a:rPr lang="pt-BR" dirty="0" smtClean="0"/>
              <a:t>Níveis de importância (k = 1, 2, 3, 4, 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Experimentos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Language Technologies Institute at Carnegie Mellon University</a:t>
            </a:r>
          </a:p>
          <a:p>
            <a:pPr lvl="1"/>
            <a:r>
              <a:rPr lang="pt-PT" dirty="0" smtClean="0"/>
              <a:t>corpo docente, funcionários e estudantes de pós-graduação</a:t>
            </a:r>
          </a:p>
          <a:p>
            <a:endParaRPr lang="pt-PT" dirty="0" smtClean="0"/>
          </a:p>
          <a:p>
            <a:r>
              <a:rPr lang="pt-PT" dirty="0" smtClean="0"/>
              <a:t>Rotular pelo menos 400 mensagens</a:t>
            </a:r>
          </a:p>
          <a:p>
            <a:pPr>
              <a:buNone/>
            </a:pPr>
            <a:r>
              <a:rPr lang="pt-PT" dirty="0" smtClean="0"/>
              <a:t>	não-spam</a:t>
            </a:r>
          </a:p>
          <a:p>
            <a:endParaRPr lang="pt-PT" dirty="0" smtClean="0"/>
          </a:p>
          <a:p>
            <a:r>
              <a:rPr lang="pt-PT" dirty="0" smtClean="0"/>
              <a:t>Divisão dos dados</a:t>
            </a:r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Pré-processamento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Canonicalization</a:t>
            </a:r>
            <a:r>
              <a:rPr lang="pt-BR" dirty="0" smtClean="0"/>
              <a:t> do endereço de e-mail</a:t>
            </a:r>
          </a:p>
          <a:p>
            <a:pPr lvl="1"/>
            <a:r>
              <a:rPr lang="pt-BR" dirty="0" smtClean="0"/>
              <a:t>Unificação de contas de um mesmo usuário</a:t>
            </a:r>
          </a:p>
          <a:p>
            <a:pPr lvl="1"/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Identificar e-mails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Checagem manual e correção de erros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Email</a:t>
            </a:r>
            <a:r>
              <a:rPr lang="pt-BR" dirty="0"/>
              <a:t> </a:t>
            </a:r>
            <a:r>
              <a:rPr lang="pt-BR" dirty="0" smtClean="0"/>
              <a:t>-</a:t>
            </a:r>
            <a:r>
              <a:rPr lang="pt-BR" dirty="0" smtClean="0"/>
              <a:t> Mais importante meio de comunicação, porém:</a:t>
            </a:r>
          </a:p>
          <a:p>
            <a:pPr lvl="1"/>
            <a:r>
              <a:rPr lang="pt-BR" dirty="0" smtClean="0"/>
              <a:t>Recebidos e enviados desordenadamente</a:t>
            </a:r>
          </a:p>
          <a:p>
            <a:pPr lvl="1"/>
            <a:r>
              <a:rPr lang="pt-BR" dirty="0" smtClean="0"/>
              <a:t>Prejuízo de US$650 bilhões</a:t>
            </a:r>
          </a:p>
          <a:p>
            <a:endParaRPr lang="pt-BR" dirty="0" smtClean="0"/>
          </a:p>
          <a:p>
            <a:r>
              <a:rPr lang="pt-BR" dirty="0" smtClean="0"/>
              <a:t>Sistemas que controlem a sobrecarga</a:t>
            </a:r>
          </a:p>
          <a:p>
            <a:pPr lvl="1"/>
            <a:endParaRPr lang="pt-BR" dirty="0"/>
          </a:p>
          <a:p>
            <a:endParaRPr lang="pt-BR" dirty="0" smtClean="0"/>
          </a:p>
          <a:p>
            <a:r>
              <a:rPr lang="pt-BR" dirty="0" smtClean="0"/>
              <a:t>Priorização de e-mail personalizado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627" y="4525737"/>
            <a:ext cx="1260141" cy="775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163" y="4624933"/>
            <a:ext cx="24479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507496"/>
            <a:ext cx="1872208" cy="865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Features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Características básicas</a:t>
            </a:r>
          </a:p>
          <a:p>
            <a:endParaRPr lang="pt-BR" dirty="0" smtClean="0"/>
          </a:p>
          <a:p>
            <a:r>
              <a:rPr lang="pt-BR" dirty="0" err="1" smtClean="0"/>
              <a:t>From</a:t>
            </a:r>
            <a:r>
              <a:rPr lang="pt-BR" dirty="0" smtClean="0"/>
              <a:t>, To, Título, CC, corpo da mensagem</a:t>
            </a:r>
          </a:p>
          <a:p>
            <a:endParaRPr lang="pt-BR" dirty="0" smtClean="0"/>
          </a:p>
          <a:p>
            <a:r>
              <a:rPr lang="pt-BR" dirty="0" smtClean="0"/>
              <a:t>Representadas por um vetor em cada mensagem</a:t>
            </a:r>
          </a:p>
          <a:p>
            <a:endParaRPr lang="pt-BR" dirty="0" smtClean="0"/>
          </a:p>
          <a:p>
            <a:r>
              <a:rPr lang="pt-BR" dirty="0" err="1" smtClean="0"/>
              <a:t>Subvetor</a:t>
            </a:r>
            <a:r>
              <a:rPr lang="pt-BR" dirty="0" smtClean="0"/>
              <a:t>  de </a:t>
            </a:r>
            <a:r>
              <a:rPr lang="pt-BR" i="1" dirty="0" err="1" smtClean="0"/>
              <a:t>m</a:t>
            </a:r>
            <a:r>
              <a:rPr lang="pt-BR" dirty="0" err="1" smtClean="0"/>
              <a:t>-dimensões</a:t>
            </a:r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Classifiers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Cinco classificadores pra prever a importância do e-mail.</a:t>
            </a:r>
          </a:p>
          <a:p>
            <a:pPr lvl="1"/>
            <a:r>
              <a:rPr lang="pt-BR" i="1" dirty="0" err="1" smtClean="0"/>
              <a:t>Score</a:t>
            </a:r>
            <a:r>
              <a:rPr lang="pt-BR" i="1" dirty="0" smtClean="0"/>
              <a:t> </a:t>
            </a:r>
            <a:r>
              <a:rPr lang="pt-BR" dirty="0" smtClean="0"/>
              <a:t>com relação ao nível de importância</a:t>
            </a:r>
          </a:p>
          <a:p>
            <a:endParaRPr lang="pt-BR" i="1" dirty="0" smtClean="0"/>
          </a:p>
          <a:p>
            <a:r>
              <a:rPr lang="pt-BR" dirty="0" smtClean="0"/>
              <a:t>O nível de importância com mais alta pontuação é tida como importância prevista pelo sistema.</a:t>
            </a:r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Medidas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 </a:t>
            </a:r>
            <a:r>
              <a:rPr lang="pt-BR" dirty="0" err="1" smtClean="0"/>
              <a:t>Mean</a:t>
            </a:r>
            <a:r>
              <a:rPr lang="pt-BR" dirty="0" smtClean="0"/>
              <a:t> </a:t>
            </a:r>
            <a:r>
              <a:rPr lang="pt-BR" dirty="0" err="1" smtClean="0"/>
              <a:t>Absolute</a:t>
            </a:r>
            <a:r>
              <a:rPr lang="pt-BR" dirty="0" smtClean="0"/>
              <a:t> </a:t>
            </a:r>
            <a:r>
              <a:rPr lang="pt-BR" dirty="0" err="1" smtClean="0"/>
              <a:t>Error</a:t>
            </a:r>
            <a:r>
              <a:rPr lang="pt-BR" dirty="0" smtClean="0"/>
              <a:t> (MAE)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Range </a:t>
            </a:r>
            <a:r>
              <a:rPr lang="pt-BR" dirty="0" err="1" smtClean="0"/>
              <a:t>from</a:t>
            </a:r>
            <a:r>
              <a:rPr lang="pt-BR" dirty="0" smtClean="0"/>
              <a:t> 0 (</a:t>
            </a:r>
            <a:r>
              <a:rPr lang="pt-BR" dirty="0" err="1" smtClean="0"/>
              <a:t>best</a:t>
            </a:r>
            <a:r>
              <a:rPr lang="pt-BR" dirty="0" smtClean="0"/>
              <a:t>) to 4 (</a:t>
            </a:r>
            <a:r>
              <a:rPr lang="pt-BR" dirty="0" err="1" smtClean="0"/>
              <a:t>worst</a:t>
            </a:r>
            <a:r>
              <a:rPr lang="pt-BR" dirty="0" smtClean="0"/>
              <a:t>)</a:t>
            </a:r>
          </a:p>
          <a:p>
            <a:endParaRPr lang="pt-B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63231" y="2420888"/>
            <a:ext cx="6333105" cy="112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84784"/>
            <a:ext cx="7704856" cy="5056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0667" y="1556793"/>
            <a:ext cx="7697757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Level-Sensitive </a:t>
            </a:r>
            <a:r>
              <a:rPr lang="en-US" dirty="0" err="1" smtClean="0"/>
              <a:t>PageRank</a:t>
            </a:r>
            <a:r>
              <a:rPr lang="en-US" dirty="0" smtClean="0"/>
              <a:t> (LSPR)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Normalização – Somatório dos elementos de cada coluna</a:t>
            </a:r>
          </a:p>
          <a:p>
            <a:r>
              <a:rPr lang="pt-BR" dirty="0" smtClean="0"/>
              <a:t>Atualização iterativa: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lvl="1"/>
            <a:r>
              <a:rPr lang="pt-BR" dirty="0" smtClean="0"/>
              <a:t>X – probabilidades de transição entre usuários com base em interações não rotuladas</a:t>
            </a:r>
          </a:p>
          <a:p>
            <a:pPr lvl="1"/>
            <a:r>
              <a:rPr lang="pt-BR" dirty="0" smtClean="0"/>
              <a:t>a – [1, 0], controle da atualização</a:t>
            </a:r>
            <a:endParaRPr lang="pt-B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5464" y="3271276"/>
            <a:ext cx="7960992" cy="116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Faltam dados para treinamento e teste</a:t>
            </a:r>
          </a:p>
          <a:p>
            <a:pPr lvl="1"/>
            <a:r>
              <a:rPr lang="pt-BR" dirty="0" smtClean="0"/>
              <a:t>Processo custoso</a:t>
            </a:r>
          </a:p>
          <a:p>
            <a:pPr lvl="1"/>
            <a:r>
              <a:rPr lang="pt-BR" dirty="0" smtClean="0"/>
              <a:t>Consumo de tempo</a:t>
            </a:r>
          </a:p>
          <a:p>
            <a:pPr lvl="1"/>
            <a:r>
              <a:rPr lang="pt-BR" dirty="0" smtClean="0"/>
              <a:t>Tedioso</a:t>
            </a:r>
          </a:p>
          <a:p>
            <a:pPr lvl="1"/>
            <a:r>
              <a:rPr lang="pt-BR" dirty="0" smtClean="0"/>
              <a:t>Poucos usuários para muitos critérios de julgamento</a:t>
            </a:r>
            <a:endParaRPr lang="pt-BR" dirty="0"/>
          </a:p>
          <a:p>
            <a:r>
              <a:rPr lang="pt-BR" dirty="0" smtClean="0"/>
              <a:t>1º estudo na área!</a:t>
            </a:r>
          </a:p>
          <a:p>
            <a:pPr lvl="1"/>
            <a:r>
              <a:rPr lang="pt-BR" dirty="0" err="1" smtClean="0"/>
              <a:t>Supervised</a:t>
            </a:r>
            <a:r>
              <a:rPr lang="pt-BR" dirty="0" smtClean="0"/>
              <a:t> </a:t>
            </a:r>
            <a:r>
              <a:rPr lang="pt-BR" dirty="0" err="1" smtClean="0"/>
              <a:t>Clustering</a:t>
            </a:r>
            <a:endParaRPr lang="pt-BR" dirty="0" smtClean="0"/>
          </a:p>
          <a:p>
            <a:pPr lvl="1"/>
            <a:r>
              <a:rPr lang="pt-BR" dirty="0" smtClean="0"/>
              <a:t>Redes sociais</a:t>
            </a:r>
          </a:p>
          <a:p>
            <a:pPr lvl="1"/>
            <a:r>
              <a:rPr lang="pt-BR" dirty="0" err="1" smtClean="0"/>
              <a:t>Semisupervised</a:t>
            </a:r>
            <a:r>
              <a:rPr lang="pt-BR" dirty="0" smtClean="0"/>
              <a:t> </a:t>
            </a:r>
            <a:r>
              <a:rPr lang="pt-BR" dirty="0" err="1" smtClean="0"/>
              <a:t>feature</a:t>
            </a:r>
            <a:r>
              <a:rPr lang="pt-BR" dirty="0" smtClean="0"/>
              <a:t> </a:t>
            </a:r>
            <a:r>
              <a:rPr lang="pt-BR" dirty="0" err="1" smtClean="0"/>
              <a:t>induction</a:t>
            </a:r>
            <a:endParaRPr lang="pt-BR" dirty="0" smtClean="0"/>
          </a:p>
          <a:p>
            <a:pPr lvl="1"/>
            <a:r>
              <a:rPr lang="pt-BR" dirty="0" smtClean="0"/>
              <a:t>Modelo de classificação</a:t>
            </a:r>
          </a:p>
          <a:p>
            <a:r>
              <a:rPr lang="pt-BR" dirty="0" err="1" smtClean="0"/>
              <a:t>Support</a:t>
            </a:r>
            <a:r>
              <a:rPr lang="pt-BR" dirty="0" smtClean="0"/>
              <a:t> Vector </a:t>
            </a:r>
            <a:r>
              <a:rPr lang="pt-BR" dirty="0" err="1" smtClean="0"/>
              <a:t>Machine</a:t>
            </a:r>
            <a:r>
              <a:rPr lang="pt-BR" dirty="0" smtClean="0"/>
              <a:t> (SVM)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012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Personal</a:t>
            </a:r>
            <a:r>
              <a:rPr lang="pt-BR" dirty="0" smtClean="0"/>
              <a:t> Social Network (PSN)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Banco de mensagens anônimas</a:t>
            </a:r>
          </a:p>
          <a:p>
            <a:pPr lvl="1"/>
            <a:r>
              <a:rPr lang="pt-BR" dirty="0" smtClean="0"/>
              <a:t>5 níveis</a:t>
            </a:r>
          </a:p>
          <a:p>
            <a:r>
              <a:rPr lang="pt-BR" dirty="0" smtClean="0"/>
              <a:t>PSN criada para cada usuário</a:t>
            </a:r>
            <a:endParaRPr lang="pt-B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069238"/>
            <a:ext cx="4517945" cy="3384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247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Social </a:t>
            </a:r>
            <a:r>
              <a:rPr lang="pt-BR" dirty="0" err="1" smtClean="0"/>
              <a:t>Clustering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Dificuldade em prever importância de e-mails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340" y="2276872"/>
            <a:ext cx="194310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20888"/>
            <a:ext cx="180020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3909" y="4743157"/>
            <a:ext cx="1782187" cy="178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9215" y="2400872"/>
            <a:ext cx="1520857" cy="1604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37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Rementes não marcam mensagens</a:t>
            </a:r>
          </a:p>
          <a:p>
            <a:pPr lvl="1"/>
            <a:r>
              <a:rPr lang="pt-BR" dirty="0" smtClean="0"/>
              <a:t>Inferência a partir do seu grupo (SVM)</a:t>
            </a:r>
          </a:p>
          <a:p>
            <a:pPr lvl="1"/>
            <a:endParaRPr lang="pt-BR" dirty="0"/>
          </a:p>
          <a:p>
            <a:r>
              <a:rPr lang="pt-BR" dirty="0" smtClean="0"/>
              <a:t>Newman </a:t>
            </a:r>
            <a:r>
              <a:rPr lang="pt-BR" dirty="0" err="1" smtClean="0"/>
              <a:t>Clustering</a:t>
            </a:r>
            <a:r>
              <a:rPr lang="pt-BR" dirty="0" smtClean="0"/>
              <a:t> (NC) </a:t>
            </a:r>
            <a:r>
              <a:rPr lang="pt-BR" dirty="0" err="1" smtClean="0"/>
              <a:t>algorithm</a:t>
            </a:r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Social </a:t>
            </a:r>
            <a:r>
              <a:rPr lang="pt-BR" dirty="0" err="1" smtClean="0"/>
              <a:t>Clustering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08675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Unsupervised</a:t>
            </a:r>
            <a:r>
              <a:rPr lang="pt-BR" dirty="0"/>
              <a:t> Learning </a:t>
            </a:r>
            <a:r>
              <a:rPr lang="pt-BR" dirty="0" err="1"/>
              <a:t>of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Social </a:t>
            </a:r>
            <a:r>
              <a:rPr lang="pt-BR" dirty="0" err="1"/>
              <a:t>Importance</a:t>
            </a:r>
            <a:r>
              <a:rPr lang="pt-BR" dirty="0"/>
              <a:t> </a:t>
            </a:r>
            <a:r>
              <a:rPr lang="pt-BR" dirty="0" err="1"/>
              <a:t>Features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889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err="1" smtClean="0"/>
              <a:t>Seven</a:t>
            </a:r>
            <a:r>
              <a:rPr lang="pt-BR" dirty="0" smtClean="0"/>
              <a:t> </a:t>
            </a:r>
            <a:r>
              <a:rPr lang="pt-BR" dirty="0" err="1"/>
              <a:t>metrics</a:t>
            </a:r>
            <a:r>
              <a:rPr lang="pt-BR" dirty="0"/>
              <a:t> to</a:t>
            </a:r>
            <a:br>
              <a:rPr lang="pt-BR" dirty="0"/>
            </a:br>
            <a:r>
              <a:rPr lang="pt-BR" dirty="0" err="1"/>
              <a:t>describe</a:t>
            </a:r>
            <a:r>
              <a:rPr lang="pt-BR" dirty="0"/>
              <a:t> email </a:t>
            </a:r>
            <a:r>
              <a:rPr lang="pt-BR" dirty="0" err="1"/>
              <a:t>message</a:t>
            </a:r>
            <a:r>
              <a:rPr lang="pt-BR" dirty="0"/>
              <a:t> </a:t>
            </a:r>
            <a:r>
              <a:rPr lang="pt-BR" dirty="0" err="1"/>
              <a:t>features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in-degree</a:t>
            </a:r>
            <a:r>
              <a:rPr lang="pt-BR" dirty="0" smtClean="0"/>
              <a:t> </a:t>
            </a:r>
            <a:r>
              <a:rPr lang="pt-BR" dirty="0" err="1"/>
              <a:t>centrality</a:t>
            </a:r>
            <a:r>
              <a:rPr lang="pt-BR" dirty="0"/>
              <a:t>,</a:t>
            </a:r>
          </a:p>
          <a:p>
            <a:r>
              <a:rPr lang="pt-BR" dirty="0" err="1" smtClean="0"/>
              <a:t>out-degree</a:t>
            </a:r>
            <a:r>
              <a:rPr lang="pt-BR" dirty="0" smtClean="0"/>
              <a:t> </a:t>
            </a:r>
            <a:r>
              <a:rPr lang="pt-BR" dirty="0" err="1"/>
              <a:t>centrality</a:t>
            </a:r>
            <a:r>
              <a:rPr lang="pt-BR" dirty="0"/>
              <a:t>,</a:t>
            </a:r>
          </a:p>
          <a:p>
            <a:r>
              <a:rPr lang="pt-BR" dirty="0" err="1" smtClean="0"/>
              <a:t>total-degree</a:t>
            </a:r>
            <a:r>
              <a:rPr lang="pt-BR" dirty="0" smtClean="0"/>
              <a:t> </a:t>
            </a:r>
            <a:r>
              <a:rPr lang="pt-BR" dirty="0" err="1"/>
              <a:t>centrality</a:t>
            </a:r>
            <a:r>
              <a:rPr lang="pt-BR" dirty="0"/>
              <a:t>,</a:t>
            </a:r>
          </a:p>
          <a:p>
            <a:r>
              <a:rPr lang="pt-BR" dirty="0" err="1" smtClean="0"/>
              <a:t>clustering</a:t>
            </a:r>
            <a:r>
              <a:rPr lang="pt-BR" dirty="0" smtClean="0"/>
              <a:t> </a:t>
            </a:r>
            <a:r>
              <a:rPr lang="pt-BR" dirty="0" err="1"/>
              <a:t>coefficient</a:t>
            </a:r>
            <a:r>
              <a:rPr lang="pt-BR" dirty="0"/>
              <a:t>,</a:t>
            </a:r>
          </a:p>
          <a:p>
            <a:r>
              <a:rPr lang="pt-BR" dirty="0" smtClean="0"/>
              <a:t>clique </a:t>
            </a:r>
            <a:r>
              <a:rPr lang="pt-BR" dirty="0" err="1"/>
              <a:t>count</a:t>
            </a:r>
            <a:r>
              <a:rPr lang="pt-BR" dirty="0"/>
              <a:t>,</a:t>
            </a:r>
          </a:p>
          <a:p>
            <a:r>
              <a:rPr lang="pt-BR" dirty="0" err="1" smtClean="0"/>
              <a:t>betweenness</a:t>
            </a:r>
            <a:r>
              <a:rPr lang="pt-BR" dirty="0" smtClean="0"/>
              <a:t> </a:t>
            </a:r>
            <a:r>
              <a:rPr lang="pt-BR" dirty="0" err="1"/>
              <a:t>centrality</a:t>
            </a:r>
            <a:r>
              <a:rPr lang="pt-BR" dirty="0"/>
              <a:t>, </a:t>
            </a:r>
            <a:r>
              <a:rPr lang="pt-BR" dirty="0" err="1"/>
              <a:t>and</a:t>
            </a:r>
            <a:endParaRPr lang="pt-BR" dirty="0"/>
          </a:p>
          <a:p>
            <a:r>
              <a:rPr lang="pt-BR" dirty="0" err="1" smtClean="0"/>
              <a:t>PageRank</a:t>
            </a:r>
            <a:r>
              <a:rPr lang="pt-BR" dirty="0" smtClean="0"/>
              <a:t> </a:t>
            </a:r>
            <a:r>
              <a:rPr lang="pt-BR" dirty="0" err="1"/>
              <a:t>score</a:t>
            </a:r>
            <a:r>
              <a:rPr lang="pt-BR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/>
              <a:t>I</a:t>
            </a:r>
            <a:r>
              <a:rPr lang="pt-BR" dirty="0" err="1" smtClean="0"/>
              <a:t>n-degree</a:t>
            </a:r>
            <a:r>
              <a:rPr lang="pt-BR" dirty="0" smtClean="0"/>
              <a:t> </a:t>
            </a:r>
            <a:r>
              <a:rPr lang="pt-BR" dirty="0" err="1" smtClean="0"/>
              <a:t>centrality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Medida de normalização para cada contato (mensagens recebidas)</a:t>
            </a:r>
          </a:p>
          <a:p>
            <a:endParaRPr lang="pt-BR" dirty="0"/>
          </a:p>
          <a:p>
            <a:endParaRPr lang="pt-PT" dirty="0" smtClean="0"/>
          </a:p>
          <a:p>
            <a:endParaRPr lang="pt-PT" dirty="0"/>
          </a:p>
          <a:p>
            <a:endParaRPr lang="pt-PT" dirty="0" smtClean="0"/>
          </a:p>
          <a:p>
            <a:r>
              <a:rPr lang="pt-PT" dirty="0" smtClean="0"/>
              <a:t>Uma pontuação alta indica um receptor popular na PSN.</a:t>
            </a:r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723745"/>
            <a:ext cx="6048672" cy="2001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fab">
  <a:themeElements>
    <a:clrScheme name="Prefab">
      <a:dk1>
        <a:sysClr val="windowText" lastClr="000000"/>
      </a:dk1>
      <a:lt1>
        <a:sysClr val="window" lastClr="FFFFFF"/>
      </a:lt1>
      <a:dk2>
        <a:srgbClr val="5D5C64"/>
      </a:dk2>
      <a:lt2>
        <a:srgbClr val="E4D9BE"/>
      </a:lt2>
      <a:accent1>
        <a:srgbClr val="E0B62E"/>
      </a:accent1>
      <a:accent2>
        <a:srgbClr val="E6632E"/>
      </a:accent2>
      <a:accent3>
        <a:srgbClr val="73C1C7"/>
      </a:accent3>
      <a:accent4>
        <a:srgbClr val="75964C"/>
      </a:accent4>
      <a:accent5>
        <a:srgbClr val="C78C45"/>
      </a:accent5>
      <a:accent6>
        <a:srgbClr val="BCA076"/>
      </a:accent6>
      <a:hlink>
        <a:srgbClr val="CF3B0D"/>
      </a:hlink>
      <a:folHlink>
        <a:srgbClr val="7E756C"/>
      </a:folHlink>
    </a:clrScheme>
    <a:fontScheme name="Prefab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refab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00000"/>
              </a:schemeClr>
            </a:gs>
            <a:gs pos="30000">
              <a:schemeClr val="phClr">
                <a:tint val="60000"/>
                <a:satMod val="250000"/>
              </a:schemeClr>
            </a:gs>
            <a:gs pos="50000">
              <a:schemeClr val="phClr">
                <a:tint val="57000"/>
                <a:satMod val="250000"/>
              </a:schemeClr>
            </a:gs>
            <a:gs pos="100000">
              <a:schemeClr val="phClr">
                <a:tint val="17000"/>
                <a:satMod val="350000"/>
              </a:schemeClr>
            </a:gs>
          </a:gsLst>
          <a:lin ang="4000000" scaled="1"/>
        </a:gra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0000" algn="ct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110000" algn="ctr" rotWithShape="0">
              <a:srgbClr val="000000">
                <a:alpha val="65000"/>
              </a:srgbClr>
            </a:outerShdw>
          </a:effectLst>
        </a:effectStyle>
        <a:effectStyle>
          <a:effectLst>
            <a:outerShdw blurRad="120000" algn="ctr" rotWithShape="0">
              <a:srgbClr val="000000">
                <a:alpha val="70000"/>
              </a:srgbClr>
            </a:outerShdw>
          </a:effectLst>
          <a:scene3d>
            <a:camera prst="orthographicFront"/>
            <a:lightRig rig="glow" dir="t">
              <a:rot lat="0" lon="0" rev="1800000"/>
            </a:lightRig>
          </a:scene3d>
          <a:sp3d contourW="12700" prstMaterial="dkEdge">
            <a:bevelT w="50800" h="44450" prst="angle"/>
            <a:contourClr>
              <a:schemeClr val="phClr">
                <a:shade val="4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20000"/>
              </a:schemeClr>
              <a:schemeClr val="phClr">
                <a:tint val="94000"/>
                <a:satMod val="2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TC010205604[[fn=Tma Pré-fabricados]]</Template>
  <TotalTime>640</TotalTime>
  <Words>809</Words>
  <Application>Microsoft Office PowerPoint</Application>
  <PresentationFormat>Apresentação na tela (4:3)</PresentationFormat>
  <Paragraphs>176</Paragraphs>
  <Slides>25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6" baseType="lpstr">
      <vt:lpstr>Prefab</vt:lpstr>
      <vt:lpstr>Apresentação do PowerPoint</vt:lpstr>
      <vt:lpstr>Introdução</vt:lpstr>
      <vt:lpstr>Introdução</vt:lpstr>
      <vt:lpstr>Personal Social Network (PSN)</vt:lpstr>
      <vt:lpstr>Social Clustering</vt:lpstr>
      <vt:lpstr>Social Clustering</vt:lpstr>
      <vt:lpstr>Unsupervised Learning of Social Importance Features</vt:lpstr>
      <vt:lpstr>Seven metrics to describe email message features</vt:lpstr>
      <vt:lpstr>In-degree centrality</vt:lpstr>
      <vt:lpstr>Out-degree centrality</vt:lpstr>
      <vt:lpstr>Total-degree centrality</vt:lpstr>
      <vt:lpstr>clustering coefficient</vt:lpstr>
      <vt:lpstr>Clique</vt:lpstr>
      <vt:lpstr>betweenness centrality</vt:lpstr>
      <vt:lpstr>PageRank score</vt:lpstr>
      <vt:lpstr>Seven metrics to describe email message features</vt:lpstr>
      <vt:lpstr>Semisupervised Learning of Social Importance Features</vt:lpstr>
      <vt:lpstr>Experimentos</vt:lpstr>
      <vt:lpstr>Pré-processamento</vt:lpstr>
      <vt:lpstr>Features</vt:lpstr>
      <vt:lpstr>Classifiers</vt:lpstr>
      <vt:lpstr>Medidas</vt:lpstr>
      <vt:lpstr>Resultados</vt:lpstr>
      <vt:lpstr>Resultados</vt:lpstr>
      <vt:lpstr>Level-Sensitive PageRank (LSPR)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Arthur</dc:creator>
  <cp:lastModifiedBy>alc6</cp:lastModifiedBy>
  <cp:revision>19</cp:revision>
  <dcterms:created xsi:type="dcterms:W3CDTF">2010-11-23T11:18:49Z</dcterms:created>
  <dcterms:modified xsi:type="dcterms:W3CDTF">2010-11-25T01:56:18Z</dcterms:modified>
</cp:coreProperties>
</file>