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296" r:id="rId3"/>
    <p:sldId id="286" r:id="rId4"/>
    <p:sldId id="287" r:id="rId5"/>
    <p:sldId id="342" r:id="rId6"/>
    <p:sldId id="314" r:id="rId7"/>
    <p:sldId id="343" r:id="rId8"/>
    <p:sldId id="344" r:id="rId9"/>
    <p:sldId id="316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67" r:id="rId33"/>
    <p:sldId id="368" r:id="rId34"/>
    <p:sldId id="369" r:id="rId35"/>
    <p:sldId id="370" r:id="rId36"/>
    <p:sldId id="371" r:id="rId37"/>
    <p:sldId id="372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48" autoAdjust="0"/>
  </p:normalViewPr>
  <p:slideViewPr>
    <p:cSldViewPr>
      <p:cViewPr>
        <p:scale>
          <a:sx n="73" d="100"/>
          <a:sy n="73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22/09/2011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22/09/2011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22/09/2011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22/09/2011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22/09/2011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22/09/2011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22/09/2011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22/09/2011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22/09/2011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22/09/2011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22/09/2011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22/09/2011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22/09/2011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2: PL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0" y="260648"/>
            <a:ext cx="9539999" cy="412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 REPLACE TRIGGER </a:t>
            </a:r>
            <a:r>
              <a:rPr lang="pt-BR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controle_coordenacao</a:t>
            </a: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BEFORE INSERT ON disciplina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coordenador </a:t>
            </a:r>
            <a:r>
              <a:rPr lang="pt-BR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disciplina.matricula_professor%TYPE</a:t>
            </a:r>
            <a:r>
              <a:rPr lang="pt-BR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INTO coordenador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FROM disciplina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=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: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NEW.matricula_professor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IF coordenador IS NOT NULL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RAISE_APPLICATION_ERROR(-20101,'ESTE </a:t>
            </a:r>
            <a:r>
              <a:rPr lang="pt-BR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PROFESSOR JA COORDENA 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UMA DISCIPLINA');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EXCEPTION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WHEN NO_DATA_FOUND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('COORDENACAO ACEITA');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0949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9"/>
            <a:ext cx="8229600" cy="1512168"/>
          </a:xfrm>
        </p:spPr>
        <p:txBody>
          <a:bodyPr/>
          <a:lstStyle/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INSERT INTO disciplina (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ementa,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conteudo_programatico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)VALUES (7,'E7', 'C7',1111);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508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Suponha que você foi contratado pelo setor financeiro da </a:t>
            </a:r>
            <a:r>
              <a:rPr lang="pt-BR" b="1" dirty="0" smtClean="0">
                <a:solidFill>
                  <a:schemeClr val="tx1"/>
                </a:solidFill>
              </a:rPr>
              <a:t>Universidade. Seu </a:t>
            </a:r>
            <a:r>
              <a:rPr lang="pt-BR" b="1" dirty="0">
                <a:solidFill>
                  <a:schemeClr val="tx1"/>
                </a:solidFill>
              </a:rPr>
              <a:t>trabalho será o de calcular o valor total, em dinheiro, que uma pessoa deverá receber durante o semestre escolhido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No caso dos professores, para cada disciplina ministrada eles recebem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$ 800,00 por mês. Caso coordenem alguma disciplina recebem uma gratificação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$ 137,00 por mês. Se o professor exercer alguma liderança, então ele recebe um bonificação única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$ 106,00 por semestre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16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Para os alunos, cada monitoria lhes rende uma bolsa-auxílio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$ 53,00 por mês, enquanto durar o semestre letivo (4 meses). Para cada projeto produzido durante o semestre, que tenha obtido conceito BOM, o aluno recebe uma premiação por direitos autorais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$ 102,00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rgbClr val="000000"/>
                </a:solidFill>
              </a:rPr>
              <a:t>Ainda, caso o aluno tenha obtido nota no vestibular igual ou superior a 8,0 ele tem direito a um bolsa de vale-transporte no valor de </a:t>
            </a:r>
            <a:r>
              <a:rPr lang="pt-BR" b="1" dirty="0" err="1">
                <a:solidFill>
                  <a:srgbClr val="000000"/>
                </a:solidFill>
              </a:rPr>
              <a:t>R</a:t>
            </a:r>
            <a:r>
              <a:rPr lang="pt-BR" b="1" dirty="0">
                <a:solidFill>
                  <a:srgbClr val="000000"/>
                </a:solidFill>
              </a:rPr>
              <a:t>$ 27,00 mensais enquanto durar seu curso. Caso sua nota tenha sido de 5,0 até 8,0 o valor da bolsa cai para </a:t>
            </a:r>
            <a:r>
              <a:rPr lang="pt-BR" b="1" dirty="0" err="1">
                <a:solidFill>
                  <a:srgbClr val="000000"/>
                </a:solidFill>
              </a:rPr>
              <a:t>R</a:t>
            </a:r>
            <a:r>
              <a:rPr lang="pt-BR" b="1" dirty="0">
                <a:solidFill>
                  <a:srgbClr val="000000"/>
                </a:solidFill>
              </a:rPr>
              <a:t>$ 15,00 mensais.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293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6" name="CaixaDeTexto 3"/>
          <p:cNvSpPr txBox="1"/>
          <p:nvPr/>
        </p:nvSpPr>
        <p:spPr>
          <a:xfrm>
            <a:off x="323528" y="260648"/>
            <a:ext cx="9000000" cy="5976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 REPLACE FUNCTION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pessoa.matricula_pessoa%TYPE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semestre IN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turma.ano_semestre%TYPE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RETURN NUMBER IS</a:t>
            </a:r>
          </a:p>
          <a:p>
            <a:pPr marL="0" marR="0" lvl="0" indent="0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retorno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qtd_prof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qtd_alun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prof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professor.matricula_professor%TYPE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</a:t>
            </a: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aluno.matricula_aluno%TYPE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count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(*)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qtd_prof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FROM professor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count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(*)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qtd_alun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FROM aluno WHERE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retorno := 0;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3011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175746" y="188640"/>
            <a:ext cx="9000000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IF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qtd_prof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&gt; 0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)*800*6+retorno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INTO retorno FROM ministra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semestre;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)*137*6+retorno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INTO retorno FROM disciplina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COUNT(DISTINCT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matricula_lider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)*106+retorno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INTO retorno FROM professor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matricula_lider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ELSIF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qtd_alun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&gt; 0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COUNT(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)*53*4+retorno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INTO retorno FROM monitoria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semestre;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dirty="0">
                <a:solidFill>
                  <a:srgbClr val="000000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9867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6" name="CaixaDeTexto 1"/>
          <p:cNvSpPr txBox="1"/>
          <p:nvPr/>
        </p:nvSpPr>
        <p:spPr>
          <a:xfrm>
            <a:off x="6848" y="227754"/>
            <a:ext cx="9179999" cy="6663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)*102+retorno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INTO 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FROM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projeto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semestre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a_t.codigo_projeto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p.codigo_projeto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p.conceito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'BOM';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(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CASE</a:t>
            </a:r>
            <a:endParaRPr lang="pt-BR" sz="2000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nota_vestibular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&gt;= 8 THEN 27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nota_vestibular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&gt;= 5 THEN 15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ELSE 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0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END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 * 6 + retorno INTO retorno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FROM aluno WHERE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retorno;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sz="2000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9251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4525963"/>
          </a:xfrm>
        </p:spPr>
        <p:txBody>
          <a:bodyPr/>
          <a:lstStyle/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--professor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(1111,'2010.2') FROM DUAL;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--aluno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(8888,'2010.2') FROM DUAL;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800" b="1" dirty="0">
              <a:solidFill>
                <a:srgbClr val="000000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lvl="0" indent="0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800" b="1" dirty="0">
              <a:solidFill>
                <a:srgbClr val="000000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996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Suponha que existe um imposto a ser cobrado retroativamente dos professores. Numa CONSULTA, utilize a função implementada anteriormente e imprima matrícula, </a:t>
            </a:r>
            <a:r>
              <a:rPr lang="pt-BR" b="1" dirty="0" err="1">
                <a:solidFill>
                  <a:schemeClr val="tx1"/>
                </a:solidFill>
              </a:rPr>
              <a:t>ano_semestre</a:t>
            </a:r>
            <a:r>
              <a:rPr lang="pt-BR" b="1" dirty="0">
                <a:solidFill>
                  <a:schemeClr val="tx1"/>
                </a:solidFill>
              </a:rPr>
              <a:t>, o valor recebido por cada professor em todos os períodos e o valor do imposto cobrado. Ordene as respostas por período e matrícula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Os impostos seguirão as seguintes regras: caso o valor do salário do professor seja até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$ 5.000,00 ele pagará 2% de imposto; acima disto até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$ 10.000,00 ele pagará um imposto de 5%; a partir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$ 10.000,00 o imposto é de 7%.(Use PL diretamente no SELECT – SIM, É POSSÍVEL!)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459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6" name="CaixaDeTexto 1"/>
          <p:cNvSpPr txBox="1"/>
          <p:nvPr/>
        </p:nvSpPr>
        <p:spPr>
          <a:xfrm>
            <a:off x="179512" y="188640"/>
            <a:ext cx="9359999" cy="67888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AS salario,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(CASE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     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&lt;=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5000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          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THEN 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)*0.02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&lt;= 10000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THEN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)*0.05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ELSE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)*0.07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AS imposto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FROM professor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JOIN pessoa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ON 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pe.matricula_pessoa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(SELECT DISTINCT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TURMA)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8441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www.cin.ufpe.br/~cms4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Considerando o modelo de relatório do SIGA, implemente um procedimento que recebe como entrada um número de matrícula de um aluno, um código de uma disciplina, um código de curso e um semestre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O procedimento deve exibir todas as notas (inclusive a final, se houver), a média das notas (não incluindo a final), e a média final (caso necessário). Se os dados de entrada não encontrarem nenhum registro de matrícula ou se o aluno não tiver a nota final mesmo quando precise, então deverão ser tratadas as exceções (Utilize EXCEPTION WHEN).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675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BR" b="1" dirty="0">
                <a:solidFill>
                  <a:srgbClr val="000000"/>
                </a:solidFill>
              </a:rPr>
              <a:t>Caso a média seja igual ou superior a 7,0, o aluno receberá um status de "APROVADO POR MÉDIA". Caso contrário, deve-se realizar a média entre a média e a nota final. Se a nota obtida for maior ou igual a 5,0 o status será "APROVADO", se for inferior será "REPROVADO"</a:t>
            </a:r>
            <a:r>
              <a:rPr lang="pt-BR" b="1" dirty="0" smtClean="0">
                <a:solidFill>
                  <a:srgbClr val="000000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rgbClr val="000000"/>
              </a:solidFill>
            </a:endParaRPr>
          </a:p>
          <a:p>
            <a:pPr lvl="0" algn="just">
              <a:buNone/>
            </a:pPr>
            <a:endParaRPr lang="pt-BR" b="1" dirty="0">
              <a:solidFill>
                <a:srgbClr val="000000"/>
              </a:solidFill>
              <a:latin typeface="Courier New" pitchFamily="49"/>
            </a:endParaRPr>
          </a:p>
          <a:p>
            <a:pPr lvl="0" algn="just"/>
            <a:r>
              <a:rPr lang="pt-BR" b="1" dirty="0">
                <a:solidFill>
                  <a:srgbClr val="000000"/>
                </a:solidFill>
              </a:rPr>
              <a:t>Se o aluno não possuir pelo menos 2 notas (excluindo-se a final) ele deverá receber o status ("REPROVADO POR FALTA").</a:t>
            </a:r>
          </a:p>
          <a:p>
            <a:pPr lvl="0"/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170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9"/>
            <a:ext cx="9179999" cy="522241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 REPLACE PROCEDURE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calcula_notas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prova.matricula_aluno%TYPE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prova.codigo_curso%TYPE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prova.codigo_disciplina%TYPE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sem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prova.ano_semestre%TYPE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IS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media NUMBER;  final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 := 0;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media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FROM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sem;</a:t>
            </a:r>
          </a:p>
        </p:txBody>
      </p:sp>
    </p:spTree>
    <p:extLst>
      <p:ext uri="{BB962C8B-B14F-4D97-AF65-F5344CB8AC3E}">
        <p14:creationId xmlns:p14="http://schemas.microsoft.com/office/powerpoint/2010/main" val="407524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8"/>
            <a:ext cx="9539999" cy="6663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registro_prova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(SELECT nota,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&lt;&gt; 'FINAL'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ORDER BY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ASC) LOOP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:=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+1;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registro_prova.descricao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|| ': ' ||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registro_prova.nota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LOOP;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 2)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REPROVADO POR FALTA');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9247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179512" y="188640"/>
            <a:ext cx="953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AVG(nota) INTO media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&lt;&gt; 'FINAL';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('MEDIA: ' ||media);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IF (media &gt;= 7)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	APROVADO POR MEDIA');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ELSE	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SELECT nota INTO final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'FINAL'</a:t>
            </a: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7279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-468560" y="548680"/>
            <a:ext cx="9539999" cy="424188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('FINAL: '||final);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('MEDIA FINAL: '||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((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media+final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)/2));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((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media+final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)/2 &lt; 5)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('STATUS:REPROVADO');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 APROVADO');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670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395536" y="260648"/>
            <a:ext cx="9000000" cy="63176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EXCEPTION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WHEN NO_DATA_FOUND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IF (media IS NULL)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RAISE_APPLICATION_ERROR(-20101,'NAO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HA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REGISTROS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PARA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 ALUNO E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DISCIPLINA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ESPECIFICADOS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ELSIF (final IS NULL)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RAISE_APPLICATION_ERROR(-20101,'A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NOTA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DA PROVA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FINAL AINDA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ESTA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PENDENTE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calcula_notas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(2626,3,2,'2010.2');</a:t>
            </a:r>
          </a:p>
        </p:txBody>
      </p:sp>
    </p:spTree>
    <p:extLst>
      <p:ext uri="{BB962C8B-B14F-4D97-AF65-F5344CB8AC3E}">
        <p14:creationId xmlns:p14="http://schemas.microsoft.com/office/powerpoint/2010/main" val="422164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Adapte o procedimento anterior e implemente um TRIGGER de linha que seja disparado quando se quiser cadastrar um aluno numa monitoria. É necessário observar-se a tentativa de pagar a cadeira mais recente do aluno 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Neste caso, não é necessário imprimir nenhum nota, mas sim levantar-se uma exceção que indique, caso haja, a impossibilidade do cadastro e o status que motivou isso.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Admita que um aluno precisa de pelo menos 2 provas (desconsiderando-se a final) para ter sua situação definida. Caso o aluno não tenha ainda 2 provas ou tenha obtido média abaixo de 7,0 , mas ainda não tiver realizado a final indique o status para "INDEFINIDO"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833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8"/>
            <a:ext cx="9179999" cy="63176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controle_calcula_notas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AFTER INSERT ON monitoria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media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final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 := 0;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COUNT(nota), AVG(nota) INTO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media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NEW.codigo_disciplina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NEW.codigo_curso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&lt;&gt; 'FINAL'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GROUP BY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HAVING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MAX(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9875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107504" y="44624"/>
            <a:ext cx="953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IF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 2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RAISE_APPLICATION_ERROR(-20102,'A SITUACAO 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ALUNO AINDA ESTA INDEFINIDA');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(media &lt; 7) THEN	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 SUM(nota) INTO final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'FINAL'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GROUP BY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HAVING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MAX(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IF ((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media+final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)/2 &lt; 5)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RAISE_APPLICATION_ERROR(-20102,'O ALUNO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FOI REPROVADO POR MEDIA');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 IF;</a:t>
            </a:r>
          </a:p>
        </p:txBody>
      </p:sp>
    </p:spTree>
    <p:extLst>
      <p:ext uri="{BB962C8B-B14F-4D97-AF65-F5344CB8AC3E}">
        <p14:creationId xmlns:p14="http://schemas.microsoft.com/office/powerpoint/2010/main" val="69667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395536" y="404664"/>
            <a:ext cx="9179999" cy="5971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EXCEPTION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WHEN NO_DATA_FOUND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RAISE_APPLICATION_ERROR(-20103,'A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SITUACAO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DO ALUNO AINDA ESTA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INDEFINIDA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calcula_notas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(3030,3,2,'2010.2');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INSERT INTO monitoria 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VALUES 	(2,3,'2011.1',3030,1111);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3429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Crie uma tabela chamada </a:t>
            </a:r>
            <a:r>
              <a:rPr lang="pt-BR" b="1" dirty="0" err="1">
                <a:solidFill>
                  <a:schemeClr val="tx1"/>
                </a:solidFill>
              </a:rPr>
              <a:t>log_provas</a:t>
            </a:r>
            <a:r>
              <a:rPr lang="pt-BR" b="1" dirty="0">
                <a:solidFill>
                  <a:schemeClr val="tx1"/>
                </a:solidFill>
              </a:rPr>
              <a:t> com os campos '</a:t>
            </a:r>
            <a:r>
              <a:rPr lang="pt-BR" b="1" dirty="0" err="1">
                <a:solidFill>
                  <a:schemeClr val="tx1"/>
                </a:solidFill>
              </a:rPr>
              <a:t>tipo_de_acao</a:t>
            </a:r>
            <a:r>
              <a:rPr lang="pt-BR" b="1" dirty="0">
                <a:solidFill>
                  <a:schemeClr val="tx1"/>
                </a:solidFill>
              </a:rPr>
              <a:t> VARCHAR2' e 'hora TIMESTAMP'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Implemente um TRIGGER para coletar um log na tabela </a:t>
            </a:r>
            <a:r>
              <a:rPr lang="pt-BR" b="1" dirty="0" err="1">
                <a:solidFill>
                  <a:schemeClr val="tx1"/>
                </a:solidFill>
              </a:rPr>
              <a:t>log_provas</a:t>
            </a:r>
            <a:r>
              <a:rPr lang="pt-BR" b="1" dirty="0">
                <a:solidFill>
                  <a:schemeClr val="tx1"/>
                </a:solidFill>
              </a:rPr>
              <a:t> todas as vezes que alguma ação ocorrer na tabela provas.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Após a operação verifique qual foi o tipo da ação e insira um novo registro na tabela (utilize SYSDATE para preencher a hora). O que importa em si é apenas a operação, e não cada procedimento que ela executa (escolha o tipo de TRIGGER adequadamente).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3827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109724" y="0"/>
            <a:ext cx="9000000" cy="59492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TABLE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VARCHAR2(15),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hora TIMESTAMP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</a:t>
            </a: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controle_de_log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AFTER INSERT OR UPDATE OR DELETE ON prova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IF(INSERTING)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hora)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VALUES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('INSERCAO', SYSDATE);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ELSIF (UPDATING)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hora)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VALUES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('ATUALIZACAO', SYSDATE);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ELSIF (DELETING)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hora)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VALUES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('REMOCAO', SYSDATE);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264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b="1" dirty="0" err="1">
                <a:solidFill>
                  <a:schemeClr val="tx1"/>
                </a:solidFill>
              </a:rPr>
              <a:t>Implemete</a:t>
            </a:r>
            <a:r>
              <a:rPr lang="pt-BR" b="1" dirty="0">
                <a:solidFill>
                  <a:schemeClr val="tx1"/>
                </a:solidFill>
              </a:rPr>
              <a:t> um TRIGGER que regulamentará as </a:t>
            </a:r>
            <a:r>
              <a:rPr lang="pt-BR" b="1" dirty="0" smtClean="0">
                <a:solidFill>
                  <a:schemeClr val="tx1"/>
                </a:solidFill>
              </a:rPr>
              <a:t>matriculas. Admita </a:t>
            </a:r>
            <a:r>
              <a:rPr lang="pt-BR" b="1" dirty="0">
                <a:solidFill>
                  <a:schemeClr val="tx1"/>
                </a:solidFill>
              </a:rPr>
              <a:t>que para uma cadeira NÃO ser considerada eletiva, ela precisa ter sido ofertada pelo menos 3 vezes consecutivas em quaisquer períodos.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Use a função que calcula a quantidade de créditos e não permita que alunos que possuem menos de 15 créditos possam se matricular em cadeiras eletivas.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Ainda, para vincular-se a quaisquer projetos, estes não podem ter sido anteriormente utilizados em outras turmas nem podem estar vinculados a mais do que 4 alunos.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800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8"/>
            <a:ext cx="953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controle_matricula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BEFORE INSERT ON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contador NUMBER;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creditos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ano1 NUMBER; semestre1 NUMBER; ano2 NUMBER;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semestre2 NUMBER; ano3 NUMBER; semestre3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CURSOR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turma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t.codigo_disciplina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NEW.codigo_disciplina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(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aluno 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) ORDER BY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DESC;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turma.ano_semestre%TYPE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8063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251520" y="548680"/>
            <a:ext cx="9539999" cy="562571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creditos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:=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qtd_creditos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creditos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 15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OPEN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ano1, semestre1);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ano2, semestre2);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ano3, semestre3);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5355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251520" y="260648"/>
            <a:ext cx="935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IF(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cursor_periodos%ROWCOUNT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3)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IF NOT(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(ano1 = ano2 AND ano3 = ano1-1 AND semestre3 = 2) 									OR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(ano2 = ano3 AND ano1 = ano2+1 AND semestre1 = 2)) 		THEN –-consecutivos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RAISE_APPLICATION_ERROR(-20105,'ALUNO NAO 					PODE PAGAR CADEIRA ELETIVA.  NAO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CONSECUTIVA');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RAISE_APPLICATION_ERROR(-20105,'ALUNO NAO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PODE PAGAR CADEIRA ELETIVA. MENOS DE 3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OFERTAS');--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foi paga nem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tres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vezes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CLOSE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 IF;</a:t>
            </a:r>
          </a:p>
        </p:txBody>
      </p:sp>
    </p:spTree>
    <p:extLst>
      <p:ext uri="{BB962C8B-B14F-4D97-AF65-F5344CB8AC3E}">
        <p14:creationId xmlns:p14="http://schemas.microsoft.com/office/powerpoint/2010/main" val="166955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251520" y="194402"/>
            <a:ext cx="9359999" cy="6663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SELECT 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INTO contador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FROM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NEW.codigo_projeto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GROUP BY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IF(contador &gt;= 4)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RAISE_APPLICATION_ERROR(-20105,'ESTE PROJETO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JA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ESTA COM O NUMERO DE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ALUNOS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COMPLETO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EXCEPTION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WHEN TOO_MANY_ROWS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RAISE_APPLICATION_ERROR(-20105,'ESTE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PROJETO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JA FOI UTILIZADO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EM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OUTRA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TURMA');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03957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Executado implicitamente pelo SGBD na ocorrência de um determinado evento ou combinação deste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Estrutura básica de um </a:t>
            </a:r>
            <a:r>
              <a:rPr lang="pt-BR" b="1" dirty="0" smtClean="0">
                <a:solidFill>
                  <a:schemeClr val="tx1"/>
                </a:solidFill>
              </a:rPr>
              <a:t>TRIGGER:</a:t>
            </a:r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539552" y="3356992"/>
            <a:ext cx="8208466" cy="338074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[OR REPLACE] TRIGGER </a:t>
            </a: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nome_trigger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momento evento1 [OR evento2 OR evento3]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[OF coluna] ON </a:t>
            </a: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nome_objeto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[[REFERENCING OLD AS apelido1 | NEW AS apelido2]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[WHEN (condição)]]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corpo_trigger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305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000" b="1" dirty="0">
                <a:solidFill>
                  <a:srgbClr val="000000"/>
                </a:solidFill>
              </a:rPr>
              <a:t>Criar um TRIGGER que faça um comparativo entre os ANTIGOS e NOVOS valores logo após inserção, atualização ou deleção de um projeto.</a:t>
            </a: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132441" y="260648"/>
            <a:ext cx="9000000" cy="5976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controle_projetos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AFTER INSERT OR UPDATE OR DELETE ON PROJETO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('&lt;&lt;Dados ANTIGOS&gt;&gt;');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('COD: '||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OLD.codigo_projeto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('TIT: '||: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OLD.titulo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('CON: '||: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OLD.conceito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('HP: '||: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OLD.hp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 ')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('&lt;&lt;Dados NOVOS&gt;&gt;');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('COD: '||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NEW.codigo_projeto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('TIT: '||: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NEW.titulo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('CON: '||: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NEW.conceito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('HP: '||: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NEW.hp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6687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6" name="CaixaDeTexto 1"/>
          <p:cNvSpPr txBox="1"/>
          <p:nvPr/>
        </p:nvSpPr>
        <p:spPr>
          <a:xfrm>
            <a:off x="323528" y="476672"/>
            <a:ext cx="9179999" cy="273630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-TESTANDO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INSERT INTO projeto(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codigo_projeto,titulo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conceito,hp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VALUES (21,'BiosFera','RUIM',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'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www.cin.ufpe.br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/~biosfera');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UPDATE projeto SET titulo = 'Bioma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Protection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hp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www.biomaprotection.com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conceito = 'BOM'  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21;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DELETE projeto 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21;</a:t>
            </a:r>
          </a:p>
        </p:txBody>
      </p:sp>
    </p:spTree>
    <p:extLst>
      <p:ext uri="{BB962C8B-B14F-4D97-AF65-F5344CB8AC3E}">
        <p14:creationId xmlns:p14="http://schemas.microsoft.com/office/powerpoint/2010/main" val="61760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2000" b="1" dirty="0">
                <a:solidFill>
                  <a:schemeClr val="tx1"/>
                </a:solidFill>
              </a:rPr>
              <a:t>Implemente um TRIGGER que não permita que um professor coordene mais do que uma disciplina.</a:t>
            </a:r>
          </a:p>
          <a:p>
            <a:pPr lvl="0"/>
            <a:r>
              <a:rPr lang="pt-BR" sz="2000" b="1" dirty="0">
                <a:solidFill>
                  <a:schemeClr val="tx1"/>
                </a:solidFill>
              </a:rPr>
              <a:t>Caso alguma irregularidade ocorra, imprima uma mensagem do tipo "RAISE APPLICATION ERROR".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466</TotalTime>
  <Words>1054</Words>
  <Application>Microsoft Office PowerPoint</Application>
  <PresentationFormat>Apresentação na tela (4:3)</PresentationFormat>
  <Paragraphs>463</Paragraphs>
  <Slides>37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Executivo</vt:lpstr>
      <vt:lpstr>Monitoria GDI Aula Prática</vt:lpstr>
      <vt:lpstr>Estudo de caso - continuação</vt:lpstr>
      <vt:lpstr>Modelo Conceitual</vt:lpstr>
      <vt:lpstr>Modelo Lógico</vt:lpstr>
      <vt:lpstr>Trigger</vt:lpstr>
      <vt:lpstr>Exercício 1</vt:lpstr>
      <vt:lpstr>Apresentação do PowerPoint</vt:lpstr>
      <vt:lpstr>Apresentação do PowerPoint</vt:lpstr>
      <vt:lpstr>Exercício 2</vt:lpstr>
      <vt:lpstr>Apresentação do PowerPoint</vt:lpstr>
      <vt:lpstr>Apresentação do PowerPoint</vt:lpstr>
      <vt:lpstr>Exercício 3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Exercício 4</vt:lpstr>
      <vt:lpstr>Apresentação do PowerPoint</vt:lpstr>
      <vt:lpstr>Exercício 5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Exercício 6</vt:lpstr>
      <vt:lpstr>Apresentação do PowerPoint</vt:lpstr>
      <vt:lpstr>Apresentação do PowerPoint</vt:lpstr>
      <vt:lpstr>Apresentação do PowerPoint</vt:lpstr>
      <vt:lpstr>Exercício 7</vt:lpstr>
      <vt:lpstr>Apresentação do PowerPoint</vt:lpstr>
      <vt:lpstr>Exercício 8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Paulo Eduardo do Nascimento Carvalho</cp:lastModifiedBy>
  <cp:revision>40</cp:revision>
  <dcterms:created xsi:type="dcterms:W3CDTF">2011-08-24T21:01:58Z</dcterms:created>
  <dcterms:modified xsi:type="dcterms:W3CDTF">2011-09-22T15:04:14Z</dcterms:modified>
</cp:coreProperties>
</file>