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45"/>
  </p:notesMasterIdLst>
  <p:handoutMasterIdLst>
    <p:handoutMasterId r:id="rId46"/>
  </p:handoutMasterIdLst>
  <p:sldIdLst>
    <p:sldId id="256" r:id="rId2"/>
    <p:sldId id="318" r:id="rId3"/>
    <p:sldId id="294" r:id="rId4"/>
    <p:sldId id="295" r:id="rId5"/>
    <p:sldId id="296" r:id="rId6"/>
    <p:sldId id="297" r:id="rId7"/>
    <p:sldId id="298" r:id="rId8"/>
    <p:sldId id="299" r:id="rId9"/>
    <p:sldId id="300" r:id="rId10"/>
    <p:sldId id="301" r:id="rId11"/>
    <p:sldId id="302" r:id="rId12"/>
    <p:sldId id="303" r:id="rId13"/>
    <p:sldId id="304" r:id="rId14"/>
    <p:sldId id="305" r:id="rId15"/>
    <p:sldId id="306" r:id="rId16"/>
    <p:sldId id="319" r:id="rId17"/>
    <p:sldId id="320" r:id="rId18"/>
    <p:sldId id="321" r:id="rId19"/>
    <p:sldId id="322" r:id="rId20"/>
    <p:sldId id="323" r:id="rId21"/>
    <p:sldId id="324" r:id="rId22"/>
    <p:sldId id="325" r:id="rId23"/>
    <p:sldId id="326" r:id="rId24"/>
    <p:sldId id="327" r:id="rId25"/>
    <p:sldId id="328" r:id="rId26"/>
    <p:sldId id="337" r:id="rId27"/>
    <p:sldId id="338" r:id="rId28"/>
    <p:sldId id="307" r:id="rId29"/>
    <p:sldId id="308" r:id="rId30"/>
    <p:sldId id="309" r:id="rId31"/>
    <p:sldId id="310" r:id="rId32"/>
    <p:sldId id="311" r:id="rId33"/>
    <p:sldId id="312" r:id="rId34"/>
    <p:sldId id="313" r:id="rId35"/>
    <p:sldId id="329" r:id="rId36"/>
    <p:sldId id="330" r:id="rId37"/>
    <p:sldId id="331" r:id="rId38"/>
    <p:sldId id="332" r:id="rId39"/>
    <p:sldId id="333" r:id="rId40"/>
    <p:sldId id="334" r:id="rId41"/>
    <p:sldId id="335" r:id="rId42"/>
    <p:sldId id="316" r:id="rId43"/>
    <p:sldId id="290" r:id="rId4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CC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879" autoAdjust="0"/>
    <p:restoredTop sz="88328" autoAdjust="0"/>
  </p:normalViewPr>
  <p:slideViewPr>
    <p:cSldViewPr snapToGrid="0" snapToObjects="1">
      <p:cViewPr varScale="1">
        <p:scale>
          <a:sx n="92" d="100"/>
          <a:sy n="92" d="100"/>
        </p:scale>
        <p:origin x="-114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6" Type="http://schemas.openxmlformats.org/officeDocument/2006/relationships/image" Target="../media/image27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B5A2AF-9F2E-D74A-9882-8A6F58FF7922}" type="datetimeFigureOut">
              <a:rPr lang="en-US" smtClean="0"/>
              <a:pPr/>
              <a:t>6/9/2014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2E6059-0ABD-6848-9F00-D576E4C7E24D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7156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CE35AF-158C-7C41-B3EB-AD54319CCCBA}" type="datetimeFigureOut">
              <a:rPr lang="en-US" smtClean="0"/>
              <a:pPr/>
              <a:t>6/9/2014</a:t>
            </a:fld>
            <a:endParaRPr lang="pt-B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431EC0-6F23-144A-A9B9-909D09A8EFAB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81723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 flip="none" rotWithShape="1">
          <a:gsLst>
            <a:gs pos="0">
              <a:srgbClr val="800000"/>
            </a:gs>
            <a:gs pos="100000">
              <a:srgbClr val="800000"/>
            </a:gs>
            <a:gs pos="50000">
              <a:srgbClr val="CC3333"/>
            </a:gs>
          </a:gsLst>
          <a:lin ang="4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35200" y="1179229"/>
            <a:ext cx="6451600" cy="1892092"/>
          </a:xfrm>
        </p:spPr>
        <p:txBody>
          <a:bodyPr>
            <a:noAutofit/>
          </a:bodyPr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x-none" dirty="0" smtClean="0"/>
              <a:t>Click to edit Master title style</a:t>
            </a:r>
            <a:endParaRPr lang="pt-B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35200" y="3296598"/>
            <a:ext cx="5718639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dirty="0" smtClean="0"/>
              <a:t>Click to edit Master subtitle style</a:t>
            </a:r>
            <a:endParaRPr lang="pt-BR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77933" y="6356350"/>
            <a:ext cx="32088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FFFFFF"/>
                </a:solidFill>
              </a:defRPr>
            </a:lvl1pPr>
          </a:lstStyle>
          <a:p>
            <a:r>
              <a:rPr lang="pt-BR" dirty="0" smtClean="0"/>
              <a:t>Aprendizagem de Máquina – IN1102</a:t>
            </a:r>
          </a:p>
          <a:p>
            <a:r>
              <a:rPr lang="pt-BR" dirty="0" smtClean="0"/>
              <a:t>MATLAB – Basics </a:t>
            </a:r>
          </a:p>
          <a:p>
            <a:r>
              <a:rPr lang="en-US" dirty="0" smtClean="0"/>
              <a:t>© 2014 – </a:t>
            </a:r>
            <a:r>
              <a:rPr lang="en-US" dirty="0" err="1" smtClean="0"/>
              <a:t>Arley</a:t>
            </a:r>
            <a:r>
              <a:rPr lang="en-US" dirty="0" smtClean="0"/>
              <a:t> </a:t>
            </a:r>
            <a:r>
              <a:rPr lang="en-US" dirty="0" err="1" smtClean="0"/>
              <a:t>Ristar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63442-7D9E-5D4A-A5AF-A14AF3124EE3}" type="slidenum">
              <a:rPr lang="pt-BR" smtClean="0"/>
              <a:pPr/>
              <a:t>‹#›</a:t>
            </a:fld>
            <a:endParaRPr lang="pt-BR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266700" y="1002781"/>
            <a:ext cx="8661400" cy="1588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77933" y="6356350"/>
            <a:ext cx="32088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FFFFFF"/>
                </a:solidFill>
              </a:defRPr>
            </a:lvl1pPr>
          </a:lstStyle>
          <a:p>
            <a:r>
              <a:rPr lang="pt-BR" dirty="0" smtClean="0"/>
              <a:t>Aprendizagem de Máquina – IN1102</a:t>
            </a:r>
          </a:p>
          <a:p>
            <a:r>
              <a:rPr lang="pt-BR" dirty="0" smtClean="0"/>
              <a:t>MATLAB – Basics </a:t>
            </a:r>
          </a:p>
          <a:p>
            <a:r>
              <a:rPr lang="en-US" dirty="0" smtClean="0"/>
              <a:t>© 2014 – </a:t>
            </a:r>
            <a:r>
              <a:rPr lang="en-US" dirty="0" err="1" smtClean="0"/>
              <a:t>Arley</a:t>
            </a:r>
            <a:r>
              <a:rPr lang="en-US" dirty="0" smtClean="0"/>
              <a:t> </a:t>
            </a:r>
            <a:r>
              <a:rPr lang="en-US" dirty="0" err="1" smtClean="0"/>
              <a:t>Ristar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63442-7D9E-5D4A-A5AF-A14AF3124EE3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77933" y="6356350"/>
            <a:ext cx="32088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FFFFFF"/>
                </a:solidFill>
              </a:defRPr>
            </a:lvl1pPr>
          </a:lstStyle>
          <a:p>
            <a:r>
              <a:rPr lang="pt-BR" dirty="0" smtClean="0"/>
              <a:t>Aprendizagem de Máquina – IN1102</a:t>
            </a:r>
          </a:p>
          <a:p>
            <a:r>
              <a:rPr lang="pt-BR" dirty="0" smtClean="0"/>
              <a:t>MATLAB – Basics </a:t>
            </a:r>
          </a:p>
          <a:p>
            <a:r>
              <a:rPr lang="en-US" dirty="0" smtClean="0"/>
              <a:t>© 2014 – </a:t>
            </a:r>
            <a:r>
              <a:rPr lang="en-US" dirty="0" err="1" smtClean="0"/>
              <a:t>Arley</a:t>
            </a:r>
            <a:r>
              <a:rPr lang="en-US" dirty="0" smtClean="0"/>
              <a:t> </a:t>
            </a:r>
            <a:r>
              <a:rPr lang="en-US" dirty="0" err="1" smtClean="0"/>
              <a:t>Ristar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FB4C5C-15E0-4CC3-9971-F502A04ED7E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125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2036" y="6226698"/>
            <a:ext cx="9146035" cy="63311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8" name="Picture 7" descr="logo cin 11.png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46567" y="6285965"/>
            <a:ext cx="1417305" cy="552276"/>
          </a:xfrm>
          <a:prstGeom prst="rect">
            <a:avLst/>
          </a:prstGeom>
        </p:spPr>
      </p:pic>
      <p:pic>
        <p:nvPicPr>
          <p:cNvPr id="9" name="Picture 8" descr="logo ufpe 33.png"/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1563335" y="6247865"/>
            <a:ext cx="3797928" cy="610136"/>
          </a:xfrm>
          <a:prstGeom prst="rect">
            <a:avLst/>
          </a:prstGeom>
        </p:spPr>
      </p:pic>
      <p:cxnSp>
        <p:nvCxnSpPr>
          <p:cNvPr id="10" name="Straight Connector 9"/>
          <p:cNvCxnSpPr/>
          <p:nvPr userDrawn="1"/>
        </p:nvCxnSpPr>
        <p:spPr>
          <a:xfrm rot="5400000">
            <a:off x="1235254" y="6546851"/>
            <a:ext cx="571500" cy="1588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x-none" dirty="0" smtClean="0"/>
              <a:t>Click to edit Master title style</a:t>
            </a:r>
            <a:endParaRPr lang="pt-B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34534"/>
            <a:ext cx="8229600" cy="49916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12201" y="6356350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FFFFF"/>
                </a:solidFill>
              </a:defRPr>
            </a:lvl1pPr>
          </a:lstStyle>
          <a:p>
            <a:fld id="{DAD63442-7D9E-5D4A-A5AF-A14AF3124EE3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77933" y="6356350"/>
            <a:ext cx="32088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FFFFFF"/>
                </a:solidFill>
              </a:defRPr>
            </a:lvl1pPr>
          </a:lstStyle>
          <a:p>
            <a:r>
              <a:rPr lang="pt-BR" dirty="0" smtClean="0"/>
              <a:t>Aprendizagem de Máquina – IN1102</a:t>
            </a:r>
          </a:p>
          <a:p>
            <a:r>
              <a:rPr lang="pt-BR" dirty="0" smtClean="0"/>
              <a:t>MATLAB – Basics </a:t>
            </a:r>
          </a:p>
          <a:p>
            <a:r>
              <a:rPr lang="en-US" dirty="0" smtClean="0"/>
              <a:t>© 2014 – </a:t>
            </a:r>
            <a:r>
              <a:rPr lang="en-US" dirty="0" err="1" smtClean="0"/>
              <a:t>Arley</a:t>
            </a:r>
            <a:r>
              <a:rPr lang="en-US" dirty="0" smtClean="0"/>
              <a:t> </a:t>
            </a:r>
            <a:r>
              <a:rPr lang="en-US" dirty="0" err="1" smtClean="0"/>
              <a:t>Ristar</a:t>
            </a:r>
            <a:endParaRPr 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457200" rtl="0" eaLnBrk="1" latinLnBrk="0" hangingPunct="1">
        <a:spcBef>
          <a:spcPct val="0"/>
        </a:spcBef>
        <a:buNone/>
        <a:defRPr sz="4400" b="1" kern="1200">
          <a:solidFill>
            <a:schemeClr val="accent2">
              <a:lumMod val="50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arrr2@cin.ufpe.br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6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8.w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17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13" Type="http://schemas.openxmlformats.org/officeDocument/2006/relationships/oleObject" Target="../embeddings/oleObject14.bin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12" Type="http://schemas.openxmlformats.org/officeDocument/2006/relationships/image" Target="../media/image2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3.wmf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25.wmf"/><Relationship Id="rId4" Type="http://schemas.openxmlformats.org/officeDocument/2006/relationships/image" Target="../media/image22.wmf"/><Relationship Id="rId9" Type="http://schemas.openxmlformats.org/officeDocument/2006/relationships/oleObject" Target="../embeddings/oleObject12.bin"/><Relationship Id="rId14" Type="http://schemas.openxmlformats.org/officeDocument/2006/relationships/image" Target="../media/image27.wmf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hyperlink" Target="mailto:arrr2@cin.ufpe.br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8553" y="1179229"/>
            <a:ext cx="6451600" cy="1892092"/>
          </a:xfrm>
        </p:spPr>
        <p:txBody>
          <a:bodyPr/>
          <a:lstStyle/>
          <a:p>
            <a:r>
              <a:rPr lang="pt-BR" dirty="0" smtClean="0"/>
              <a:t>MATLAB - Basics</a:t>
            </a:r>
            <a:endParaRPr lang="pt-B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63882" y="3296597"/>
            <a:ext cx="6442363" cy="2885993"/>
          </a:xfrm>
        </p:spPr>
        <p:txBody>
          <a:bodyPr>
            <a:normAutofit fontScale="85000" lnSpcReduction="20000"/>
          </a:bodyPr>
          <a:lstStyle/>
          <a:p>
            <a:r>
              <a:rPr lang="pt-BR" dirty="0"/>
              <a:t>Centro de Informática</a:t>
            </a:r>
          </a:p>
          <a:p>
            <a:r>
              <a:rPr lang="pt-BR" dirty="0"/>
              <a:t>Universidade Federal de Pernambuco</a:t>
            </a:r>
          </a:p>
          <a:p>
            <a:r>
              <a:rPr lang="pt-BR" dirty="0"/>
              <a:t>Aprendizagem de Máquina – IN1102</a:t>
            </a:r>
          </a:p>
          <a:p>
            <a:endParaRPr lang="pt-BR" dirty="0"/>
          </a:p>
          <a:p>
            <a:r>
              <a:rPr lang="pt-BR" dirty="0"/>
              <a:t>Arley Ristar – </a:t>
            </a:r>
            <a:r>
              <a:rPr lang="pt-BR" dirty="0" smtClean="0">
                <a:hlinkClick r:id="rId2"/>
              </a:rPr>
              <a:t>arrr2@cin.ufpe.br</a:t>
            </a:r>
            <a:endParaRPr lang="pt-BR" dirty="0" smtClean="0"/>
          </a:p>
          <a:p>
            <a:r>
              <a:rPr lang="pt-BR" dirty="0" smtClean="0"/>
              <a:t>Based on </a:t>
            </a:r>
            <a:r>
              <a:rPr lang="en-US" dirty="0"/>
              <a:t>ES 156 </a:t>
            </a:r>
            <a:r>
              <a:rPr lang="en-US" dirty="0" err="1" smtClean="0"/>
              <a:t>Matlab</a:t>
            </a:r>
            <a:r>
              <a:rPr lang="en-US" dirty="0" smtClean="0"/>
              <a:t> Presentation - Harvard </a:t>
            </a:r>
            <a:r>
              <a:rPr lang="en-US" dirty="0"/>
              <a:t>SEAS</a:t>
            </a:r>
          </a:p>
          <a:p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77933" y="6356350"/>
            <a:ext cx="3208867" cy="365125"/>
          </a:xfrm>
        </p:spPr>
        <p:txBody>
          <a:bodyPr/>
          <a:lstStyle/>
          <a:p>
            <a:r>
              <a:rPr lang="pt-BR" dirty="0" smtClean="0"/>
              <a:t>Aprendizagem de Máquina – IN1102</a:t>
            </a:r>
          </a:p>
          <a:p>
            <a:r>
              <a:rPr lang="pt-BR" dirty="0" smtClean="0"/>
              <a:t>MATLAB – Basics </a:t>
            </a:r>
          </a:p>
          <a:p>
            <a:r>
              <a:rPr lang="en-US" dirty="0" smtClean="0"/>
              <a:t>© 2014 – </a:t>
            </a:r>
            <a:r>
              <a:rPr lang="en-US" dirty="0" err="1" smtClean="0"/>
              <a:t>Arley</a:t>
            </a:r>
            <a:r>
              <a:rPr lang="en-US" dirty="0" smtClean="0"/>
              <a:t> </a:t>
            </a:r>
            <a:r>
              <a:rPr lang="en-US" dirty="0" err="1" smtClean="0"/>
              <a:t>Ristar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93482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Creating Matrices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>
                <a:latin typeface="Courier New" pitchFamily="49" charset="0"/>
              </a:rPr>
              <a:t>zeros(m, n):</a:t>
            </a:r>
            <a:r>
              <a:rPr lang="en-US" sz="2800">
                <a:latin typeface="Times-Roman" charset="0"/>
              </a:rPr>
              <a:t> </a:t>
            </a:r>
            <a:r>
              <a:rPr lang="en-US" sz="2800"/>
              <a:t>matrix with all zeros</a:t>
            </a:r>
          </a:p>
          <a:p>
            <a:pPr>
              <a:lnSpc>
                <a:spcPct val="90000"/>
              </a:lnSpc>
            </a:pPr>
            <a:r>
              <a:rPr lang="en-US" sz="2400">
                <a:latin typeface="Courier New" pitchFamily="49" charset="0"/>
              </a:rPr>
              <a:t>ones(m, n):</a:t>
            </a:r>
            <a:r>
              <a:rPr lang="en-US" sz="2800">
                <a:latin typeface="Times-Roman" charset="0"/>
              </a:rPr>
              <a:t> matrix with all ones. </a:t>
            </a:r>
          </a:p>
          <a:p>
            <a:pPr>
              <a:lnSpc>
                <a:spcPct val="90000"/>
              </a:lnSpc>
            </a:pPr>
            <a:r>
              <a:rPr lang="en-US" sz="2400">
                <a:latin typeface="Courier New" pitchFamily="49" charset="0"/>
              </a:rPr>
              <a:t>eye(m, n):</a:t>
            </a:r>
            <a:r>
              <a:rPr lang="en-US" sz="2800">
                <a:latin typeface="Times-Roman" charset="0"/>
              </a:rPr>
              <a:t> the identity matrix </a:t>
            </a:r>
          </a:p>
          <a:p>
            <a:pPr>
              <a:lnSpc>
                <a:spcPct val="90000"/>
              </a:lnSpc>
            </a:pPr>
            <a:r>
              <a:rPr lang="en-US" sz="2400">
                <a:latin typeface="Courier New" pitchFamily="49" charset="0"/>
              </a:rPr>
              <a:t>rand(m, n):</a:t>
            </a:r>
            <a:r>
              <a:rPr lang="en-US" sz="2800">
                <a:latin typeface="Times-Roman" charset="0"/>
              </a:rPr>
              <a:t> uniformly distributed random</a:t>
            </a:r>
          </a:p>
          <a:p>
            <a:pPr>
              <a:lnSpc>
                <a:spcPct val="90000"/>
              </a:lnSpc>
            </a:pPr>
            <a:r>
              <a:rPr lang="en-US" sz="2400">
                <a:latin typeface="Courier New" pitchFamily="49" charset="0"/>
              </a:rPr>
              <a:t>randn(m, n):</a:t>
            </a:r>
            <a:r>
              <a:rPr lang="en-US" sz="2800">
                <a:latin typeface="Times-Roman" charset="0"/>
              </a:rPr>
              <a:t> normally distributed random</a:t>
            </a:r>
          </a:p>
          <a:p>
            <a:pPr>
              <a:lnSpc>
                <a:spcPct val="90000"/>
              </a:lnSpc>
            </a:pPr>
            <a:r>
              <a:rPr lang="en-US" sz="2400">
                <a:latin typeface="Courier New" pitchFamily="49" charset="0"/>
              </a:rPr>
              <a:t>magic(m):</a:t>
            </a:r>
            <a:r>
              <a:rPr lang="en-US" sz="2800">
                <a:latin typeface="Times-Roman" charset="0"/>
              </a:rPr>
              <a:t> square matrix whose elements have the same sum, along the row, column and diagonal. </a:t>
            </a:r>
          </a:p>
          <a:p>
            <a:pPr>
              <a:lnSpc>
                <a:spcPct val="90000"/>
              </a:lnSpc>
            </a:pPr>
            <a:r>
              <a:rPr lang="en-US" sz="2400">
                <a:latin typeface="Courier New" pitchFamily="49" charset="0"/>
              </a:rPr>
              <a:t>pascal(m) :</a:t>
            </a:r>
            <a:r>
              <a:rPr lang="en-US" sz="2800">
                <a:latin typeface="Times-Roman" charset="0"/>
              </a:rPr>
              <a:t>  Pascal matrix. </a:t>
            </a:r>
            <a:endParaRPr lang="en-US" sz="2800">
              <a:latin typeface="Courier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12201" y="6356350"/>
            <a:ext cx="381000" cy="365125"/>
          </a:xfrm>
        </p:spPr>
        <p:txBody>
          <a:bodyPr/>
          <a:lstStyle/>
          <a:p>
            <a:fld id="{DAD63442-7D9E-5D4A-A5AF-A14AF3124EE3}" type="slidenum">
              <a:rPr lang="pt-BR" smtClean="0"/>
              <a:pPr/>
              <a:t>10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77933" y="6356350"/>
            <a:ext cx="3208867" cy="365125"/>
          </a:xfrm>
        </p:spPr>
        <p:txBody>
          <a:bodyPr/>
          <a:lstStyle/>
          <a:p>
            <a:r>
              <a:rPr lang="pt-BR" dirty="0" smtClean="0"/>
              <a:t>Aprendizagem de Máquina – IN1102</a:t>
            </a:r>
          </a:p>
          <a:p>
            <a:r>
              <a:rPr lang="pt-BR" dirty="0" smtClean="0"/>
              <a:t>MATLAB – Basics </a:t>
            </a:r>
          </a:p>
          <a:p>
            <a:r>
              <a:rPr lang="en-US" dirty="0" smtClean="0"/>
              <a:t>© 2014 – </a:t>
            </a:r>
            <a:r>
              <a:rPr lang="en-US" dirty="0" err="1" smtClean="0"/>
              <a:t>Arley</a:t>
            </a:r>
            <a:r>
              <a:rPr lang="en-US" dirty="0" smtClean="0"/>
              <a:t> </a:t>
            </a:r>
            <a:r>
              <a:rPr lang="en-US" dirty="0" err="1" smtClean="0"/>
              <a:t>Ristar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56240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Matrix operations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/>
            <a:r>
              <a:rPr lang="en-US" sz="2400">
                <a:latin typeface="Courier New" pitchFamily="49" charset="0"/>
              </a:rPr>
              <a:t>^:</a:t>
            </a:r>
            <a:r>
              <a:rPr lang="en-US" sz="2800">
                <a:latin typeface="Courier New" pitchFamily="49" charset="0"/>
              </a:rPr>
              <a:t> </a:t>
            </a:r>
            <a:r>
              <a:rPr lang="en-US" sz="2800">
                <a:latin typeface="Times-Roman" charset="0"/>
              </a:rPr>
              <a:t>exponentiation </a:t>
            </a:r>
          </a:p>
          <a:p>
            <a:pPr marL="533400" indent="-533400"/>
            <a:r>
              <a:rPr lang="en-US" sz="2400">
                <a:latin typeface="Courier New" pitchFamily="49" charset="0"/>
              </a:rPr>
              <a:t>*:</a:t>
            </a:r>
            <a:r>
              <a:rPr lang="en-US" sz="2800">
                <a:latin typeface="Times-Roman" charset="0"/>
              </a:rPr>
              <a:t> multiplication </a:t>
            </a:r>
          </a:p>
          <a:p>
            <a:pPr marL="533400" indent="-533400"/>
            <a:r>
              <a:rPr lang="en-US" sz="2400">
                <a:latin typeface="Courier New" pitchFamily="49" charset="0"/>
              </a:rPr>
              <a:t>/:</a:t>
            </a:r>
            <a:r>
              <a:rPr lang="en-US" sz="2800">
                <a:latin typeface="Times-Roman" charset="0"/>
              </a:rPr>
              <a:t> division </a:t>
            </a:r>
          </a:p>
          <a:p>
            <a:pPr marL="533400" indent="-533400"/>
            <a:r>
              <a:rPr lang="en-US" sz="2400">
                <a:latin typeface="Courier New" pitchFamily="49" charset="0"/>
              </a:rPr>
              <a:t>\:</a:t>
            </a:r>
            <a:r>
              <a:rPr lang="en-US" sz="2800">
                <a:latin typeface="Times-Roman" charset="0"/>
              </a:rPr>
              <a:t> left division. The operation </a:t>
            </a:r>
            <a:r>
              <a:rPr lang="en-US" sz="2400">
                <a:latin typeface="Courier New" pitchFamily="49" charset="0"/>
              </a:rPr>
              <a:t>A\B</a:t>
            </a:r>
            <a:r>
              <a:rPr lang="en-US" sz="2800">
                <a:latin typeface="Courier" pitchFamily="34" charset="0"/>
              </a:rPr>
              <a:t> </a:t>
            </a:r>
            <a:r>
              <a:rPr lang="en-US" sz="2800">
                <a:latin typeface="Times-Roman" charset="0"/>
              </a:rPr>
              <a:t>is effectively the same  as </a:t>
            </a:r>
            <a:r>
              <a:rPr lang="en-US" sz="2400">
                <a:latin typeface="Courier New" pitchFamily="49" charset="0"/>
              </a:rPr>
              <a:t>INV(A)*B</a:t>
            </a:r>
            <a:r>
              <a:rPr lang="en-US" sz="2800">
                <a:latin typeface="Times-Roman" charset="0"/>
              </a:rPr>
              <a:t>, although left division is calculated differently and is much quicker. </a:t>
            </a:r>
          </a:p>
          <a:p>
            <a:pPr marL="533400" indent="-533400"/>
            <a:r>
              <a:rPr lang="en-US" sz="2400">
                <a:latin typeface="Courier New" pitchFamily="49" charset="0"/>
              </a:rPr>
              <a:t>+:</a:t>
            </a:r>
            <a:r>
              <a:rPr lang="en-US" sz="2800">
                <a:latin typeface="Times-Roman" charset="0"/>
              </a:rPr>
              <a:t> addition </a:t>
            </a:r>
          </a:p>
          <a:p>
            <a:pPr marL="533400" indent="-533400"/>
            <a:r>
              <a:rPr lang="en-US" sz="2400">
                <a:latin typeface="Courier New" pitchFamily="49" charset="0"/>
              </a:rPr>
              <a:t>-: </a:t>
            </a:r>
            <a:r>
              <a:rPr lang="en-US" sz="2800">
                <a:latin typeface="Times-Roman" charset="0"/>
              </a:rPr>
              <a:t>subtraction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12201" y="6356350"/>
            <a:ext cx="381000" cy="365125"/>
          </a:xfrm>
        </p:spPr>
        <p:txBody>
          <a:bodyPr/>
          <a:lstStyle/>
          <a:p>
            <a:fld id="{DAD63442-7D9E-5D4A-A5AF-A14AF3124EE3}" type="slidenum">
              <a:rPr lang="pt-BR" smtClean="0"/>
              <a:pPr/>
              <a:t>11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77933" y="6356350"/>
            <a:ext cx="3208867" cy="365125"/>
          </a:xfrm>
        </p:spPr>
        <p:txBody>
          <a:bodyPr/>
          <a:lstStyle/>
          <a:p>
            <a:r>
              <a:rPr lang="pt-BR" dirty="0" smtClean="0"/>
              <a:t>Aprendizagem de Máquina – IN1102</a:t>
            </a:r>
          </a:p>
          <a:p>
            <a:r>
              <a:rPr lang="pt-BR" dirty="0" smtClean="0"/>
              <a:t>MATLAB – Basics </a:t>
            </a:r>
          </a:p>
          <a:p>
            <a:r>
              <a:rPr lang="en-US" dirty="0" smtClean="0"/>
              <a:t>© 2014 – </a:t>
            </a:r>
            <a:r>
              <a:rPr lang="en-US" dirty="0" err="1" smtClean="0"/>
              <a:t>Arley</a:t>
            </a:r>
            <a:r>
              <a:rPr lang="en-US" dirty="0" smtClean="0"/>
              <a:t> </a:t>
            </a:r>
            <a:r>
              <a:rPr lang="en-US" dirty="0" err="1" smtClean="0"/>
              <a:t>Ristar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62380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Array Operations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01432"/>
            <a:ext cx="7772400" cy="4114800"/>
          </a:xfrm>
        </p:spPr>
        <p:txBody>
          <a:bodyPr/>
          <a:lstStyle/>
          <a:p>
            <a:r>
              <a:rPr lang="en-US"/>
              <a:t>Evaluated element by element</a:t>
            </a:r>
          </a:p>
          <a:p>
            <a:pPr lvl="2">
              <a:buFontTx/>
              <a:buNone/>
            </a:pPr>
            <a:r>
              <a:rPr lang="en-US">
                <a:latin typeface="Courier New" pitchFamily="49" charset="0"/>
              </a:rPr>
              <a:t>.' :</a:t>
            </a:r>
            <a:r>
              <a:rPr lang="en-US">
                <a:latin typeface="Times-Roman" charset="0"/>
              </a:rPr>
              <a:t> array transpose (non-conjugated transpose)</a:t>
            </a:r>
          </a:p>
          <a:p>
            <a:pPr lvl="2">
              <a:buFontTx/>
              <a:buNone/>
            </a:pPr>
            <a:r>
              <a:rPr lang="en-US">
                <a:latin typeface="Courier New" pitchFamily="49" charset="0"/>
              </a:rPr>
              <a:t>.^ :</a:t>
            </a:r>
            <a:r>
              <a:rPr lang="en-US">
                <a:latin typeface="Times-Roman" charset="0"/>
              </a:rPr>
              <a:t> array power </a:t>
            </a:r>
          </a:p>
          <a:p>
            <a:pPr lvl="2">
              <a:buFontTx/>
              <a:buNone/>
            </a:pPr>
            <a:r>
              <a:rPr lang="en-US">
                <a:latin typeface="Courier New" pitchFamily="49" charset="0"/>
              </a:rPr>
              <a:t>.* :</a:t>
            </a:r>
            <a:r>
              <a:rPr lang="en-US">
                <a:latin typeface="Times-Roman" charset="0"/>
              </a:rPr>
              <a:t> array multiplication </a:t>
            </a:r>
          </a:p>
          <a:p>
            <a:pPr lvl="2">
              <a:buFontTx/>
              <a:buNone/>
            </a:pPr>
            <a:r>
              <a:rPr lang="en-US">
                <a:latin typeface="Courier New" pitchFamily="49" charset="0"/>
              </a:rPr>
              <a:t>./ :</a:t>
            </a:r>
            <a:r>
              <a:rPr lang="en-US">
                <a:latin typeface="Times-Roman" charset="0"/>
              </a:rPr>
              <a:t> array division </a:t>
            </a:r>
          </a:p>
          <a:p>
            <a:r>
              <a:rPr lang="en-US"/>
              <a:t>Very different from Matrix operations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990600" y="4402277"/>
            <a:ext cx="2819400" cy="167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1143000" y="4412668"/>
            <a:ext cx="2819400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 dirty="0">
                <a:latin typeface="Courier New" pitchFamily="49" charset="0"/>
              </a:rPr>
              <a:t>&gt;&gt; A=[1 2;3 4];</a:t>
            </a:r>
          </a:p>
          <a:p>
            <a:r>
              <a:rPr lang="en-US" sz="2000" dirty="0">
                <a:latin typeface="Courier New" pitchFamily="49" charset="0"/>
              </a:rPr>
              <a:t>&gt;&gt; B=[5 6;7 8];</a:t>
            </a:r>
          </a:p>
          <a:p>
            <a:r>
              <a:rPr lang="en-US" sz="2000" dirty="0">
                <a:latin typeface="Courier New" pitchFamily="49" charset="0"/>
              </a:rPr>
              <a:t>&gt;&gt; A*B</a:t>
            </a:r>
          </a:p>
          <a:p>
            <a:r>
              <a:rPr lang="en-US" sz="2000" dirty="0">
                <a:latin typeface="Courier New" pitchFamily="49" charset="0"/>
              </a:rPr>
              <a:t>    19    22</a:t>
            </a:r>
          </a:p>
          <a:p>
            <a:r>
              <a:rPr lang="en-US" sz="2000" dirty="0">
                <a:latin typeface="Courier New" pitchFamily="49" charset="0"/>
              </a:rPr>
              <a:t>    43    50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4495800" y="4412668"/>
            <a:ext cx="201295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/>
              <a:t>But:</a:t>
            </a:r>
            <a:endParaRPr lang="en-US" sz="2000">
              <a:latin typeface="Courier" pitchFamily="34" charset="0"/>
            </a:endParaRPr>
          </a:p>
          <a:p>
            <a:r>
              <a:rPr lang="en-US" sz="2000">
                <a:latin typeface="Courier New" pitchFamily="49" charset="0"/>
              </a:rPr>
              <a:t>&gt;&gt; A.*B</a:t>
            </a:r>
          </a:p>
          <a:p>
            <a:r>
              <a:rPr lang="en-US" sz="2000">
                <a:latin typeface="Courier New" pitchFamily="49" charset="0"/>
              </a:rPr>
              <a:t>     5    12</a:t>
            </a:r>
          </a:p>
          <a:p>
            <a:r>
              <a:rPr lang="en-US" sz="2000">
                <a:latin typeface="Courier New" pitchFamily="49" charset="0"/>
              </a:rPr>
              <a:t>    21    32</a:t>
            </a:r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4495800" y="4412668"/>
            <a:ext cx="2743200" cy="167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12201" y="6356350"/>
            <a:ext cx="381000" cy="365125"/>
          </a:xfrm>
        </p:spPr>
        <p:txBody>
          <a:bodyPr/>
          <a:lstStyle/>
          <a:p>
            <a:fld id="{DAD63442-7D9E-5D4A-A5AF-A14AF3124EE3}" type="slidenum">
              <a:rPr lang="pt-BR" smtClean="0"/>
              <a:pPr/>
              <a:t>12</a:t>
            </a:fld>
            <a:endParaRPr lang="pt-BR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77933" y="6356350"/>
            <a:ext cx="3208867" cy="365125"/>
          </a:xfrm>
        </p:spPr>
        <p:txBody>
          <a:bodyPr/>
          <a:lstStyle/>
          <a:p>
            <a:r>
              <a:rPr lang="pt-BR" dirty="0" smtClean="0"/>
              <a:t>Aprendizagem de Máquina – IN1102</a:t>
            </a:r>
          </a:p>
          <a:p>
            <a:r>
              <a:rPr lang="pt-BR" dirty="0" smtClean="0"/>
              <a:t>MATLAB – Basics </a:t>
            </a:r>
          </a:p>
          <a:p>
            <a:r>
              <a:rPr lang="en-US" dirty="0" smtClean="0"/>
              <a:t>© 2014 – </a:t>
            </a:r>
            <a:r>
              <a:rPr lang="en-US" dirty="0" err="1" smtClean="0"/>
              <a:t>Arley</a:t>
            </a:r>
            <a:r>
              <a:rPr lang="en-US" dirty="0" smtClean="0"/>
              <a:t> </a:t>
            </a:r>
            <a:r>
              <a:rPr lang="en-US" dirty="0" err="1" smtClean="0"/>
              <a:t>Ristar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90654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Rectangle 1028"/>
          <p:cNvSpPr>
            <a:spLocks noGrp="1" noChangeArrowheads="1"/>
          </p:cNvSpPr>
          <p:nvPr>
            <p:ph type="body" idx="1"/>
          </p:nvPr>
        </p:nvSpPr>
        <p:spPr>
          <a:xfrm>
            <a:off x="685800" y="1142998"/>
            <a:ext cx="7772400" cy="47244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>
                <a:latin typeface="Courier New" pitchFamily="49" charset="0"/>
              </a:rPr>
              <a:t>mean(A):</a:t>
            </a:r>
            <a:r>
              <a:rPr lang="en-US" sz="2800" dirty="0">
                <a:latin typeface="Times-Roman" charset="0"/>
              </a:rPr>
              <a:t>mean value of a vector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latin typeface="Courier New" pitchFamily="49" charset="0"/>
              </a:rPr>
              <a:t>max(A), min (A):</a:t>
            </a:r>
            <a:r>
              <a:rPr lang="en-US" sz="2800" dirty="0">
                <a:latin typeface="Times-Roman" charset="0"/>
              </a:rPr>
              <a:t> maximum and minimum. 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latin typeface="Courier New" pitchFamily="49" charset="0"/>
              </a:rPr>
              <a:t>sum(A):</a:t>
            </a:r>
            <a:r>
              <a:rPr lang="en-US" sz="2800" dirty="0">
                <a:latin typeface="Times-Roman" charset="0"/>
              </a:rPr>
              <a:t>  summation.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latin typeface="Courier New" pitchFamily="49" charset="0"/>
              </a:rPr>
              <a:t>sort(A):</a:t>
            </a:r>
            <a:r>
              <a:rPr lang="en-US" sz="2800" dirty="0">
                <a:latin typeface="Times-Roman" charset="0"/>
              </a:rPr>
              <a:t> sorted vector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latin typeface="Courier New" pitchFamily="49" charset="0"/>
              </a:rPr>
              <a:t>median(A):</a:t>
            </a:r>
            <a:r>
              <a:rPr lang="en-US" sz="2800" dirty="0">
                <a:latin typeface="Times-Roman" charset="0"/>
              </a:rPr>
              <a:t> median value</a:t>
            </a:r>
          </a:p>
          <a:p>
            <a:pPr>
              <a:lnSpc>
                <a:spcPct val="90000"/>
              </a:lnSpc>
            </a:pPr>
            <a:r>
              <a:rPr lang="en-US" sz="2400" dirty="0" err="1">
                <a:latin typeface="Courier New" pitchFamily="49" charset="0"/>
              </a:rPr>
              <a:t>std</a:t>
            </a:r>
            <a:r>
              <a:rPr lang="en-US" sz="2400" dirty="0">
                <a:latin typeface="Courier New" pitchFamily="49" charset="0"/>
              </a:rPr>
              <a:t>(A):</a:t>
            </a:r>
            <a:r>
              <a:rPr lang="en-US" sz="2800" dirty="0">
                <a:latin typeface="Times-Roman" charset="0"/>
              </a:rPr>
              <a:t> standard deviation. </a:t>
            </a:r>
          </a:p>
          <a:p>
            <a:pPr>
              <a:lnSpc>
                <a:spcPct val="90000"/>
              </a:lnSpc>
            </a:pPr>
            <a:r>
              <a:rPr lang="en-US" sz="2400" dirty="0" err="1">
                <a:latin typeface="Courier New" pitchFamily="49" charset="0"/>
              </a:rPr>
              <a:t>det</a:t>
            </a:r>
            <a:r>
              <a:rPr lang="en-US" sz="2400" dirty="0">
                <a:latin typeface="Courier New" pitchFamily="49" charset="0"/>
              </a:rPr>
              <a:t>(A) :</a:t>
            </a:r>
            <a:r>
              <a:rPr lang="en-US" sz="2800" dirty="0">
                <a:latin typeface="Times-Roman" charset="0"/>
              </a:rPr>
              <a:t>  determinant of a square matrix 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latin typeface="Courier New" pitchFamily="49" charset="0"/>
              </a:rPr>
              <a:t>dot(</a:t>
            </a:r>
            <a:r>
              <a:rPr lang="en-US" sz="2400" dirty="0" err="1">
                <a:latin typeface="Courier New" pitchFamily="49" charset="0"/>
              </a:rPr>
              <a:t>a,b</a:t>
            </a:r>
            <a:r>
              <a:rPr lang="en-US" sz="2400" dirty="0">
                <a:latin typeface="Courier New" pitchFamily="49" charset="0"/>
              </a:rPr>
              <a:t>): </a:t>
            </a:r>
            <a:r>
              <a:rPr lang="en-US" sz="2800" dirty="0">
                <a:latin typeface="Times-Roman" charset="0"/>
              </a:rPr>
              <a:t>dot product of two vectors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latin typeface="Courier New" pitchFamily="49" charset="0"/>
              </a:rPr>
              <a:t>Cross(</a:t>
            </a:r>
            <a:r>
              <a:rPr lang="en-US" sz="2400" dirty="0" err="1">
                <a:latin typeface="Courier New" pitchFamily="49" charset="0"/>
              </a:rPr>
              <a:t>a,b</a:t>
            </a:r>
            <a:r>
              <a:rPr lang="en-US" sz="2400" dirty="0">
                <a:latin typeface="Courier New" pitchFamily="49" charset="0"/>
              </a:rPr>
              <a:t>): </a:t>
            </a:r>
            <a:r>
              <a:rPr lang="en-US" sz="2800" dirty="0">
                <a:latin typeface="Times-Roman" charset="0"/>
              </a:rPr>
              <a:t>cross product of two vectors</a:t>
            </a:r>
          </a:p>
          <a:p>
            <a:pPr>
              <a:lnSpc>
                <a:spcPct val="90000"/>
              </a:lnSpc>
            </a:pPr>
            <a:r>
              <a:rPr lang="en-US" sz="2400" dirty="0" err="1">
                <a:latin typeface="Courier New" pitchFamily="49" charset="0"/>
              </a:rPr>
              <a:t>Inv</a:t>
            </a:r>
            <a:r>
              <a:rPr lang="en-US" sz="2400" dirty="0">
                <a:latin typeface="Courier New" pitchFamily="49" charset="0"/>
              </a:rPr>
              <a:t>(A): </a:t>
            </a:r>
            <a:r>
              <a:rPr lang="en-US" sz="2800" dirty="0">
                <a:latin typeface="Times-Roman" charset="0"/>
              </a:rPr>
              <a:t>Inverse of a matrix 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12201" y="6356350"/>
            <a:ext cx="381000" cy="365125"/>
          </a:xfrm>
        </p:spPr>
        <p:txBody>
          <a:bodyPr/>
          <a:lstStyle/>
          <a:p>
            <a:fld id="{DAD63442-7D9E-5D4A-A5AF-A14AF3124EE3}" type="slidenum">
              <a:rPr lang="pt-BR" smtClean="0"/>
              <a:pPr/>
              <a:t>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77933" y="6356350"/>
            <a:ext cx="3208867" cy="365125"/>
          </a:xfrm>
        </p:spPr>
        <p:txBody>
          <a:bodyPr/>
          <a:lstStyle/>
          <a:p>
            <a:r>
              <a:rPr lang="pt-BR" dirty="0" smtClean="0"/>
              <a:t>Aprendizagem de Máquina – IN1102</a:t>
            </a:r>
          </a:p>
          <a:p>
            <a:r>
              <a:rPr lang="pt-BR" dirty="0" smtClean="0"/>
              <a:t>MATLAB – Basics </a:t>
            </a:r>
          </a:p>
          <a:p>
            <a:r>
              <a:rPr lang="en-US" dirty="0" smtClean="0"/>
              <a:t>© 2014 – </a:t>
            </a:r>
            <a:r>
              <a:rPr lang="en-US" dirty="0" err="1" smtClean="0"/>
              <a:t>Arley</a:t>
            </a:r>
            <a:r>
              <a:rPr lang="en-US" dirty="0" smtClean="0"/>
              <a:t> </a:t>
            </a:r>
            <a:r>
              <a:rPr lang="en-US" dirty="0" err="1" smtClean="0"/>
              <a:t>Ristar</a:t>
            </a:r>
            <a:endParaRPr lang="pt-BR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57200" y="274638"/>
            <a:ext cx="8229600" cy="6397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Some Built-in functions</a:t>
            </a:r>
          </a:p>
        </p:txBody>
      </p:sp>
    </p:spTree>
    <p:extLst>
      <p:ext uri="{BB962C8B-B14F-4D97-AF65-F5344CB8AC3E}">
        <p14:creationId xmlns:p14="http://schemas.microsoft.com/office/powerpoint/2010/main" val="1348008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143000"/>
            <a:ext cx="8001000" cy="48768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Given the matrix: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800"/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Then: </a:t>
            </a:r>
          </a:p>
          <a:p>
            <a:pPr lvl="1">
              <a:lnSpc>
                <a:spcPct val="150000"/>
              </a:lnSpc>
              <a:buFontTx/>
              <a:buNone/>
            </a:pPr>
            <a:r>
              <a:rPr lang="en-US" sz="2400">
                <a:latin typeface="Courier New" pitchFamily="49" charset="0"/>
              </a:rPr>
              <a:t>A(1,2) = 0.6068         </a:t>
            </a:r>
          </a:p>
          <a:p>
            <a:pPr lvl="1" eaLnBrk="0" hangingPunct="0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sz="2400">
                <a:latin typeface="Courier New" pitchFamily="49" charset="0"/>
              </a:rPr>
              <a:t>A(3) = 0.6068</a:t>
            </a:r>
          </a:p>
          <a:p>
            <a:pPr lvl="1">
              <a:lnSpc>
                <a:spcPct val="150000"/>
              </a:lnSpc>
              <a:buFontTx/>
              <a:buNone/>
            </a:pPr>
            <a:r>
              <a:rPr lang="en-US" sz="2400">
                <a:latin typeface="Courier New" pitchFamily="49" charset="0"/>
              </a:rPr>
              <a:t>A(:,1) = [0.9501</a:t>
            </a:r>
          </a:p>
          <a:p>
            <a:pPr lvl="1">
              <a:lnSpc>
                <a:spcPct val="150000"/>
              </a:lnSpc>
              <a:buFontTx/>
              <a:buNone/>
            </a:pPr>
            <a:r>
              <a:rPr lang="en-US" sz="2400">
                <a:latin typeface="Courier New" pitchFamily="49" charset="0"/>
              </a:rPr>
              <a:t>         0.2311 ]</a:t>
            </a:r>
          </a:p>
          <a:p>
            <a:pPr lvl="1">
              <a:lnSpc>
                <a:spcPct val="150000"/>
              </a:lnSpc>
              <a:buFontTx/>
              <a:buNone/>
            </a:pPr>
            <a:r>
              <a:rPr lang="en-US" sz="2400">
                <a:latin typeface="Courier New" pitchFamily="49" charset="0"/>
              </a:rPr>
              <a:t>A(1,2:3)=[</a:t>
            </a:r>
            <a:r>
              <a:rPr lang="en-US" sz="2000">
                <a:latin typeface="Courier New" pitchFamily="49" charset="0"/>
              </a:rPr>
              <a:t>0.6068   0.4231</a:t>
            </a:r>
            <a:r>
              <a:rPr lang="en-US" sz="2400">
                <a:latin typeface="Courier New" pitchFamily="49" charset="0"/>
              </a:rPr>
              <a:t>]</a:t>
            </a:r>
          </a:p>
          <a:p>
            <a:pPr eaLnBrk="0" hangingPunct="0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sz="2400">
              <a:latin typeface="Courier New" pitchFamily="49" charset="0"/>
            </a:endParaRP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1800">
                <a:latin typeface="Courier" pitchFamily="34" charset="0"/>
              </a:rPr>
              <a:t> 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3962400" y="1219200"/>
            <a:ext cx="4800600" cy="1066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3962400" y="1295400"/>
            <a:ext cx="46482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>
                <a:latin typeface="Courier New" pitchFamily="49" charset="0"/>
              </a:rPr>
              <a:t>A =</a:t>
            </a:r>
          </a:p>
          <a:p>
            <a:r>
              <a:rPr lang="en-US" sz="2000">
                <a:latin typeface="Courier New" pitchFamily="49" charset="0"/>
              </a:rPr>
              <a:t>    0.9501   0.6068   0.4231   </a:t>
            </a:r>
          </a:p>
          <a:p>
            <a:r>
              <a:rPr lang="en-US" sz="2000">
                <a:latin typeface="Courier New" pitchFamily="49" charset="0"/>
              </a:rPr>
              <a:t>    0.2311   0.4860   0.2774 </a:t>
            </a:r>
          </a:p>
        </p:txBody>
      </p:sp>
      <p:sp>
        <p:nvSpPr>
          <p:cNvPr id="24584" name="Line 8"/>
          <p:cNvSpPr>
            <a:spLocks noChangeShapeType="1"/>
          </p:cNvSpPr>
          <p:nvPr/>
        </p:nvSpPr>
        <p:spPr bwMode="auto">
          <a:xfrm>
            <a:off x="4114800" y="30480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graphicFrame>
        <p:nvGraphicFramePr>
          <p:cNvPr id="24585" name="Object 9"/>
          <p:cNvGraphicFramePr>
            <a:graphicFrameLocks noChangeAspect="1"/>
          </p:cNvGraphicFramePr>
          <p:nvPr/>
        </p:nvGraphicFramePr>
        <p:xfrm>
          <a:off x="5029200" y="2819400"/>
          <a:ext cx="2819400" cy="46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Equation" r:id="rId3" imgW="1231900" imgH="203200" progId="Equation.3">
                  <p:embed/>
                </p:oleObj>
              </mc:Choice>
              <mc:Fallback>
                <p:oleObj name="Equation" r:id="rId3" imgW="12319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2819400"/>
                        <a:ext cx="2819400" cy="465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6" name="Object 10"/>
          <p:cNvGraphicFramePr>
            <a:graphicFrameLocks noChangeAspect="1"/>
          </p:cNvGraphicFramePr>
          <p:nvPr/>
        </p:nvGraphicFramePr>
        <p:xfrm>
          <a:off x="5105400" y="3429000"/>
          <a:ext cx="2905125" cy="436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Equation" r:id="rId5" imgW="1181100" imgH="177800" progId="Equation.3">
                  <p:embed/>
                </p:oleObj>
              </mc:Choice>
              <mc:Fallback>
                <p:oleObj name="Equation" r:id="rId5" imgW="1181100" imgH="177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3429000"/>
                        <a:ext cx="2905125" cy="436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7" name="Line 11"/>
          <p:cNvSpPr>
            <a:spLocks noChangeShapeType="1"/>
          </p:cNvSpPr>
          <p:nvPr/>
        </p:nvSpPr>
        <p:spPr bwMode="auto">
          <a:xfrm>
            <a:off x="4114800" y="36576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4589" name="Line 13"/>
          <p:cNvSpPr>
            <a:spLocks noChangeShapeType="1"/>
          </p:cNvSpPr>
          <p:nvPr/>
        </p:nvSpPr>
        <p:spPr bwMode="auto">
          <a:xfrm>
            <a:off x="4419600" y="1676400"/>
            <a:ext cx="0" cy="53340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4590" name="Line 14"/>
          <p:cNvSpPr>
            <a:spLocks noChangeShapeType="1"/>
          </p:cNvSpPr>
          <p:nvPr/>
        </p:nvSpPr>
        <p:spPr bwMode="auto">
          <a:xfrm>
            <a:off x="4724400" y="1524000"/>
            <a:ext cx="3505200" cy="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4591" name="Text Box 15"/>
          <p:cNvSpPr txBox="1">
            <a:spLocks noChangeArrowheads="1"/>
          </p:cNvSpPr>
          <p:nvPr/>
        </p:nvSpPr>
        <p:spPr bwMode="auto">
          <a:xfrm>
            <a:off x="4022725" y="1766888"/>
            <a:ext cx="368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i="1"/>
              <a:t>m</a:t>
            </a:r>
          </a:p>
        </p:txBody>
      </p:sp>
      <p:sp>
        <p:nvSpPr>
          <p:cNvPr id="24592" name="Text Box 16"/>
          <p:cNvSpPr txBox="1">
            <a:spLocks noChangeArrowheads="1"/>
          </p:cNvSpPr>
          <p:nvPr/>
        </p:nvSpPr>
        <p:spPr bwMode="auto">
          <a:xfrm>
            <a:off x="5683250" y="1192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i="1"/>
              <a:t>n</a:t>
            </a:r>
          </a:p>
        </p:txBody>
      </p:sp>
      <p:sp>
        <p:nvSpPr>
          <p:cNvPr id="24593" name="Line 17"/>
          <p:cNvSpPr>
            <a:spLocks noChangeShapeType="1"/>
          </p:cNvSpPr>
          <p:nvPr/>
        </p:nvSpPr>
        <p:spPr bwMode="auto">
          <a:xfrm flipV="1">
            <a:off x="1752600" y="4267200"/>
            <a:ext cx="0" cy="3048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4594" name="Text Box 18"/>
          <p:cNvSpPr txBox="1">
            <a:spLocks noChangeArrowheads="1"/>
          </p:cNvSpPr>
          <p:nvPr/>
        </p:nvSpPr>
        <p:spPr bwMode="auto">
          <a:xfrm>
            <a:off x="1447800" y="4419600"/>
            <a:ext cx="641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2"/>
                </a:solidFill>
              </a:rPr>
              <a:t>1:</a:t>
            </a:r>
            <a:r>
              <a:rPr lang="en-US" i="1">
                <a:solidFill>
                  <a:schemeClr val="bg2"/>
                </a:solidFill>
              </a:rPr>
              <a:t>m</a:t>
            </a:r>
          </a:p>
        </p:txBody>
      </p:sp>
      <p:sp>
        <p:nvSpPr>
          <p:cNvPr id="24596" name="Text Box 20"/>
          <p:cNvSpPr txBox="1">
            <a:spLocks noChangeArrowheads="1"/>
          </p:cNvSpPr>
          <p:nvPr/>
        </p:nvSpPr>
        <p:spPr bwMode="auto">
          <a:xfrm>
            <a:off x="8213725" y="30130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1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12201" y="6356350"/>
            <a:ext cx="381000" cy="365125"/>
          </a:xfrm>
        </p:spPr>
        <p:txBody>
          <a:bodyPr/>
          <a:lstStyle/>
          <a:p>
            <a:fld id="{DAD63442-7D9E-5D4A-A5AF-A14AF3124EE3}" type="slidenum">
              <a:rPr lang="pt-BR" smtClean="0"/>
              <a:pPr/>
              <a:t>14</a:t>
            </a:fld>
            <a:endParaRPr lang="pt-BR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77933" y="6356350"/>
            <a:ext cx="3208867" cy="365125"/>
          </a:xfrm>
        </p:spPr>
        <p:txBody>
          <a:bodyPr/>
          <a:lstStyle/>
          <a:p>
            <a:r>
              <a:rPr lang="pt-BR" dirty="0" smtClean="0"/>
              <a:t>Aprendizagem de Máquina – IN1102</a:t>
            </a:r>
          </a:p>
          <a:p>
            <a:r>
              <a:rPr lang="pt-BR" dirty="0" smtClean="0"/>
              <a:t>MATLAB – Basics </a:t>
            </a:r>
          </a:p>
          <a:p>
            <a:r>
              <a:rPr lang="en-US" dirty="0" smtClean="0"/>
              <a:t>© 2014 – </a:t>
            </a:r>
            <a:r>
              <a:rPr lang="en-US" dirty="0" err="1" smtClean="0"/>
              <a:t>Arley</a:t>
            </a:r>
            <a:r>
              <a:rPr lang="en-US" dirty="0" smtClean="0"/>
              <a:t> </a:t>
            </a:r>
            <a:r>
              <a:rPr lang="en-US" dirty="0" err="1" smtClean="0"/>
              <a:t>Ristar</a:t>
            </a:r>
            <a:endParaRPr lang="pt-BR" dirty="0"/>
          </a:p>
        </p:txBody>
      </p:sp>
      <p:sp>
        <p:nvSpPr>
          <p:cNvPr id="19" name="Rectangle 2"/>
          <p:cNvSpPr txBox="1">
            <a:spLocks noChangeArrowheads="1"/>
          </p:cNvSpPr>
          <p:nvPr/>
        </p:nvSpPr>
        <p:spPr>
          <a:xfrm>
            <a:off x="457200" y="274638"/>
            <a:ext cx="8229600" cy="6397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Indexing Matrices</a:t>
            </a:r>
          </a:p>
        </p:txBody>
      </p:sp>
    </p:spTree>
    <p:extLst>
      <p:ext uri="{BB962C8B-B14F-4D97-AF65-F5344CB8AC3E}">
        <p14:creationId xmlns:p14="http://schemas.microsoft.com/office/powerpoint/2010/main" val="172188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3" name="Rectangle 5"/>
          <p:cNvSpPr>
            <a:spLocks noChangeArrowheads="1"/>
          </p:cNvSpPr>
          <p:nvPr/>
        </p:nvSpPr>
        <p:spPr bwMode="auto">
          <a:xfrm>
            <a:off x="990600" y="1142998"/>
            <a:ext cx="3200400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>
                <a:latin typeface="Courier New" pitchFamily="49" charset="0"/>
              </a:rPr>
              <a:t>&gt;&gt; A=1:3</a:t>
            </a:r>
          </a:p>
          <a:p>
            <a:r>
              <a:rPr lang="en-US" sz="2000">
                <a:latin typeface="Courier New" pitchFamily="49" charset="0"/>
              </a:rPr>
              <a:t>A=</a:t>
            </a:r>
          </a:p>
          <a:p>
            <a:r>
              <a:rPr lang="en-US" sz="2000">
                <a:latin typeface="Courier New" pitchFamily="49" charset="0"/>
              </a:rPr>
              <a:t>   1  2  3</a:t>
            </a:r>
          </a:p>
          <a:p>
            <a:r>
              <a:rPr lang="en-US" sz="2000">
                <a:latin typeface="Courier New" pitchFamily="49" charset="0"/>
              </a:rPr>
              <a:t>&gt;&gt; A(4:6)=5:2:9</a:t>
            </a:r>
          </a:p>
          <a:p>
            <a:r>
              <a:rPr lang="en-US" sz="2000">
                <a:latin typeface="Courier New" pitchFamily="49" charset="0"/>
              </a:rPr>
              <a:t>A=</a:t>
            </a:r>
          </a:p>
          <a:p>
            <a:r>
              <a:rPr lang="en-US" sz="2000">
                <a:latin typeface="Courier New" pitchFamily="49" charset="0"/>
              </a:rPr>
              <a:t>   1  2  3  5  7  9</a:t>
            </a:r>
          </a:p>
          <a:p>
            <a:endParaRPr lang="en-US" sz="2000">
              <a:latin typeface="Courier New" pitchFamily="49" charset="0"/>
            </a:endParaRPr>
          </a:p>
          <a:p>
            <a:r>
              <a:rPr lang="en-US" sz="2000">
                <a:latin typeface="Courier New" pitchFamily="49" charset="0"/>
              </a:rPr>
              <a:t>&gt;&gt; B=1:2</a:t>
            </a:r>
          </a:p>
          <a:p>
            <a:r>
              <a:rPr lang="en-US" sz="2000">
                <a:latin typeface="Courier New" pitchFamily="49" charset="0"/>
              </a:rPr>
              <a:t>B= </a:t>
            </a:r>
          </a:p>
          <a:p>
            <a:r>
              <a:rPr lang="en-US" sz="2000">
                <a:latin typeface="Courier New" pitchFamily="49" charset="0"/>
              </a:rPr>
              <a:t>   1  2</a:t>
            </a:r>
          </a:p>
          <a:p>
            <a:r>
              <a:rPr lang="en-US" sz="2000">
                <a:latin typeface="Courier New" pitchFamily="49" charset="0"/>
              </a:rPr>
              <a:t>&gt;&gt; B(5)=7;</a:t>
            </a:r>
          </a:p>
          <a:p>
            <a:r>
              <a:rPr lang="en-US" sz="2000">
                <a:latin typeface="Courier New" pitchFamily="49" charset="0"/>
              </a:rPr>
              <a:t>B=</a:t>
            </a:r>
            <a:br>
              <a:rPr lang="en-US" sz="2000">
                <a:latin typeface="Courier New" pitchFamily="49" charset="0"/>
              </a:rPr>
            </a:br>
            <a:r>
              <a:rPr lang="en-US" sz="2000">
                <a:latin typeface="Courier New" pitchFamily="49" charset="0"/>
              </a:rPr>
              <a:t>   1  2  0  0  7 </a:t>
            </a:r>
          </a:p>
          <a:p>
            <a:endParaRPr lang="en-US" sz="2000">
              <a:latin typeface="Courier New" pitchFamily="49" charset="0"/>
            </a:endParaRPr>
          </a:p>
          <a:p>
            <a:r>
              <a:rPr lang="en-US" sz="2000">
                <a:latin typeface="Courier New" pitchFamily="49" charset="0"/>
              </a:rPr>
              <a:t> </a:t>
            </a:r>
            <a:endParaRPr lang="en-US">
              <a:latin typeface="Courier New" pitchFamily="49" charset="0"/>
            </a:endParaRPr>
          </a:p>
        </p:txBody>
      </p:sp>
      <p:sp>
        <p:nvSpPr>
          <p:cNvPr id="43015" name="Rectangle 7"/>
          <p:cNvSpPr>
            <a:spLocks noChangeArrowheads="1"/>
          </p:cNvSpPr>
          <p:nvPr/>
        </p:nvSpPr>
        <p:spPr bwMode="auto">
          <a:xfrm>
            <a:off x="5029200" y="1066798"/>
            <a:ext cx="3581400" cy="527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>
                <a:latin typeface="Courier New" pitchFamily="49" charset="0"/>
              </a:rPr>
              <a:t>&gt;&gt; C=[1 2; 3 4]</a:t>
            </a:r>
          </a:p>
          <a:p>
            <a:r>
              <a:rPr lang="en-US" sz="2000">
                <a:latin typeface="Courier New" pitchFamily="49" charset="0"/>
              </a:rPr>
              <a:t>C=</a:t>
            </a:r>
          </a:p>
          <a:p>
            <a:r>
              <a:rPr lang="en-US" sz="2000">
                <a:latin typeface="Courier New" pitchFamily="49" charset="0"/>
              </a:rPr>
              <a:t>   1  2</a:t>
            </a:r>
          </a:p>
          <a:p>
            <a:r>
              <a:rPr lang="en-US" sz="2000">
                <a:latin typeface="Courier New" pitchFamily="49" charset="0"/>
              </a:rPr>
              <a:t>   3  4 </a:t>
            </a:r>
          </a:p>
          <a:p>
            <a:r>
              <a:rPr lang="en-US" sz="2000">
                <a:latin typeface="Courier New" pitchFamily="49" charset="0"/>
              </a:rPr>
              <a:t>&gt;&gt; C(3,:)=[5 6];</a:t>
            </a:r>
          </a:p>
          <a:p>
            <a:r>
              <a:rPr lang="en-US" sz="2000">
                <a:latin typeface="Courier New" pitchFamily="49" charset="0"/>
              </a:rPr>
              <a:t>C=</a:t>
            </a:r>
          </a:p>
          <a:p>
            <a:r>
              <a:rPr lang="en-US" sz="2000">
                <a:latin typeface="Courier New" pitchFamily="49" charset="0"/>
              </a:rPr>
              <a:t>   1  2</a:t>
            </a:r>
          </a:p>
          <a:p>
            <a:r>
              <a:rPr lang="en-US" sz="2000">
                <a:latin typeface="Courier New" pitchFamily="49" charset="0"/>
              </a:rPr>
              <a:t>   3  4</a:t>
            </a:r>
          </a:p>
          <a:p>
            <a:r>
              <a:rPr lang="en-US" sz="2000">
                <a:latin typeface="Courier New" pitchFamily="49" charset="0"/>
              </a:rPr>
              <a:t>   5  6</a:t>
            </a:r>
          </a:p>
          <a:p>
            <a:endParaRPr lang="en-US" sz="2000">
              <a:latin typeface="Courier New" pitchFamily="49" charset="0"/>
            </a:endParaRPr>
          </a:p>
          <a:p>
            <a:r>
              <a:rPr lang="en-US" sz="2000">
                <a:latin typeface="Courier New" pitchFamily="49" charset="0"/>
              </a:rPr>
              <a:t>&gt;&gt; D=linspace(4,12,3);</a:t>
            </a:r>
          </a:p>
          <a:p>
            <a:r>
              <a:rPr lang="en-US" sz="2000">
                <a:latin typeface="Courier New" pitchFamily="49" charset="0"/>
              </a:rPr>
              <a:t>&gt;&gt; E=[C D’] </a:t>
            </a:r>
          </a:p>
          <a:p>
            <a:r>
              <a:rPr lang="en-US" sz="2000">
                <a:latin typeface="Courier New" pitchFamily="49" charset="0"/>
              </a:rPr>
              <a:t>E= </a:t>
            </a:r>
          </a:p>
          <a:p>
            <a:r>
              <a:rPr lang="en-US" sz="2000">
                <a:latin typeface="Courier New" pitchFamily="49" charset="0"/>
              </a:rPr>
              <a:t>   1  2  4</a:t>
            </a:r>
          </a:p>
          <a:p>
            <a:r>
              <a:rPr lang="en-US" sz="2000">
                <a:latin typeface="Courier New" pitchFamily="49" charset="0"/>
              </a:rPr>
              <a:t>   3  4  8</a:t>
            </a:r>
          </a:p>
          <a:p>
            <a:r>
              <a:rPr lang="en-US" sz="2000">
                <a:latin typeface="Courier New" pitchFamily="49" charset="0"/>
              </a:rPr>
              <a:t>   5  6  12</a:t>
            </a:r>
          </a:p>
          <a:p>
            <a:r>
              <a:rPr lang="en-US" sz="2000">
                <a:latin typeface="Courier New" pitchFamily="49" charset="0"/>
              </a:rPr>
              <a:t> </a:t>
            </a:r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77982" y="228600"/>
            <a:ext cx="7772400" cy="838200"/>
          </a:xfrm>
        </p:spPr>
        <p:txBody>
          <a:bodyPr/>
          <a:lstStyle/>
          <a:p>
            <a:r>
              <a:rPr lang="en-US" sz="3600" dirty="0"/>
              <a:t>Adding Elements to a Vector or a Matrix</a:t>
            </a:r>
          </a:p>
        </p:txBody>
      </p:sp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914400" y="1066798"/>
            <a:ext cx="3352800" cy="5105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43014" name="Rectangle 6"/>
          <p:cNvSpPr>
            <a:spLocks noChangeArrowheads="1"/>
          </p:cNvSpPr>
          <p:nvPr/>
        </p:nvSpPr>
        <p:spPr bwMode="auto">
          <a:xfrm>
            <a:off x="4953000" y="1066798"/>
            <a:ext cx="3505200" cy="5105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12201" y="6356350"/>
            <a:ext cx="381000" cy="365125"/>
          </a:xfrm>
        </p:spPr>
        <p:txBody>
          <a:bodyPr/>
          <a:lstStyle/>
          <a:p>
            <a:fld id="{DAD63442-7D9E-5D4A-A5AF-A14AF3124EE3}" type="slidenum">
              <a:rPr lang="pt-BR" smtClean="0"/>
              <a:pPr/>
              <a:t>15</a:t>
            </a:fld>
            <a:endParaRPr lang="pt-BR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77933" y="6356350"/>
            <a:ext cx="3208867" cy="365125"/>
          </a:xfrm>
        </p:spPr>
        <p:txBody>
          <a:bodyPr/>
          <a:lstStyle/>
          <a:p>
            <a:r>
              <a:rPr lang="pt-BR" dirty="0" smtClean="0"/>
              <a:t>Aprendizagem de Máquina – IN1102</a:t>
            </a:r>
          </a:p>
          <a:p>
            <a:r>
              <a:rPr lang="pt-BR" dirty="0" smtClean="0"/>
              <a:t>MATLAB – Basics </a:t>
            </a:r>
          </a:p>
          <a:p>
            <a:r>
              <a:rPr lang="en-US" dirty="0" smtClean="0"/>
              <a:t>© 2014 – </a:t>
            </a:r>
            <a:r>
              <a:rPr lang="en-US" dirty="0" err="1" smtClean="0"/>
              <a:t>Arley</a:t>
            </a:r>
            <a:r>
              <a:rPr lang="en-US" dirty="0" smtClean="0"/>
              <a:t> </a:t>
            </a:r>
            <a:r>
              <a:rPr lang="en-US" dirty="0" err="1" smtClean="0"/>
              <a:t>Ristar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4772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/>
              <a:t>Programming in MATLAB:  Scripts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Scripts have no input and output</a:t>
            </a:r>
          </a:p>
          <a:p>
            <a:r>
              <a:rPr lang="en-US"/>
              <a:t>List of commands</a:t>
            </a:r>
          </a:p>
          <a:p>
            <a:r>
              <a:rPr lang="en-US"/>
              <a:t>Variables are available on completion</a:t>
            </a:r>
          </a:p>
          <a:p>
            <a:r>
              <a:rPr lang="en-US"/>
              <a:t>Simple example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914400" y="4495800"/>
            <a:ext cx="7391400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1219200" y="4564063"/>
            <a:ext cx="688975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latin typeface="Courier New" pitchFamily="49" charset="0"/>
              </a:rPr>
              <a:t>theta = -pi:0.01:pi;       % Computations  </a:t>
            </a:r>
          </a:p>
          <a:p>
            <a:pPr eaLnBrk="0" hangingPunct="0"/>
            <a:r>
              <a:rPr lang="en-US" sz="2000">
                <a:latin typeface="Courier New" pitchFamily="49" charset="0"/>
              </a:rPr>
              <a:t>rho  = 2 *sin(5 *theta).^2;</a:t>
            </a:r>
          </a:p>
          <a:p>
            <a:pPr eaLnBrk="0" hangingPunct="0"/>
            <a:r>
              <a:rPr lang="en-US" sz="2000">
                <a:latin typeface="Courier New" pitchFamily="49" charset="0"/>
              </a:rPr>
              <a:t>polar(theta,rho)           % Graphics output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12201" y="6356350"/>
            <a:ext cx="381000" cy="365125"/>
          </a:xfrm>
        </p:spPr>
        <p:txBody>
          <a:bodyPr/>
          <a:lstStyle/>
          <a:p>
            <a:fld id="{DAD63442-7D9E-5D4A-A5AF-A14AF3124EE3}" type="slidenum">
              <a:rPr lang="pt-BR" smtClean="0"/>
              <a:pPr/>
              <a:t>16</a:t>
            </a:fld>
            <a:endParaRPr lang="pt-BR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77933" y="6356350"/>
            <a:ext cx="3208867" cy="365125"/>
          </a:xfrm>
        </p:spPr>
        <p:txBody>
          <a:bodyPr/>
          <a:lstStyle/>
          <a:p>
            <a:r>
              <a:rPr lang="pt-BR" dirty="0" smtClean="0"/>
              <a:t>Aprendizagem de Máquina – IN1102</a:t>
            </a:r>
          </a:p>
          <a:p>
            <a:r>
              <a:rPr lang="pt-BR" dirty="0" smtClean="0"/>
              <a:t>MATLAB – Basics </a:t>
            </a:r>
          </a:p>
          <a:p>
            <a:r>
              <a:rPr lang="en-US" dirty="0" smtClean="0"/>
              <a:t>© 2014 – </a:t>
            </a:r>
            <a:r>
              <a:rPr lang="en-US" dirty="0" err="1" smtClean="0"/>
              <a:t>Arley</a:t>
            </a:r>
            <a:r>
              <a:rPr lang="en-US" dirty="0" smtClean="0"/>
              <a:t> </a:t>
            </a:r>
            <a:r>
              <a:rPr lang="en-US" dirty="0" err="1" smtClean="0"/>
              <a:t>Ristar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28625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Programming MATLAB: Functions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18403"/>
            <a:ext cx="7772400" cy="3581400"/>
          </a:xfrm>
          <a:noFill/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buFontTx/>
              <a:buNone/>
            </a:pPr>
            <a:r>
              <a:rPr lang="en-US" sz="2000" dirty="0">
                <a:solidFill>
                  <a:schemeClr val="accent2"/>
                </a:solidFill>
                <a:latin typeface="Courier New" pitchFamily="49" charset="0"/>
              </a:rPr>
              <a:t>function </a:t>
            </a:r>
            <a:r>
              <a:rPr lang="en-US" sz="2000" dirty="0">
                <a:latin typeface="Courier New" pitchFamily="49" charset="0"/>
              </a:rPr>
              <a:t>f = fact(n)           </a:t>
            </a:r>
            <a:r>
              <a:rPr lang="en-US" sz="2400" dirty="0"/>
              <a:t>definition</a:t>
            </a:r>
            <a:r>
              <a:rPr lang="en-US" sz="2000" dirty="0">
                <a:latin typeface="Courier New" pitchFamily="49" charset="0"/>
              </a:rPr>
              <a:t> </a:t>
            </a:r>
          </a:p>
          <a:p>
            <a:pPr>
              <a:buFontTx/>
              <a:buNone/>
            </a:pPr>
            <a:r>
              <a:rPr lang="en-US" sz="2000" dirty="0">
                <a:latin typeface="Courier New" pitchFamily="49" charset="0"/>
              </a:rPr>
              <a:t>% FACT Factorial.              </a:t>
            </a:r>
            <a:r>
              <a:rPr lang="en-US" sz="2400" dirty="0"/>
              <a:t>help line</a:t>
            </a:r>
          </a:p>
          <a:p>
            <a:pPr>
              <a:buFontTx/>
              <a:buNone/>
            </a:pPr>
            <a:r>
              <a:rPr lang="en-US" sz="2000" dirty="0">
                <a:latin typeface="Courier New" pitchFamily="49" charset="0"/>
              </a:rPr>
              <a:t>% FACT(N) returns the factorial of N</a:t>
            </a:r>
          </a:p>
          <a:p>
            <a:pPr>
              <a:buFontTx/>
              <a:buNone/>
            </a:pPr>
            <a:r>
              <a:rPr lang="en-US" sz="2000" dirty="0">
                <a:latin typeface="Courier New" pitchFamily="49" charset="0"/>
              </a:rPr>
              <a:t>% usually denoted by N! </a:t>
            </a:r>
          </a:p>
          <a:p>
            <a:pPr>
              <a:buFontTx/>
              <a:buNone/>
            </a:pPr>
            <a:r>
              <a:rPr lang="en-US" sz="2000" dirty="0">
                <a:latin typeface="Courier New" pitchFamily="49" charset="0"/>
              </a:rPr>
              <a:t>% Put simply, FACT(N) is PROD(1:N). </a:t>
            </a:r>
          </a:p>
          <a:p>
            <a:pPr>
              <a:buFontTx/>
              <a:buNone/>
            </a:pPr>
            <a:endParaRPr lang="en-US" sz="2000" dirty="0">
              <a:latin typeface="Courier New" pitchFamily="49" charset="0"/>
            </a:endParaRPr>
          </a:p>
          <a:p>
            <a:pPr>
              <a:buFontTx/>
              <a:buNone/>
            </a:pPr>
            <a:r>
              <a:rPr lang="en-US" sz="2000" dirty="0">
                <a:latin typeface="Courier New" pitchFamily="49" charset="0"/>
              </a:rPr>
              <a:t>f = prod(1:n);    % Function body</a:t>
            </a:r>
          </a:p>
          <a:p>
            <a:pPr>
              <a:buFontTx/>
              <a:buNone/>
            </a:pPr>
            <a:r>
              <a:rPr lang="en-US" sz="2000" dirty="0">
                <a:latin typeface="Courier New" pitchFamily="49" charset="0"/>
              </a:rPr>
              <a:t>return 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685800" y="1905000"/>
            <a:ext cx="5410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pt-BR" sz="3200">
              <a:latin typeface="Times"/>
            </a:endParaRP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838200" y="1208803"/>
            <a:ext cx="6248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dirty="0">
                <a:latin typeface="Times"/>
              </a:rPr>
              <a:t>Writing an M-File:</a:t>
            </a:r>
          </a:p>
        </p:txBody>
      </p:sp>
      <p:sp>
        <p:nvSpPr>
          <p:cNvPr id="17414" name="Line 6"/>
          <p:cNvSpPr>
            <a:spLocks noChangeShapeType="1"/>
          </p:cNvSpPr>
          <p:nvPr/>
        </p:nvSpPr>
        <p:spPr bwMode="auto">
          <a:xfrm flipH="1">
            <a:off x="4648200" y="27432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7415" name="Line 7"/>
          <p:cNvSpPr>
            <a:spLocks noChangeShapeType="1"/>
          </p:cNvSpPr>
          <p:nvPr/>
        </p:nvSpPr>
        <p:spPr bwMode="auto">
          <a:xfrm flipH="1">
            <a:off x="4648200" y="32004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12201" y="6356350"/>
            <a:ext cx="381000" cy="365125"/>
          </a:xfrm>
        </p:spPr>
        <p:txBody>
          <a:bodyPr/>
          <a:lstStyle/>
          <a:p>
            <a:fld id="{DAD63442-7D9E-5D4A-A5AF-A14AF3124EE3}" type="slidenum">
              <a:rPr lang="pt-BR" smtClean="0"/>
              <a:pPr/>
              <a:t>17</a:t>
            </a:fld>
            <a:endParaRPr lang="pt-BR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77933" y="6356350"/>
            <a:ext cx="3208867" cy="365125"/>
          </a:xfrm>
        </p:spPr>
        <p:txBody>
          <a:bodyPr/>
          <a:lstStyle/>
          <a:p>
            <a:r>
              <a:rPr lang="pt-BR" dirty="0" smtClean="0"/>
              <a:t>Aprendizagem de Máquina – IN1102</a:t>
            </a:r>
          </a:p>
          <a:p>
            <a:r>
              <a:rPr lang="pt-BR" dirty="0" smtClean="0"/>
              <a:t>MATLAB – Basics </a:t>
            </a:r>
          </a:p>
          <a:p>
            <a:r>
              <a:rPr lang="en-US" dirty="0" smtClean="0"/>
              <a:t>© 2014 – </a:t>
            </a:r>
            <a:r>
              <a:rPr lang="en-US" dirty="0" err="1" smtClean="0"/>
              <a:t>Arley</a:t>
            </a:r>
            <a:r>
              <a:rPr lang="en-US" dirty="0" smtClean="0"/>
              <a:t> </a:t>
            </a:r>
            <a:r>
              <a:rPr lang="en-US" dirty="0" err="1" smtClean="0"/>
              <a:t>Ristar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3800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36418" y="41564"/>
            <a:ext cx="8001000" cy="1143000"/>
          </a:xfrm>
        </p:spPr>
        <p:txBody>
          <a:bodyPr/>
          <a:lstStyle/>
          <a:p>
            <a:r>
              <a:rPr lang="en-US" sz="3600" dirty="0"/>
              <a:t>Programming in MATLAB – functions II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Functions have inputs and outputs</a:t>
            </a:r>
          </a:p>
          <a:p>
            <a:r>
              <a:rPr lang="en-US" sz="2400"/>
              <a:t>Variables defined in the function isn’t defined after function completes evaluating </a:t>
            </a:r>
          </a:p>
          <a:p>
            <a:r>
              <a:rPr lang="en-US" sz="2400"/>
              <a:t>Call a function</a:t>
            </a:r>
          </a:p>
          <a:p>
            <a:pPr>
              <a:buFontTx/>
              <a:buNone/>
            </a:pPr>
            <a:r>
              <a:rPr lang="en-US" sz="2400"/>
              <a:t>   [out1, out2,…, outN]  = functionname(in1, in2, ..., inN)</a:t>
            </a:r>
          </a:p>
          <a:p>
            <a:r>
              <a:rPr lang="en-US" sz="2400"/>
              <a:t>A MATLAB function is usually saved as a *.m file with the filename the same as the function name. When a function is being called, MATLAB looks for the filename.</a:t>
            </a:r>
          </a:p>
          <a:p>
            <a:pPr>
              <a:buFontTx/>
              <a:buNone/>
            </a:pPr>
            <a:r>
              <a:rPr lang="en-US" sz="2400"/>
              <a:t>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12201" y="6356350"/>
            <a:ext cx="381000" cy="365125"/>
          </a:xfrm>
        </p:spPr>
        <p:txBody>
          <a:bodyPr/>
          <a:lstStyle/>
          <a:p>
            <a:fld id="{DAD63442-7D9E-5D4A-A5AF-A14AF3124EE3}" type="slidenum">
              <a:rPr lang="pt-BR" smtClean="0"/>
              <a:pPr/>
              <a:t>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77933" y="6356350"/>
            <a:ext cx="3208867" cy="365125"/>
          </a:xfrm>
        </p:spPr>
        <p:txBody>
          <a:bodyPr/>
          <a:lstStyle/>
          <a:p>
            <a:r>
              <a:rPr lang="pt-BR" dirty="0" smtClean="0"/>
              <a:t>Aprendizagem de Máquina – IN1102</a:t>
            </a:r>
          </a:p>
          <a:p>
            <a:r>
              <a:rPr lang="pt-BR" dirty="0" smtClean="0"/>
              <a:t>MATLAB – Basics </a:t>
            </a:r>
          </a:p>
          <a:p>
            <a:r>
              <a:rPr lang="en-US" dirty="0" smtClean="0"/>
              <a:t>© 2014 – </a:t>
            </a:r>
            <a:r>
              <a:rPr lang="en-US" dirty="0" err="1" smtClean="0"/>
              <a:t>Arley</a:t>
            </a:r>
            <a:r>
              <a:rPr lang="en-US" dirty="0" smtClean="0"/>
              <a:t> </a:t>
            </a:r>
            <a:r>
              <a:rPr lang="en-US" dirty="0" err="1" smtClean="0"/>
              <a:t>Ristar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68625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384463" y="0"/>
            <a:ext cx="7772400" cy="1143000"/>
          </a:xfrm>
        </p:spPr>
        <p:txBody>
          <a:bodyPr/>
          <a:lstStyle/>
          <a:p>
            <a:r>
              <a:rPr lang="en-US" sz="3600" dirty="0"/>
              <a:t>Programming in MATLAB-</a:t>
            </a:r>
            <a:r>
              <a:rPr lang="en-US" sz="3600" dirty="0" err="1"/>
              <a:t>subfunctions</a:t>
            </a:r>
            <a:endParaRPr lang="en-US" sz="3600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772400" cy="4114800"/>
          </a:xfrm>
        </p:spPr>
        <p:txBody>
          <a:bodyPr/>
          <a:lstStyle/>
          <a:p>
            <a:r>
              <a:rPr lang="en-US" sz="2000" dirty="0"/>
              <a:t>An M-file can contain code for more than one function. </a:t>
            </a:r>
          </a:p>
          <a:p>
            <a:r>
              <a:rPr lang="en-US" sz="2000" dirty="0"/>
              <a:t>Additional functions within the file are called </a:t>
            </a:r>
            <a:r>
              <a:rPr lang="en-US" sz="2000" dirty="0" err="1"/>
              <a:t>subfunctions</a:t>
            </a:r>
            <a:r>
              <a:rPr lang="en-US" sz="2000" dirty="0"/>
              <a:t>.</a:t>
            </a:r>
          </a:p>
          <a:p>
            <a:r>
              <a:rPr lang="en-US" sz="2000" dirty="0" err="1"/>
              <a:t>Subfunctions</a:t>
            </a:r>
            <a:r>
              <a:rPr lang="en-US" sz="2000" dirty="0"/>
              <a:t> are only visible to the primary function or to other </a:t>
            </a:r>
            <a:r>
              <a:rPr lang="en-US" sz="2000" dirty="0" err="1"/>
              <a:t>subfunctions</a:t>
            </a:r>
            <a:r>
              <a:rPr lang="en-US" sz="2000" dirty="0"/>
              <a:t> in the same file.</a:t>
            </a:r>
          </a:p>
          <a:p>
            <a:pPr>
              <a:buFontTx/>
              <a:buNone/>
            </a:pPr>
            <a:endParaRPr lang="en-US" sz="2000" dirty="0"/>
          </a:p>
          <a:p>
            <a:pPr>
              <a:buFontTx/>
              <a:buNone/>
            </a:pPr>
            <a:endParaRPr lang="en-US" sz="2000" dirty="0"/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685800" y="2635827"/>
            <a:ext cx="8153400" cy="327660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5000"/>
              </a:spcBef>
            </a:pPr>
            <a:r>
              <a:rPr lang="en-US" sz="2000" dirty="0">
                <a:latin typeface="Courier New" pitchFamily="49" charset="0"/>
              </a:rPr>
              <a:t>function [</a:t>
            </a:r>
            <a:r>
              <a:rPr lang="en-US" sz="2000" dirty="0" err="1">
                <a:latin typeface="Courier New" pitchFamily="49" charset="0"/>
              </a:rPr>
              <a:t>avg</a:t>
            </a:r>
            <a:r>
              <a:rPr lang="en-US" sz="2000" dirty="0">
                <a:latin typeface="Courier New" pitchFamily="49" charset="0"/>
              </a:rPr>
              <a:t>, </a:t>
            </a:r>
            <a:r>
              <a:rPr lang="en-US" sz="2000" dirty="0" err="1">
                <a:latin typeface="Courier New" pitchFamily="49" charset="0"/>
              </a:rPr>
              <a:t>sdv</a:t>
            </a:r>
            <a:r>
              <a:rPr lang="en-US" sz="2000" dirty="0">
                <a:latin typeface="Courier New" pitchFamily="49" charset="0"/>
              </a:rPr>
              <a:t>] = </a:t>
            </a:r>
            <a:r>
              <a:rPr lang="en-US" sz="2000" dirty="0" err="1">
                <a:latin typeface="Courier New" pitchFamily="49" charset="0"/>
              </a:rPr>
              <a:t>mystats</a:t>
            </a:r>
            <a:r>
              <a:rPr lang="en-US" sz="2000" dirty="0">
                <a:latin typeface="Courier New" pitchFamily="49" charset="0"/>
              </a:rPr>
              <a:t>(u) % Primary function</a:t>
            </a:r>
          </a:p>
          <a:p>
            <a:pPr marL="342900" indent="-342900">
              <a:spcBef>
                <a:spcPct val="5000"/>
              </a:spcBef>
            </a:pPr>
            <a:r>
              <a:rPr lang="en-US" sz="2000" dirty="0">
                <a:latin typeface="Courier New" pitchFamily="49" charset="0"/>
              </a:rPr>
              <a:t>% </a:t>
            </a:r>
            <a:r>
              <a:rPr lang="en-US" sz="2000" dirty="0" err="1">
                <a:latin typeface="Courier New" pitchFamily="49" charset="0"/>
              </a:rPr>
              <a:t>mystats</a:t>
            </a:r>
            <a:r>
              <a:rPr lang="en-US" sz="2000" dirty="0">
                <a:latin typeface="Courier New" pitchFamily="49" charset="0"/>
              </a:rPr>
              <a:t> finds mean and standard deviation of a vector</a:t>
            </a:r>
          </a:p>
          <a:p>
            <a:pPr marL="342900" indent="-342900">
              <a:spcBef>
                <a:spcPct val="5000"/>
              </a:spcBef>
            </a:pPr>
            <a:r>
              <a:rPr lang="en-US" sz="2000" dirty="0" err="1">
                <a:latin typeface="Courier New" pitchFamily="49" charset="0"/>
              </a:rPr>
              <a:t>avg</a:t>
            </a:r>
            <a:r>
              <a:rPr lang="en-US" sz="2000" dirty="0">
                <a:latin typeface="Courier New" pitchFamily="49" charset="0"/>
              </a:rPr>
              <a:t>=mean(u);</a:t>
            </a:r>
          </a:p>
          <a:p>
            <a:pPr marL="342900" indent="-342900">
              <a:spcBef>
                <a:spcPct val="5000"/>
              </a:spcBef>
            </a:pPr>
            <a:r>
              <a:rPr lang="en-US" sz="2000" dirty="0" err="1">
                <a:latin typeface="Courier New" pitchFamily="49" charset="0"/>
              </a:rPr>
              <a:t>sdv</a:t>
            </a:r>
            <a:r>
              <a:rPr lang="en-US" sz="2000" dirty="0">
                <a:latin typeface="Courier New" pitchFamily="49" charset="0"/>
              </a:rPr>
              <a:t> = </a:t>
            </a:r>
            <a:r>
              <a:rPr lang="en-US" sz="2000" dirty="0" err="1">
                <a:latin typeface="Courier New" pitchFamily="49" charset="0"/>
              </a:rPr>
              <a:t>mysdv</a:t>
            </a:r>
            <a:r>
              <a:rPr lang="en-US" sz="2000" dirty="0">
                <a:latin typeface="Courier New" pitchFamily="49" charset="0"/>
              </a:rPr>
              <a:t>(u);</a:t>
            </a:r>
          </a:p>
          <a:p>
            <a:pPr marL="342900" indent="-342900">
              <a:spcBef>
                <a:spcPct val="5000"/>
              </a:spcBef>
            </a:pPr>
            <a:endParaRPr lang="en-US" sz="2000" dirty="0">
              <a:latin typeface="Courier New" pitchFamily="49" charset="0"/>
            </a:endParaRPr>
          </a:p>
          <a:p>
            <a:pPr marL="342900" indent="-342900">
              <a:spcBef>
                <a:spcPct val="5000"/>
              </a:spcBef>
            </a:pPr>
            <a:r>
              <a:rPr lang="en-US" sz="2000" dirty="0">
                <a:latin typeface="Courier New" pitchFamily="49" charset="0"/>
              </a:rPr>
              <a:t>function a = </a:t>
            </a:r>
            <a:r>
              <a:rPr lang="en-US" sz="2000" dirty="0" err="1">
                <a:latin typeface="Courier New" pitchFamily="49" charset="0"/>
              </a:rPr>
              <a:t>mysdv</a:t>
            </a:r>
            <a:r>
              <a:rPr lang="en-US" sz="2000" dirty="0">
                <a:latin typeface="Courier New" pitchFamily="49" charset="0"/>
              </a:rPr>
              <a:t>(v) %</a:t>
            </a:r>
            <a:r>
              <a:rPr lang="en-US" sz="2000" dirty="0" err="1">
                <a:latin typeface="Courier New" pitchFamily="49" charset="0"/>
              </a:rPr>
              <a:t>subfunction</a:t>
            </a:r>
            <a:r>
              <a:rPr lang="en-US" sz="2000" dirty="0">
                <a:latin typeface="Courier New" pitchFamily="49" charset="0"/>
              </a:rPr>
              <a:t> </a:t>
            </a:r>
          </a:p>
          <a:p>
            <a:pPr marL="342900" indent="-342900">
              <a:spcBef>
                <a:spcPct val="5000"/>
              </a:spcBef>
            </a:pPr>
            <a:r>
              <a:rPr lang="en-US" sz="2000" dirty="0">
                <a:latin typeface="Courier New" pitchFamily="49" charset="0"/>
              </a:rPr>
              <a:t>a=sum((u-mean(u)).^2)/(length(u)-1);</a:t>
            </a:r>
          </a:p>
          <a:p>
            <a:pPr marL="342900" indent="-342900">
              <a:spcBef>
                <a:spcPct val="5000"/>
              </a:spcBef>
            </a:pPr>
            <a:r>
              <a:rPr lang="en-US" sz="2000" dirty="0">
                <a:latin typeface="Courier New" pitchFamily="49" charset="0"/>
              </a:rPr>
              <a:t>a=</a:t>
            </a:r>
            <a:r>
              <a:rPr lang="en-US" sz="2000" dirty="0" err="1">
                <a:latin typeface="Courier New" pitchFamily="49" charset="0"/>
              </a:rPr>
              <a:t>sqrt</a:t>
            </a:r>
            <a:r>
              <a:rPr lang="en-US" sz="2000" dirty="0">
                <a:latin typeface="Courier New" pitchFamily="49" charset="0"/>
              </a:rPr>
              <a:t>(a);</a:t>
            </a:r>
          </a:p>
          <a:p>
            <a:pPr marL="342900" indent="-342900">
              <a:spcBef>
                <a:spcPct val="5000"/>
              </a:spcBef>
            </a:pPr>
            <a:endParaRPr lang="en-US" sz="2000" dirty="0">
              <a:latin typeface="Courier New" pitchFamily="49" charset="0"/>
            </a:endParaRPr>
          </a:p>
          <a:p>
            <a:pPr marL="342900" indent="-342900">
              <a:spcBef>
                <a:spcPct val="5000"/>
              </a:spcBef>
            </a:pPr>
            <a:endParaRPr lang="en-US" sz="2000" dirty="0">
              <a:latin typeface="Courier New" pitchFamily="49" charset="0"/>
            </a:endParaRP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12201" y="6356350"/>
            <a:ext cx="381000" cy="365125"/>
          </a:xfrm>
        </p:spPr>
        <p:txBody>
          <a:bodyPr/>
          <a:lstStyle/>
          <a:p>
            <a:fld id="{DAD63442-7D9E-5D4A-A5AF-A14AF3124EE3}" type="slidenum">
              <a:rPr lang="pt-BR" smtClean="0"/>
              <a:pPr/>
              <a:t>19</a:t>
            </a:fld>
            <a:endParaRPr lang="pt-B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77933" y="6356350"/>
            <a:ext cx="3208867" cy="365125"/>
          </a:xfrm>
        </p:spPr>
        <p:txBody>
          <a:bodyPr/>
          <a:lstStyle/>
          <a:p>
            <a:r>
              <a:rPr lang="pt-BR" dirty="0" smtClean="0"/>
              <a:t>Aprendizagem de Máquina – IN1102</a:t>
            </a:r>
          </a:p>
          <a:p>
            <a:r>
              <a:rPr lang="pt-BR" dirty="0" smtClean="0"/>
              <a:t>MATLAB – Basics </a:t>
            </a:r>
          </a:p>
          <a:p>
            <a:r>
              <a:rPr lang="en-US" dirty="0" smtClean="0"/>
              <a:t>© 2014 – </a:t>
            </a:r>
            <a:r>
              <a:rPr lang="en-US" dirty="0" err="1" smtClean="0"/>
              <a:t>Arley</a:t>
            </a:r>
            <a:r>
              <a:rPr lang="en-US" dirty="0" smtClean="0"/>
              <a:t> </a:t>
            </a:r>
            <a:r>
              <a:rPr lang="en-US" dirty="0" err="1" smtClean="0"/>
              <a:t>Ristar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59913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Outline	</a:t>
            </a:r>
          </a:p>
        </p:txBody>
      </p:sp>
      <p:sp>
        <p:nvSpPr>
          <p:cNvPr id="48131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5049982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Introduction </a:t>
            </a:r>
            <a:endParaRPr lang="en-US" dirty="0" smtClean="0"/>
          </a:p>
          <a:p>
            <a:r>
              <a:rPr lang="en-US" dirty="0" smtClean="0"/>
              <a:t>Data </a:t>
            </a:r>
            <a:r>
              <a:rPr lang="en-US" dirty="0"/>
              <a:t>structure: matrices, vectors and </a:t>
            </a:r>
            <a:r>
              <a:rPr lang="en-US" dirty="0" smtClean="0"/>
              <a:t>operations</a:t>
            </a:r>
          </a:p>
          <a:p>
            <a:pPr>
              <a:lnSpc>
                <a:spcPct val="90000"/>
              </a:lnSpc>
            </a:pPr>
            <a:r>
              <a:rPr lang="en-US" dirty="0"/>
              <a:t>Programming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Functions, scripts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Programming control </a:t>
            </a:r>
            <a:r>
              <a:rPr lang="en-US" dirty="0" smtClean="0"/>
              <a:t>commands</a:t>
            </a:r>
            <a:endParaRPr lang="en-US" dirty="0"/>
          </a:p>
          <a:p>
            <a:r>
              <a:rPr lang="en-US" dirty="0"/>
              <a:t>File </a:t>
            </a:r>
            <a:r>
              <a:rPr lang="en-US" dirty="0" smtClean="0"/>
              <a:t>I/O</a:t>
            </a:r>
          </a:p>
          <a:p>
            <a:r>
              <a:rPr lang="en-US" dirty="0" smtClean="0"/>
              <a:t>Basic </a:t>
            </a:r>
            <a:r>
              <a:rPr lang="en-US" dirty="0"/>
              <a:t>line </a:t>
            </a:r>
            <a:r>
              <a:rPr lang="en-US" dirty="0" smtClean="0"/>
              <a:t>plots</a:t>
            </a:r>
          </a:p>
          <a:p>
            <a:pPr>
              <a:lnSpc>
                <a:spcPct val="90000"/>
              </a:lnSpc>
            </a:pPr>
            <a:r>
              <a:rPr lang="en-US" dirty="0"/>
              <a:t>Specialized Graphics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Bar graph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Pie chart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Histogram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Convolution</a:t>
            </a:r>
          </a:p>
          <a:p>
            <a:pPr>
              <a:lnSpc>
                <a:spcPct val="90000"/>
              </a:lnSpc>
            </a:pPr>
            <a:r>
              <a:rPr lang="en-US" dirty="0"/>
              <a:t>Practice </a:t>
            </a:r>
            <a:r>
              <a:rPr lang="en-US" dirty="0" smtClean="0"/>
              <a:t>Problems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12201" y="6356350"/>
            <a:ext cx="381000" cy="365125"/>
          </a:xfrm>
        </p:spPr>
        <p:txBody>
          <a:bodyPr/>
          <a:lstStyle/>
          <a:p>
            <a:fld id="{DAD63442-7D9E-5D4A-A5AF-A14AF3124EE3}" type="slidenum">
              <a:rPr lang="pt-BR" smtClean="0"/>
              <a:pPr/>
              <a:t>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77933" y="6356350"/>
            <a:ext cx="3208867" cy="365125"/>
          </a:xfrm>
        </p:spPr>
        <p:txBody>
          <a:bodyPr/>
          <a:lstStyle/>
          <a:p>
            <a:r>
              <a:rPr lang="pt-BR" dirty="0" smtClean="0"/>
              <a:t>Aprendizagem de Máquina – IN1102</a:t>
            </a:r>
          </a:p>
          <a:p>
            <a:r>
              <a:rPr lang="pt-BR" dirty="0" smtClean="0"/>
              <a:t>MATLAB – Basics </a:t>
            </a:r>
          </a:p>
          <a:p>
            <a:r>
              <a:rPr lang="en-US" dirty="0" smtClean="0"/>
              <a:t>© 2014 – </a:t>
            </a:r>
            <a:r>
              <a:rPr lang="en-US" dirty="0" err="1" smtClean="0"/>
              <a:t>Arley</a:t>
            </a:r>
            <a:r>
              <a:rPr lang="en-US" dirty="0" smtClean="0"/>
              <a:t> </a:t>
            </a:r>
            <a:r>
              <a:rPr lang="en-US" dirty="0" err="1" smtClean="0"/>
              <a:t>Ristar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7944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4845050" y="3665538"/>
            <a:ext cx="3994150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2000" dirty="0">
                <a:solidFill>
                  <a:schemeClr val="accent2"/>
                </a:solidFill>
                <a:latin typeface="Courier New" pitchFamily="49" charset="0"/>
              </a:rPr>
              <a:t>for</a:t>
            </a:r>
            <a:r>
              <a:rPr lang="en-US" sz="2000" dirty="0">
                <a:latin typeface="Courier New" pitchFamily="49" charset="0"/>
              </a:rPr>
              <a:t> i=1:10</a:t>
            </a:r>
          </a:p>
          <a:p>
            <a:pPr eaLnBrk="0" hangingPunct="0"/>
            <a:r>
              <a:rPr lang="en-US" sz="2000" dirty="0">
                <a:latin typeface="Courier New" pitchFamily="49" charset="0"/>
              </a:rPr>
              <a:t>  </a:t>
            </a:r>
            <a:r>
              <a:rPr lang="en-US" sz="2000" dirty="0">
                <a:solidFill>
                  <a:schemeClr val="accent2"/>
                </a:solidFill>
                <a:latin typeface="Courier New" pitchFamily="49" charset="0"/>
              </a:rPr>
              <a:t>for</a:t>
            </a:r>
            <a:r>
              <a:rPr lang="en-US" sz="2000" dirty="0">
                <a:latin typeface="Courier New" pitchFamily="49" charset="0"/>
              </a:rPr>
              <a:t> j=1:10</a:t>
            </a:r>
          </a:p>
          <a:p>
            <a:pPr eaLnBrk="0" hangingPunct="0"/>
            <a:r>
              <a:rPr lang="en-US" sz="2000" dirty="0">
                <a:latin typeface="Courier New" pitchFamily="49" charset="0"/>
              </a:rPr>
              <a:t>    a(</a:t>
            </a:r>
            <a:r>
              <a:rPr lang="en-US" sz="2000" dirty="0" err="1">
                <a:latin typeface="Courier New" pitchFamily="49" charset="0"/>
              </a:rPr>
              <a:t>i,j</a:t>
            </a:r>
            <a:r>
              <a:rPr lang="en-US" sz="2000" dirty="0">
                <a:latin typeface="Courier New" pitchFamily="49" charset="0"/>
              </a:rPr>
              <a:t>)=b(</a:t>
            </a:r>
            <a:r>
              <a:rPr lang="en-US" sz="2000" dirty="0" err="1">
                <a:latin typeface="Courier New" pitchFamily="49" charset="0"/>
              </a:rPr>
              <a:t>i,j</a:t>
            </a:r>
            <a:r>
              <a:rPr lang="en-US" sz="2000" dirty="0">
                <a:latin typeface="Courier New" pitchFamily="49" charset="0"/>
              </a:rPr>
              <a:t>)*c(</a:t>
            </a:r>
            <a:r>
              <a:rPr lang="en-US" sz="2000" dirty="0" err="1">
                <a:latin typeface="Courier New" pitchFamily="49" charset="0"/>
              </a:rPr>
              <a:t>i,j</a:t>
            </a:r>
            <a:r>
              <a:rPr lang="en-US" sz="2000" dirty="0">
                <a:latin typeface="Courier New" pitchFamily="49" charset="0"/>
              </a:rPr>
              <a:t>);</a:t>
            </a:r>
          </a:p>
          <a:p>
            <a:pPr eaLnBrk="0" hangingPunct="0"/>
            <a:r>
              <a:rPr lang="en-US" sz="2000" dirty="0">
                <a:latin typeface="Courier New" pitchFamily="49" charset="0"/>
              </a:rPr>
              <a:t>  </a:t>
            </a:r>
            <a:r>
              <a:rPr lang="en-US" sz="2000" dirty="0">
                <a:solidFill>
                  <a:schemeClr val="accent2"/>
                </a:solidFill>
                <a:latin typeface="Courier New" pitchFamily="49" charset="0"/>
              </a:rPr>
              <a:t>end</a:t>
            </a:r>
          </a:p>
          <a:p>
            <a:pPr eaLnBrk="0" hangingPunct="0"/>
            <a:r>
              <a:rPr lang="en-US" sz="2000" dirty="0">
                <a:solidFill>
                  <a:schemeClr val="accent2"/>
                </a:solidFill>
                <a:latin typeface="Courier New" pitchFamily="49" charset="0"/>
              </a:rPr>
              <a:t>end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Flow control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Logic control structures:</a:t>
            </a:r>
          </a:p>
          <a:p>
            <a:r>
              <a:rPr lang="en-US"/>
              <a:t>Iterative structures:  </a:t>
            </a:r>
          </a:p>
          <a:p>
            <a:endParaRPr lang="en-US"/>
          </a:p>
          <a:p>
            <a:endParaRPr lang="en-US"/>
          </a:p>
          <a:p>
            <a:r>
              <a:rPr lang="en-US"/>
              <a:t>Traditional for loop</a:t>
            </a:r>
          </a:p>
          <a:p>
            <a:endParaRPr lang="en-US"/>
          </a:p>
          <a:p>
            <a:r>
              <a:rPr lang="en-US"/>
              <a:t>Matlab vector for loop </a:t>
            </a: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5181600" y="1828800"/>
            <a:ext cx="3657600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5181600" y="1852613"/>
            <a:ext cx="33845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latin typeface="Courier New" pitchFamily="49" charset="0"/>
              </a:rPr>
              <a:t>If/elseif/else</a:t>
            </a:r>
          </a:p>
          <a:p>
            <a:pPr eaLnBrk="0" hangingPunct="0"/>
            <a:r>
              <a:rPr lang="en-US" sz="2000">
                <a:latin typeface="Courier New" pitchFamily="49" charset="0"/>
              </a:rPr>
              <a:t>switch/case/otherwise</a:t>
            </a:r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5181600" y="2743200"/>
            <a:ext cx="13716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5226050" y="2767013"/>
            <a:ext cx="94615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latin typeface="Courier New" pitchFamily="49" charset="0"/>
              </a:rPr>
              <a:t>for</a:t>
            </a:r>
          </a:p>
          <a:p>
            <a:pPr eaLnBrk="0" hangingPunct="0"/>
            <a:r>
              <a:rPr lang="en-US" sz="2000">
                <a:latin typeface="Courier New" pitchFamily="49" charset="0"/>
              </a:rPr>
              <a:t>while</a:t>
            </a:r>
          </a:p>
          <a:p>
            <a:pPr eaLnBrk="0" hangingPunct="0"/>
            <a:endParaRPr lang="en-US" sz="2000">
              <a:latin typeface="Courier" pitchFamily="34" charset="0"/>
            </a:endParaRPr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4816475" y="3644756"/>
            <a:ext cx="4114800" cy="1600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5029200" y="5486400"/>
            <a:ext cx="37338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7179" name="Rectangle 11"/>
          <p:cNvSpPr>
            <a:spLocks noChangeArrowheads="1"/>
          </p:cNvSpPr>
          <p:nvPr/>
        </p:nvSpPr>
        <p:spPr bwMode="auto">
          <a:xfrm>
            <a:off x="5334000" y="5588000"/>
            <a:ext cx="18303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Courier New" pitchFamily="49" charset="0"/>
              </a:rPr>
              <a:t>a = b.*c;</a:t>
            </a:r>
          </a:p>
        </p:txBody>
      </p:sp>
      <p:sp>
        <p:nvSpPr>
          <p:cNvPr id="12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12201" y="6356350"/>
            <a:ext cx="381000" cy="365125"/>
          </a:xfrm>
        </p:spPr>
        <p:txBody>
          <a:bodyPr/>
          <a:lstStyle/>
          <a:p>
            <a:fld id="{DAD63442-7D9E-5D4A-A5AF-A14AF3124EE3}" type="slidenum">
              <a:rPr lang="pt-BR" smtClean="0"/>
              <a:pPr/>
              <a:t>20</a:t>
            </a:fld>
            <a:endParaRPr lang="pt-BR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77933" y="6356350"/>
            <a:ext cx="3208867" cy="365125"/>
          </a:xfrm>
        </p:spPr>
        <p:txBody>
          <a:bodyPr/>
          <a:lstStyle/>
          <a:p>
            <a:r>
              <a:rPr lang="pt-BR" dirty="0" smtClean="0"/>
              <a:t>Aprendizagem de Máquina – IN1102</a:t>
            </a:r>
          </a:p>
          <a:p>
            <a:r>
              <a:rPr lang="pt-BR" dirty="0" smtClean="0"/>
              <a:t>MATLAB – Basics </a:t>
            </a:r>
          </a:p>
          <a:p>
            <a:r>
              <a:rPr lang="en-US" dirty="0" smtClean="0"/>
              <a:t>© 2014 – </a:t>
            </a:r>
            <a:r>
              <a:rPr lang="en-US" dirty="0" err="1" smtClean="0"/>
              <a:t>Arley</a:t>
            </a:r>
            <a:r>
              <a:rPr lang="en-US" dirty="0" smtClean="0"/>
              <a:t> </a:t>
            </a:r>
            <a:r>
              <a:rPr lang="en-US" dirty="0" err="1" smtClean="0"/>
              <a:t>Ristar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91768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308263" y="0"/>
            <a:ext cx="7772400" cy="1143000"/>
          </a:xfrm>
        </p:spPr>
        <p:txBody>
          <a:bodyPr/>
          <a:lstStyle/>
          <a:p>
            <a:r>
              <a:rPr lang="en-US" dirty="0"/>
              <a:t>Try to </a:t>
            </a:r>
            <a:r>
              <a:rPr lang="en-US" dirty="0" smtClean="0"/>
              <a:t>avoid for loop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8686800" cy="4572000"/>
          </a:xfrm>
        </p:spPr>
        <p:txBody>
          <a:bodyPr/>
          <a:lstStyle/>
          <a:p>
            <a:pPr>
              <a:buFontTx/>
              <a:buNone/>
            </a:pPr>
            <a:r>
              <a:rPr lang="en-US"/>
              <a:t> Compare the computation time of these two scripts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1295400" y="2819400"/>
            <a:ext cx="2209800" cy="32051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x=1:1e7;</a:t>
            </a:r>
          </a:p>
          <a:p>
            <a:pPr>
              <a:spcBef>
                <a:spcPct val="50000"/>
              </a:spcBef>
            </a:pPr>
            <a:r>
              <a:rPr lang="en-US"/>
              <a:t>s=sum(x)</a:t>
            </a:r>
          </a:p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5334000" y="2819400"/>
            <a:ext cx="2133600" cy="32051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x=1:1e7;</a:t>
            </a:r>
          </a:p>
          <a:p>
            <a:pPr>
              <a:spcBef>
                <a:spcPct val="50000"/>
              </a:spcBef>
            </a:pPr>
            <a:r>
              <a:rPr lang="en-US"/>
              <a:t>s=0;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for</a:t>
            </a:r>
            <a:r>
              <a:rPr lang="en-US"/>
              <a:t> i=1:1e7</a:t>
            </a:r>
          </a:p>
          <a:p>
            <a:pPr>
              <a:spcBef>
                <a:spcPct val="50000"/>
              </a:spcBef>
            </a:pPr>
            <a:r>
              <a:rPr lang="en-US"/>
              <a:t>      s=s+x(i);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end</a:t>
            </a:r>
          </a:p>
          <a:p>
            <a:pPr>
              <a:spcBef>
                <a:spcPct val="50000"/>
              </a:spcBef>
            </a:pPr>
            <a:r>
              <a:rPr lang="en-US"/>
              <a:t>s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12201" y="6356350"/>
            <a:ext cx="381000" cy="365125"/>
          </a:xfrm>
        </p:spPr>
        <p:txBody>
          <a:bodyPr/>
          <a:lstStyle/>
          <a:p>
            <a:fld id="{DAD63442-7D9E-5D4A-A5AF-A14AF3124EE3}" type="slidenum">
              <a:rPr lang="pt-BR" smtClean="0"/>
              <a:pPr/>
              <a:t>21</a:t>
            </a:fld>
            <a:endParaRPr lang="pt-BR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77933" y="6356350"/>
            <a:ext cx="3208867" cy="365125"/>
          </a:xfrm>
        </p:spPr>
        <p:txBody>
          <a:bodyPr/>
          <a:lstStyle/>
          <a:p>
            <a:r>
              <a:rPr lang="pt-BR" dirty="0" smtClean="0"/>
              <a:t>Aprendizagem de Máquina – IN1102</a:t>
            </a:r>
          </a:p>
          <a:p>
            <a:r>
              <a:rPr lang="pt-BR" dirty="0" smtClean="0"/>
              <a:t>MATLAB – Basics </a:t>
            </a:r>
          </a:p>
          <a:p>
            <a:r>
              <a:rPr lang="en-US" dirty="0" smtClean="0"/>
              <a:t>© 2014 – </a:t>
            </a:r>
            <a:r>
              <a:rPr lang="en-US" dirty="0" err="1" smtClean="0"/>
              <a:t>Arley</a:t>
            </a:r>
            <a:r>
              <a:rPr lang="en-US" dirty="0" smtClean="0"/>
              <a:t> </a:t>
            </a:r>
            <a:r>
              <a:rPr lang="en-US" dirty="0" err="1" smtClean="0"/>
              <a:t>Ristar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52500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Examples- if/else  I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/>
              <a:t>Construct a tri-diagonal matrix A</a:t>
            </a:r>
          </a:p>
          <a:p>
            <a:endParaRPr lang="en-US"/>
          </a:p>
          <a:p>
            <a:endParaRPr lang="en-US"/>
          </a:p>
        </p:txBody>
      </p:sp>
      <p:graphicFrame>
        <p:nvGraphicFramePr>
          <p:cNvPr id="819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0778033"/>
              </p:ext>
            </p:extLst>
          </p:nvPr>
        </p:nvGraphicFramePr>
        <p:xfrm>
          <a:off x="2266806" y="2213768"/>
          <a:ext cx="2587625" cy="2278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Equation" r:id="rId3" imgW="1269720" imgH="1117440" progId="Equation.3">
                  <p:embed/>
                </p:oleObj>
              </mc:Choice>
              <mc:Fallback>
                <p:oleObj name="Equation" r:id="rId3" imgW="1269720" imgH="1117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6806" y="2213768"/>
                        <a:ext cx="2587625" cy="2278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9" name="AutoShape 7"/>
          <p:cNvSpPr>
            <a:spLocks/>
          </p:cNvSpPr>
          <p:nvPr/>
        </p:nvSpPr>
        <p:spPr bwMode="auto">
          <a:xfrm>
            <a:off x="2798618" y="2074068"/>
            <a:ext cx="152400" cy="2362200"/>
          </a:xfrm>
          <a:prstGeom prst="leftBracket">
            <a:avLst>
              <a:gd name="adj" fmla="val 1291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8200" name="AutoShape 8"/>
          <p:cNvSpPr>
            <a:spLocks/>
          </p:cNvSpPr>
          <p:nvPr/>
        </p:nvSpPr>
        <p:spPr bwMode="auto">
          <a:xfrm>
            <a:off x="4779818" y="2074068"/>
            <a:ext cx="76200" cy="2362200"/>
          </a:xfrm>
          <a:prstGeom prst="rightBracket">
            <a:avLst>
              <a:gd name="adj" fmla="val 258333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12201" y="6356350"/>
            <a:ext cx="381000" cy="365125"/>
          </a:xfrm>
        </p:spPr>
        <p:txBody>
          <a:bodyPr/>
          <a:lstStyle/>
          <a:p>
            <a:fld id="{DAD63442-7D9E-5D4A-A5AF-A14AF3124EE3}" type="slidenum">
              <a:rPr lang="pt-BR" smtClean="0"/>
              <a:pPr/>
              <a:t>22</a:t>
            </a:fld>
            <a:endParaRPr lang="pt-B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77933" y="6356350"/>
            <a:ext cx="3208867" cy="365125"/>
          </a:xfrm>
        </p:spPr>
        <p:txBody>
          <a:bodyPr/>
          <a:lstStyle/>
          <a:p>
            <a:r>
              <a:rPr lang="pt-BR" dirty="0" smtClean="0"/>
              <a:t>Aprendizagem de Máquina – IN1102</a:t>
            </a:r>
          </a:p>
          <a:p>
            <a:r>
              <a:rPr lang="pt-BR" dirty="0" smtClean="0"/>
              <a:t>MATLAB – Basics </a:t>
            </a:r>
          </a:p>
          <a:p>
            <a:r>
              <a:rPr lang="en-US" dirty="0" smtClean="0"/>
              <a:t>© 2014 – </a:t>
            </a:r>
            <a:r>
              <a:rPr lang="en-US" dirty="0" err="1" smtClean="0"/>
              <a:t>Arley</a:t>
            </a:r>
            <a:r>
              <a:rPr lang="en-US" dirty="0" smtClean="0"/>
              <a:t> </a:t>
            </a:r>
            <a:r>
              <a:rPr lang="en-US" dirty="0" err="1" smtClean="0"/>
              <a:t>Ristar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90391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5486400" y="1281542"/>
            <a:ext cx="3276600" cy="4483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If we write the code into a *.m file, and save it as mytridiag.m. We can execute this script in the main command window by typing</a:t>
            </a:r>
          </a:p>
          <a:p>
            <a:pPr>
              <a:spcBef>
                <a:spcPct val="50000"/>
              </a:spcBef>
            </a:pPr>
            <a:r>
              <a:rPr lang="en-US"/>
              <a:t>Mytridiag</a:t>
            </a:r>
          </a:p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Example – if/else II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05342"/>
            <a:ext cx="3962400" cy="464820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spcBef>
                <a:spcPct val="10000"/>
              </a:spcBef>
              <a:buFontTx/>
              <a:buNone/>
            </a:pPr>
            <a:r>
              <a:rPr lang="en-US" sz="2400">
                <a:latin typeface="Courier New" pitchFamily="49" charset="0"/>
              </a:rPr>
              <a:t>a=zeros(5,5);</a:t>
            </a:r>
          </a:p>
          <a:p>
            <a:pPr>
              <a:lnSpc>
                <a:spcPct val="90000"/>
              </a:lnSpc>
              <a:spcBef>
                <a:spcPct val="10000"/>
              </a:spcBef>
              <a:buFontTx/>
              <a:buNone/>
            </a:pPr>
            <a:r>
              <a:rPr lang="en-US" sz="2400">
                <a:latin typeface="Courier New" pitchFamily="49" charset="0"/>
              </a:rPr>
              <a:t>for i=1:5</a:t>
            </a:r>
          </a:p>
          <a:p>
            <a:pPr>
              <a:lnSpc>
                <a:spcPct val="90000"/>
              </a:lnSpc>
              <a:spcBef>
                <a:spcPct val="10000"/>
              </a:spcBef>
              <a:buFontTx/>
              <a:buNone/>
            </a:pPr>
            <a:r>
              <a:rPr lang="en-US" sz="2400">
                <a:latin typeface="Courier New" pitchFamily="49" charset="0"/>
              </a:rPr>
              <a:t>    for j=1:5</a:t>
            </a:r>
          </a:p>
          <a:p>
            <a:pPr>
              <a:lnSpc>
                <a:spcPct val="90000"/>
              </a:lnSpc>
              <a:spcBef>
                <a:spcPct val="10000"/>
              </a:spcBef>
              <a:buFontTx/>
              <a:buNone/>
            </a:pPr>
            <a:r>
              <a:rPr lang="en-US" sz="2400">
                <a:latin typeface="Courier New" pitchFamily="49" charset="0"/>
              </a:rPr>
              <a:t>        if i==j</a:t>
            </a:r>
          </a:p>
          <a:p>
            <a:pPr>
              <a:lnSpc>
                <a:spcPct val="90000"/>
              </a:lnSpc>
              <a:spcBef>
                <a:spcPct val="10000"/>
              </a:spcBef>
              <a:buFontTx/>
              <a:buNone/>
            </a:pPr>
            <a:r>
              <a:rPr lang="en-US" sz="2400">
                <a:latin typeface="Courier New" pitchFamily="49" charset="0"/>
              </a:rPr>
              <a:t>            a(i,j)=3;</a:t>
            </a:r>
          </a:p>
          <a:p>
            <a:pPr>
              <a:lnSpc>
                <a:spcPct val="90000"/>
              </a:lnSpc>
              <a:spcBef>
                <a:spcPct val="10000"/>
              </a:spcBef>
              <a:buFontTx/>
              <a:buNone/>
            </a:pPr>
            <a:r>
              <a:rPr lang="en-US" sz="2400">
                <a:latin typeface="Courier New" pitchFamily="49" charset="0"/>
              </a:rPr>
              <a:t>        	   elseif abs(i-j)==1</a:t>
            </a:r>
          </a:p>
          <a:p>
            <a:pPr>
              <a:lnSpc>
                <a:spcPct val="90000"/>
              </a:lnSpc>
              <a:spcBef>
                <a:spcPct val="10000"/>
              </a:spcBef>
              <a:buFontTx/>
              <a:buNone/>
            </a:pPr>
            <a:r>
              <a:rPr lang="en-US" sz="2400">
                <a:latin typeface="Courier New" pitchFamily="49" charset="0"/>
              </a:rPr>
              <a:t>            a(i,j)=1;</a:t>
            </a:r>
          </a:p>
          <a:p>
            <a:pPr>
              <a:lnSpc>
                <a:spcPct val="90000"/>
              </a:lnSpc>
              <a:spcBef>
                <a:spcPct val="10000"/>
              </a:spcBef>
              <a:buFontTx/>
              <a:buNone/>
            </a:pPr>
            <a:r>
              <a:rPr lang="en-US" sz="2400">
                <a:latin typeface="Courier New" pitchFamily="49" charset="0"/>
              </a:rPr>
              <a:t>        end</a:t>
            </a:r>
          </a:p>
          <a:p>
            <a:pPr>
              <a:lnSpc>
                <a:spcPct val="90000"/>
              </a:lnSpc>
              <a:spcBef>
                <a:spcPct val="10000"/>
              </a:spcBef>
              <a:buFontTx/>
              <a:buNone/>
            </a:pPr>
            <a:r>
              <a:rPr lang="en-US" sz="2400">
                <a:latin typeface="Courier New" pitchFamily="49" charset="0"/>
              </a:rPr>
              <a:t>    end</a:t>
            </a:r>
          </a:p>
          <a:p>
            <a:pPr>
              <a:lnSpc>
                <a:spcPct val="90000"/>
              </a:lnSpc>
              <a:spcBef>
                <a:spcPct val="10000"/>
              </a:spcBef>
              <a:buFontTx/>
              <a:buNone/>
            </a:pPr>
            <a:r>
              <a:rPr lang="en-US" sz="2400">
                <a:latin typeface="Courier New" pitchFamily="49" charset="0"/>
              </a:rPr>
              <a:t>end</a:t>
            </a:r>
          </a:p>
        </p:txBody>
      </p:sp>
      <p:sp>
        <p:nvSpPr>
          <p:cNvPr id="12294" name="AutoShape 6"/>
          <p:cNvSpPr>
            <a:spLocks noChangeArrowheads="1"/>
          </p:cNvSpPr>
          <p:nvPr/>
        </p:nvSpPr>
        <p:spPr bwMode="auto">
          <a:xfrm>
            <a:off x="4724400" y="3034142"/>
            <a:ext cx="533400" cy="558800"/>
          </a:xfrm>
          <a:prstGeom prst="leftArrow">
            <a:avLst>
              <a:gd name="adj1" fmla="val 50000"/>
              <a:gd name="adj2" fmla="val 25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12201" y="6356350"/>
            <a:ext cx="381000" cy="365125"/>
          </a:xfrm>
        </p:spPr>
        <p:txBody>
          <a:bodyPr/>
          <a:lstStyle/>
          <a:p>
            <a:fld id="{DAD63442-7D9E-5D4A-A5AF-A14AF3124EE3}" type="slidenum">
              <a:rPr lang="pt-BR" smtClean="0"/>
              <a:pPr/>
              <a:t>23</a:t>
            </a:fld>
            <a:endParaRPr lang="pt-BR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77933" y="6356350"/>
            <a:ext cx="3208867" cy="365125"/>
          </a:xfrm>
        </p:spPr>
        <p:txBody>
          <a:bodyPr/>
          <a:lstStyle/>
          <a:p>
            <a:r>
              <a:rPr lang="pt-BR" dirty="0" smtClean="0"/>
              <a:t>Aprendizagem de Máquina – IN1102</a:t>
            </a:r>
          </a:p>
          <a:p>
            <a:r>
              <a:rPr lang="pt-BR" dirty="0" smtClean="0"/>
              <a:t>MATLAB – Basics </a:t>
            </a:r>
          </a:p>
          <a:p>
            <a:r>
              <a:rPr lang="en-US" dirty="0" smtClean="0"/>
              <a:t>© 2014 – </a:t>
            </a:r>
            <a:r>
              <a:rPr lang="en-US" dirty="0" err="1" smtClean="0"/>
              <a:t>Arley</a:t>
            </a:r>
            <a:r>
              <a:rPr lang="en-US" dirty="0" smtClean="0"/>
              <a:t> </a:t>
            </a:r>
            <a:r>
              <a:rPr lang="en-US" dirty="0" err="1" smtClean="0"/>
              <a:t>Ristar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43312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Examples- for/while loop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53836"/>
            <a:ext cx="7772400" cy="4343400"/>
          </a:xfrm>
        </p:spPr>
        <p:txBody>
          <a:bodyPr/>
          <a:lstStyle/>
          <a:p>
            <a:r>
              <a:rPr lang="en-US" sz="2800" dirty="0"/>
              <a:t>You have a vector with length N-1, all the elements are distinct and belong to the set {1, 2, ……, N}. That is, one integer is not in the vector. Can you find the missing integer?</a:t>
            </a:r>
          </a:p>
          <a:p>
            <a:endParaRPr lang="en-US" sz="2800" dirty="0"/>
          </a:p>
          <a:p>
            <a:r>
              <a:rPr lang="en-US" sz="2800" dirty="0"/>
              <a:t>Write a function with one input (the vector) and one output (the missing integer).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12201" y="6356350"/>
            <a:ext cx="381000" cy="365125"/>
          </a:xfrm>
        </p:spPr>
        <p:txBody>
          <a:bodyPr/>
          <a:lstStyle/>
          <a:p>
            <a:fld id="{DAD63442-7D9E-5D4A-A5AF-A14AF3124EE3}" type="slidenum">
              <a:rPr lang="pt-BR" smtClean="0"/>
              <a:pPr/>
              <a:t>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77933" y="6356350"/>
            <a:ext cx="3208867" cy="365125"/>
          </a:xfrm>
        </p:spPr>
        <p:txBody>
          <a:bodyPr/>
          <a:lstStyle/>
          <a:p>
            <a:r>
              <a:rPr lang="pt-BR" dirty="0" smtClean="0"/>
              <a:t>Aprendizagem de Máquina – IN1102</a:t>
            </a:r>
          </a:p>
          <a:p>
            <a:r>
              <a:rPr lang="pt-BR" dirty="0" smtClean="0"/>
              <a:t>MATLAB – Basics </a:t>
            </a:r>
          </a:p>
          <a:p>
            <a:r>
              <a:rPr lang="en-US" dirty="0" smtClean="0"/>
              <a:t>© 2014 – </a:t>
            </a:r>
            <a:r>
              <a:rPr lang="en-US" dirty="0" err="1" smtClean="0"/>
              <a:t>Arley</a:t>
            </a:r>
            <a:r>
              <a:rPr lang="en-US" dirty="0" smtClean="0"/>
              <a:t> </a:t>
            </a:r>
            <a:r>
              <a:rPr lang="en-US" dirty="0" err="1" smtClean="0"/>
              <a:t>Ristar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54553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-142011"/>
            <a:ext cx="7772400" cy="1143000"/>
          </a:xfrm>
        </p:spPr>
        <p:txBody>
          <a:bodyPr/>
          <a:lstStyle/>
          <a:p>
            <a:r>
              <a:rPr lang="en-US" dirty="0"/>
              <a:t>Examples-for/while loop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457200" y="720434"/>
            <a:ext cx="4114800" cy="54848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15000"/>
              </a:spcBef>
            </a:pPr>
            <a:r>
              <a:rPr lang="en-US" sz="2000" dirty="0">
                <a:latin typeface="Courier New" pitchFamily="49" charset="0"/>
              </a:rPr>
              <a:t>function y=</a:t>
            </a:r>
            <a:r>
              <a:rPr lang="en-US" sz="2000" dirty="0" err="1">
                <a:latin typeface="Courier New" pitchFamily="49" charset="0"/>
              </a:rPr>
              <a:t>findmiss</a:t>
            </a:r>
            <a:r>
              <a:rPr lang="en-US" sz="2000" dirty="0">
                <a:latin typeface="Courier New" pitchFamily="49" charset="0"/>
              </a:rPr>
              <a:t>(x) </a:t>
            </a:r>
          </a:p>
          <a:p>
            <a:pPr>
              <a:spcBef>
                <a:spcPct val="15000"/>
              </a:spcBef>
            </a:pPr>
            <a:r>
              <a:rPr lang="en-US" sz="2000" dirty="0">
                <a:latin typeface="Courier New" pitchFamily="49" charset="0"/>
              </a:rPr>
              <a:t>% x is the input, which is a N-1 vector with distinct elements in 1 to N.</a:t>
            </a:r>
          </a:p>
          <a:p>
            <a:pPr>
              <a:spcBef>
                <a:spcPct val="15000"/>
              </a:spcBef>
            </a:pPr>
            <a:r>
              <a:rPr lang="en-US" sz="2000" dirty="0">
                <a:latin typeface="Courier New" pitchFamily="49" charset="0"/>
              </a:rPr>
              <a:t>% y is the output, that is not in x. </a:t>
            </a:r>
          </a:p>
          <a:p>
            <a:pPr>
              <a:spcBef>
                <a:spcPct val="15000"/>
              </a:spcBef>
            </a:pPr>
            <a:r>
              <a:rPr lang="en-US" sz="2000" dirty="0">
                <a:latin typeface="Courier New" pitchFamily="49" charset="0"/>
              </a:rPr>
              <a:t>indicator=zeros(1,N);</a:t>
            </a:r>
          </a:p>
          <a:p>
            <a:pPr>
              <a:spcBef>
                <a:spcPct val="15000"/>
              </a:spcBef>
            </a:pPr>
            <a:r>
              <a:rPr lang="en-US" sz="2000" dirty="0">
                <a:latin typeface="Courier New" pitchFamily="49" charset="0"/>
              </a:rPr>
              <a:t>for i=1:N-1</a:t>
            </a:r>
          </a:p>
          <a:p>
            <a:pPr>
              <a:spcBef>
                <a:spcPct val="15000"/>
              </a:spcBef>
            </a:pPr>
            <a:r>
              <a:rPr lang="en-US" sz="2000" dirty="0">
                <a:latin typeface="Courier New" pitchFamily="49" charset="0"/>
              </a:rPr>
              <a:t>    indicator(x(i))=1;</a:t>
            </a:r>
          </a:p>
          <a:p>
            <a:pPr>
              <a:spcBef>
                <a:spcPct val="15000"/>
              </a:spcBef>
            </a:pPr>
            <a:r>
              <a:rPr lang="en-US" sz="2000" dirty="0">
                <a:latin typeface="Courier New" pitchFamily="49" charset="0"/>
              </a:rPr>
              <a:t>end</a:t>
            </a:r>
          </a:p>
          <a:p>
            <a:pPr>
              <a:spcBef>
                <a:spcPct val="15000"/>
              </a:spcBef>
            </a:pPr>
            <a:r>
              <a:rPr lang="en-US" sz="2000" dirty="0">
                <a:latin typeface="Courier New" pitchFamily="49" charset="0"/>
              </a:rPr>
              <a:t>for i=1:N</a:t>
            </a:r>
          </a:p>
          <a:p>
            <a:pPr>
              <a:spcBef>
                <a:spcPct val="15000"/>
              </a:spcBef>
            </a:pPr>
            <a:r>
              <a:rPr lang="en-US" sz="2000" dirty="0">
                <a:latin typeface="Courier New" pitchFamily="49" charset="0"/>
              </a:rPr>
              <a:t>    if indicator(i)==0</a:t>
            </a:r>
          </a:p>
          <a:p>
            <a:pPr>
              <a:spcBef>
                <a:spcPct val="15000"/>
              </a:spcBef>
            </a:pPr>
            <a:r>
              <a:rPr lang="en-US" sz="2000" dirty="0">
                <a:latin typeface="Courier New" pitchFamily="49" charset="0"/>
              </a:rPr>
              <a:t>        y=i;</a:t>
            </a:r>
          </a:p>
          <a:p>
            <a:pPr>
              <a:spcBef>
                <a:spcPct val="15000"/>
              </a:spcBef>
            </a:pPr>
            <a:r>
              <a:rPr lang="en-US" sz="2000" dirty="0">
                <a:latin typeface="Courier New" pitchFamily="49" charset="0"/>
              </a:rPr>
              <a:t>    end</a:t>
            </a:r>
          </a:p>
          <a:p>
            <a:pPr>
              <a:spcBef>
                <a:spcPct val="15000"/>
              </a:spcBef>
            </a:pPr>
            <a:r>
              <a:rPr lang="en-US" sz="2000" dirty="0">
                <a:latin typeface="Courier New" pitchFamily="49" charset="0"/>
              </a:rPr>
              <a:t>end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5029200" y="2528454"/>
            <a:ext cx="3886200" cy="3571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dirty="0">
                <a:latin typeface="Courier New" pitchFamily="49" charset="0"/>
              </a:rPr>
              <a:t>% call function </a:t>
            </a:r>
            <a:r>
              <a:rPr lang="en-US" sz="2000" dirty="0" err="1">
                <a:latin typeface="Courier New" pitchFamily="49" charset="0"/>
              </a:rPr>
              <a:t>findmiss</a:t>
            </a:r>
            <a:endParaRPr lang="en-US" sz="2000" dirty="0">
              <a:latin typeface="Courier New" pitchFamily="49" charset="0"/>
            </a:endParaRPr>
          </a:p>
          <a:p>
            <a:pPr>
              <a:spcBef>
                <a:spcPct val="20000"/>
              </a:spcBef>
            </a:pPr>
            <a:r>
              <a:rPr lang="en-US" sz="2000" dirty="0">
                <a:latin typeface="Courier New" pitchFamily="49" charset="0"/>
              </a:rPr>
              <a:t>% simulate the input x</a:t>
            </a:r>
          </a:p>
          <a:p>
            <a:pPr>
              <a:spcBef>
                <a:spcPct val="20000"/>
              </a:spcBef>
            </a:pPr>
            <a:r>
              <a:rPr lang="en-US" sz="2000" dirty="0">
                <a:latin typeface="Courier New" pitchFamily="49" charset="0"/>
              </a:rPr>
              <a:t>x=</a:t>
            </a:r>
            <a:r>
              <a:rPr lang="en-US" sz="2000" dirty="0" err="1">
                <a:latin typeface="Courier New" pitchFamily="49" charset="0"/>
              </a:rPr>
              <a:t>randperm</a:t>
            </a:r>
            <a:r>
              <a:rPr lang="en-US" sz="2000" dirty="0">
                <a:latin typeface="Courier New" pitchFamily="49" charset="0"/>
              </a:rPr>
              <a:t>(N);</a:t>
            </a:r>
          </a:p>
          <a:p>
            <a:pPr>
              <a:spcBef>
                <a:spcPct val="20000"/>
              </a:spcBef>
            </a:pPr>
            <a:r>
              <a:rPr lang="en-US" sz="2000" dirty="0">
                <a:latin typeface="Courier New" pitchFamily="49" charset="0"/>
              </a:rPr>
              <a:t>id=ceil(rand(1)*N);</a:t>
            </a:r>
          </a:p>
          <a:p>
            <a:pPr>
              <a:spcBef>
                <a:spcPct val="20000"/>
              </a:spcBef>
            </a:pPr>
            <a:r>
              <a:rPr lang="en-US" sz="2000" dirty="0">
                <a:latin typeface="Courier New" pitchFamily="49" charset="0"/>
              </a:rPr>
              <a:t>z=x(id); % z is the missing integer</a:t>
            </a:r>
          </a:p>
          <a:p>
            <a:pPr>
              <a:spcBef>
                <a:spcPct val="20000"/>
              </a:spcBef>
            </a:pPr>
            <a:r>
              <a:rPr lang="en-US" sz="2000" dirty="0">
                <a:latin typeface="Courier New" pitchFamily="49" charset="0"/>
              </a:rPr>
              <a:t>% take z out of x</a:t>
            </a:r>
          </a:p>
          <a:p>
            <a:pPr>
              <a:spcBef>
                <a:spcPct val="20000"/>
              </a:spcBef>
            </a:pPr>
            <a:r>
              <a:rPr lang="en-US" sz="2000" dirty="0">
                <a:latin typeface="Courier New" pitchFamily="49" charset="0"/>
              </a:rPr>
              <a:t>x=[x(1:id-1), x(id+1:end)];</a:t>
            </a:r>
          </a:p>
          <a:p>
            <a:pPr>
              <a:spcBef>
                <a:spcPct val="20000"/>
              </a:spcBef>
            </a:pPr>
            <a:r>
              <a:rPr lang="en-US" sz="2000" dirty="0">
                <a:latin typeface="Courier New" pitchFamily="49" charset="0"/>
              </a:rPr>
              <a:t>y=</a:t>
            </a:r>
            <a:r>
              <a:rPr lang="en-US" sz="2000" dirty="0" err="1">
                <a:latin typeface="Courier New" pitchFamily="49" charset="0"/>
              </a:rPr>
              <a:t>findmiss</a:t>
            </a:r>
            <a:r>
              <a:rPr lang="en-US" sz="2000" dirty="0">
                <a:latin typeface="Courier New" pitchFamily="49" charset="0"/>
              </a:rPr>
              <a:t>(x)</a:t>
            </a:r>
          </a:p>
        </p:txBody>
      </p:sp>
      <p:grpSp>
        <p:nvGrpSpPr>
          <p:cNvPr id="13320" name="Group 8"/>
          <p:cNvGrpSpPr>
            <a:grpSpLocks/>
          </p:cNvGrpSpPr>
          <p:nvPr/>
        </p:nvGrpSpPr>
        <p:grpSpPr bwMode="auto">
          <a:xfrm>
            <a:off x="4572000" y="1032162"/>
            <a:ext cx="4267200" cy="1371600"/>
            <a:chOff x="2880" y="768"/>
            <a:chExt cx="2688" cy="864"/>
          </a:xfrm>
        </p:grpSpPr>
        <p:sp>
          <p:nvSpPr>
            <p:cNvPr id="13317" name="Text Box 5"/>
            <p:cNvSpPr txBox="1">
              <a:spLocks noChangeArrowheads="1"/>
            </p:cNvSpPr>
            <p:nvPr/>
          </p:nvSpPr>
          <p:spPr bwMode="auto">
            <a:xfrm>
              <a:off x="3216" y="768"/>
              <a:ext cx="2352" cy="63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Save as findmiss.m</a:t>
              </a:r>
            </a:p>
            <a:p>
              <a:pPr>
                <a:spcBef>
                  <a:spcPct val="50000"/>
                </a:spcBef>
              </a:pPr>
              <a:endParaRPr lang="en-US"/>
            </a:p>
          </p:txBody>
        </p:sp>
        <p:sp>
          <p:nvSpPr>
            <p:cNvPr id="13319" name="AutoShape 7"/>
            <p:cNvSpPr>
              <a:spLocks noChangeArrowheads="1"/>
            </p:cNvSpPr>
            <p:nvPr/>
          </p:nvSpPr>
          <p:spPr bwMode="auto">
            <a:xfrm>
              <a:off x="2880" y="1392"/>
              <a:ext cx="528" cy="240"/>
            </a:xfrm>
            <a:prstGeom prst="curvedUpArrow">
              <a:avLst>
                <a:gd name="adj1" fmla="val 44000"/>
                <a:gd name="adj2" fmla="val 88000"/>
                <a:gd name="adj3" fmla="val 33333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12201" y="6356350"/>
            <a:ext cx="381000" cy="365125"/>
          </a:xfrm>
        </p:spPr>
        <p:txBody>
          <a:bodyPr/>
          <a:lstStyle/>
          <a:p>
            <a:fld id="{DAD63442-7D9E-5D4A-A5AF-A14AF3124EE3}" type="slidenum">
              <a:rPr lang="pt-BR" smtClean="0"/>
              <a:pPr/>
              <a:t>25</a:t>
            </a:fld>
            <a:endParaRPr lang="pt-BR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5477933" y="6356350"/>
            <a:ext cx="3208867" cy="365125"/>
          </a:xfrm>
          <a:prstGeom prst="rect">
            <a:avLst/>
          </a:prstGeom>
        </p:spPr>
        <p:txBody>
          <a:bodyPr/>
          <a:lstStyle/>
          <a:p>
            <a:r>
              <a:rPr lang="pt-BR" dirty="0" smtClean="0"/>
              <a:t>Aprendizagem de Máquina – IN1102</a:t>
            </a:r>
          </a:p>
          <a:p>
            <a:r>
              <a:rPr lang="pt-BR" dirty="0" smtClean="0"/>
              <a:t>MATLAB – Basics </a:t>
            </a:r>
          </a:p>
          <a:p>
            <a:r>
              <a:rPr lang="en-US" dirty="0" smtClean="0"/>
              <a:t>© 2014 – </a:t>
            </a:r>
            <a:r>
              <a:rPr lang="en-US" dirty="0" err="1" smtClean="0"/>
              <a:t>Arley</a:t>
            </a:r>
            <a:r>
              <a:rPr lang="en-US" dirty="0" smtClean="0"/>
              <a:t> </a:t>
            </a:r>
            <a:r>
              <a:rPr lang="en-US" dirty="0" err="1" smtClean="0"/>
              <a:t>Ristar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29162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 animBg="1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Workspace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Matlab remembers old commands</a:t>
            </a:r>
          </a:p>
          <a:p>
            <a:r>
              <a:rPr lang="en-US" b="1"/>
              <a:t>And</a:t>
            </a:r>
            <a:r>
              <a:rPr lang="en-US"/>
              <a:t> variables as well</a:t>
            </a:r>
          </a:p>
          <a:p>
            <a:r>
              <a:rPr lang="en-US"/>
              <a:t>Each Function maintains its own scope</a:t>
            </a:r>
          </a:p>
          <a:p>
            <a:r>
              <a:rPr lang="en-US"/>
              <a:t>The keyword </a:t>
            </a:r>
            <a:r>
              <a:rPr lang="en-US" sz="2800">
                <a:latin typeface="Courier New" pitchFamily="49" charset="0"/>
              </a:rPr>
              <a:t>clear</a:t>
            </a:r>
            <a:r>
              <a:rPr lang="en-US" sz="2800">
                <a:latin typeface="Courier" pitchFamily="34" charset="0"/>
              </a:rPr>
              <a:t> </a:t>
            </a:r>
            <a:r>
              <a:rPr lang="en-US"/>
              <a:t>removes all variables from workspace</a:t>
            </a:r>
          </a:p>
          <a:p>
            <a:r>
              <a:rPr lang="en-US"/>
              <a:t>The keyword </a:t>
            </a:r>
            <a:r>
              <a:rPr lang="en-US" sz="2800">
                <a:latin typeface="Courier New" pitchFamily="49" charset="0"/>
              </a:rPr>
              <a:t>who</a:t>
            </a:r>
            <a:r>
              <a:rPr lang="en-US"/>
              <a:t> lists the variables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12201" y="6356350"/>
            <a:ext cx="381000" cy="365125"/>
          </a:xfrm>
        </p:spPr>
        <p:txBody>
          <a:bodyPr/>
          <a:lstStyle/>
          <a:p>
            <a:fld id="{DAD63442-7D9E-5D4A-A5AF-A14AF3124EE3}" type="slidenum">
              <a:rPr lang="pt-BR" smtClean="0"/>
              <a:pPr/>
              <a:t>26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77933" y="6356350"/>
            <a:ext cx="3208867" cy="365125"/>
          </a:xfrm>
        </p:spPr>
        <p:txBody>
          <a:bodyPr/>
          <a:lstStyle/>
          <a:p>
            <a:r>
              <a:rPr lang="pt-BR" dirty="0" smtClean="0"/>
              <a:t>Aprendizagem de Máquina – IN1102</a:t>
            </a:r>
          </a:p>
          <a:p>
            <a:r>
              <a:rPr lang="pt-BR" dirty="0" smtClean="0"/>
              <a:t>MATLAB – Basics </a:t>
            </a:r>
          </a:p>
          <a:p>
            <a:r>
              <a:rPr lang="en-US" dirty="0" smtClean="0"/>
              <a:t>© 2014 – </a:t>
            </a:r>
            <a:r>
              <a:rPr lang="en-US" dirty="0" err="1" smtClean="0"/>
              <a:t>Arley</a:t>
            </a:r>
            <a:r>
              <a:rPr lang="en-US" dirty="0" smtClean="0"/>
              <a:t> </a:t>
            </a:r>
            <a:r>
              <a:rPr lang="en-US" dirty="0" err="1" smtClean="0"/>
              <a:t>Ristar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84483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File I/O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08356"/>
            <a:ext cx="7772400" cy="4876800"/>
          </a:xfrm>
        </p:spPr>
        <p:txBody>
          <a:bodyPr/>
          <a:lstStyle/>
          <a:p>
            <a:r>
              <a:rPr lang="en-US" dirty="0" err="1"/>
              <a:t>Matlab</a:t>
            </a:r>
            <a:r>
              <a:rPr lang="en-US" dirty="0"/>
              <a:t> has a native file format to save and load workspaces. Use keywords </a:t>
            </a:r>
            <a:r>
              <a:rPr lang="en-US" sz="2800" dirty="0">
                <a:latin typeface="Courier New" pitchFamily="49" charset="0"/>
              </a:rPr>
              <a:t>load</a:t>
            </a:r>
            <a:r>
              <a:rPr lang="en-US" dirty="0"/>
              <a:t> and </a:t>
            </a:r>
            <a:r>
              <a:rPr lang="en-US" sz="2800" dirty="0">
                <a:latin typeface="Courier New" pitchFamily="49" charset="0"/>
              </a:rPr>
              <a:t>save</a:t>
            </a:r>
            <a:r>
              <a:rPr lang="en-US" dirty="0"/>
              <a:t>.</a:t>
            </a:r>
          </a:p>
          <a:p>
            <a:r>
              <a:rPr lang="en-US" dirty="0"/>
              <a:t>In addition MATLAB knows a large number of popular formats. Type </a:t>
            </a:r>
            <a:r>
              <a:rPr lang="en-US" sz="2400" dirty="0">
                <a:latin typeface="Courier New" pitchFamily="49" charset="0"/>
              </a:rPr>
              <a:t>“help </a:t>
            </a:r>
            <a:r>
              <a:rPr lang="en-US" sz="2400" dirty="0" err="1">
                <a:latin typeface="Courier New" pitchFamily="49" charset="0"/>
              </a:rPr>
              <a:t>fileformats</a:t>
            </a:r>
            <a:r>
              <a:rPr lang="en-US" sz="2400" dirty="0">
                <a:latin typeface="Courier New" pitchFamily="49" charset="0"/>
              </a:rPr>
              <a:t>”</a:t>
            </a:r>
            <a:r>
              <a:rPr lang="en-US" dirty="0"/>
              <a:t> for a listing.</a:t>
            </a:r>
          </a:p>
          <a:p>
            <a:r>
              <a:rPr lang="en-US" dirty="0"/>
              <a:t>In addition MATLAB supports ‘C’ style low level file I/O. Type “</a:t>
            </a:r>
            <a:r>
              <a:rPr lang="en-US" sz="2400" dirty="0">
                <a:latin typeface="Courier New" pitchFamily="49" charset="0"/>
              </a:rPr>
              <a:t>help </a:t>
            </a:r>
            <a:r>
              <a:rPr lang="en-US" sz="2400" dirty="0" err="1">
                <a:latin typeface="Courier New" pitchFamily="49" charset="0"/>
              </a:rPr>
              <a:t>fprintf</a:t>
            </a:r>
            <a:r>
              <a:rPr lang="en-US" dirty="0"/>
              <a:t>” for more information.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12201" y="6356350"/>
            <a:ext cx="381000" cy="365125"/>
          </a:xfrm>
        </p:spPr>
        <p:txBody>
          <a:bodyPr/>
          <a:lstStyle/>
          <a:p>
            <a:fld id="{DAD63442-7D9E-5D4A-A5AF-A14AF3124EE3}" type="slidenum">
              <a:rPr lang="pt-BR" smtClean="0"/>
              <a:pPr/>
              <a:t>27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77933" y="6356350"/>
            <a:ext cx="3208867" cy="365125"/>
          </a:xfrm>
        </p:spPr>
        <p:txBody>
          <a:bodyPr/>
          <a:lstStyle/>
          <a:p>
            <a:r>
              <a:rPr lang="pt-BR" dirty="0" smtClean="0"/>
              <a:t>Aprendizagem de Máquina – IN1102</a:t>
            </a:r>
          </a:p>
          <a:p>
            <a:r>
              <a:rPr lang="pt-BR" dirty="0" smtClean="0"/>
              <a:t>MATLAB – Basics </a:t>
            </a:r>
          </a:p>
          <a:p>
            <a:r>
              <a:rPr lang="en-US" dirty="0" smtClean="0"/>
              <a:t>© 2014 – </a:t>
            </a:r>
            <a:r>
              <a:rPr lang="en-US" dirty="0" err="1" smtClean="0"/>
              <a:t>Arley</a:t>
            </a:r>
            <a:r>
              <a:rPr lang="en-US" dirty="0" smtClean="0"/>
              <a:t> </a:t>
            </a:r>
            <a:r>
              <a:rPr lang="en-US" dirty="0" err="1" smtClean="0"/>
              <a:t>Ristar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29079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Graphics - 2D Plots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800">
                <a:latin typeface="Courier New" pitchFamily="49" charset="0"/>
              </a:rPr>
              <a:t>plot(xdata, ydata, ‘marker_style’);</a:t>
            </a:r>
          </a:p>
          <a:p>
            <a:pPr>
              <a:buFontTx/>
              <a:buNone/>
            </a:pPr>
            <a:r>
              <a:rPr lang="en-US"/>
              <a:t>For example:                      Gives:</a:t>
            </a:r>
            <a:endParaRPr lang="en-US" sz="2800">
              <a:latin typeface="Courier" pitchFamily="34" charset="0"/>
            </a:endParaRP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04800" y="3095625"/>
            <a:ext cx="4343400" cy="1295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381000" y="3095625"/>
            <a:ext cx="43434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>
                <a:latin typeface="Courier New" pitchFamily="49" charset="0"/>
              </a:rPr>
              <a:t>&gt;&gt; x=-5:0.1:5;</a:t>
            </a:r>
          </a:p>
          <a:p>
            <a:r>
              <a:rPr lang="en-US" sz="2000">
                <a:latin typeface="Courier New" pitchFamily="49" charset="0"/>
              </a:rPr>
              <a:t>&gt;&gt; sqr=x.^2;</a:t>
            </a:r>
          </a:p>
          <a:p>
            <a:r>
              <a:rPr lang="en-US" sz="2000">
                <a:latin typeface="Courier New" pitchFamily="49" charset="0"/>
              </a:rPr>
              <a:t>&gt;&gt; pl1=plot(x, sqr, 'r:s');</a:t>
            </a:r>
          </a:p>
        </p:txBody>
      </p:sp>
      <p:pic>
        <p:nvPicPr>
          <p:cNvPr id="25607" name="Picture 7" descr="C:\Documents and Settings\Brenda Ng\Desktop\plot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1" y="2577883"/>
            <a:ext cx="3759200" cy="3335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12201" y="6356350"/>
            <a:ext cx="381000" cy="365125"/>
          </a:xfrm>
        </p:spPr>
        <p:txBody>
          <a:bodyPr/>
          <a:lstStyle/>
          <a:p>
            <a:fld id="{DAD63442-7D9E-5D4A-A5AF-A14AF3124EE3}" type="slidenum">
              <a:rPr lang="pt-BR" smtClean="0"/>
              <a:pPr/>
              <a:t>28</a:t>
            </a:fld>
            <a:endParaRPr lang="pt-B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77933" y="6356350"/>
            <a:ext cx="3208867" cy="365125"/>
          </a:xfrm>
        </p:spPr>
        <p:txBody>
          <a:bodyPr/>
          <a:lstStyle/>
          <a:p>
            <a:r>
              <a:rPr lang="pt-BR" dirty="0" smtClean="0"/>
              <a:t>Aprendizagem de Máquina – IN1102</a:t>
            </a:r>
          </a:p>
          <a:p>
            <a:r>
              <a:rPr lang="pt-BR" dirty="0" smtClean="0"/>
              <a:t>MATLAB – Basics </a:t>
            </a:r>
          </a:p>
          <a:p>
            <a:r>
              <a:rPr lang="en-US" dirty="0" smtClean="0"/>
              <a:t>© 2014 – </a:t>
            </a:r>
            <a:r>
              <a:rPr lang="en-US" dirty="0" err="1" smtClean="0"/>
              <a:t>Arley</a:t>
            </a:r>
            <a:r>
              <a:rPr lang="en-US" dirty="0" smtClean="0"/>
              <a:t> </a:t>
            </a:r>
            <a:r>
              <a:rPr lang="en-US" dirty="0" err="1" smtClean="0"/>
              <a:t>Ristar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64662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Graphics - Overlay Plots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/>
              <a:t>Use </a:t>
            </a:r>
            <a:r>
              <a:rPr lang="en-US" sz="2800">
                <a:latin typeface="Courier New" pitchFamily="49" charset="0"/>
              </a:rPr>
              <a:t>hold on</a:t>
            </a:r>
            <a:r>
              <a:rPr lang="en-US"/>
              <a:t> for overlaying graphs</a:t>
            </a:r>
          </a:p>
          <a:p>
            <a:pPr>
              <a:buFontTx/>
              <a:buNone/>
            </a:pPr>
            <a:r>
              <a:rPr lang="en-US"/>
              <a:t>So the following:		Gives: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381000" y="3352800"/>
            <a:ext cx="4191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>
                <a:latin typeface="Courier New" pitchFamily="49" charset="0"/>
              </a:rPr>
              <a:t>&gt;&gt; hold on;</a:t>
            </a:r>
          </a:p>
          <a:p>
            <a:r>
              <a:rPr lang="en-US" sz="2000">
                <a:latin typeface="Courier New" pitchFamily="49" charset="0"/>
              </a:rPr>
              <a:t>&gt;&gt; cub=x.^3;</a:t>
            </a:r>
          </a:p>
          <a:p>
            <a:r>
              <a:rPr lang="en-US" sz="2000">
                <a:latin typeface="Courier New" pitchFamily="49" charset="0"/>
              </a:rPr>
              <a:t>&gt;&gt; pl2=plot(x, cub,‘b-o');</a:t>
            </a: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152400" y="3324225"/>
            <a:ext cx="4343400" cy="1447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pic>
        <p:nvPicPr>
          <p:cNvPr id="26631" name="Picture 7" descr="C:\Documents and Settings\Brenda Ng\Desktop\plot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2581131"/>
            <a:ext cx="3810000" cy="3379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12201" y="6356350"/>
            <a:ext cx="381000" cy="365125"/>
          </a:xfrm>
        </p:spPr>
        <p:txBody>
          <a:bodyPr/>
          <a:lstStyle/>
          <a:p>
            <a:fld id="{DAD63442-7D9E-5D4A-A5AF-A14AF3124EE3}" type="slidenum">
              <a:rPr lang="pt-BR" smtClean="0"/>
              <a:pPr/>
              <a:t>29</a:t>
            </a:fld>
            <a:endParaRPr lang="pt-B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77933" y="6356350"/>
            <a:ext cx="3208867" cy="365125"/>
          </a:xfrm>
        </p:spPr>
        <p:txBody>
          <a:bodyPr/>
          <a:lstStyle/>
          <a:p>
            <a:r>
              <a:rPr lang="pt-BR" dirty="0" smtClean="0"/>
              <a:t>Aprendizagem de Máquina – IN1102</a:t>
            </a:r>
          </a:p>
          <a:p>
            <a:r>
              <a:rPr lang="pt-BR" dirty="0" smtClean="0"/>
              <a:t>MATLAB – Basics </a:t>
            </a:r>
          </a:p>
          <a:p>
            <a:r>
              <a:rPr lang="en-US" dirty="0" smtClean="0"/>
              <a:t>© 2014 – </a:t>
            </a:r>
            <a:r>
              <a:rPr lang="en-US" dirty="0" err="1" smtClean="0"/>
              <a:t>Arley</a:t>
            </a:r>
            <a:r>
              <a:rPr lang="en-US" dirty="0" smtClean="0"/>
              <a:t> </a:t>
            </a:r>
            <a:r>
              <a:rPr lang="en-US" dirty="0" err="1" smtClean="0"/>
              <a:t>Ristar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22460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is MATLAB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14900"/>
            <a:ext cx="7772400" cy="3113087"/>
          </a:xfrm>
        </p:spPr>
        <p:txBody>
          <a:bodyPr/>
          <a:lstStyle/>
          <a:p>
            <a:r>
              <a:rPr lang="en-US" dirty="0"/>
              <a:t>High level language for technical computing</a:t>
            </a:r>
          </a:p>
          <a:p>
            <a:r>
              <a:rPr lang="en-US" dirty="0"/>
              <a:t>Stands for </a:t>
            </a:r>
            <a:r>
              <a:rPr lang="en-US" b="1" dirty="0" err="1"/>
              <a:t>MAT</a:t>
            </a:r>
            <a:r>
              <a:rPr lang="en-US" dirty="0" err="1"/>
              <a:t>rix</a:t>
            </a:r>
            <a:r>
              <a:rPr lang="en-US" dirty="0"/>
              <a:t> </a:t>
            </a:r>
            <a:r>
              <a:rPr lang="en-US" b="1" dirty="0" err="1"/>
              <a:t>LAB</a:t>
            </a:r>
            <a:r>
              <a:rPr lang="en-US" dirty="0" err="1"/>
              <a:t>oratory</a:t>
            </a:r>
            <a:endParaRPr lang="en-US" dirty="0"/>
          </a:p>
          <a:p>
            <a:pPr>
              <a:lnSpc>
                <a:spcPct val="140000"/>
              </a:lnSpc>
            </a:pPr>
            <a:r>
              <a:rPr lang="en-US" dirty="0"/>
              <a:t>Everything is a matrix - easy to do linear algebra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12201" y="6356350"/>
            <a:ext cx="381000" cy="365125"/>
          </a:xfrm>
        </p:spPr>
        <p:txBody>
          <a:bodyPr/>
          <a:lstStyle/>
          <a:p>
            <a:fld id="{DAD63442-7D9E-5D4A-A5AF-A14AF3124EE3}" type="slidenum">
              <a:rPr lang="pt-BR" smtClean="0"/>
              <a:pPr/>
              <a:t>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77933" y="6356350"/>
            <a:ext cx="3208867" cy="365125"/>
          </a:xfrm>
        </p:spPr>
        <p:txBody>
          <a:bodyPr/>
          <a:lstStyle/>
          <a:p>
            <a:r>
              <a:rPr lang="pt-BR" dirty="0" smtClean="0"/>
              <a:t>Aprendizagem de Máquina – IN1102</a:t>
            </a:r>
          </a:p>
          <a:p>
            <a:r>
              <a:rPr lang="pt-BR" dirty="0" smtClean="0"/>
              <a:t>MATLAB – Basics </a:t>
            </a:r>
          </a:p>
          <a:p>
            <a:r>
              <a:rPr lang="en-US" dirty="0" smtClean="0"/>
              <a:t>© 2014 – </a:t>
            </a:r>
            <a:r>
              <a:rPr lang="en-US" dirty="0" err="1" smtClean="0"/>
              <a:t>Arley</a:t>
            </a:r>
            <a:r>
              <a:rPr lang="en-US" dirty="0" smtClean="0"/>
              <a:t> </a:t>
            </a:r>
            <a:r>
              <a:rPr lang="en-US" dirty="0" err="1" smtClean="0"/>
              <a:t>Ristar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3850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Graphics - Annotation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/>
              <a:t>Use </a:t>
            </a:r>
            <a:r>
              <a:rPr lang="en-US" sz="2400">
                <a:latin typeface="Courier New" pitchFamily="49" charset="0"/>
              </a:rPr>
              <a:t>title, xlabel, ylabel</a:t>
            </a:r>
            <a:r>
              <a:rPr lang="en-US"/>
              <a:t> and </a:t>
            </a:r>
            <a:r>
              <a:rPr lang="en-US" sz="2400">
                <a:latin typeface="Courier New" pitchFamily="49" charset="0"/>
              </a:rPr>
              <a:t>legend</a:t>
            </a:r>
            <a:r>
              <a:rPr lang="en-US"/>
              <a:t> for annotation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381000" y="3316288"/>
            <a:ext cx="5943600" cy="2057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457200" y="3311525"/>
            <a:ext cx="5824538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>
                <a:latin typeface="Courier New" pitchFamily="49" charset="0"/>
              </a:rPr>
              <a:t>&gt;&gt; title('Demo plot');</a:t>
            </a:r>
          </a:p>
          <a:p>
            <a:pPr>
              <a:lnSpc>
                <a:spcPct val="150000"/>
              </a:lnSpc>
            </a:pPr>
            <a:r>
              <a:rPr lang="en-US" sz="2000">
                <a:latin typeface="Courier New" pitchFamily="49" charset="0"/>
              </a:rPr>
              <a:t>&gt;&gt; xlabel('X Axis');</a:t>
            </a:r>
          </a:p>
          <a:p>
            <a:pPr>
              <a:lnSpc>
                <a:spcPct val="150000"/>
              </a:lnSpc>
            </a:pPr>
            <a:r>
              <a:rPr lang="en-US" sz="2000">
                <a:latin typeface="Courier New" pitchFamily="49" charset="0"/>
              </a:rPr>
              <a:t>&gt;&gt; ylabel('Y Axis');</a:t>
            </a:r>
          </a:p>
          <a:p>
            <a:pPr>
              <a:lnSpc>
                <a:spcPct val="150000"/>
              </a:lnSpc>
            </a:pPr>
            <a:r>
              <a:rPr lang="en-US" sz="2000">
                <a:latin typeface="Courier New" pitchFamily="49" charset="0"/>
              </a:rPr>
              <a:t>&gt;&gt; legend([pl1, pl2], 'x^2', 'x^3'); 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12201" y="6356350"/>
            <a:ext cx="381000" cy="365125"/>
          </a:xfrm>
        </p:spPr>
        <p:txBody>
          <a:bodyPr/>
          <a:lstStyle/>
          <a:p>
            <a:fld id="{DAD63442-7D9E-5D4A-A5AF-A14AF3124EE3}" type="slidenum">
              <a:rPr lang="pt-BR" smtClean="0"/>
              <a:pPr/>
              <a:t>30</a:t>
            </a:fld>
            <a:endParaRPr lang="pt-BR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77933" y="6356350"/>
            <a:ext cx="3208867" cy="365125"/>
          </a:xfrm>
        </p:spPr>
        <p:txBody>
          <a:bodyPr/>
          <a:lstStyle/>
          <a:p>
            <a:r>
              <a:rPr lang="pt-BR" dirty="0" smtClean="0"/>
              <a:t>Aprendizagem de Máquina – IN1102</a:t>
            </a:r>
          </a:p>
          <a:p>
            <a:r>
              <a:rPr lang="pt-BR" dirty="0" smtClean="0"/>
              <a:t>MATLAB – Basics </a:t>
            </a:r>
          </a:p>
          <a:p>
            <a:r>
              <a:rPr lang="en-US" dirty="0" smtClean="0"/>
              <a:t>© 2014 – </a:t>
            </a:r>
            <a:r>
              <a:rPr lang="en-US" dirty="0" err="1" smtClean="0"/>
              <a:t>Arley</a:t>
            </a:r>
            <a:r>
              <a:rPr lang="en-US" dirty="0" smtClean="0"/>
              <a:t> </a:t>
            </a:r>
            <a:r>
              <a:rPr lang="en-US" dirty="0" err="1" smtClean="0"/>
              <a:t>Ristar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72343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Graphics - Annotation</a:t>
            </a:r>
          </a:p>
        </p:txBody>
      </p:sp>
      <p:pic>
        <p:nvPicPr>
          <p:cNvPr id="36869" name="Picture 5" descr="C:\Documents and Settings\Brenda Ng\Desktop\plot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343888"/>
            <a:ext cx="5105400" cy="4530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12201" y="6356350"/>
            <a:ext cx="381000" cy="365125"/>
          </a:xfrm>
        </p:spPr>
        <p:txBody>
          <a:bodyPr/>
          <a:lstStyle/>
          <a:p>
            <a:fld id="{DAD63442-7D9E-5D4A-A5AF-A14AF3124EE3}" type="slidenum">
              <a:rPr lang="pt-BR" smtClean="0"/>
              <a:pPr/>
              <a:t>31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77933" y="6356350"/>
            <a:ext cx="3208867" cy="365125"/>
          </a:xfrm>
        </p:spPr>
        <p:txBody>
          <a:bodyPr/>
          <a:lstStyle/>
          <a:p>
            <a:r>
              <a:rPr lang="pt-BR" dirty="0" smtClean="0"/>
              <a:t>Aprendizagem de Máquina – IN1102</a:t>
            </a:r>
          </a:p>
          <a:p>
            <a:r>
              <a:rPr lang="pt-BR" dirty="0" smtClean="0"/>
              <a:t>MATLAB – Basics </a:t>
            </a:r>
          </a:p>
          <a:p>
            <a:r>
              <a:rPr lang="en-US" dirty="0" smtClean="0"/>
              <a:t>© 2014 – </a:t>
            </a:r>
            <a:r>
              <a:rPr lang="en-US" dirty="0" err="1" smtClean="0"/>
              <a:t>Arley</a:t>
            </a:r>
            <a:r>
              <a:rPr lang="en-US" dirty="0" smtClean="0"/>
              <a:t> </a:t>
            </a:r>
            <a:r>
              <a:rPr lang="en-US" dirty="0" err="1" smtClean="0"/>
              <a:t>Ristar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48787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305800" cy="4114800"/>
          </a:xfrm>
        </p:spPr>
        <p:txBody>
          <a:bodyPr/>
          <a:lstStyle/>
          <a:p>
            <a:r>
              <a:rPr lang="en-US" dirty="0">
                <a:latin typeface="Courier New" pitchFamily="49" charset="0"/>
              </a:rPr>
              <a:t>stem()</a:t>
            </a:r>
            <a:r>
              <a:rPr lang="en-US" dirty="0">
                <a:latin typeface="Times New Roman" pitchFamily="18" charset="0"/>
              </a:rPr>
              <a:t>is to plot discrete sequence data</a:t>
            </a:r>
          </a:p>
          <a:p>
            <a:r>
              <a:rPr lang="en-US" dirty="0">
                <a:latin typeface="Times New Roman" pitchFamily="18" charset="0"/>
              </a:rPr>
              <a:t>The usage of </a:t>
            </a:r>
            <a:r>
              <a:rPr lang="en-US" dirty="0">
                <a:latin typeface="Courier New" pitchFamily="49" charset="0"/>
              </a:rPr>
              <a:t>stem()</a:t>
            </a:r>
            <a:r>
              <a:rPr lang="en-US" dirty="0">
                <a:latin typeface="Times New Roman" pitchFamily="18" charset="0"/>
              </a:rPr>
              <a:t> is very similar to </a:t>
            </a:r>
            <a:r>
              <a:rPr lang="en-US" dirty="0">
                <a:latin typeface="Courier New" pitchFamily="49" charset="0"/>
              </a:rPr>
              <a:t>plot()</a:t>
            </a:r>
          </a:p>
          <a:p>
            <a:endParaRPr lang="en-US" dirty="0">
              <a:latin typeface="Times New Roman" pitchFamily="18" charset="0"/>
            </a:endParaRPr>
          </a:p>
        </p:txBody>
      </p:sp>
      <p:sp>
        <p:nvSpPr>
          <p:cNvPr id="49156" name="Rectangle 4"/>
          <p:cNvSpPr>
            <a:spLocks noChangeArrowheads="1"/>
          </p:cNvSpPr>
          <p:nvPr/>
        </p:nvSpPr>
        <p:spPr bwMode="auto">
          <a:xfrm>
            <a:off x="533400" y="3217717"/>
            <a:ext cx="4114800" cy="29241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49157" name="Rectangle 5"/>
          <p:cNvSpPr>
            <a:spLocks noChangeArrowheads="1"/>
          </p:cNvSpPr>
          <p:nvPr/>
        </p:nvSpPr>
        <p:spPr bwMode="auto">
          <a:xfrm>
            <a:off x="609600" y="3278042"/>
            <a:ext cx="4191000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>
                <a:latin typeface="Courier New" pitchFamily="49" charset="0"/>
              </a:rPr>
              <a:t>&gt;&gt; n=-10:10;</a:t>
            </a:r>
          </a:p>
          <a:p>
            <a:r>
              <a:rPr lang="en-US" sz="2000">
                <a:latin typeface="Courier New" pitchFamily="49" charset="0"/>
              </a:rPr>
              <a:t>&gt;&gt; f=stem(n,cos(n*pi/4))</a:t>
            </a:r>
          </a:p>
          <a:p>
            <a:r>
              <a:rPr lang="en-US" sz="2000">
                <a:latin typeface="Courier New" pitchFamily="49" charset="0"/>
              </a:rPr>
              <a:t>&gt;&gt; title('cos(n\pi/4)')</a:t>
            </a:r>
          </a:p>
          <a:p>
            <a:r>
              <a:rPr lang="en-US" sz="2000">
                <a:latin typeface="Courier New" pitchFamily="49" charset="0"/>
              </a:rPr>
              <a:t>&gt;&gt; xlabel('n')</a:t>
            </a:r>
          </a:p>
          <a:p>
            <a:endParaRPr lang="en-US" sz="2000">
              <a:latin typeface="Courier New" pitchFamily="49" charset="0"/>
            </a:endParaRPr>
          </a:p>
        </p:txBody>
      </p:sp>
      <p:pic>
        <p:nvPicPr>
          <p:cNvPr id="49159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2947553"/>
            <a:ext cx="3289300" cy="320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12201" y="6356350"/>
            <a:ext cx="381000" cy="365125"/>
          </a:xfrm>
        </p:spPr>
        <p:txBody>
          <a:bodyPr/>
          <a:lstStyle/>
          <a:p>
            <a:fld id="{DAD63442-7D9E-5D4A-A5AF-A14AF3124EE3}" type="slidenum">
              <a:rPr lang="pt-BR" smtClean="0"/>
              <a:pPr/>
              <a:t>32</a:t>
            </a:fld>
            <a:endParaRPr lang="pt-B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77933" y="6356350"/>
            <a:ext cx="3208867" cy="365125"/>
          </a:xfrm>
        </p:spPr>
        <p:txBody>
          <a:bodyPr/>
          <a:lstStyle/>
          <a:p>
            <a:r>
              <a:rPr lang="pt-BR" dirty="0" smtClean="0"/>
              <a:t>Aprendizagem de Máquina – IN1102</a:t>
            </a:r>
          </a:p>
          <a:p>
            <a:r>
              <a:rPr lang="pt-BR" dirty="0" smtClean="0"/>
              <a:t>MATLAB – Basics </a:t>
            </a:r>
          </a:p>
          <a:p>
            <a:r>
              <a:rPr lang="en-US" dirty="0" smtClean="0"/>
              <a:t>© 2014 – </a:t>
            </a:r>
            <a:r>
              <a:rPr lang="en-US" dirty="0" err="1" smtClean="0"/>
              <a:t>Arley</a:t>
            </a:r>
            <a:r>
              <a:rPr lang="en-US" dirty="0" smtClean="0"/>
              <a:t> </a:t>
            </a:r>
            <a:r>
              <a:rPr lang="en-US" dirty="0" err="1" smtClean="0"/>
              <a:t>Ristar</a:t>
            </a:r>
            <a:endParaRPr lang="pt-BR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457200" y="274638"/>
            <a:ext cx="8229600" cy="6397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Graphics-Stem()</a:t>
            </a:r>
          </a:p>
        </p:txBody>
      </p:sp>
    </p:spTree>
    <p:extLst>
      <p:ext uri="{BB962C8B-B14F-4D97-AF65-F5344CB8AC3E}">
        <p14:creationId xmlns:p14="http://schemas.microsoft.com/office/powerpoint/2010/main" val="2153170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r>
              <a:rPr lang="en-US"/>
              <a:t>Use subplots to divide a plotting window into several panes.</a:t>
            </a:r>
          </a:p>
          <a:p>
            <a:endParaRPr lang="en-US"/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381000" y="2819400"/>
            <a:ext cx="419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pt-BR" sz="2000">
              <a:latin typeface="Courier New" pitchFamily="49" charset="0"/>
            </a:endParaRPr>
          </a:p>
        </p:txBody>
      </p:sp>
      <p:sp>
        <p:nvSpPr>
          <p:cNvPr id="45061" name="Rectangle 5"/>
          <p:cNvSpPr>
            <a:spLocks noChangeArrowheads="1"/>
          </p:cNvSpPr>
          <p:nvPr/>
        </p:nvSpPr>
        <p:spPr bwMode="auto">
          <a:xfrm>
            <a:off x="304800" y="2743200"/>
            <a:ext cx="4114800" cy="3429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45062" name="Rectangle 6"/>
          <p:cNvSpPr>
            <a:spLocks noChangeArrowheads="1"/>
          </p:cNvSpPr>
          <p:nvPr/>
        </p:nvSpPr>
        <p:spPr bwMode="auto">
          <a:xfrm>
            <a:off x="381000" y="2819400"/>
            <a:ext cx="4191000" cy="314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>
                <a:latin typeface="Courier New" pitchFamily="49" charset="0"/>
              </a:rPr>
              <a:t>&gt;&gt; x=0:0.1:10;</a:t>
            </a:r>
          </a:p>
          <a:p>
            <a:r>
              <a:rPr lang="en-US" sz="2000">
                <a:latin typeface="Courier New" pitchFamily="49" charset="0"/>
              </a:rPr>
              <a:t>&gt;&gt; f=figure;</a:t>
            </a:r>
          </a:p>
          <a:p>
            <a:r>
              <a:rPr lang="en-US" sz="2000">
                <a:latin typeface="Courier New" pitchFamily="49" charset="0"/>
              </a:rPr>
              <a:t>&gt;&gt; f1=subplot(1,2,1);</a:t>
            </a:r>
          </a:p>
          <a:p>
            <a:r>
              <a:rPr lang="en-US" sz="2000">
                <a:latin typeface="Courier New" pitchFamily="49" charset="0"/>
              </a:rPr>
              <a:t>&gt;&gt; plot(x,cos(x),'r');</a:t>
            </a:r>
          </a:p>
          <a:p>
            <a:r>
              <a:rPr lang="en-US" sz="2000">
                <a:latin typeface="Courier New" pitchFamily="49" charset="0"/>
              </a:rPr>
              <a:t>&gt;&gt; grid on;</a:t>
            </a:r>
          </a:p>
          <a:p>
            <a:r>
              <a:rPr lang="en-US" sz="2000">
                <a:latin typeface="Courier New" pitchFamily="49" charset="0"/>
              </a:rPr>
              <a:t>&gt;&gt; title('Cosine')</a:t>
            </a:r>
          </a:p>
          <a:p>
            <a:r>
              <a:rPr lang="en-US" sz="2000">
                <a:latin typeface="Courier New" pitchFamily="49" charset="0"/>
              </a:rPr>
              <a:t>&gt;&gt; f2=subplot(1,2,2);</a:t>
            </a:r>
          </a:p>
          <a:p>
            <a:r>
              <a:rPr lang="en-US" sz="2000">
                <a:latin typeface="Courier New" pitchFamily="49" charset="0"/>
              </a:rPr>
              <a:t>&gt;&gt; plot(x,sin(x),'d');</a:t>
            </a:r>
          </a:p>
          <a:p>
            <a:r>
              <a:rPr lang="en-US" sz="2000">
                <a:latin typeface="Courier New" pitchFamily="49" charset="0"/>
              </a:rPr>
              <a:t>&gt;&gt; grid on;</a:t>
            </a:r>
          </a:p>
          <a:p>
            <a:r>
              <a:rPr lang="en-US" sz="2000">
                <a:latin typeface="Courier New" pitchFamily="49" charset="0"/>
              </a:rPr>
              <a:t>&gt;&gt; title('Sine');</a:t>
            </a:r>
          </a:p>
        </p:txBody>
      </p:sp>
      <p:pic>
        <p:nvPicPr>
          <p:cNvPr id="45065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4213" y="2286000"/>
            <a:ext cx="4497387" cy="4344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12201" y="6356350"/>
            <a:ext cx="381000" cy="365125"/>
          </a:xfrm>
        </p:spPr>
        <p:txBody>
          <a:bodyPr/>
          <a:lstStyle/>
          <a:p>
            <a:fld id="{DAD63442-7D9E-5D4A-A5AF-A14AF3124EE3}" type="slidenum">
              <a:rPr lang="pt-BR" smtClean="0"/>
              <a:pPr/>
              <a:t>33</a:t>
            </a:fld>
            <a:endParaRPr lang="pt-BR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77933" y="6356350"/>
            <a:ext cx="3208867" cy="365125"/>
          </a:xfrm>
        </p:spPr>
        <p:txBody>
          <a:bodyPr/>
          <a:lstStyle/>
          <a:p>
            <a:r>
              <a:rPr lang="pt-BR" dirty="0" smtClean="0"/>
              <a:t>Aprendizagem de Máquina – IN1102</a:t>
            </a:r>
          </a:p>
          <a:p>
            <a:r>
              <a:rPr lang="pt-BR" dirty="0" smtClean="0"/>
              <a:t>MATLAB – Basics </a:t>
            </a:r>
          </a:p>
          <a:p>
            <a:r>
              <a:rPr lang="en-US" dirty="0" smtClean="0"/>
              <a:t>© 2014 – </a:t>
            </a:r>
            <a:r>
              <a:rPr lang="en-US" dirty="0" err="1" smtClean="0"/>
              <a:t>Arley</a:t>
            </a:r>
            <a:r>
              <a:rPr lang="en-US" dirty="0" smtClean="0"/>
              <a:t> </a:t>
            </a:r>
            <a:r>
              <a:rPr lang="en-US" dirty="0" err="1" smtClean="0"/>
              <a:t>Ristar</a:t>
            </a:r>
            <a:endParaRPr lang="pt-B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Subplots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26597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6" name="Rectangle 6"/>
          <p:cNvSpPr>
            <a:spLocks noChangeArrowheads="1"/>
          </p:cNvSpPr>
          <p:nvPr/>
        </p:nvSpPr>
        <p:spPr bwMode="auto">
          <a:xfrm>
            <a:off x="457200" y="2535374"/>
            <a:ext cx="4343400" cy="253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 dirty="0">
                <a:latin typeface="Courier New" pitchFamily="49" charset="0"/>
              </a:rPr>
              <a:t>&gt;&gt; f=figure;</a:t>
            </a:r>
          </a:p>
          <a:p>
            <a:r>
              <a:rPr lang="en-US" sz="2000" dirty="0">
                <a:latin typeface="Courier New" pitchFamily="49" charset="0"/>
              </a:rPr>
              <a:t>&gt;&gt; x=-5:0.1:5;</a:t>
            </a:r>
          </a:p>
          <a:p>
            <a:r>
              <a:rPr lang="en-US" sz="2000" dirty="0">
                <a:latin typeface="Courier New" pitchFamily="49" charset="0"/>
              </a:rPr>
              <a:t>&gt;&gt; h=plot(</a:t>
            </a:r>
            <a:r>
              <a:rPr lang="en-US" sz="2000" dirty="0" err="1">
                <a:latin typeface="Courier New" pitchFamily="49" charset="0"/>
              </a:rPr>
              <a:t>x,cos</a:t>
            </a:r>
            <a:r>
              <a:rPr lang="en-US" sz="2000" dirty="0">
                <a:latin typeface="Courier New" pitchFamily="49" charset="0"/>
              </a:rPr>
              <a:t>(2*</a:t>
            </a:r>
            <a:r>
              <a:rPr lang="en-US" sz="2000" dirty="0" err="1">
                <a:latin typeface="Courier New" pitchFamily="49" charset="0"/>
              </a:rPr>
              <a:t>x+pi</a:t>
            </a:r>
            <a:r>
              <a:rPr lang="en-US" sz="2000" dirty="0">
                <a:latin typeface="Courier New" pitchFamily="49" charset="0"/>
              </a:rPr>
              <a:t>/3));</a:t>
            </a:r>
          </a:p>
          <a:p>
            <a:r>
              <a:rPr lang="en-US" sz="2000" dirty="0">
                <a:latin typeface="Courier New" pitchFamily="49" charset="0"/>
              </a:rPr>
              <a:t>&gt;&gt; title('Figure 1');</a:t>
            </a:r>
          </a:p>
          <a:p>
            <a:r>
              <a:rPr lang="en-US" sz="2000" dirty="0">
                <a:latin typeface="Courier New" pitchFamily="49" charset="0"/>
              </a:rPr>
              <a:t>&gt;&gt; </a:t>
            </a:r>
            <a:r>
              <a:rPr lang="en-US" sz="2000" dirty="0" err="1">
                <a:latin typeface="Courier New" pitchFamily="49" charset="0"/>
              </a:rPr>
              <a:t>xlabel</a:t>
            </a:r>
            <a:r>
              <a:rPr lang="en-US" sz="2000" dirty="0">
                <a:latin typeface="Courier New" pitchFamily="49" charset="0"/>
              </a:rPr>
              <a:t>('x');</a:t>
            </a:r>
          </a:p>
          <a:p>
            <a:r>
              <a:rPr lang="en-US" sz="2000" dirty="0">
                <a:latin typeface="Courier New" pitchFamily="49" charset="0"/>
              </a:rPr>
              <a:t>&gt;&gt; </a:t>
            </a:r>
            <a:r>
              <a:rPr lang="en-US" sz="2000" dirty="0" err="1">
                <a:latin typeface="Courier New" pitchFamily="49" charset="0"/>
              </a:rPr>
              <a:t>saveas</a:t>
            </a:r>
            <a:r>
              <a:rPr lang="en-US" sz="2000" dirty="0">
                <a:latin typeface="Courier New" pitchFamily="49" charset="0"/>
              </a:rPr>
              <a:t>(h,'figure1.fig')</a:t>
            </a:r>
          </a:p>
          <a:p>
            <a:r>
              <a:rPr lang="en-US" sz="2000" dirty="0">
                <a:latin typeface="Courier New" pitchFamily="49" charset="0"/>
                <a:ea typeface="SimSun" pitchFamily="2" charset="-122"/>
              </a:rPr>
              <a:t>&gt;&gt; </a:t>
            </a:r>
            <a:r>
              <a:rPr lang="en-US" sz="2000" dirty="0" err="1">
                <a:latin typeface="Courier New" pitchFamily="49" charset="0"/>
                <a:ea typeface="SimSun" pitchFamily="2" charset="-122"/>
              </a:rPr>
              <a:t>saveas</a:t>
            </a:r>
            <a:r>
              <a:rPr lang="en-US" sz="2000" dirty="0">
                <a:latin typeface="Courier New" pitchFamily="49" charset="0"/>
                <a:ea typeface="SimSun" pitchFamily="2" charset="-122"/>
              </a:rPr>
              <a:t>(h,</a:t>
            </a:r>
            <a:r>
              <a:rPr lang="en-US" sz="2000" dirty="0">
                <a:latin typeface="Courier New" pitchFamily="49" charset="0"/>
              </a:rPr>
              <a:t>'figure1.eps'</a:t>
            </a:r>
            <a:r>
              <a:rPr lang="en-US" sz="2000" dirty="0">
                <a:latin typeface="Courier New" pitchFamily="49" charset="0"/>
                <a:ea typeface="SimSun" pitchFamily="2" charset="-122"/>
              </a:rPr>
              <a:t>)</a:t>
            </a:r>
          </a:p>
          <a:p>
            <a:endParaRPr lang="en-US" sz="2000" dirty="0">
              <a:latin typeface="Courier New" pitchFamily="49" charset="0"/>
            </a:endParaRPr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Save plots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Use </a:t>
            </a:r>
            <a:r>
              <a:rPr lang="en-US" sz="2800">
                <a:latin typeface="Courier New" pitchFamily="49" charset="0"/>
              </a:rPr>
              <a:t>saveas(h,'filename.ext')</a:t>
            </a:r>
            <a:r>
              <a:rPr lang="en-US" sz="2800"/>
              <a:t>  to save a figure to a file.</a:t>
            </a:r>
            <a:r>
              <a:rPr lang="en-US"/>
              <a:t>  </a:t>
            </a:r>
          </a:p>
        </p:txBody>
      </p:sp>
      <p:sp>
        <p:nvSpPr>
          <p:cNvPr id="46084" name="Rectangle 4"/>
          <p:cNvSpPr>
            <a:spLocks noChangeArrowheads="1"/>
          </p:cNvSpPr>
          <p:nvPr/>
        </p:nvSpPr>
        <p:spPr bwMode="auto">
          <a:xfrm>
            <a:off x="381000" y="2819400"/>
            <a:ext cx="419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pt-BR" sz="2000">
              <a:latin typeface="Courier New" pitchFamily="49" charset="0"/>
            </a:endParaRPr>
          </a:p>
        </p:txBody>
      </p:sp>
      <p:sp>
        <p:nvSpPr>
          <p:cNvPr id="46085" name="Rectangle 5"/>
          <p:cNvSpPr>
            <a:spLocks noChangeArrowheads="1"/>
          </p:cNvSpPr>
          <p:nvPr/>
        </p:nvSpPr>
        <p:spPr bwMode="auto">
          <a:xfrm>
            <a:off x="457200" y="2535374"/>
            <a:ext cx="4419600" cy="2514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46087" name="Text Box 7"/>
          <p:cNvSpPr txBox="1">
            <a:spLocks noChangeArrowheads="1"/>
          </p:cNvSpPr>
          <p:nvPr/>
        </p:nvSpPr>
        <p:spPr bwMode="auto">
          <a:xfrm>
            <a:off x="5105400" y="2078174"/>
            <a:ext cx="3733800" cy="253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>
                <a:latin typeface="Times New Roman" pitchFamily="18" charset="0"/>
              </a:rPr>
              <a:t>Useful extension types: </a:t>
            </a:r>
          </a:p>
          <a:p>
            <a:r>
              <a:rPr lang="en-US" sz="2000">
                <a:latin typeface="Times New Roman" pitchFamily="18" charset="0"/>
              </a:rPr>
              <a:t>    bmp: Windows bitmap </a:t>
            </a:r>
          </a:p>
          <a:p>
            <a:r>
              <a:rPr lang="en-US" sz="2000">
                <a:latin typeface="Times New Roman" pitchFamily="18" charset="0"/>
              </a:rPr>
              <a:t>    emf: Enhanced metafile</a:t>
            </a:r>
          </a:p>
          <a:p>
            <a:r>
              <a:rPr lang="en-US" sz="2000">
                <a:latin typeface="Times New Roman" pitchFamily="18" charset="0"/>
              </a:rPr>
              <a:t>    eps: EPS Level 1</a:t>
            </a:r>
          </a:p>
          <a:p>
            <a:r>
              <a:rPr lang="en-US" sz="2000">
                <a:latin typeface="Times New Roman" pitchFamily="18" charset="0"/>
              </a:rPr>
              <a:t>    fig: MATLAB figure </a:t>
            </a:r>
          </a:p>
          <a:p>
            <a:r>
              <a:rPr lang="en-US" sz="2000">
                <a:latin typeface="Times New Roman" pitchFamily="18" charset="0"/>
              </a:rPr>
              <a:t>    jpg: JPEG image </a:t>
            </a:r>
          </a:p>
          <a:p>
            <a:r>
              <a:rPr lang="en-US" sz="2000">
                <a:latin typeface="Times New Roman" pitchFamily="18" charset="0"/>
              </a:rPr>
              <a:t>    m: MATLAB M-file </a:t>
            </a:r>
          </a:p>
          <a:p>
            <a:r>
              <a:rPr lang="en-US" sz="2000">
                <a:latin typeface="Times New Roman" pitchFamily="18" charset="0"/>
              </a:rPr>
              <a:t>    tif: TIFF image, compressed</a:t>
            </a:r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12201" y="6356350"/>
            <a:ext cx="381000" cy="365125"/>
          </a:xfrm>
        </p:spPr>
        <p:txBody>
          <a:bodyPr/>
          <a:lstStyle/>
          <a:p>
            <a:fld id="{DAD63442-7D9E-5D4A-A5AF-A14AF3124EE3}" type="slidenum">
              <a:rPr lang="pt-BR" smtClean="0"/>
              <a:pPr/>
              <a:t>34</a:t>
            </a:fld>
            <a:endParaRPr lang="pt-BR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77933" y="6356350"/>
            <a:ext cx="3208867" cy="365125"/>
          </a:xfrm>
        </p:spPr>
        <p:txBody>
          <a:bodyPr/>
          <a:lstStyle/>
          <a:p>
            <a:r>
              <a:rPr lang="pt-BR" dirty="0" smtClean="0"/>
              <a:t>Aprendizagem de Máquina – IN1102</a:t>
            </a:r>
          </a:p>
          <a:p>
            <a:r>
              <a:rPr lang="pt-BR" dirty="0" smtClean="0"/>
              <a:t>MATLAB – Basics </a:t>
            </a:r>
          </a:p>
          <a:p>
            <a:r>
              <a:rPr lang="en-US" dirty="0" smtClean="0"/>
              <a:t>© 2014 – </a:t>
            </a:r>
            <a:r>
              <a:rPr lang="en-US" dirty="0" err="1" smtClean="0"/>
              <a:t>Arley</a:t>
            </a:r>
            <a:r>
              <a:rPr lang="en-US" dirty="0" smtClean="0"/>
              <a:t> </a:t>
            </a:r>
            <a:r>
              <a:rPr lang="en-US" dirty="0" err="1" smtClean="0"/>
              <a:t>Ristar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54201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384463" y="263235"/>
            <a:ext cx="7772400" cy="838200"/>
          </a:xfrm>
        </p:spPr>
        <p:txBody>
          <a:bodyPr/>
          <a:lstStyle/>
          <a:p>
            <a:r>
              <a:rPr lang="en-US" dirty="0"/>
              <a:t>Bar Graphs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r>
              <a:rPr lang="en-US" sz="2400" dirty="0"/>
              <a:t>bar(Y) draws one bar for each element in Y</a:t>
            </a:r>
          </a:p>
          <a:p>
            <a:r>
              <a:rPr lang="en-US" sz="2400" dirty="0"/>
              <a:t>bar(x, Y) draws a bar for each element in Y at locations specified in x, where x is a monotonically increasing vector defining the x-axis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intervals </a:t>
            </a:r>
            <a:r>
              <a:rPr lang="en-US" sz="2400" dirty="0"/>
              <a:t>for the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vertical </a:t>
            </a:r>
            <a:r>
              <a:rPr lang="en-US" sz="2400" dirty="0"/>
              <a:t>bars.</a:t>
            </a: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914400" y="4994275"/>
            <a:ext cx="3124200" cy="1136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>
                <a:latin typeface="Courier New" pitchFamily="49" charset="0"/>
              </a:rPr>
              <a:t>&gt;&gt; x=-2:0.2:2;</a:t>
            </a:r>
          </a:p>
          <a:p>
            <a:pPr>
              <a:spcBef>
                <a:spcPct val="20000"/>
              </a:spcBef>
            </a:pPr>
            <a:r>
              <a:rPr lang="en-US" sz="2000">
                <a:latin typeface="Courier New" pitchFamily="49" charset="0"/>
              </a:rPr>
              <a:t>&gt;&gt; y= exp(-x.*x)/2;</a:t>
            </a:r>
          </a:p>
          <a:p>
            <a:pPr>
              <a:spcBef>
                <a:spcPct val="20000"/>
              </a:spcBef>
            </a:pPr>
            <a:r>
              <a:rPr lang="en-US" sz="2000">
                <a:latin typeface="Courier New" pitchFamily="49" charset="0"/>
              </a:rPr>
              <a:t>&gt;&gt; bar(x,y,'r')</a:t>
            </a:r>
          </a:p>
        </p:txBody>
      </p:sp>
      <p:pic>
        <p:nvPicPr>
          <p:cNvPr id="2355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0391" y="2429082"/>
            <a:ext cx="5160963" cy="3887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12201" y="6356350"/>
            <a:ext cx="381000" cy="365125"/>
          </a:xfrm>
        </p:spPr>
        <p:txBody>
          <a:bodyPr/>
          <a:lstStyle/>
          <a:p>
            <a:fld id="{DAD63442-7D9E-5D4A-A5AF-A14AF3124EE3}" type="slidenum">
              <a:rPr lang="pt-BR" smtClean="0"/>
              <a:pPr/>
              <a:t>35</a:t>
            </a:fld>
            <a:endParaRPr lang="pt-BR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77933" y="6356350"/>
            <a:ext cx="3208867" cy="365125"/>
          </a:xfrm>
        </p:spPr>
        <p:txBody>
          <a:bodyPr/>
          <a:lstStyle/>
          <a:p>
            <a:r>
              <a:rPr lang="pt-BR" dirty="0" smtClean="0"/>
              <a:t>Aprendizagem de Máquina – IN1102</a:t>
            </a:r>
          </a:p>
          <a:p>
            <a:r>
              <a:rPr lang="pt-BR" dirty="0" smtClean="0"/>
              <a:t>MATLAB – Basics </a:t>
            </a:r>
          </a:p>
          <a:p>
            <a:r>
              <a:rPr lang="en-US" dirty="0" smtClean="0"/>
              <a:t>© 2014 – </a:t>
            </a:r>
            <a:r>
              <a:rPr lang="en-US" dirty="0" err="1" smtClean="0"/>
              <a:t>Arley</a:t>
            </a:r>
            <a:r>
              <a:rPr lang="en-US" dirty="0" smtClean="0"/>
              <a:t> </a:t>
            </a:r>
            <a:r>
              <a:rPr lang="en-US" dirty="0" err="1" smtClean="0"/>
              <a:t>Ristar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08565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 animBg="1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342899" y="114301"/>
            <a:ext cx="7772400" cy="1143000"/>
          </a:xfrm>
        </p:spPr>
        <p:txBody>
          <a:bodyPr/>
          <a:lstStyle/>
          <a:p>
            <a:r>
              <a:rPr lang="en-US" dirty="0"/>
              <a:t>Pie Charts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54279"/>
            <a:ext cx="7772400" cy="4114800"/>
          </a:xfrm>
        </p:spPr>
        <p:txBody>
          <a:bodyPr/>
          <a:lstStyle/>
          <a:p>
            <a:r>
              <a:rPr lang="en-US" sz="2400" dirty="0"/>
              <a:t>pie(X) draws a pie chart using the data in X. Each element in X is represented as a slice in the pie chart.</a:t>
            </a:r>
          </a:p>
          <a:p>
            <a:r>
              <a:rPr lang="en-US" sz="2400" dirty="0"/>
              <a:t>pie(</a:t>
            </a:r>
            <a:r>
              <a:rPr lang="en-US" sz="2400" dirty="0" err="1"/>
              <a:t>X,explode</a:t>
            </a:r>
            <a:r>
              <a:rPr lang="en-US" sz="2400" dirty="0"/>
              <a:t>) offsets a slice from the pie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1143000" y="3435928"/>
            <a:ext cx="3352800" cy="2232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dirty="0">
                <a:latin typeface="Courier New" pitchFamily="49" charset="0"/>
              </a:rPr>
              <a:t>&gt;&gt; x=[2 3 7 4];</a:t>
            </a:r>
          </a:p>
          <a:p>
            <a:pPr>
              <a:spcBef>
                <a:spcPct val="20000"/>
              </a:spcBef>
            </a:pPr>
            <a:r>
              <a:rPr lang="en-US" sz="2000" dirty="0">
                <a:latin typeface="Courier New" pitchFamily="49" charset="0"/>
              </a:rPr>
              <a:t>&gt;&gt; subplot(2,1,1);</a:t>
            </a:r>
          </a:p>
          <a:p>
            <a:pPr>
              <a:spcBef>
                <a:spcPct val="20000"/>
              </a:spcBef>
            </a:pPr>
            <a:r>
              <a:rPr lang="en-US" sz="2000" dirty="0">
                <a:latin typeface="Courier New" pitchFamily="49" charset="0"/>
              </a:rPr>
              <a:t>&gt;&gt; pie(x)</a:t>
            </a:r>
          </a:p>
          <a:p>
            <a:pPr>
              <a:spcBef>
                <a:spcPct val="20000"/>
              </a:spcBef>
            </a:pPr>
            <a:r>
              <a:rPr lang="en-US" sz="2000" dirty="0">
                <a:latin typeface="Courier New" pitchFamily="49" charset="0"/>
              </a:rPr>
              <a:t>&gt;&gt; subplot(2,1,2);</a:t>
            </a:r>
          </a:p>
          <a:p>
            <a:pPr>
              <a:spcBef>
                <a:spcPct val="20000"/>
              </a:spcBef>
            </a:pPr>
            <a:r>
              <a:rPr lang="en-US" sz="2000" dirty="0">
                <a:latin typeface="Courier New" pitchFamily="49" charset="0"/>
              </a:rPr>
              <a:t>&gt;&gt; explode=[0 0 1 0]</a:t>
            </a:r>
          </a:p>
          <a:p>
            <a:pPr>
              <a:spcBef>
                <a:spcPct val="20000"/>
              </a:spcBef>
            </a:pPr>
            <a:r>
              <a:rPr lang="en-US" sz="2000" dirty="0">
                <a:latin typeface="Courier New" pitchFamily="49" charset="0"/>
              </a:rPr>
              <a:t>&gt;&gt; pie(</a:t>
            </a:r>
            <a:r>
              <a:rPr lang="en-US" sz="2000" dirty="0" err="1">
                <a:latin typeface="Courier New" pitchFamily="49" charset="0"/>
              </a:rPr>
              <a:t>x,explode</a:t>
            </a:r>
            <a:r>
              <a:rPr lang="en-US" sz="2000" dirty="0">
                <a:latin typeface="Courier New" pitchFamily="49" charset="0"/>
              </a:rPr>
              <a:t>)</a:t>
            </a:r>
          </a:p>
        </p:txBody>
      </p:sp>
      <p:pic>
        <p:nvPicPr>
          <p:cNvPr id="24582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199" y="2468562"/>
            <a:ext cx="3548063" cy="3887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12201" y="6356350"/>
            <a:ext cx="381000" cy="365125"/>
          </a:xfrm>
        </p:spPr>
        <p:txBody>
          <a:bodyPr/>
          <a:lstStyle/>
          <a:p>
            <a:fld id="{DAD63442-7D9E-5D4A-A5AF-A14AF3124EE3}" type="slidenum">
              <a:rPr lang="pt-BR" smtClean="0"/>
              <a:pPr/>
              <a:t>36</a:t>
            </a:fld>
            <a:endParaRPr lang="pt-BR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77933" y="6356350"/>
            <a:ext cx="3208867" cy="365125"/>
          </a:xfrm>
        </p:spPr>
        <p:txBody>
          <a:bodyPr/>
          <a:lstStyle/>
          <a:p>
            <a:r>
              <a:rPr lang="pt-BR" dirty="0" smtClean="0"/>
              <a:t>Aprendizagem de Máquina – IN1102</a:t>
            </a:r>
          </a:p>
          <a:p>
            <a:r>
              <a:rPr lang="pt-BR" dirty="0" smtClean="0"/>
              <a:t>MATLAB – Basics </a:t>
            </a:r>
          </a:p>
          <a:p>
            <a:r>
              <a:rPr lang="en-US" dirty="0" smtClean="0"/>
              <a:t>© 2014 – </a:t>
            </a:r>
            <a:r>
              <a:rPr lang="en-US" dirty="0" err="1" smtClean="0"/>
              <a:t>Arley</a:t>
            </a:r>
            <a:r>
              <a:rPr lang="en-US" dirty="0" smtClean="0"/>
              <a:t> </a:t>
            </a:r>
            <a:r>
              <a:rPr lang="en-US" dirty="0" err="1" smtClean="0"/>
              <a:t>Ristar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96006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0" grpId="0" animBg="1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342897" y="79663"/>
            <a:ext cx="7772400" cy="1143000"/>
          </a:xfrm>
        </p:spPr>
        <p:txBody>
          <a:bodyPr/>
          <a:lstStyle/>
          <a:p>
            <a:r>
              <a:rPr lang="en-US" dirty="0"/>
              <a:t>Histogram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25679"/>
            <a:ext cx="7772400" cy="4114800"/>
          </a:xfrm>
        </p:spPr>
        <p:txBody>
          <a:bodyPr/>
          <a:lstStyle/>
          <a:p>
            <a:r>
              <a:rPr lang="en-US" sz="2400" dirty="0">
                <a:latin typeface="Courier New" pitchFamily="49" charset="0"/>
              </a:rPr>
              <a:t>n = </a:t>
            </a:r>
            <a:r>
              <a:rPr lang="en-US" sz="2400" dirty="0" err="1">
                <a:latin typeface="Courier New" pitchFamily="49" charset="0"/>
              </a:rPr>
              <a:t>hist</a:t>
            </a:r>
            <a:r>
              <a:rPr lang="en-US" sz="2400" dirty="0">
                <a:latin typeface="Courier New" pitchFamily="49" charset="0"/>
              </a:rPr>
              <a:t>(</a:t>
            </a:r>
            <a:r>
              <a:rPr lang="en-US" sz="2400" dirty="0" err="1">
                <a:latin typeface="Courier New" pitchFamily="49" charset="0"/>
              </a:rPr>
              <a:t>Y,nbins</a:t>
            </a:r>
            <a:r>
              <a:rPr lang="en-US" sz="2400" dirty="0">
                <a:latin typeface="Courier New" pitchFamily="49" charset="0"/>
              </a:rPr>
              <a:t>)</a:t>
            </a:r>
            <a:r>
              <a:rPr lang="en-US" sz="2400" dirty="0"/>
              <a:t> uses </a:t>
            </a:r>
            <a:r>
              <a:rPr lang="en-US" sz="2400" dirty="0" err="1"/>
              <a:t>nbins</a:t>
            </a:r>
            <a:r>
              <a:rPr lang="en-US" sz="2400" dirty="0"/>
              <a:t> number of equally spaced bins, and returns the number of elements in each container.</a:t>
            </a:r>
          </a:p>
          <a:p>
            <a:r>
              <a:rPr lang="en-US" sz="2400" dirty="0">
                <a:latin typeface="Courier New" pitchFamily="49" charset="0"/>
              </a:rPr>
              <a:t>n = </a:t>
            </a:r>
            <a:r>
              <a:rPr lang="en-US" sz="2400" dirty="0" err="1">
                <a:latin typeface="Courier New" pitchFamily="49" charset="0"/>
              </a:rPr>
              <a:t>hist</a:t>
            </a:r>
            <a:r>
              <a:rPr lang="en-US" sz="2400" dirty="0">
                <a:latin typeface="Courier New" pitchFamily="49" charset="0"/>
              </a:rPr>
              <a:t>(</a:t>
            </a:r>
            <a:r>
              <a:rPr lang="en-US" sz="2400" dirty="0" err="1">
                <a:latin typeface="Courier New" pitchFamily="49" charset="0"/>
              </a:rPr>
              <a:t>Y,x</a:t>
            </a:r>
            <a:r>
              <a:rPr lang="en-US" sz="2400" dirty="0">
                <a:latin typeface="Courier New" pitchFamily="49" charset="0"/>
              </a:rPr>
              <a:t>)</a:t>
            </a:r>
            <a:r>
              <a:rPr lang="en-US" sz="2400" dirty="0"/>
              <a:t> </a:t>
            </a:r>
            <a:r>
              <a:rPr lang="en-US" sz="2400" dirty="0" smtClean="0"/>
              <a:t>where</a:t>
            </a:r>
            <a:br>
              <a:rPr lang="en-US" sz="2400" dirty="0" smtClean="0"/>
            </a:br>
            <a:r>
              <a:rPr lang="en-US" sz="2400" dirty="0" smtClean="0"/>
              <a:t> </a:t>
            </a:r>
            <a:r>
              <a:rPr lang="en-US" sz="2400" dirty="0"/>
              <a:t>x is a vector, returns the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distribution </a:t>
            </a:r>
            <a:r>
              <a:rPr lang="en-US" sz="2400" dirty="0"/>
              <a:t>of Y among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length(x</a:t>
            </a:r>
            <a:r>
              <a:rPr lang="en-US" sz="2400" dirty="0"/>
              <a:t>) bins with </a:t>
            </a:r>
            <a:r>
              <a:rPr lang="en-US" sz="2400" dirty="0" smtClean="0"/>
              <a:t>centers</a:t>
            </a:r>
            <a:br>
              <a:rPr lang="en-US" sz="2400" dirty="0" smtClean="0"/>
            </a:br>
            <a:r>
              <a:rPr lang="en-US" sz="2400" dirty="0" smtClean="0"/>
              <a:t> </a:t>
            </a:r>
            <a:r>
              <a:rPr lang="en-US" sz="2400" dirty="0"/>
              <a:t>specified by x. </a:t>
            </a: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685800" y="4806950"/>
            <a:ext cx="3352800" cy="1136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>
                <a:latin typeface="Courier New" pitchFamily="49" charset="0"/>
              </a:rPr>
              <a:t>x = -2:0.2:2;</a:t>
            </a:r>
          </a:p>
          <a:p>
            <a:pPr>
              <a:spcBef>
                <a:spcPct val="20000"/>
              </a:spcBef>
            </a:pPr>
            <a:r>
              <a:rPr lang="en-US" sz="2000">
                <a:latin typeface="Courier New" pitchFamily="49" charset="0"/>
              </a:rPr>
              <a:t>y =randn(10000,1);</a:t>
            </a:r>
          </a:p>
          <a:p>
            <a:pPr>
              <a:spcBef>
                <a:spcPct val="20000"/>
              </a:spcBef>
            </a:pPr>
            <a:r>
              <a:rPr lang="en-US" sz="2000">
                <a:latin typeface="Courier New" pitchFamily="49" charset="0"/>
              </a:rPr>
              <a:t>hist(y,x);</a:t>
            </a:r>
          </a:p>
        </p:txBody>
      </p:sp>
      <p:pic>
        <p:nvPicPr>
          <p:cNvPr id="2560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5383" y="2274022"/>
            <a:ext cx="5160963" cy="3887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12201" y="6356350"/>
            <a:ext cx="381000" cy="365125"/>
          </a:xfrm>
        </p:spPr>
        <p:txBody>
          <a:bodyPr/>
          <a:lstStyle/>
          <a:p>
            <a:fld id="{DAD63442-7D9E-5D4A-A5AF-A14AF3124EE3}" type="slidenum">
              <a:rPr lang="pt-BR" smtClean="0"/>
              <a:pPr/>
              <a:t>37</a:t>
            </a:fld>
            <a:endParaRPr lang="pt-BR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77933" y="6356350"/>
            <a:ext cx="3208867" cy="365125"/>
          </a:xfrm>
        </p:spPr>
        <p:txBody>
          <a:bodyPr/>
          <a:lstStyle/>
          <a:p>
            <a:r>
              <a:rPr lang="pt-BR" dirty="0" smtClean="0"/>
              <a:t>Aprendizagem de Máquina – IN1102</a:t>
            </a:r>
          </a:p>
          <a:p>
            <a:r>
              <a:rPr lang="pt-BR" dirty="0" smtClean="0"/>
              <a:t>MATLAB – Basics </a:t>
            </a:r>
          </a:p>
          <a:p>
            <a:r>
              <a:rPr lang="en-US" dirty="0" smtClean="0"/>
              <a:t>© 2014 – </a:t>
            </a:r>
            <a:r>
              <a:rPr lang="en-US" dirty="0" err="1" smtClean="0"/>
              <a:t>Arley</a:t>
            </a:r>
            <a:r>
              <a:rPr lang="en-US" dirty="0" smtClean="0"/>
              <a:t> </a:t>
            </a:r>
            <a:r>
              <a:rPr lang="en-US" dirty="0" err="1" smtClean="0"/>
              <a:t>Ristar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89240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4" grpId="0" animBg="1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Convolution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conv()</a:t>
            </a:r>
          </a:p>
          <a:p>
            <a:pPr>
              <a:buFontTx/>
              <a:buNone/>
            </a:pPr>
            <a:r>
              <a:rPr lang="en-US" sz="2800"/>
              <a:t>    C = CONV(A, B) convolves vectors A and B.        The resulting vector is		LENGTH(A)+LENGTH(B)-1</a:t>
            </a:r>
          </a:p>
          <a:p>
            <a:pPr>
              <a:buFontTx/>
              <a:buNone/>
            </a:pPr>
            <a:endParaRPr lang="en-US" sz="2800"/>
          </a:p>
          <a:p>
            <a:pPr>
              <a:buFontTx/>
              <a:buNone/>
            </a:pPr>
            <a:endParaRPr lang="en-US" sz="28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12201" y="6356350"/>
            <a:ext cx="381000" cy="365125"/>
          </a:xfrm>
        </p:spPr>
        <p:txBody>
          <a:bodyPr/>
          <a:lstStyle/>
          <a:p>
            <a:fld id="{DAD63442-7D9E-5D4A-A5AF-A14AF3124EE3}" type="slidenum">
              <a:rPr lang="pt-BR" smtClean="0"/>
              <a:pPr/>
              <a:t>38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77933" y="6356350"/>
            <a:ext cx="3208867" cy="365125"/>
          </a:xfrm>
        </p:spPr>
        <p:txBody>
          <a:bodyPr/>
          <a:lstStyle/>
          <a:p>
            <a:r>
              <a:rPr lang="pt-BR" dirty="0" smtClean="0"/>
              <a:t>Aprendizagem de Máquina – IN1102</a:t>
            </a:r>
          </a:p>
          <a:p>
            <a:r>
              <a:rPr lang="pt-BR" dirty="0" smtClean="0"/>
              <a:t>MATLAB – Basics </a:t>
            </a:r>
          </a:p>
          <a:p>
            <a:r>
              <a:rPr lang="en-US" dirty="0" smtClean="0"/>
              <a:t>© 2014 – </a:t>
            </a:r>
            <a:r>
              <a:rPr lang="en-US" dirty="0" err="1" smtClean="0"/>
              <a:t>Arley</a:t>
            </a:r>
            <a:r>
              <a:rPr lang="en-US" dirty="0" smtClean="0"/>
              <a:t> </a:t>
            </a:r>
            <a:r>
              <a:rPr lang="en-US" dirty="0" err="1" smtClean="0"/>
              <a:t>Ristar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74503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Convolution examples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667000"/>
            <a:ext cx="8077200" cy="3581400"/>
          </a:xfrm>
        </p:spPr>
        <p:txBody>
          <a:bodyPr/>
          <a:lstStyle/>
          <a:p>
            <a:r>
              <a:rPr lang="en-US"/>
              <a:t>Find y[n] when </a:t>
            </a:r>
          </a:p>
          <a:p>
            <a:r>
              <a:rPr lang="en-US"/>
              <a:t>Find y[n] when h</a:t>
            </a:r>
            <a:r>
              <a:rPr lang="en-US" baseline="-25000"/>
              <a:t>2</a:t>
            </a:r>
            <a:r>
              <a:rPr lang="en-US"/>
              <a:t>[n] is a rectangular function</a:t>
            </a:r>
          </a:p>
        </p:txBody>
      </p:sp>
      <p:graphicFrame>
        <p:nvGraphicFramePr>
          <p:cNvPr id="30724" name="Object 4"/>
          <p:cNvGraphicFramePr>
            <a:graphicFrameLocks noChangeAspect="1"/>
          </p:cNvGraphicFramePr>
          <p:nvPr/>
        </p:nvGraphicFramePr>
        <p:xfrm>
          <a:off x="762000" y="1828800"/>
          <a:ext cx="2895600" cy="490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4" name="Equation" r:id="rId3" imgW="1346040" imgH="228600" progId="Equation.3">
                  <p:embed/>
                </p:oleObj>
              </mc:Choice>
              <mc:Fallback>
                <p:oleObj name="Equation" r:id="rId3" imgW="13460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828800"/>
                        <a:ext cx="2895600" cy="490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5" name="Object 5"/>
          <p:cNvGraphicFramePr>
            <a:graphicFrameLocks noChangeAspect="1"/>
          </p:cNvGraphicFramePr>
          <p:nvPr/>
        </p:nvGraphicFramePr>
        <p:xfrm>
          <a:off x="4071938" y="2727325"/>
          <a:ext cx="1685925" cy="544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5" name="Equation" r:id="rId5" imgW="749160" imgH="215640" progId="Equation.3">
                  <p:embed/>
                </p:oleObj>
              </mc:Choice>
              <mc:Fallback>
                <p:oleObj name="Equation" r:id="rId5" imgW="74916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1938" y="2727325"/>
                        <a:ext cx="1685925" cy="544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6" name="Object 6"/>
          <p:cNvGraphicFramePr>
            <a:graphicFrameLocks noChangeAspect="1"/>
          </p:cNvGraphicFramePr>
          <p:nvPr/>
        </p:nvGraphicFramePr>
        <p:xfrm>
          <a:off x="1647825" y="4114800"/>
          <a:ext cx="2895600" cy="92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6" name="Equation" r:id="rId7" imgW="1346040" imgH="431640" progId="Equation.3">
                  <p:embed/>
                </p:oleObj>
              </mc:Choice>
              <mc:Fallback>
                <p:oleObj name="Equation" r:id="rId7" imgW="134604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7825" y="4114800"/>
                        <a:ext cx="2895600" cy="927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27" name="AutoShape 7"/>
          <p:cNvSpPr>
            <a:spLocks/>
          </p:cNvSpPr>
          <p:nvPr/>
        </p:nvSpPr>
        <p:spPr bwMode="auto">
          <a:xfrm>
            <a:off x="2362200" y="4343400"/>
            <a:ext cx="76200" cy="457200"/>
          </a:xfrm>
          <a:prstGeom prst="leftBrace">
            <a:avLst>
              <a:gd name="adj1" fmla="val 50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12201" y="6356350"/>
            <a:ext cx="381000" cy="365125"/>
          </a:xfrm>
        </p:spPr>
        <p:txBody>
          <a:bodyPr/>
          <a:lstStyle/>
          <a:p>
            <a:fld id="{DAD63442-7D9E-5D4A-A5AF-A14AF3124EE3}" type="slidenum">
              <a:rPr lang="pt-BR" smtClean="0"/>
              <a:pPr/>
              <a:t>39</a:t>
            </a:fld>
            <a:endParaRPr lang="pt-BR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77933" y="6356350"/>
            <a:ext cx="3208867" cy="365125"/>
          </a:xfrm>
        </p:spPr>
        <p:txBody>
          <a:bodyPr/>
          <a:lstStyle/>
          <a:p>
            <a:r>
              <a:rPr lang="pt-BR" dirty="0" smtClean="0"/>
              <a:t>Aprendizagem de Máquina – IN1102</a:t>
            </a:r>
          </a:p>
          <a:p>
            <a:r>
              <a:rPr lang="pt-BR" dirty="0" smtClean="0"/>
              <a:t>MATLAB – Basics </a:t>
            </a:r>
          </a:p>
          <a:p>
            <a:r>
              <a:rPr lang="en-US" dirty="0" smtClean="0"/>
              <a:t>© 2014 – </a:t>
            </a:r>
            <a:r>
              <a:rPr lang="en-US" dirty="0" err="1" smtClean="0"/>
              <a:t>Arley</a:t>
            </a:r>
            <a:r>
              <a:rPr lang="en-US" dirty="0" smtClean="0"/>
              <a:t> </a:t>
            </a:r>
            <a:r>
              <a:rPr lang="en-US" dirty="0" err="1" smtClean="0"/>
              <a:t>Ristar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82848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MATLAB System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12201" y="6356350"/>
            <a:ext cx="381000" cy="365125"/>
          </a:xfrm>
        </p:spPr>
        <p:txBody>
          <a:bodyPr/>
          <a:lstStyle/>
          <a:p>
            <a:fld id="{DAD63442-7D9E-5D4A-A5AF-A14AF3124EE3}" type="slidenum">
              <a:rPr lang="pt-BR" smtClean="0"/>
              <a:pPr/>
              <a:t>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77933" y="6356350"/>
            <a:ext cx="3208867" cy="365125"/>
          </a:xfrm>
        </p:spPr>
        <p:txBody>
          <a:bodyPr/>
          <a:lstStyle/>
          <a:p>
            <a:r>
              <a:rPr lang="pt-BR" dirty="0" smtClean="0"/>
              <a:t>Aprendizagem de Máquina – IN1102</a:t>
            </a:r>
          </a:p>
          <a:p>
            <a:r>
              <a:rPr lang="pt-BR" dirty="0" smtClean="0"/>
              <a:t>MATLAB – Basics </a:t>
            </a:r>
          </a:p>
          <a:p>
            <a:r>
              <a:rPr lang="en-US" dirty="0" smtClean="0"/>
              <a:t>© 2014 – </a:t>
            </a:r>
            <a:r>
              <a:rPr lang="en-US" dirty="0" err="1" smtClean="0"/>
              <a:t>Arley</a:t>
            </a:r>
            <a:r>
              <a:rPr lang="en-US" dirty="0" smtClean="0"/>
              <a:t> </a:t>
            </a:r>
            <a:r>
              <a:rPr lang="en-US" dirty="0" err="1" smtClean="0"/>
              <a:t>Ristar</a:t>
            </a:r>
            <a:endParaRPr lang="pt-BR" dirty="0"/>
          </a:p>
        </p:txBody>
      </p:sp>
      <p:sp>
        <p:nvSpPr>
          <p:cNvPr id="2" name="Rectangle 1"/>
          <p:cNvSpPr/>
          <p:nvPr/>
        </p:nvSpPr>
        <p:spPr>
          <a:xfrm>
            <a:off x="498766" y="1184564"/>
            <a:ext cx="8406246" cy="29706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200" dirty="0"/>
              <a:t>Development Environment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200" dirty="0"/>
              <a:t>Mathematical Function Library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200" dirty="0"/>
              <a:t>MATLAB language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200" dirty="0"/>
              <a:t>Application Programming Language</a:t>
            </a:r>
          </a:p>
        </p:txBody>
      </p:sp>
    </p:spTree>
    <p:extLst>
      <p:ext uri="{BB962C8B-B14F-4D97-AF65-F5344CB8AC3E}">
        <p14:creationId xmlns:p14="http://schemas.microsoft.com/office/powerpoint/2010/main" val="284325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7772400" cy="990600"/>
          </a:xfrm>
        </p:spPr>
        <p:txBody>
          <a:bodyPr/>
          <a:lstStyle/>
          <a:p>
            <a:r>
              <a:rPr lang="en-US" dirty="0"/>
              <a:t>Convolution </a:t>
            </a:r>
            <a:r>
              <a:rPr lang="en-US" dirty="0" smtClean="0"/>
              <a:t>– examples </a:t>
            </a:r>
            <a:endParaRPr lang="en-US" dirty="0"/>
          </a:p>
        </p:txBody>
      </p:sp>
      <p:grpSp>
        <p:nvGrpSpPr>
          <p:cNvPr id="31747" name="Group 3"/>
          <p:cNvGrpSpPr>
            <a:grpSpLocks/>
          </p:cNvGrpSpPr>
          <p:nvPr/>
        </p:nvGrpSpPr>
        <p:grpSpPr bwMode="auto">
          <a:xfrm>
            <a:off x="596904" y="782640"/>
            <a:ext cx="3124200" cy="2768600"/>
            <a:chOff x="376" y="829"/>
            <a:chExt cx="1968" cy="1744"/>
          </a:xfrm>
        </p:grpSpPr>
        <p:sp>
          <p:nvSpPr>
            <p:cNvPr id="31748" name="Text Box 4"/>
            <p:cNvSpPr txBox="1">
              <a:spLocks noChangeArrowheads="1"/>
            </p:cNvSpPr>
            <p:nvPr/>
          </p:nvSpPr>
          <p:spPr bwMode="auto">
            <a:xfrm>
              <a:off x="376" y="1165"/>
              <a:ext cx="1968" cy="140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>
                  <a:latin typeface="Courier New" pitchFamily="49" charset="0"/>
                </a:rPr>
                <a:t>n=-50:50;</a:t>
              </a:r>
            </a:p>
            <a:p>
              <a:pPr>
                <a:spcBef>
                  <a:spcPct val="50000"/>
                </a:spcBef>
              </a:pPr>
              <a:r>
                <a:rPr lang="en-US" sz="2000" dirty="0">
                  <a:latin typeface="Courier New" pitchFamily="49" charset="0"/>
                </a:rPr>
                <a:t>x1=zeros(1,50);</a:t>
              </a:r>
            </a:p>
            <a:p>
              <a:pPr>
                <a:spcBef>
                  <a:spcPct val="50000"/>
                </a:spcBef>
              </a:pPr>
              <a:r>
                <a:rPr lang="en-US" sz="2000" dirty="0">
                  <a:latin typeface="Courier New" pitchFamily="49" charset="0"/>
                </a:rPr>
                <a:t>n2=0:50;</a:t>
              </a:r>
            </a:p>
            <a:p>
              <a:pPr>
                <a:spcBef>
                  <a:spcPct val="50000"/>
                </a:spcBef>
              </a:pPr>
              <a:r>
                <a:rPr lang="en-US" sz="2000" dirty="0">
                  <a:latin typeface="Courier New" pitchFamily="49" charset="0"/>
                </a:rPr>
                <a:t>x2=(0.5).^n2;</a:t>
              </a:r>
            </a:p>
            <a:p>
              <a:pPr>
                <a:spcBef>
                  <a:spcPct val="50000"/>
                </a:spcBef>
              </a:pPr>
              <a:r>
                <a:rPr lang="en-US" sz="2000" dirty="0">
                  <a:latin typeface="Courier New" pitchFamily="49" charset="0"/>
                </a:rPr>
                <a:t>x=[x1,x2];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31749" name="Text Box 5"/>
            <p:cNvSpPr txBox="1">
              <a:spLocks noChangeArrowheads="1"/>
            </p:cNvSpPr>
            <p:nvPr/>
          </p:nvSpPr>
          <p:spPr bwMode="auto">
            <a:xfrm>
              <a:off x="376" y="829"/>
              <a:ext cx="177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Define x[n]:</a:t>
              </a:r>
            </a:p>
          </p:txBody>
        </p:sp>
      </p:grpSp>
      <p:grpSp>
        <p:nvGrpSpPr>
          <p:cNvPr id="31750" name="Group 6"/>
          <p:cNvGrpSpPr>
            <a:grpSpLocks/>
          </p:cNvGrpSpPr>
          <p:nvPr/>
        </p:nvGrpSpPr>
        <p:grpSpPr bwMode="auto">
          <a:xfrm>
            <a:off x="4572000" y="762000"/>
            <a:ext cx="2819400" cy="1473200"/>
            <a:chOff x="2880" y="864"/>
            <a:chExt cx="1776" cy="928"/>
          </a:xfrm>
        </p:grpSpPr>
        <p:sp>
          <p:nvSpPr>
            <p:cNvPr id="31751" name="Text Box 7"/>
            <p:cNvSpPr txBox="1">
              <a:spLocks noChangeArrowheads="1"/>
            </p:cNvSpPr>
            <p:nvPr/>
          </p:nvSpPr>
          <p:spPr bwMode="auto">
            <a:xfrm>
              <a:off x="2976" y="864"/>
              <a:ext cx="134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Define h1[n]</a:t>
              </a:r>
            </a:p>
          </p:txBody>
        </p:sp>
        <p:sp>
          <p:nvSpPr>
            <p:cNvPr id="31752" name="Text Box 8"/>
            <p:cNvSpPr txBox="1">
              <a:spLocks noChangeArrowheads="1"/>
            </p:cNvSpPr>
            <p:nvPr/>
          </p:nvSpPr>
          <p:spPr bwMode="auto">
            <a:xfrm>
              <a:off x="2880" y="1248"/>
              <a:ext cx="1776" cy="5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latin typeface="Courier New" pitchFamily="49" charset="0"/>
                </a:rPr>
                <a:t>h1=zeros(1,51);</a:t>
              </a:r>
            </a:p>
            <a:p>
              <a:pPr>
                <a:spcBef>
                  <a:spcPct val="50000"/>
                </a:spcBef>
              </a:pPr>
              <a:r>
                <a:rPr lang="en-US" sz="2000">
                  <a:latin typeface="Courier New" pitchFamily="49" charset="0"/>
                </a:rPr>
                <a:t>h1(25)=1;</a:t>
              </a:r>
              <a:endParaRPr lang="en-US">
                <a:latin typeface="Courier New" pitchFamily="49" charset="0"/>
              </a:endParaRPr>
            </a:p>
          </p:txBody>
        </p:sp>
      </p:grpSp>
      <p:sp>
        <p:nvSpPr>
          <p:cNvPr id="31754" name="Text Box 10"/>
          <p:cNvSpPr txBox="1">
            <a:spLocks noChangeArrowheads="1"/>
          </p:cNvSpPr>
          <p:nvPr/>
        </p:nvSpPr>
        <p:spPr bwMode="auto">
          <a:xfrm>
            <a:off x="412172" y="3958935"/>
            <a:ext cx="3810000" cy="2235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latin typeface="Courier New" pitchFamily="49" charset="0"/>
              </a:rPr>
              <a:t>y1=</a:t>
            </a:r>
            <a:r>
              <a:rPr lang="en-US" sz="2000" dirty="0" err="1">
                <a:latin typeface="Courier New" pitchFamily="49" charset="0"/>
              </a:rPr>
              <a:t>conv</a:t>
            </a:r>
            <a:r>
              <a:rPr lang="en-US" sz="2000" dirty="0">
                <a:latin typeface="Courier New" pitchFamily="49" charset="0"/>
              </a:rPr>
              <a:t>(x,h1);</a:t>
            </a:r>
          </a:p>
          <a:p>
            <a:pPr>
              <a:spcBef>
                <a:spcPct val="50000"/>
              </a:spcBef>
            </a:pPr>
            <a:r>
              <a:rPr lang="en-US" sz="2000" dirty="0" err="1">
                <a:latin typeface="Courier New" pitchFamily="49" charset="0"/>
              </a:rPr>
              <a:t>figure;stem</a:t>
            </a:r>
            <a:r>
              <a:rPr lang="en-US" sz="2000" dirty="0">
                <a:latin typeface="Courier New" pitchFamily="49" charset="0"/>
              </a:rPr>
              <a:t>(x</a:t>
            </a:r>
            <a:r>
              <a:rPr lang="en-US" sz="2000" b="1" dirty="0">
                <a:latin typeface="Courier New" pitchFamily="49" charset="0"/>
              </a:rPr>
              <a:t>, </a:t>
            </a:r>
            <a:r>
              <a:rPr lang="en-US" sz="2000" dirty="0">
                <a:latin typeface="Courier New" pitchFamily="49" charset="0"/>
              </a:rPr>
              <a:t>'k.'</a:t>
            </a:r>
            <a:r>
              <a:rPr lang="en-US" sz="2000" b="1" dirty="0">
                <a:latin typeface="Courier New" pitchFamily="49" charset="0"/>
              </a:rPr>
              <a:t>);</a:t>
            </a:r>
          </a:p>
          <a:p>
            <a:pPr>
              <a:spcBef>
                <a:spcPct val="50000"/>
              </a:spcBef>
            </a:pPr>
            <a:r>
              <a:rPr lang="en-US" sz="2000" dirty="0">
                <a:latin typeface="Courier New" pitchFamily="49" charset="0"/>
              </a:rPr>
              <a:t>hold on; stem(y1,'r.');</a:t>
            </a:r>
          </a:p>
          <a:p>
            <a:pPr>
              <a:spcBef>
                <a:spcPct val="50000"/>
              </a:spcBef>
            </a:pPr>
            <a:r>
              <a:rPr lang="en-US" sz="2000" dirty="0">
                <a:latin typeface="Courier New" pitchFamily="49" charset="0"/>
              </a:rPr>
              <a:t>axis tight;</a:t>
            </a:r>
          </a:p>
          <a:p>
            <a:pPr>
              <a:spcBef>
                <a:spcPct val="50000"/>
              </a:spcBef>
            </a:pPr>
            <a:r>
              <a:rPr lang="en-US" sz="2000" dirty="0">
                <a:latin typeface="Courier New" pitchFamily="49" charset="0"/>
              </a:rPr>
              <a:t>legend('x[n]','y1[n]')</a:t>
            </a:r>
          </a:p>
        </p:txBody>
      </p:sp>
      <p:sp>
        <p:nvSpPr>
          <p:cNvPr id="31755" name="Text Box 11"/>
          <p:cNvSpPr txBox="1">
            <a:spLocks noChangeArrowheads="1"/>
          </p:cNvSpPr>
          <p:nvPr/>
        </p:nvSpPr>
        <p:spPr bwMode="auto">
          <a:xfrm>
            <a:off x="520704" y="364028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Now convolve:</a:t>
            </a:r>
          </a:p>
        </p:txBody>
      </p:sp>
      <p:pic>
        <p:nvPicPr>
          <p:cNvPr id="31758" name="Picture 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2588780"/>
            <a:ext cx="4876800" cy="367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12201" y="6356350"/>
            <a:ext cx="381000" cy="365125"/>
          </a:xfrm>
        </p:spPr>
        <p:txBody>
          <a:bodyPr/>
          <a:lstStyle/>
          <a:p>
            <a:fld id="{DAD63442-7D9E-5D4A-A5AF-A14AF3124EE3}" type="slidenum">
              <a:rPr lang="pt-BR" smtClean="0"/>
              <a:pPr/>
              <a:t>40</a:t>
            </a:fld>
            <a:endParaRPr lang="pt-BR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5477933" y="6356350"/>
            <a:ext cx="3208867" cy="365125"/>
          </a:xfrm>
          <a:prstGeom prst="rect">
            <a:avLst/>
          </a:prstGeom>
        </p:spPr>
        <p:txBody>
          <a:bodyPr/>
          <a:lstStyle/>
          <a:p>
            <a:r>
              <a:rPr lang="pt-BR" dirty="0" smtClean="0"/>
              <a:t>Aprendizagem de Máquina – IN1102</a:t>
            </a:r>
          </a:p>
          <a:p>
            <a:r>
              <a:rPr lang="pt-BR" dirty="0" smtClean="0"/>
              <a:t>MATLAB – Basics </a:t>
            </a:r>
          </a:p>
          <a:p>
            <a:r>
              <a:rPr lang="en-US" dirty="0" smtClean="0"/>
              <a:t>© 2014 – </a:t>
            </a:r>
            <a:r>
              <a:rPr lang="en-US" dirty="0" err="1" smtClean="0"/>
              <a:t>Arley</a:t>
            </a:r>
            <a:r>
              <a:rPr lang="en-US" dirty="0" smtClean="0"/>
              <a:t> </a:t>
            </a:r>
            <a:r>
              <a:rPr lang="en-US" dirty="0" err="1" smtClean="0"/>
              <a:t>Ristar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77622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7772400" cy="990600"/>
          </a:xfrm>
        </p:spPr>
        <p:txBody>
          <a:bodyPr/>
          <a:lstStyle/>
          <a:p>
            <a:r>
              <a:rPr lang="en-US" dirty="0"/>
              <a:t>Convolution </a:t>
            </a:r>
            <a:r>
              <a:rPr lang="en-US" dirty="0" smtClean="0"/>
              <a:t>– examples </a:t>
            </a:r>
            <a:endParaRPr lang="en-US" dirty="0"/>
          </a:p>
        </p:txBody>
      </p:sp>
      <p:grpSp>
        <p:nvGrpSpPr>
          <p:cNvPr id="32771" name="Group 3"/>
          <p:cNvGrpSpPr>
            <a:grpSpLocks/>
          </p:cNvGrpSpPr>
          <p:nvPr/>
        </p:nvGrpSpPr>
        <p:grpSpPr bwMode="auto">
          <a:xfrm>
            <a:off x="152400" y="990600"/>
            <a:ext cx="2819400" cy="1473200"/>
            <a:chOff x="2880" y="864"/>
            <a:chExt cx="1776" cy="928"/>
          </a:xfrm>
        </p:grpSpPr>
        <p:sp>
          <p:nvSpPr>
            <p:cNvPr id="32772" name="Text Box 4"/>
            <p:cNvSpPr txBox="1">
              <a:spLocks noChangeArrowheads="1"/>
            </p:cNvSpPr>
            <p:nvPr/>
          </p:nvSpPr>
          <p:spPr bwMode="auto">
            <a:xfrm>
              <a:off x="2976" y="864"/>
              <a:ext cx="134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Define h2[n]</a:t>
              </a:r>
            </a:p>
          </p:txBody>
        </p:sp>
        <p:sp>
          <p:nvSpPr>
            <p:cNvPr id="32773" name="Text Box 5"/>
            <p:cNvSpPr txBox="1">
              <a:spLocks noChangeArrowheads="1"/>
            </p:cNvSpPr>
            <p:nvPr/>
          </p:nvSpPr>
          <p:spPr bwMode="auto">
            <a:xfrm>
              <a:off x="2880" y="1248"/>
              <a:ext cx="1776" cy="5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latin typeface="Courier New" pitchFamily="49" charset="0"/>
                </a:rPr>
                <a:t>h2=zeros(1,51);</a:t>
              </a:r>
            </a:p>
            <a:p>
              <a:pPr>
                <a:spcBef>
                  <a:spcPct val="50000"/>
                </a:spcBef>
              </a:pPr>
              <a:r>
                <a:rPr lang="en-US" sz="2000">
                  <a:latin typeface="Courier New" pitchFamily="49" charset="0"/>
                </a:rPr>
                <a:t>h2(26-5:26+5)=1;</a:t>
              </a:r>
              <a:endParaRPr lang="en-US">
                <a:latin typeface="Courier New" pitchFamily="49" charset="0"/>
              </a:endParaRPr>
            </a:p>
          </p:txBody>
        </p:sp>
      </p:grpSp>
      <p:grpSp>
        <p:nvGrpSpPr>
          <p:cNvPr id="32774" name="Group 6"/>
          <p:cNvGrpSpPr>
            <a:grpSpLocks/>
          </p:cNvGrpSpPr>
          <p:nvPr/>
        </p:nvGrpSpPr>
        <p:grpSpPr bwMode="auto">
          <a:xfrm>
            <a:off x="0" y="2667000"/>
            <a:ext cx="4572000" cy="2844800"/>
            <a:chOff x="432" y="2736"/>
            <a:chExt cx="3072" cy="1792"/>
          </a:xfrm>
        </p:grpSpPr>
        <p:sp>
          <p:nvSpPr>
            <p:cNvPr id="32775" name="Text Box 7"/>
            <p:cNvSpPr txBox="1">
              <a:spLocks noChangeArrowheads="1"/>
            </p:cNvSpPr>
            <p:nvPr/>
          </p:nvSpPr>
          <p:spPr bwMode="auto">
            <a:xfrm>
              <a:off x="529" y="3120"/>
              <a:ext cx="2975" cy="140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latin typeface="Courier New" pitchFamily="49" charset="0"/>
                </a:rPr>
                <a:t>y2=conv(x,h2);</a:t>
              </a:r>
            </a:p>
            <a:p>
              <a:pPr>
                <a:spcBef>
                  <a:spcPct val="50000"/>
                </a:spcBef>
              </a:pPr>
              <a:r>
                <a:rPr lang="en-US" sz="2000">
                  <a:latin typeface="Courier New" pitchFamily="49" charset="0"/>
                </a:rPr>
                <a:t>figure; subplot(2,1,1)</a:t>
              </a:r>
            </a:p>
            <a:p>
              <a:pPr>
                <a:spcBef>
                  <a:spcPct val="50000"/>
                </a:spcBef>
              </a:pPr>
              <a:r>
                <a:rPr lang="en-US" sz="2000">
                  <a:latin typeface="Courier New" pitchFamily="49" charset="0"/>
                </a:rPr>
                <a:t>stem(-25:25,h2,'.');</a:t>
              </a:r>
            </a:p>
            <a:p>
              <a:pPr>
                <a:spcBef>
                  <a:spcPct val="50000"/>
                </a:spcBef>
              </a:pPr>
              <a:r>
                <a:rPr lang="en-US" sz="2000">
                  <a:latin typeface="Courier New" pitchFamily="49" charset="0"/>
                </a:rPr>
                <a:t>subplot(2,1,2);</a:t>
              </a:r>
            </a:p>
            <a:p>
              <a:pPr>
                <a:spcBef>
                  <a:spcPct val="50000"/>
                </a:spcBef>
              </a:pPr>
              <a:r>
                <a:rPr lang="en-US" sz="2000">
                  <a:latin typeface="Courier New" pitchFamily="49" charset="0"/>
                </a:rPr>
                <a:t>stem(-25-50:25+50,y2,'r.');</a:t>
              </a:r>
            </a:p>
          </p:txBody>
        </p:sp>
        <p:sp>
          <p:nvSpPr>
            <p:cNvPr id="32776" name="Text Box 8"/>
            <p:cNvSpPr txBox="1">
              <a:spLocks noChangeArrowheads="1"/>
            </p:cNvSpPr>
            <p:nvPr/>
          </p:nvSpPr>
          <p:spPr bwMode="auto">
            <a:xfrm>
              <a:off x="432" y="2736"/>
              <a:ext cx="187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Now convolve:</a:t>
              </a:r>
            </a:p>
          </p:txBody>
        </p:sp>
      </p:grpSp>
      <p:pic>
        <p:nvPicPr>
          <p:cNvPr id="32778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7838" y="781050"/>
            <a:ext cx="5160962" cy="529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12201" y="6356350"/>
            <a:ext cx="381000" cy="365125"/>
          </a:xfrm>
        </p:spPr>
        <p:txBody>
          <a:bodyPr/>
          <a:lstStyle/>
          <a:p>
            <a:fld id="{DAD63442-7D9E-5D4A-A5AF-A14AF3124EE3}" type="slidenum">
              <a:rPr lang="pt-BR" smtClean="0"/>
              <a:pPr/>
              <a:t>41</a:t>
            </a:fld>
            <a:endParaRPr lang="pt-BR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5477933" y="6356350"/>
            <a:ext cx="3208867" cy="365125"/>
          </a:xfrm>
          <a:prstGeom prst="rect">
            <a:avLst/>
          </a:prstGeom>
        </p:spPr>
        <p:txBody>
          <a:bodyPr/>
          <a:lstStyle/>
          <a:p>
            <a:r>
              <a:rPr lang="pt-BR" dirty="0" smtClean="0"/>
              <a:t>Aprendizagem de Máquina – IN1102</a:t>
            </a:r>
          </a:p>
          <a:p>
            <a:r>
              <a:rPr lang="pt-BR" dirty="0" smtClean="0"/>
              <a:t>MATLAB – Basics </a:t>
            </a:r>
          </a:p>
          <a:p>
            <a:r>
              <a:rPr lang="en-US" dirty="0" smtClean="0"/>
              <a:t>© 2014 – </a:t>
            </a:r>
            <a:r>
              <a:rPr lang="en-US" dirty="0" err="1" smtClean="0"/>
              <a:t>Arley</a:t>
            </a:r>
            <a:r>
              <a:rPr lang="en-US" dirty="0" smtClean="0"/>
              <a:t> </a:t>
            </a:r>
            <a:r>
              <a:rPr lang="en-US" dirty="0" err="1" smtClean="0"/>
              <a:t>Ristar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70481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2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2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50818"/>
            <a:ext cx="7772400" cy="4582391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US" sz="1800" dirty="0"/>
              <a:t>Plot the following signals in linear scale </a:t>
            </a:r>
          </a:p>
          <a:p>
            <a:pPr>
              <a:lnSpc>
                <a:spcPct val="90000"/>
              </a:lnSpc>
            </a:pPr>
            <a:endParaRPr lang="en-US" sz="1800" dirty="0"/>
          </a:p>
          <a:p>
            <a:pPr>
              <a:lnSpc>
                <a:spcPct val="90000"/>
              </a:lnSpc>
            </a:pPr>
            <a:endParaRPr lang="en-US" sz="1800" dirty="0"/>
          </a:p>
          <a:p>
            <a:pPr marL="0" indent="0">
              <a:lnSpc>
                <a:spcPct val="90000"/>
              </a:lnSpc>
              <a:buNone/>
            </a:pPr>
            <a:endParaRPr lang="en-US" sz="1800" dirty="0" smtClean="0"/>
          </a:p>
          <a:p>
            <a:pPr marL="0" indent="0">
              <a:lnSpc>
                <a:spcPct val="90000"/>
              </a:lnSpc>
              <a:buNone/>
            </a:pPr>
            <a:endParaRPr lang="en-US" sz="1800" dirty="0"/>
          </a:p>
          <a:p>
            <a:pPr>
              <a:lnSpc>
                <a:spcPct val="90000"/>
              </a:lnSpc>
            </a:pPr>
            <a:r>
              <a:rPr lang="en-US" sz="1800" dirty="0"/>
              <a:t>Plot the following signals, use log scale for y-axis</a:t>
            </a:r>
          </a:p>
          <a:p>
            <a:pPr>
              <a:lnSpc>
                <a:spcPct val="90000"/>
              </a:lnSpc>
            </a:pPr>
            <a:endParaRPr lang="en-US" sz="1800" dirty="0"/>
          </a:p>
          <a:p>
            <a:pPr marL="0" indent="0">
              <a:lnSpc>
                <a:spcPct val="90000"/>
              </a:lnSpc>
              <a:buNone/>
            </a:pPr>
            <a:endParaRPr lang="en-US" sz="1800" dirty="0"/>
          </a:p>
          <a:p>
            <a:pPr>
              <a:lnSpc>
                <a:spcPct val="90000"/>
              </a:lnSpc>
            </a:pPr>
            <a:r>
              <a:rPr lang="en-US" sz="1800" dirty="0"/>
              <a:t>Plot the real part and imaginary part of the following signal</a:t>
            </a:r>
          </a:p>
          <a:p>
            <a:pPr>
              <a:lnSpc>
                <a:spcPct val="90000"/>
              </a:lnSpc>
            </a:pPr>
            <a:endParaRPr lang="en-US" sz="1800" dirty="0"/>
          </a:p>
          <a:p>
            <a:pPr marL="0" indent="0">
              <a:lnSpc>
                <a:spcPct val="90000"/>
              </a:lnSpc>
              <a:buNone/>
            </a:pPr>
            <a:endParaRPr lang="en-US" sz="1800" dirty="0" smtClean="0"/>
          </a:p>
          <a:p>
            <a:pPr marL="0" indent="0">
              <a:lnSpc>
                <a:spcPct val="90000"/>
              </a:lnSpc>
              <a:buNone/>
            </a:pPr>
            <a:endParaRPr lang="en-US" sz="1800" dirty="0"/>
          </a:p>
          <a:p>
            <a:pPr>
              <a:lnSpc>
                <a:spcPct val="90000"/>
              </a:lnSpc>
            </a:pPr>
            <a:r>
              <a:rPr lang="en-US" sz="1800" dirty="0"/>
              <a:t>For the signal in previous question, plot its phase and </a:t>
            </a:r>
            <a:r>
              <a:rPr lang="en-US" sz="1800" dirty="0" smtClean="0"/>
              <a:t>magnitude</a:t>
            </a:r>
          </a:p>
          <a:p>
            <a:pPr>
              <a:lnSpc>
                <a:spcPct val="90000"/>
              </a:lnSpc>
            </a:pPr>
            <a:endParaRPr lang="en-US" sz="1800" dirty="0" smtClean="0"/>
          </a:p>
          <a:p>
            <a:pPr>
              <a:lnSpc>
                <a:spcPct val="90000"/>
              </a:lnSpc>
            </a:pPr>
            <a:endParaRPr lang="en-US" sz="1800" dirty="0" smtClean="0"/>
          </a:p>
          <a:p>
            <a:pPr>
              <a:lnSpc>
                <a:spcPct val="90000"/>
              </a:lnSpc>
            </a:pPr>
            <a:r>
              <a:rPr lang="en-US" sz="1800" dirty="0" smtClean="0"/>
              <a:t>Use </a:t>
            </a:r>
            <a:r>
              <a:rPr lang="en-US" sz="1800" dirty="0" err="1"/>
              <a:t>conv</a:t>
            </a:r>
            <a:r>
              <a:rPr lang="en-US" sz="1800" dirty="0"/>
              <a:t>() to calculate and </a:t>
            </a:r>
            <a:r>
              <a:rPr lang="en-US" sz="1800" dirty="0" smtClean="0"/>
              <a:t>plot</a:t>
            </a:r>
            <a:endParaRPr lang="en-US" sz="1800" dirty="0"/>
          </a:p>
          <a:p>
            <a:pPr>
              <a:lnSpc>
                <a:spcPct val="90000"/>
              </a:lnSpc>
              <a:buFontTx/>
              <a:buNone/>
            </a:pPr>
            <a:endParaRPr lang="en-US" sz="1800" dirty="0"/>
          </a:p>
          <a:p>
            <a:pPr lvl="1">
              <a:lnSpc>
                <a:spcPct val="90000"/>
              </a:lnSpc>
            </a:pPr>
            <a:endParaRPr lang="en-US" sz="18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dirty="0"/>
              <a:t> </a:t>
            </a:r>
          </a:p>
        </p:txBody>
      </p:sp>
      <p:graphicFrame>
        <p:nvGraphicFramePr>
          <p:cNvPr id="4710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7055406"/>
              </p:ext>
            </p:extLst>
          </p:nvPr>
        </p:nvGraphicFramePr>
        <p:xfrm>
          <a:off x="1524000" y="1650278"/>
          <a:ext cx="2438400" cy="608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4" name="Equation" r:id="rId3" imgW="1650960" imgH="457200" progId="Equation.3">
                  <p:embed/>
                </p:oleObj>
              </mc:Choice>
              <mc:Fallback>
                <p:oleObj name="Equation" r:id="rId3" imgW="165096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650278"/>
                        <a:ext cx="2438400" cy="608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11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1428132"/>
              </p:ext>
            </p:extLst>
          </p:nvPr>
        </p:nvGraphicFramePr>
        <p:xfrm>
          <a:off x="1492250" y="2782088"/>
          <a:ext cx="2643188" cy="303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5" name="Equation" r:id="rId5" imgW="1790640" imgH="228600" progId="Equation.3">
                  <p:embed/>
                </p:oleObj>
              </mc:Choice>
              <mc:Fallback>
                <p:oleObj name="Equation" r:id="rId5" imgW="17906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2250" y="2782088"/>
                        <a:ext cx="2643188" cy="303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11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9779732"/>
              </p:ext>
            </p:extLst>
          </p:nvPr>
        </p:nvGraphicFramePr>
        <p:xfrm>
          <a:off x="1492250" y="3543802"/>
          <a:ext cx="2755900" cy="303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6" name="Equation" r:id="rId7" imgW="1866600" imgH="228600" progId="Equation.3">
                  <p:embed/>
                </p:oleObj>
              </mc:Choice>
              <mc:Fallback>
                <p:oleObj name="Equation" r:id="rId7" imgW="18666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2250" y="3543802"/>
                        <a:ext cx="2755900" cy="303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12201" y="6356350"/>
            <a:ext cx="381000" cy="365125"/>
          </a:xfrm>
        </p:spPr>
        <p:txBody>
          <a:bodyPr/>
          <a:lstStyle/>
          <a:p>
            <a:fld id="{DAD63442-7D9E-5D4A-A5AF-A14AF3124EE3}" type="slidenum">
              <a:rPr lang="pt-BR" smtClean="0"/>
              <a:pPr/>
              <a:t>42</a:t>
            </a:fld>
            <a:endParaRPr lang="pt-B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77933" y="6356350"/>
            <a:ext cx="3208867" cy="365125"/>
          </a:xfrm>
        </p:spPr>
        <p:txBody>
          <a:bodyPr/>
          <a:lstStyle/>
          <a:p>
            <a:r>
              <a:rPr lang="pt-BR" dirty="0" smtClean="0"/>
              <a:t>Aprendizagem de Máquina – IN1102</a:t>
            </a:r>
          </a:p>
          <a:p>
            <a:r>
              <a:rPr lang="pt-BR" dirty="0" smtClean="0"/>
              <a:t>MATLAB – Basics </a:t>
            </a:r>
          </a:p>
          <a:p>
            <a:r>
              <a:rPr lang="en-US" dirty="0" smtClean="0"/>
              <a:t>© 2014 – </a:t>
            </a:r>
            <a:r>
              <a:rPr lang="en-US" dirty="0" err="1" smtClean="0"/>
              <a:t>Arley</a:t>
            </a:r>
            <a:r>
              <a:rPr lang="en-US" dirty="0" smtClean="0"/>
              <a:t> </a:t>
            </a:r>
            <a:r>
              <a:rPr lang="en-US" dirty="0" err="1" smtClean="0"/>
              <a:t>Ristar</a:t>
            </a:r>
            <a:endParaRPr lang="pt-BR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457200" y="274638"/>
            <a:ext cx="8229600" cy="6397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Practice Problems</a:t>
            </a:r>
          </a:p>
        </p:txBody>
      </p:sp>
      <p:graphicFrame>
        <p:nvGraphicFramePr>
          <p:cNvPr id="1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2525678"/>
              </p:ext>
            </p:extLst>
          </p:nvPr>
        </p:nvGraphicFramePr>
        <p:xfrm>
          <a:off x="955958" y="5227205"/>
          <a:ext cx="2703513" cy="92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7" name="Equation" r:id="rId9" imgW="1257120" imgH="431640" progId="Equation.3">
                  <p:embed/>
                </p:oleObj>
              </mc:Choice>
              <mc:Fallback>
                <p:oleObj name="Equation" r:id="rId9" imgW="125712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5958" y="5227205"/>
                        <a:ext cx="2703513" cy="927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5852891"/>
              </p:ext>
            </p:extLst>
          </p:nvPr>
        </p:nvGraphicFramePr>
        <p:xfrm>
          <a:off x="4232558" y="5239905"/>
          <a:ext cx="2703513" cy="92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8" name="Equation" r:id="rId11" imgW="1257120" imgH="431640" progId="Equation.3">
                  <p:embed/>
                </p:oleObj>
              </mc:Choice>
              <mc:Fallback>
                <p:oleObj name="Equation" r:id="rId11" imgW="125712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32558" y="5239905"/>
                        <a:ext cx="2703513" cy="927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1813075"/>
              </p:ext>
            </p:extLst>
          </p:nvPr>
        </p:nvGraphicFramePr>
        <p:xfrm>
          <a:off x="3962400" y="4717905"/>
          <a:ext cx="2266950" cy="436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9" name="Equation" r:id="rId13" imgW="1054080" imgH="203040" progId="Equation.3">
                  <p:embed/>
                </p:oleObj>
              </mc:Choice>
              <mc:Fallback>
                <p:oleObj name="Equation" r:id="rId13" imgW="105408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4717905"/>
                        <a:ext cx="2266950" cy="436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AutoShape 6"/>
          <p:cNvSpPr>
            <a:spLocks/>
          </p:cNvSpPr>
          <p:nvPr/>
        </p:nvSpPr>
        <p:spPr bwMode="auto">
          <a:xfrm>
            <a:off x="1778875" y="5399809"/>
            <a:ext cx="76200" cy="533400"/>
          </a:xfrm>
          <a:prstGeom prst="leftBrace">
            <a:avLst>
              <a:gd name="adj1" fmla="val 58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6" name="AutoShape 8"/>
          <p:cNvSpPr>
            <a:spLocks/>
          </p:cNvSpPr>
          <p:nvPr/>
        </p:nvSpPr>
        <p:spPr bwMode="auto">
          <a:xfrm>
            <a:off x="5084771" y="5412509"/>
            <a:ext cx="76200" cy="533400"/>
          </a:xfrm>
          <a:prstGeom prst="leftBrace">
            <a:avLst>
              <a:gd name="adj1" fmla="val 58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50664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solidFill>
                  <a:srgbClr val="C00000"/>
                </a:solidFill>
              </a:rPr>
              <a:t>Questions?</a:t>
            </a:r>
            <a:endParaRPr lang="pt-BR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pt-BR" dirty="0" smtClean="0">
                <a:solidFill>
                  <a:schemeClr val="bg1"/>
                </a:solidFill>
              </a:rPr>
              <a:t>Arley </a:t>
            </a:r>
            <a:r>
              <a:rPr lang="pt-BR" dirty="0">
                <a:solidFill>
                  <a:schemeClr val="bg1"/>
                </a:solidFill>
              </a:rPr>
              <a:t>Ristar – </a:t>
            </a:r>
            <a:r>
              <a:rPr lang="pt-BR" dirty="0" smtClean="0">
                <a:solidFill>
                  <a:schemeClr val="bg1"/>
                </a:solidFill>
                <a:hlinkClick r:id="rId2"/>
              </a:rPr>
              <a:t>arrr2@cin.ufpe.br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63442-7D9E-5D4A-A5AF-A14AF3124EE3}" type="slidenum">
              <a:rPr lang="pt-BR" smtClean="0"/>
              <a:pPr/>
              <a:t>43</a:t>
            </a:fld>
            <a:endParaRPr lang="pt-BR"/>
          </a:p>
        </p:txBody>
      </p:sp>
      <p:pic>
        <p:nvPicPr>
          <p:cNvPr id="4098" name="Picture 2" descr="http://en.xn--icne-wqa.com/images/icones/1/2/pictographs-information-inv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1284" y="3095047"/>
            <a:ext cx="24384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77933" y="6356350"/>
            <a:ext cx="3208867" cy="365125"/>
          </a:xfrm>
        </p:spPr>
        <p:txBody>
          <a:bodyPr/>
          <a:lstStyle/>
          <a:p>
            <a:r>
              <a:rPr lang="pt-BR" dirty="0" smtClean="0"/>
              <a:t>Aprendizagem de Máquina – IN1102</a:t>
            </a:r>
          </a:p>
          <a:p>
            <a:r>
              <a:rPr lang="pt-BR" dirty="0" smtClean="0"/>
              <a:t>MATLAB – Basics </a:t>
            </a:r>
          </a:p>
          <a:p>
            <a:r>
              <a:rPr lang="en-US" dirty="0" smtClean="0"/>
              <a:t>© 2014 – </a:t>
            </a:r>
            <a:r>
              <a:rPr lang="en-US" dirty="0" err="1" smtClean="0"/>
              <a:t>Arley</a:t>
            </a:r>
            <a:r>
              <a:rPr lang="en-US" dirty="0" smtClean="0"/>
              <a:t> </a:t>
            </a:r>
            <a:r>
              <a:rPr lang="en-US" dirty="0" err="1" smtClean="0"/>
              <a:t>Ristar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90864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3" name="Picture 3" descr="img6.gif                                                       001943FCMacintosh HD                   BA182DBF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1275" y="1537854"/>
            <a:ext cx="6477000" cy="4659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64366" y="1000990"/>
            <a:ext cx="2351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/>
              <a:t>Menu and toolbar</a:t>
            </a:r>
          </a:p>
        </p:txBody>
      </p:sp>
      <p:sp>
        <p:nvSpPr>
          <p:cNvPr id="40965" name="Line 5"/>
          <p:cNvSpPr>
            <a:spLocks noChangeShapeType="1"/>
          </p:cNvSpPr>
          <p:nvPr/>
        </p:nvSpPr>
        <p:spPr bwMode="auto">
          <a:xfrm>
            <a:off x="1909041" y="1191490"/>
            <a:ext cx="304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40966" name="Oval 6"/>
          <p:cNvSpPr>
            <a:spLocks noChangeArrowheads="1"/>
          </p:cNvSpPr>
          <p:nvPr/>
        </p:nvSpPr>
        <p:spPr bwMode="auto">
          <a:xfrm>
            <a:off x="1006475" y="1569027"/>
            <a:ext cx="3886200" cy="9906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40967" name="Rectangle 7"/>
          <p:cNvSpPr>
            <a:spLocks noChangeArrowheads="1"/>
          </p:cNvSpPr>
          <p:nvPr/>
        </p:nvSpPr>
        <p:spPr bwMode="auto">
          <a:xfrm>
            <a:off x="6035675" y="5531427"/>
            <a:ext cx="145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Command</a:t>
            </a:r>
          </a:p>
        </p:txBody>
      </p:sp>
      <p:sp>
        <p:nvSpPr>
          <p:cNvPr id="40968" name="Oval 8"/>
          <p:cNvSpPr>
            <a:spLocks noChangeArrowheads="1"/>
          </p:cNvSpPr>
          <p:nvPr/>
        </p:nvSpPr>
        <p:spPr bwMode="auto">
          <a:xfrm>
            <a:off x="4206875" y="2254827"/>
            <a:ext cx="3276600" cy="28956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40969" name="Line 9"/>
          <p:cNvSpPr>
            <a:spLocks noChangeShapeType="1"/>
          </p:cNvSpPr>
          <p:nvPr/>
        </p:nvSpPr>
        <p:spPr bwMode="auto">
          <a:xfrm flipH="1" flipV="1">
            <a:off x="6340475" y="4617027"/>
            <a:ext cx="3810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40970" name="Oval 10"/>
          <p:cNvSpPr>
            <a:spLocks noChangeArrowheads="1"/>
          </p:cNvSpPr>
          <p:nvPr/>
        </p:nvSpPr>
        <p:spPr bwMode="auto">
          <a:xfrm>
            <a:off x="1539875" y="4388427"/>
            <a:ext cx="2362200" cy="1143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40971" name="Rectangle 11"/>
          <p:cNvSpPr>
            <a:spLocks noChangeArrowheads="1"/>
          </p:cNvSpPr>
          <p:nvPr/>
        </p:nvSpPr>
        <p:spPr bwMode="auto">
          <a:xfrm>
            <a:off x="473075" y="5455227"/>
            <a:ext cx="1098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History</a:t>
            </a:r>
          </a:p>
        </p:txBody>
      </p:sp>
      <p:sp>
        <p:nvSpPr>
          <p:cNvPr id="40972" name="Line 12"/>
          <p:cNvSpPr>
            <a:spLocks noChangeShapeType="1"/>
          </p:cNvSpPr>
          <p:nvPr/>
        </p:nvSpPr>
        <p:spPr bwMode="auto">
          <a:xfrm flipV="1">
            <a:off x="1463675" y="4998027"/>
            <a:ext cx="990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40973" name="Rectangle 13"/>
          <p:cNvSpPr>
            <a:spLocks noChangeArrowheads="1"/>
          </p:cNvSpPr>
          <p:nvPr/>
        </p:nvSpPr>
        <p:spPr bwMode="auto">
          <a:xfrm>
            <a:off x="228600" y="3886200"/>
            <a:ext cx="1555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Workspace</a:t>
            </a:r>
          </a:p>
        </p:txBody>
      </p:sp>
      <p:sp>
        <p:nvSpPr>
          <p:cNvPr id="40974" name="Line 14"/>
          <p:cNvSpPr>
            <a:spLocks noChangeShapeType="1"/>
          </p:cNvSpPr>
          <p:nvPr/>
        </p:nvSpPr>
        <p:spPr bwMode="auto">
          <a:xfrm flipV="1">
            <a:off x="1311275" y="3245427"/>
            <a:ext cx="1295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40975" name="Oval 15"/>
          <p:cNvSpPr>
            <a:spLocks noChangeArrowheads="1"/>
          </p:cNvSpPr>
          <p:nvPr/>
        </p:nvSpPr>
        <p:spPr bwMode="auto">
          <a:xfrm>
            <a:off x="1463675" y="2635827"/>
            <a:ext cx="2514600" cy="9144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/>
              <a:t>The MATLAB </a:t>
            </a:r>
            <a:r>
              <a:rPr lang="en-US" dirty="0" smtClean="0"/>
              <a:t>Desktop</a:t>
            </a:r>
            <a:endParaRPr lang="en-US" dirty="0"/>
          </a:p>
        </p:txBody>
      </p:sp>
      <p:sp>
        <p:nvSpPr>
          <p:cNvPr id="1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12201" y="6356350"/>
            <a:ext cx="381000" cy="365125"/>
          </a:xfrm>
        </p:spPr>
        <p:txBody>
          <a:bodyPr/>
          <a:lstStyle/>
          <a:p>
            <a:fld id="{DAD63442-7D9E-5D4A-A5AF-A14AF3124EE3}" type="slidenum">
              <a:rPr lang="pt-BR" smtClean="0"/>
              <a:pPr/>
              <a:t>5</a:t>
            </a:fld>
            <a:endParaRPr lang="pt-BR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77933" y="6356350"/>
            <a:ext cx="3208867" cy="365125"/>
          </a:xfrm>
        </p:spPr>
        <p:txBody>
          <a:bodyPr/>
          <a:lstStyle/>
          <a:p>
            <a:r>
              <a:rPr lang="pt-BR" dirty="0" smtClean="0"/>
              <a:t>Aprendizagem de Máquina – IN1102</a:t>
            </a:r>
          </a:p>
          <a:p>
            <a:r>
              <a:rPr lang="pt-BR" dirty="0" smtClean="0"/>
              <a:t>MATLAB – Basics </a:t>
            </a:r>
          </a:p>
          <a:p>
            <a:r>
              <a:rPr lang="en-US" dirty="0" smtClean="0"/>
              <a:t>© 2014 – </a:t>
            </a:r>
            <a:r>
              <a:rPr lang="en-US" dirty="0" err="1" smtClean="0"/>
              <a:t>Arley</a:t>
            </a:r>
            <a:r>
              <a:rPr lang="en-US" dirty="0" smtClean="0"/>
              <a:t> </a:t>
            </a:r>
            <a:r>
              <a:rPr lang="en-US" dirty="0" err="1" smtClean="0"/>
              <a:t>Ristar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04085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Matrices &amp; Vectors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3886200"/>
          </a:xfrm>
        </p:spPr>
        <p:txBody>
          <a:bodyPr/>
          <a:lstStyle/>
          <a:p>
            <a:r>
              <a:rPr lang="en-US"/>
              <a:t>All </a:t>
            </a:r>
            <a:r>
              <a:rPr lang="en-US" sz="2800"/>
              <a:t>(almost)</a:t>
            </a:r>
            <a:r>
              <a:rPr lang="en-US"/>
              <a:t> entities in MATLAB are matrices</a:t>
            </a:r>
          </a:p>
          <a:p>
            <a:r>
              <a:rPr lang="en-US"/>
              <a:t>Easy to define:</a:t>
            </a:r>
          </a:p>
          <a:p>
            <a:endParaRPr lang="en-US"/>
          </a:p>
          <a:p>
            <a:r>
              <a:rPr lang="en-US"/>
              <a:t>Use ‘,’ or ‘ ’ to separate row elements -- use ‘;’ to separate rows</a:t>
            </a:r>
          </a:p>
          <a:p>
            <a:pPr>
              <a:buFontTx/>
              <a:buNone/>
            </a:pPr>
            <a:endParaRPr lang="en-US"/>
          </a:p>
        </p:txBody>
      </p:sp>
      <p:grpSp>
        <p:nvGrpSpPr>
          <p:cNvPr id="18438" name="Group 6"/>
          <p:cNvGrpSpPr>
            <a:grpSpLocks/>
          </p:cNvGrpSpPr>
          <p:nvPr/>
        </p:nvGrpSpPr>
        <p:grpSpPr bwMode="auto">
          <a:xfrm>
            <a:off x="3810000" y="2743200"/>
            <a:ext cx="4724400" cy="1143000"/>
            <a:chOff x="672" y="2400"/>
            <a:chExt cx="2976" cy="720"/>
          </a:xfrm>
        </p:grpSpPr>
        <p:sp>
          <p:nvSpPr>
            <p:cNvPr id="18436" name="Rectangle 4"/>
            <p:cNvSpPr>
              <a:spLocks noChangeArrowheads="1"/>
            </p:cNvSpPr>
            <p:nvPr/>
          </p:nvSpPr>
          <p:spPr bwMode="auto">
            <a:xfrm>
              <a:off x="672" y="2400"/>
              <a:ext cx="2976" cy="72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8437" name="Rectangle 5"/>
            <p:cNvSpPr>
              <a:spLocks noChangeArrowheads="1"/>
            </p:cNvSpPr>
            <p:nvPr/>
          </p:nvSpPr>
          <p:spPr bwMode="auto">
            <a:xfrm>
              <a:off x="672" y="2463"/>
              <a:ext cx="2228" cy="6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>
                  <a:latin typeface="Courier New" pitchFamily="49" charset="0"/>
                </a:rPr>
                <a:t>&gt;&gt; A = [16 3; 5 10]</a:t>
              </a:r>
            </a:p>
            <a:p>
              <a:r>
                <a:rPr lang="en-US" sz="2000">
                  <a:latin typeface="Courier New" pitchFamily="49" charset="0"/>
                </a:rPr>
                <a:t>  A =    16     3     </a:t>
              </a:r>
            </a:p>
            <a:p>
              <a:r>
                <a:rPr lang="en-US" sz="2000">
                  <a:latin typeface="Courier New" pitchFamily="49" charset="0"/>
                </a:rPr>
                <a:t>          5    10  </a:t>
              </a:r>
            </a:p>
          </p:txBody>
        </p:sp>
      </p:grp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12201" y="6356350"/>
            <a:ext cx="381000" cy="365125"/>
          </a:xfrm>
        </p:spPr>
        <p:txBody>
          <a:bodyPr/>
          <a:lstStyle/>
          <a:p>
            <a:fld id="{DAD63442-7D9E-5D4A-A5AF-A14AF3124EE3}" type="slidenum">
              <a:rPr lang="pt-BR" smtClean="0"/>
              <a:pPr/>
              <a:t>6</a:t>
            </a:fld>
            <a:endParaRPr lang="pt-B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77933" y="6356350"/>
            <a:ext cx="3208867" cy="365125"/>
          </a:xfrm>
        </p:spPr>
        <p:txBody>
          <a:bodyPr/>
          <a:lstStyle/>
          <a:p>
            <a:r>
              <a:rPr lang="pt-BR" dirty="0" smtClean="0"/>
              <a:t>Aprendizagem de Máquina – IN1102</a:t>
            </a:r>
          </a:p>
          <a:p>
            <a:r>
              <a:rPr lang="pt-BR" dirty="0" smtClean="0"/>
              <a:t>MATLAB – Basics </a:t>
            </a:r>
          </a:p>
          <a:p>
            <a:r>
              <a:rPr lang="en-US" dirty="0" smtClean="0"/>
              <a:t>© 2014 – </a:t>
            </a:r>
            <a:r>
              <a:rPr lang="en-US" dirty="0" err="1" smtClean="0"/>
              <a:t>Arley</a:t>
            </a:r>
            <a:r>
              <a:rPr lang="en-US" dirty="0" smtClean="0"/>
              <a:t> </a:t>
            </a:r>
            <a:r>
              <a:rPr lang="en-US" dirty="0" err="1" smtClean="0"/>
              <a:t>Ristar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59584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Matrices &amp; Vectors - II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Order of Matrix - </a:t>
            </a:r>
          </a:p>
          <a:p>
            <a:pPr lvl="1"/>
            <a:r>
              <a:rPr lang="en-US"/>
              <a:t>m=no. of rows, n=no. of columns</a:t>
            </a:r>
          </a:p>
          <a:p>
            <a:endParaRPr lang="en-US"/>
          </a:p>
          <a:p>
            <a:r>
              <a:rPr lang="en-US"/>
              <a:t>Vectors - special case             </a:t>
            </a:r>
          </a:p>
          <a:p>
            <a:pPr lvl="1"/>
            <a:r>
              <a:rPr lang="en-US"/>
              <a:t>n = 1        column vector</a:t>
            </a:r>
          </a:p>
          <a:p>
            <a:pPr lvl="1"/>
            <a:r>
              <a:rPr lang="en-US"/>
              <a:t>m = 1        row vector</a:t>
            </a:r>
          </a:p>
          <a:p>
            <a:endParaRPr lang="en-US"/>
          </a:p>
        </p:txBody>
      </p:sp>
      <p:graphicFrame>
        <p:nvGraphicFramePr>
          <p:cNvPr id="19469" name="Object 13"/>
          <p:cNvGraphicFramePr>
            <a:graphicFrameLocks noChangeAspect="1"/>
          </p:cNvGraphicFramePr>
          <p:nvPr/>
        </p:nvGraphicFramePr>
        <p:xfrm>
          <a:off x="4343400" y="2133600"/>
          <a:ext cx="1066800" cy="293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Equation" r:id="rId3" imgW="368300" imgH="101600" progId="Equation.3">
                  <p:embed/>
                </p:oleObj>
              </mc:Choice>
              <mc:Fallback>
                <p:oleObj name="Equation" r:id="rId3" imgW="368300" imgH="101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2133600"/>
                        <a:ext cx="1066800" cy="293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12201" y="6356350"/>
            <a:ext cx="381000" cy="365125"/>
          </a:xfrm>
        </p:spPr>
        <p:txBody>
          <a:bodyPr/>
          <a:lstStyle/>
          <a:p>
            <a:fld id="{DAD63442-7D9E-5D4A-A5AF-A14AF3124EE3}" type="slidenum">
              <a:rPr lang="pt-BR" smtClean="0"/>
              <a:pPr/>
              <a:t>7</a:t>
            </a:fld>
            <a:endParaRPr lang="pt-B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77933" y="6356350"/>
            <a:ext cx="3208867" cy="365125"/>
          </a:xfrm>
        </p:spPr>
        <p:txBody>
          <a:bodyPr/>
          <a:lstStyle/>
          <a:p>
            <a:r>
              <a:rPr lang="pt-BR" dirty="0" smtClean="0"/>
              <a:t>Aprendizagem de Máquina – IN1102</a:t>
            </a:r>
          </a:p>
          <a:p>
            <a:r>
              <a:rPr lang="pt-BR" dirty="0" smtClean="0"/>
              <a:t>MATLAB – Basics </a:t>
            </a:r>
          </a:p>
          <a:p>
            <a:r>
              <a:rPr lang="en-US" dirty="0" smtClean="0"/>
              <a:t>© 2014 – </a:t>
            </a:r>
            <a:r>
              <a:rPr lang="en-US" dirty="0" err="1" smtClean="0"/>
              <a:t>Arley</a:t>
            </a:r>
            <a:r>
              <a:rPr lang="en-US" dirty="0" smtClean="0"/>
              <a:t> </a:t>
            </a:r>
            <a:r>
              <a:rPr lang="en-US" dirty="0" err="1" smtClean="0"/>
              <a:t>Ristar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65464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050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z="4000"/>
              <a:t>Creating Vectors and Matrices</a:t>
            </a:r>
          </a:p>
        </p:txBody>
      </p:sp>
      <p:sp>
        <p:nvSpPr>
          <p:cNvPr id="41987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4800600"/>
          </a:xfrm>
        </p:spPr>
        <p:txBody>
          <a:bodyPr/>
          <a:lstStyle/>
          <a:p>
            <a:r>
              <a:rPr lang="en-US" dirty="0"/>
              <a:t>Define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Transpose</a:t>
            </a:r>
          </a:p>
          <a:p>
            <a:endParaRPr lang="en-US" dirty="0"/>
          </a:p>
        </p:txBody>
      </p:sp>
      <p:grpSp>
        <p:nvGrpSpPr>
          <p:cNvPr id="41990" name="Group 2054"/>
          <p:cNvGrpSpPr>
            <a:grpSpLocks/>
          </p:cNvGrpSpPr>
          <p:nvPr/>
        </p:nvGrpSpPr>
        <p:grpSpPr bwMode="auto">
          <a:xfrm>
            <a:off x="1295400" y="3986643"/>
            <a:ext cx="2525713" cy="2209800"/>
            <a:chOff x="576" y="2592"/>
            <a:chExt cx="1344" cy="1392"/>
          </a:xfrm>
        </p:grpSpPr>
        <p:sp>
          <p:nvSpPr>
            <p:cNvPr id="41991" name="Rectangle 2055"/>
            <p:cNvSpPr>
              <a:spLocks noChangeArrowheads="1"/>
            </p:cNvSpPr>
            <p:nvPr/>
          </p:nvSpPr>
          <p:spPr bwMode="auto">
            <a:xfrm>
              <a:off x="576" y="2592"/>
              <a:ext cx="1344" cy="13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1992" name="Rectangle 2056"/>
            <p:cNvSpPr>
              <a:spLocks noChangeArrowheads="1"/>
            </p:cNvSpPr>
            <p:nvPr/>
          </p:nvSpPr>
          <p:spPr bwMode="auto">
            <a:xfrm>
              <a:off x="672" y="2688"/>
              <a:ext cx="1153" cy="1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dirty="0"/>
                <a:t>Vector :</a:t>
              </a:r>
            </a:p>
            <a:p>
              <a:r>
                <a:rPr lang="en-US" sz="2000" dirty="0">
                  <a:latin typeface="Courier New" pitchFamily="49" charset="0"/>
                </a:rPr>
                <a:t>&gt;&gt; a=[1 2 3];</a:t>
              </a:r>
            </a:p>
            <a:p>
              <a:r>
                <a:rPr lang="en-US" sz="2000" dirty="0">
                  <a:latin typeface="Courier New" pitchFamily="49" charset="0"/>
                </a:rPr>
                <a:t>&gt;&gt; a'</a:t>
              </a:r>
            </a:p>
            <a:p>
              <a:r>
                <a:rPr lang="en-US" sz="2000" dirty="0">
                  <a:latin typeface="Courier New" pitchFamily="49" charset="0"/>
                </a:rPr>
                <a:t>     1</a:t>
              </a:r>
            </a:p>
            <a:p>
              <a:r>
                <a:rPr lang="en-US" sz="2000" dirty="0">
                  <a:latin typeface="Courier New" pitchFamily="49" charset="0"/>
                </a:rPr>
                <a:t>     2</a:t>
              </a:r>
            </a:p>
            <a:p>
              <a:r>
                <a:rPr lang="en-US" sz="2000" dirty="0">
                  <a:latin typeface="Courier New" pitchFamily="49" charset="0"/>
                </a:rPr>
                <a:t>     3</a:t>
              </a:r>
              <a:endParaRPr lang="en-US" dirty="0">
                <a:latin typeface="Courier New" pitchFamily="49" charset="0"/>
              </a:endParaRPr>
            </a:p>
          </p:txBody>
        </p:sp>
      </p:grpSp>
      <p:grpSp>
        <p:nvGrpSpPr>
          <p:cNvPr id="41993" name="Group 2057"/>
          <p:cNvGrpSpPr>
            <a:grpSpLocks/>
          </p:cNvGrpSpPr>
          <p:nvPr/>
        </p:nvGrpSpPr>
        <p:grpSpPr bwMode="auto">
          <a:xfrm>
            <a:off x="4724400" y="3906980"/>
            <a:ext cx="3048000" cy="2362200"/>
            <a:chOff x="2448" y="2592"/>
            <a:chExt cx="2784" cy="1488"/>
          </a:xfrm>
        </p:grpSpPr>
        <p:sp>
          <p:nvSpPr>
            <p:cNvPr id="41994" name="Rectangle 2058"/>
            <p:cNvSpPr>
              <a:spLocks noChangeArrowheads="1"/>
            </p:cNvSpPr>
            <p:nvPr/>
          </p:nvSpPr>
          <p:spPr bwMode="auto">
            <a:xfrm>
              <a:off x="2448" y="2592"/>
              <a:ext cx="2784" cy="14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1995" name="Rectangle 2059"/>
            <p:cNvSpPr>
              <a:spLocks noChangeArrowheads="1"/>
            </p:cNvSpPr>
            <p:nvPr/>
          </p:nvSpPr>
          <p:spPr bwMode="auto">
            <a:xfrm>
              <a:off x="2592" y="2640"/>
              <a:ext cx="2395" cy="14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Matrix:</a:t>
              </a:r>
              <a:endParaRPr lang="en-US" sz="2000"/>
            </a:p>
            <a:p>
              <a:r>
                <a:rPr lang="en-US" sz="2000">
                  <a:latin typeface="Courier New" pitchFamily="49" charset="0"/>
                </a:rPr>
                <a:t>&gt;&gt; A=[1 2; 3 4];</a:t>
              </a:r>
            </a:p>
            <a:p>
              <a:r>
                <a:rPr lang="en-US" sz="2000">
                  <a:latin typeface="Courier New" pitchFamily="49" charset="0"/>
                </a:rPr>
                <a:t>&gt;&gt; A'</a:t>
              </a:r>
            </a:p>
            <a:p>
              <a:r>
                <a:rPr lang="en-US" sz="2000">
                  <a:latin typeface="Courier New" pitchFamily="49" charset="0"/>
                </a:rPr>
                <a:t>ans =</a:t>
              </a:r>
            </a:p>
            <a:p>
              <a:r>
                <a:rPr lang="en-US" sz="2000">
                  <a:latin typeface="Courier New" pitchFamily="49" charset="0"/>
                </a:rPr>
                <a:t>     1     3</a:t>
              </a:r>
            </a:p>
            <a:p>
              <a:r>
                <a:rPr lang="en-US" sz="2000">
                  <a:latin typeface="Courier New" pitchFamily="49" charset="0"/>
                </a:rPr>
                <a:t>     2     4</a:t>
              </a:r>
            </a:p>
            <a:p>
              <a:endParaRPr lang="en-US" sz="2000">
                <a:latin typeface="Courier New" pitchFamily="49" charset="0"/>
              </a:endParaRPr>
            </a:p>
          </p:txBody>
        </p:sp>
      </p:grpSp>
      <p:sp>
        <p:nvSpPr>
          <p:cNvPr id="41997" name="Rectangle 2061"/>
          <p:cNvSpPr>
            <a:spLocks noChangeArrowheads="1"/>
          </p:cNvSpPr>
          <p:nvPr/>
        </p:nvSpPr>
        <p:spPr bwMode="auto">
          <a:xfrm>
            <a:off x="2971800" y="1066800"/>
            <a:ext cx="4724400" cy="2438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41998" name="Rectangle 2062"/>
          <p:cNvSpPr>
            <a:spLocks noChangeArrowheads="1"/>
          </p:cNvSpPr>
          <p:nvPr/>
        </p:nvSpPr>
        <p:spPr bwMode="auto">
          <a:xfrm>
            <a:off x="3092450" y="1143000"/>
            <a:ext cx="3536950" cy="222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latin typeface="Courier New" pitchFamily="49" charset="0"/>
              </a:rPr>
              <a:t>&gt;&gt; A = [16 3; 5 10]</a:t>
            </a:r>
          </a:p>
          <a:p>
            <a:r>
              <a:rPr lang="en-US" sz="2000">
                <a:latin typeface="Courier New" pitchFamily="49" charset="0"/>
              </a:rPr>
              <a:t>  A =    16     3     </a:t>
            </a:r>
          </a:p>
          <a:p>
            <a:r>
              <a:rPr lang="en-US" sz="2000">
                <a:latin typeface="Courier New" pitchFamily="49" charset="0"/>
              </a:rPr>
              <a:t>          5    10 </a:t>
            </a:r>
          </a:p>
          <a:p>
            <a:r>
              <a:rPr lang="en-US" sz="2000">
                <a:latin typeface="Courier New" pitchFamily="49" charset="0"/>
              </a:rPr>
              <a:t>&gt;&gt; B = [3 4 5</a:t>
            </a:r>
          </a:p>
          <a:p>
            <a:r>
              <a:rPr lang="en-US" sz="2000">
                <a:latin typeface="Courier New" pitchFamily="49" charset="0"/>
              </a:rPr>
              <a:t>  6 7 8]</a:t>
            </a:r>
          </a:p>
          <a:p>
            <a:r>
              <a:rPr lang="en-US" sz="2000">
                <a:latin typeface="Courier New" pitchFamily="49" charset="0"/>
              </a:rPr>
              <a:t>  B = 3  4  5</a:t>
            </a:r>
          </a:p>
          <a:p>
            <a:r>
              <a:rPr lang="en-US" sz="2000">
                <a:latin typeface="Courier New" pitchFamily="49" charset="0"/>
              </a:rPr>
              <a:t>      6  7  8 </a:t>
            </a:r>
          </a:p>
        </p:txBody>
      </p:sp>
      <p:sp>
        <p:nvSpPr>
          <p:cNvPr id="12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12201" y="6356350"/>
            <a:ext cx="381000" cy="365125"/>
          </a:xfrm>
        </p:spPr>
        <p:txBody>
          <a:bodyPr/>
          <a:lstStyle/>
          <a:p>
            <a:fld id="{DAD63442-7D9E-5D4A-A5AF-A14AF3124EE3}" type="slidenum">
              <a:rPr lang="pt-BR" smtClean="0"/>
              <a:pPr/>
              <a:t>8</a:t>
            </a:fld>
            <a:endParaRPr lang="pt-BR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77933" y="6356350"/>
            <a:ext cx="3208867" cy="365125"/>
          </a:xfrm>
        </p:spPr>
        <p:txBody>
          <a:bodyPr/>
          <a:lstStyle/>
          <a:p>
            <a:r>
              <a:rPr lang="pt-BR" dirty="0" smtClean="0"/>
              <a:t>Aprendizagem de Máquina – IN1102</a:t>
            </a:r>
          </a:p>
          <a:p>
            <a:r>
              <a:rPr lang="pt-BR" dirty="0" smtClean="0"/>
              <a:t>MATLAB – Basics </a:t>
            </a:r>
          </a:p>
          <a:p>
            <a:r>
              <a:rPr lang="en-US" dirty="0" smtClean="0"/>
              <a:t>© 2014 – </a:t>
            </a:r>
            <a:r>
              <a:rPr lang="en-US" dirty="0" err="1" smtClean="0"/>
              <a:t>Arley</a:t>
            </a:r>
            <a:r>
              <a:rPr lang="en-US" dirty="0" smtClean="0"/>
              <a:t> </a:t>
            </a:r>
            <a:r>
              <a:rPr lang="en-US" dirty="0" err="1" smtClean="0"/>
              <a:t>Ristar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96539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/>
              <a:t>Creating Vectors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685800" y="1143000"/>
            <a:ext cx="7620000" cy="1447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762000" y="1143000"/>
            <a:ext cx="688975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Create vector with equally spaced intervals</a:t>
            </a:r>
            <a:endParaRPr lang="en-US" sz="2000"/>
          </a:p>
          <a:p>
            <a:r>
              <a:rPr lang="en-US" sz="2000">
                <a:latin typeface="Courier New" pitchFamily="49" charset="0"/>
              </a:rPr>
              <a:t>&gt;&gt; x=0:0.5:pi</a:t>
            </a:r>
          </a:p>
          <a:p>
            <a:r>
              <a:rPr lang="en-US" sz="2000">
                <a:latin typeface="Courier New" pitchFamily="49" charset="0"/>
              </a:rPr>
              <a:t>x =</a:t>
            </a:r>
          </a:p>
          <a:p>
            <a:r>
              <a:rPr lang="en-US" sz="2000">
                <a:latin typeface="Courier New" pitchFamily="49" charset="0"/>
              </a:rPr>
              <a:t> 0 0.5000 1.0000 1.5000 2.0000 2.5000 3.0000</a:t>
            </a: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685800" y="2819400"/>
            <a:ext cx="7620000" cy="1447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762000" y="2819400"/>
            <a:ext cx="719455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Create vector with </a:t>
            </a:r>
            <a:r>
              <a:rPr lang="en-US" i="1"/>
              <a:t>n </a:t>
            </a:r>
            <a:r>
              <a:rPr lang="en-US"/>
              <a:t>equally spaced intervals</a:t>
            </a:r>
            <a:endParaRPr lang="en-US" sz="2000"/>
          </a:p>
          <a:p>
            <a:r>
              <a:rPr lang="en-US" sz="2000">
                <a:latin typeface="Courier New" pitchFamily="49" charset="0"/>
              </a:rPr>
              <a:t>&gt;&gt; x=linspace(0, pi, 7)</a:t>
            </a:r>
          </a:p>
          <a:p>
            <a:r>
              <a:rPr lang="en-US" sz="2000">
                <a:latin typeface="Courier New" pitchFamily="49" charset="0"/>
              </a:rPr>
              <a:t>x =         </a:t>
            </a:r>
          </a:p>
          <a:p>
            <a:r>
              <a:rPr lang="en-US" sz="2000">
                <a:latin typeface="Courier New" pitchFamily="49" charset="0"/>
              </a:rPr>
              <a:t>  0 0.5236 1.0472 1.5708 2.0944 2.6180 3.1416 </a:t>
            </a:r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685800" y="4495800"/>
            <a:ext cx="7620000" cy="1447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489" name="Rectangle 9"/>
          <p:cNvSpPr>
            <a:spLocks noChangeArrowheads="1"/>
          </p:cNvSpPr>
          <p:nvPr/>
        </p:nvSpPr>
        <p:spPr bwMode="auto">
          <a:xfrm>
            <a:off x="762000" y="4495800"/>
            <a:ext cx="734695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Equal spaced intervals in logarithm space</a:t>
            </a:r>
            <a:endParaRPr lang="en-US" sz="2000">
              <a:latin typeface="Courier" pitchFamily="34" charset="0"/>
            </a:endParaRPr>
          </a:p>
          <a:p>
            <a:r>
              <a:rPr lang="en-US" sz="2000">
                <a:latin typeface="Courier New" pitchFamily="49" charset="0"/>
              </a:rPr>
              <a:t>&gt;&gt; x=logspace(1,2,7)</a:t>
            </a:r>
          </a:p>
          <a:p>
            <a:r>
              <a:rPr lang="en-US" sz="2000">
                <a:latin typeface="Courier New" pitchFamily="49" charset="0"/>
              </a:rPr>
              <a:t>x =   </a:t>
            </a:r>
          </a:p>
          <a:p>
            <a:r>
              <a:rPr lang="en-US" sz="2000">
                <a:latin typeface="Courier New" pitchFamily="49" charset="0"/>
              </a:rPr>
              <a:t>  10.0000 14.6780 21.5443 … 68.1292  100.0000  </a:t>
            </a:r>
          </a:p>
        </p:txBody>
      </p: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685800" y="6172200"/>
            <a:ext cx="7772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Note: MATLAB uses pi to represent       , uses i or j to represent imaginary unit</a:t>
            </a:r>
          </a:p>
        </p:txBody>
      </p:sp>
      <p:graphicFrame>
        <p:nvGraphicFramePr>
          <p:cNvPr id="20491" name="Object 11"/>
          <p:cNvGraphicFramePr>
            <a:graphicFrameLocks noChangeAspect="1"/>
          </p:cNvGraphicFramePr>
          <p:nvPr/>
        </p:nvGraphicFramePr>
        <p:xfrm>
          <a:off x="4572000" y="6248400"/>
          <a:ext cx="3048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Equation" r:id="rId3" imgW="139680" imgH="139680" progId="Equation.3">
                  <p:embed/>
                </p:oleObj>
              </mc:Choice>
              <mc:Fallback>
                <p:oleObj name="Equation" r:id="rId3" imgW="139680" imgH="139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6248400"/>
                        <a:ext cx="304800" cy="30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12201" y="6356350"/>
            <a:ext cx="381000" cy="365125"/>
          </a:xfrm>
        </p:spPr>
        <p:txBody>
          <a:bodyPr/>
          <a:lstStyle/>
          <a:p>
            <a:fld id="{DAD63442-7D9E-5D4A-A5AF-A14AF3124EE3}" type="slidenum">
              <a:rPr lang="pt-BR" smtClean="0"/>
              <a:pPr/>
              <a:t>9</a:t>
            </a:fld>
            <a:endParaRPr lang="pt-BR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77933" y="6356350"/>
            <a:ext cx="3208867" cy="365125"/>
          </a:xfrm>
        </p:spPr>
        <p:txBody>
          <a:bodyPr/>
          <a:lstStyle/>
          <a:p>
            <a:r>
              <a:rPr lang="pt-BR" dirty="0" smtClean="0"/>
              <a:t>Aprendizagem de Máquina – IN1102</a:t>
            </a:r>
          </a:p>
          <a:p>
            <a:r>
              <a:rPr lang="pt-BR" dirty="0" smtClean="0"/>
              <a:t>MATLAB – Basics </a:t>
            </a:r>
          </a:p>
          <a:p>
            <a:r>
              <a:rPr lang="en-US" dirty="0" smtClean="0"/>
              <a:t>© 2014 – </a:t>
            </a:r>
            <a:r>
              <a:rPr lang="en-US" dirty="0" err="1" smtClean="0"/>
              <a:t>Arley</a:t>
            </a:r>
            <a:r>
              <a:rPr lang="en-US" dirty="0" smtClean="0"/>
              <a:t> </a:t>
            </a:r>
            <a:r>
              <a:rPr lang="en-US" dirty="0" err="1" smtClean="0"/>
              <a:t>Ristar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67364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16941</TotalTime>
  <Words>2609</Words>
  <Application>Microsoft Office PowerPoint</Application>
  <PresentationFormat>On-screen Show (4:3)</PresentationFormat>
  <Paragraphs>600</Paragraphs>
  <Slides>43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5" baseType="lpstr">
      <vt:lpstr>Office Theme</vt:lpstr>
      <vt:lpstr>Equation</vt:lpstr>
      <vt:lpstr>MATLAB - Basics</vt:lpstr>
      <vt:lpstr>Outline </vt:lpstr>
      <vt:lpstr>What is MATLAB</vt:lpstr>
      <vt:lpstr>The MATLAB System</vt:lpstr>
      <vt:lpstr>The MATLAB Desktop</vt:lpstr>
      <vt:lpstr>Matrices &amp; Vectors</vt:lpstr>
      <vt:lpstr>Matrices &amp; Vectors - II</vt:lpstr>
      <vt:lpstr>Creating Vectors and Matrices</vt:lpstr>
      <vt:lpstr>Creating Vectors</vt:lpstr>
      <vt:lpstr>Creating Matrices</vt:lpstr>
      <vt:lpstr>Matrix operations</vt:lpstr>
      <vt:lpstr>Array Operations</vt:lpstr>
      <vt:lpstr>PowerPoint Presentation</vt:lpstr>
      <vt:lpstr>PowerPoint Presentation</vt:lpstr>
      <vt:lpstr>Adding Elements to a Vector or a Matrix</vt:lpstr>
      <vt:lpstr>Programming in MATLAB:  Scripts</vt:lpstr>
      <vt:lpstr>Programming MATLAB: Functions</vt:lpstr>
      <vt:lpstr>Programming in MATLAB – functions II</vt:lpstr>
      <vt:lpstr>Programming in MATLAB-subfunctions</vt:lpstr>
      <vt:lpstr>Flow control</vt:lpstr>
      <vt:lpstr>Try to avoid for loop</vt:lpstr>
      <vt:lpstr>Examples- if/else  I</vt:lpstr>
      <vt:lpstr>Example – if/else II</vt:lpstr>
      <vt:lpstr>Examples- for/while loop</vt:lpstr>
      <vt:lpstr>Examples-for/while loop</vt:lpstr>
      <vt:lpstr>Workspace</vt:lpstr>
      <vt:lpstr>File I/O</vt:lpstr>
      <vt:lpstr>Graphics - 2D Plots</vt:lpstr>
      <vt:lpstr>Graphics - Overlay Plots</vt:lpstr>
      <vt:lpstr>Graphics - Annotation</vt:lpstr>
      <vt:lpstr>Graphics - Annotation</vt:lpstr>
      <vt:lpstr>PowerPoint Presentation</vt:lpstr>
      <vt:lpstr>Subplots</vt:lpstr>
      <vt:lpstr>Save plots</vt:lpstr>
      <vt:lpstr>Bar Graphs</vt:lpstr>
      <vt:lpstr>Pie Charts</vt:lpstr>
      <vt:lpstr>Histogram</vt:lpstr>
      <vt:lpstr>Convolution</vt:lpstr>
      <vt:lpstr>Convolution examples</vt:lpstr>
      <vt:lpstr>Convolution – examples </vt:lpstr>
      <vt:lpstr>Convolution – examples </vt:lpstr>
      <vt:lpstr>PowerPoint Presentation</vt:lpstr>
      <vt:lpstr>Questions?</vt:lpstr>
    </vt:vector>
  </TitlesOfParts>
  <Company>UFPE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me@arleyristar.com</dc:creator>
  <cp:lastModifiedBy>Cristina</cp:lastModifiedBy>
  <cp:revision>316</cp:revision>
  <cp:lastPrinted>2011-06-01T19:47:58Z</cp:lastPrinted>
  <dcterms:created xsi:type="dcterms:W3CDTF">2011-06-13T20:25:49Z</dcterms:created>
  <dcterms:modified xsi:type="dcterms:W3CDTF">2014-06-09T19:59:21Z</dcterms:modified>
</cp:coreProperties>
</file>