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8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37" r:id="rId27"/>
    <p:sldId id="338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16" r:id="rId43"/>
    <p:sldId id="290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9" autoAdjust="0"/>
    <p:restoredTop sz="88328" autoAdjust="0"/>
  </p:normalViewPr>
  <p:slideViewPr>
    <p:cSldViewPr snapToGrid="0" snapToObjects="1">
      <p:cViewPr varScale="1">
        <p:scale>
          <a:sx n="92" d="100"/>
          <a:sy n="92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A2AF-9F2E-D74A-9882-8A6F58FF7922}" type="datetimeFigureOut">
              <a:rPr lang="en-US" smtClean="0"/>
              <a:pPr/>
              <a:t>6/9/2014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E6059-0ABD-6848-9F00-D576E4C7E24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15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E35AF-158C-7C41-B3EB-AD54319CCCBA}" type="datetimeFigureOut">
              <a:rPr lang="en-US" smtClean="0"/>
              <a:pPr/>
              <a:t>6/9/2014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31EC0-6F23-144A-A9B9-909D09A8EFA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1723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800000"/>
            </a:gs>
            <a:gs pos="100000">
              <a:srgbClr val="800000"/>
            </a:gs>
            <a:gs pos="50000">
              <a:srgbClr val="CC3333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1179229"/>
            <a:ext cx="6451600" cy="1892092"/>
          </a:xfrm>
        </p:spPr>
        <p:txBody>
          <a:bodyPr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3296598"/>
            <a:ext cx="571863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</a:t>
            </a:r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3442-7D9E-5D4A-A5AF-A14AF3124EE3}" type="slidenum">
              <a:rPr lang="pt-BR" smtClean="0"/>
              <a:pPr/>
              <a:t>‹#›</a:t>
            </a:fld>
            <a:endParaRPr lang="pt-BR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66700" y="1002781"/>
            <a:ext cx="86614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3442-7D9E-5D4A-A5AF-A14AF3124EE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B4C5C-15E0-4CC3-9971-F502A04ED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036" y="6226698"/>
            <a:ext cx="9146035" cy="6331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 descr="logo cin 1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567" y="6285965"/>
            <a:ext cx="1417305" cy="552276"/>
          </a:xfrm>
          <a:prstGeom prst="rect">
            <a:avLst/>
          </a:prstGeom>
        </p:spPr>
      </p:pic>
      <p:pic>
        <p:nvPicPr>
          <p:cNvPr id="9" name="Picture 8" descr="logo ufpe 33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563335" y="6247865"/>
            <a:ext cx="3797928" cy="61013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35254" y="6546851"/>
            <a:ext cx="5715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4534"/>
            <a:ext cx="8229600" cy="4991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2201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DAD63442-7D9E-5D4A-A5AF-A14AF3124EE3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rr2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mailto:arrr2@cin.ufpe.b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8553" y="1179229"/>
            <a:ext cx="6451600" cy="1892092"/>
          </a:xfrm>
        </p:spPr>
        <p:txBody>
          <a:bodyPr/>
          <a:lstStyle/>
          <a:p>
            <a:r>
              <a:rPr lang="pt-BR" dirty="0" smtClean="0"/>
              <a:t>MATLAB - Basics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3882" y="3296597"/>
            <a:ext cx="6442363" cy="2885993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Centro de Informática</a:t>
            </a:r>
          </a:p>
          <a:p>
            <a:r>
              <a:rPr lang="pt-BR" dirty="0"/>
              <a:t>Universidade Federal de Pernambuco</a:t>
            </a:r>
          </a:p>
          <a:p>
            <a:r>
              <a:rPr lang="pt-BR" dirty="0"/>
              <a:t>Aprendizagem de Máquina – IN1102</a:t>
            </a:r>
          </a:p>
          <a:p>
            <a:endParaRPr lang="pt-BR" dirty="0"/>
          </a:p>
          <a:p>
            <a:r>
              <a:rPr lang="pt-BR" dirty="0"/>
              <a:t>Arley Ristar – </a:t>
            </a:r>
            <a:r>
              <a:rPr lang="pt-BR" dirty="0" smtClean="0">
                <a:hlinkClick r:id="rId2"/>
              </a:rPr>
              <a:t>arrr2@cin.ufpe.br</a:t>
            </a:r>
            <a:endParaRPr lang="pt-BR" dirty="0" smtClean="0"/>
          </a:p>
          <a:p>
            <a:r>
              <a:rPr lang="pt-BR" dirty="0" smtClean="0"/>
              <a:t>Based on </a:t>
            </a:r>
            <a:r>
              <a:rPr lang="en-US" dirty="0"/>
              <a:t>ES 156 </a:t>
            </a:r>
            <a:r>
              <a:rPr lang="en-US" dirty="0" err="1" smtClean="0"/>
              <a:t>Matlab</a:t>
            </a:r>
            <a:r>
              <a:rPr lang="en-US" dirty="0" smtClean="0"/>
              <a:t> Presentation - Harvard </a:t>
            </a:r>
            <a:r>
              <a:rPr lang="en-US" dirty="0"/>
              <a:t>SEAS</a:t>
            </a:r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4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Creating Matrices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zeros(m, n):</a:t>
            </a:r>
            <a:r>
              <a:rPr lang="en-US" sz="2800">
                <a:latin typeface="Times-Roman" charset="0"/>
              </a:rPr>
              <a:t> </a:t>
            </a:r>
            <a:r>
              <a:rPr lang="en-US" sz="2800"/>
              <a:t>matrix with all zeros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ones(m, n):</a:t>
            </a:r>
            <a:r>
              <a:rPr lang="en-US" sz="2800">
                <a:latin typeface="Times-Roman" charset="0"/>
              </a:rPr>
              <a:t> matrix with all ones.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eye(m, n):</a:t>
            </a:r>
            <a:r>
              <a:rPr lang="en-US" sz="2800">
                <a:latin typeface="Times-Roman" charset="0"/>
              </a:rPr>
              <a:t> the identity matrix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rand(m, n):</a:t>
            </a:r>
            <a:r>
              <a:rPr lang="en-US" sz="2800">
                <a:latin typeface="Times-Roman" charset="0"/>
              </a:rPr>
              <a:t> uniformly distributed random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randn(m, n):</a:t>
            </a:r>
            <a:r>
              <a:rPr lang="en-US" sz="2800">
                <a:latin typeface="Times-Roman" charset="0"/>
              </a:rPr>
              <a:t> normally distributed random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magic(m):</a:t>
            </a:r>
            <a:r>
              <a:rPr lang="en-US" sz="2800">
                <a:latin typeface="Times-Roman" charset="0"/>
              </a:rPr>
              <a:t> square matrix whose elements have the same sum, along the row, column and diagonal.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urier New" pitchFamily="49" charset="0"/>
              </a:rPr>
              <a:t>pascal(m) :</a:t>
            </a:r>
            <a:r>
              <a:rPr lang="en-US" sz="2800">
                <a:latin typeface="Times-Roman" charset="0"/>
              </a:rPr>
              <a:t>  Pascal matrix. </a:t>
            </a:r>
            <a:endParaRPr lang="en-US" sz="2800">
              <a:latin typeface="Courier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62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Matrix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sz="2400">
                <a:latin typeface="Courier New" pitchFamily="49" charset="0"/>
              </a:rPr>
              <a:t>^: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US" sz="2800">
                <a:latin typeface="Times-Roman" charset="0"/>
              </a:rPr>
              <a:t>exponentiation </a:t>
            </a:r>
          </a:p>
          <a:p>
            <a:pPr marL="533400" indent="-533400"/>
            <a:r>
              <a:rPr lang="en-US" sz="2400">
                <a:latin typeface="Courier New" pitchFamily="49" charset="0"/>
              </a:rPr>
              <a:t>*:</a:t>
            </a:r>
            <a:r>
              <a:rPr lang="en-US" sz="2800">
                <a:latin typeface="Times-Roman" charset="0"/>
              </a:rPr>
              <a:t> multiplication </a:t>
            </a:r>
          </a:p>
          <a:p>
            <a:pPr marL="533400" indent="-533400"/>
            <a:r>
              <a:rPr lang="en-US" sz="2400">
                <a:latin typeface="Courier New" pitchFamily="49" charset="0"/>
              </a:rPr>
              <a:t>/:</a:t>
            </a:r>
            <a:r>
              <a:rPr lang="en-US" sz="2800">
                <a:latin typeface="Times-Roman" charset="0"/>
              </a:rPr>
              <a:t> division </a:t>
            </a:r>
          </a:p>
          <a:p>
            <a:pPr marL="533400" indent="-533400"/>
            <a:r>
              <a:rPr lang="en-US" sz="2400">
                <a:latin typeface="Courier New" pitchFamily="49" charset="0"/>
              </a:rPr>
              <a:t>\:</a:t>
            </a:r>
            <a:r>
              <a:rPr lang="en-US" sz="2800">
                <a:latin typeface="Times-Roman" charset="0"/>
              </a:rPr>
              <a:t> left division. The operation </a:t>
            </a:r>
            <a:r>
              <a:rPr lang="en-US" sz="2400">
                <a:latin typeface="Courier New" pitchFamily="49" charset="0"/>
              </a:rPr>
              <a:t>A\B</a:t>
            </a:r>
            <a:r>
              <a:rPr lang="en-US" sz="2800">
                <a:latin typeface="Courier" pitchFamily="34" charset="0"/>
              </a:rPr>
              <a:t> </a:t>
            </a:r>
            <a:r>
              <a:rPr lang="en-US" sz="2800">
                <a:latin typeface="Times-Roman" charset="0"/>
              </a:rPr>
              <a:t>is effectively the same  as </a:t>
            </a:r>
            <a:r>
              <a:rPr lang="en-US" sz="2400">
                <a:latin typeface="Courier New" pitchFamily="49" charset="0"/>
              </a:rPr>
              <a:t>INV(A)*B</a:t>
            </a:r>
            <a:r>
              <a:rPr lang="en-US" sz="2800">
                <a:latin typeface="Times-Roman" charset="0"/>
              </a:rPr>
              <a:t>, although left division is calculated differently and is much quicker. </a:t>
            </a:r>
          </a:p>
          <a:p>
            <a:pPr marL="533400" indent="-533400"/>
            <a:r>
              <a:rPr lang="en-US" sz="2400">
                <a:latin typeface="Courier New" pitchFamily="49" charset="0"/>
              </a:rPr>
              <a:t>+:</a:t>
            </a:r>
            <a:r>
              <a:rPr lang="en-US" sz="2800">
                <a:latin typeface="Times-Roman" charset="0"/>
              </a:rPr>
              <a:t> addition </a:t>
            </a:r>
          </a:p>
          <a:p>
            <a:pPr marL="533400" indent="-533400"/>
            <a:r>
              <a:rPr lang="en-US" sz="2400">
                <a:latin typeface="Courier New" pitchFamily="49" charset="0"/>
              </a:rPr>
              <a:t>-: </a:t>
            </a:r>
            <a:r>
              <a:rPr lang="en-US" sz="2800">
                <a:latin typeface="Times-Roman" charset="0"/>
              </a:rPr>
              <a:t>subtraction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Array 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1432"/>
            <a:ext cx="7772400" cy="4114800"/>
          </a:xfrm>
        </p:spPr>
        <p:txBody>
          <a:bodyPr/>
          <a:lstStyle/>
          <a:p>
            <a:r>
              <a:rPr lang="en-US"/>
              <a:t>Evaluated element by element</a:t>
            </a:r>
          </a:p>
          <a:p>
            <a:pPr lvl="2">
              <a:buFontTx/>
              <a:buNone/>
            </a:pPr>
            <a:r>
              <a:rPr lang="en-US">
                <a:latin typeface="Courier New" pitchFamily="49" charset="0"/>
              </a:rPr>
              <a:t>.' :</a:t>
            </a:r>
            <a:r>
              <a:rPr lang="en-US">
                <a:latin typeface="Times-Roman" charset="0"/>
              </a:rPr>
              <a:t> array transpose (non-conjugated transpose)</a:t>
            </a:r>
          </a:p>
          <a:p>
            <a:pPr lvl="2">
              <a:buFontTx/>
              <a:buNone/>
            </a:pPr>
            <a:r>
              <a:rPr lang="en-US">
                <a:latin typeface="Courier New" pitchFamily="49" charset="0"/>
              </a:rPr>
              <a:t>.^ :</a:t>
            </a:r>
            <a:r>
              <a:rPr lang="en-US">
                <a:latin typeface="Times-Roman" charset="0"/>
              </a:rPr>
              <a:t> array power </a:t>
            </a:r>
          </a:p>
          <a:p>
            <a:pPr lvl="2">
              <a:buFontTx/>
              <a:buNone/>
            </a:pPr>
            <a:r>
              <a:rPr lang="en-US">
                <a:latin typeface="Courier New" pitchFamily="49" charset="0"/>
              </a:rPr>
              <a:t>.* :</a:t>
            </a:r>
            <a:r>
              <a:rPr lang="en-US">
                <a:latin typeface="Times-Roman" charset="0"/>
              </a:rPr>
              <a:t> array multiplication </a:t>
            </a:r>
          </a:p>
          <a:p>
            <a:pPr lvl="2">
              <a:buFontTx/>
              <a:buNone/>
            </a:pPr>
            <a:r>
              <a:rPr lang="en-US">
                <a:latin typeface="Courier New" pitchFamily="49" charset="0"/>
              </a:rPr>
              <a:t>./ :</a:t>
            </a:r>
            <a:r>
              <a:rPr lang="en-US">
                <a:latin typeface="Times-Roman" charset="0"/>
              </a:rPr>
              <a:t> array division </a:t>
            </a:r>
          </a:p>
          <a:p>
            <a:r>
              <a:rPr lang="en-US"/>
              <a:t>Very different from Matrix operations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4402277"/>
            <a:ext cx="2819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143000" y="4412668"/>
            <a:ext cx="2819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&gt;&gt; A=[1 2;3 4];</a:t>
            </a:r>
          </a:p>
          <a:p>
            <a:r>
              <a:rPr lang="en-US" sz="2000" dirty="0">
                <a:latin typeface="Courier New" pitchFamily="49" charset="0"/>
              </a:rPr>
              <a:t>&gt;&gt; B=[5 6;7 8];</a:t>
            </a:r>
          </a:p>
          <a:p>
            <a:r>
              <a:rPr lang="en-US" sz="2000" dirty="0">
                <a:latin typeface="Courier New" pitchFamily="49" charset="0"/>
              </a:rPr>
              <a:t>&gt;&gt; A*B</a:t>
            </a:r>
          </a:p>
          <a:p>
            <a:r>
              <a:rPr lang="en-US" sz="2000" dirty="0">
                <a:latin typeface="Courier New" pitchFamily="49" charset="0"/>
              </a:rPr>
              <a:t>    19    22</a:t>
            </a:r>
          </a:p>
          <a:p>
            <a:r>
              <a:rPr lang="en-US" sz="2000" dirty="0">
                <a:latin typeface="Courier New" pitchFamily="49" charset="0"/>
              </a:rPr>
              <a:t>    43    50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95800" y="4412668"/>
            <a:ext cx="2012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But:</a:t>
            </a:r>
            <a:endParaRPr lang="en-US" sz="2000">
              <a:latin typeface="Courier" pitchFamily="34" charset="0"/>
            </a:endParaRPr>
          </a:p>
          <a:p>
            <a:r>
              <a:rPr lang="en-US" sz="2000">
                <a:latin typeface="Courier New" pitchFamily="49" charset="0"/>
              </a:rPr>
              <a:t>&gt;&gt; A.*B</a:t>
            </a:r>
          </a:p>
          <a:p>
            <a:r>
              <a:rPr lang="en-US" sz="2000">
                <a:latin typeface="Courier New" pitchFamily="49" charset="0"/>
              </a:rPr>
              <a:t>     5    12</a:t>
            </a:r>
          </a:p>
          <a:p>
            <a:r>
              <a:rPr lang="en-US" sz="2000">
                <a:latin typeface="Courier New" pitchFamily="49" charset="0"/>
              </a:rPr>
              <a:t>    21    32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495800" y="4412668"/>
            <a:ext cx="2743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6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85800" y="1142998"/>
            <a:ext cx="77724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mean(A):</a:t>
            </a:r>
            <a:r>
              <a:rPr lang="en-US" sz="2800" dirty="0">
                <a:latin typeface="Times-Roman" charset="0"/>
              </a:rPr>
              <a:t>mean value of a vector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max(A), min (A):</a:t>
            </a:r>
            <a:r>
              <a:rPr lang="en-US" sz="2800" dirty="0">
                <a:latin typeface="Times-Roman" charset="0"/>
              </a:rPr>
              <a:t> maximum and minimum.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sum(A):</a:t>
            </a:r>
            <a:r>
              <a:rPr lang="en-US" sz="2800" dirty="0">
                <a:latin typeface="Times-Roman" charset="0"/>
              </a:rPr>
              <a:t>  summation.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sort(A):</a:t>
            </a:r>
            <a:r>
              <a:rPr lang="en-US" sz="2800" dirty="0">
                <a:latin typeface="Times-Roman" charset="0"/>
              </a:rPr>
              <a:t> sorted vector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median(A):</a:t>
            </a:r>
            <a:r>
              <a:rPr lang="en-US" sz="2800" dirty="0">
                <a:latin typeface="Times-Roman" charset="0"/>
              </a:rPr>
              <a:t> median value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Courier New" pitchFamily="49" charset="0"/>
              </a:rPr>
              <a:t>std</a:t>
            </a:r>
            <a:r>
              <a:rPr lang="en-US" sz="2400" dirty="0">
                <a:latin typeface="Courier New" pitchFamily="49" charset="0"/>
              </a:rPr>
              <a:t>(A):</a:t>
            </a:r>
            <a:r>
              <a:rPr lang="en-US" sz="2800" dirty="0">
                <a:latin typeface="Times-Roman" charset="0"/>
              </a:rPr>
              <a:t> standard deviation. 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Courier New" pitchFamily="49" charset="0"/>
              </a:rPr>
              <a:t>det</a:t>
            </a:r>
            <a:r>
              <a:rPr lang="en-US" sz="2400" dirty="0">
                <a:latin typeface="Courier New" pitchFamily="49" charset="0"/>
              </a:rPr>
              <a:t>(A) :</a:t>
            </a:r>
            <a:r>
              <a:rPr lang="en-US" sz="2800" dirty="0">
                <a:latin typeface="Times-Roman" charset="0"/>
              </a:rPr>
              <a:t>  determinant of a square matrix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dot(</a:t>
            </a:r>
            <a:r>
              <a:rPr lang="en-US" sz="2400" dirty="0" err="1">
                <a:latin typeface="Courier New" pitchFamily="49" charset="0"/>
              </a:rPr>
              <a:t>a,b</a:t>
            </a:r>
            <a:r>
              <a:rPr lang="en-US" sz="2400" dirty="0">
                <a:latin typeface="Courier New" pitchFamily="49" charset="0"/>
              </a:rPr>
              <a:t>): </a:t>
            </a:r>
            <a:r>
              <a:rPr lang="en-US" sz="2800" dirty="0">
                <a:latin typeface="Times-Roman" charset="0"/>
              </a:rPr>
              <a:t>dot product of two vectors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Cross(</a:t>
            </a:r>
            <a:r>
              <a:rPr lang="en-US" sz="2400" dirty="0" err="1">
                <a:latin typeface="Courier New" pitchFamily="49" charset="0"/>
              </a:rPr>
              <a:t>a,b</a:t>
            </a:r>
            <a:r>
              <a:rPr lang="en-US" sz="2400" dirty="0">
                <a:latin typeface="Courier New" pitchFamily="49" charset="0"/>
              </a:rPr>
              <a:t>): </a:t>
            </a:r>
            <a:r>
              <a:rPr lang="en-US" sz="2800" dirty="0">
                <a:latin typeface="Times-Roman" charset="0"/>
              </a:rPr>
              <a:t>cross product of two vectors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Courier New" pitchFamily="49" charset="0"/>
              </a:rPr>
              <a:t>Inv</a:t>
            </a:r>
            <a:r>
              <a:rPr lang="en-US" sz="2400" dirty="0">
                <a:latin typeface="Courier New" pitchFamily="49" charset="0"/>
              </a:rPr>
              <a:t>(A): </a:t>
            </a:r>
            <a:r>
              <a:rPr lang="en-US" sz="2800" dirty="0">
                <a:latin typeface="Times-Roman" charset="0"/>
              </a:rPr>
              <a:t>Inverse of a matrix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Some Built-in functions</a:t>
            </a:r>
          </a:p>
        </p:txBody>
      </p:sp>
    </p:spTree>
    <p:extLst>
      <p:ext uri="{BB962C8B-B14F-4D97-AF65-F5344CB8AC3E}">
        <p14:creationId xmlns:p14="http://schemas.microsoft.com/office/powerpoint/2010/main" val="13480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001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Given the matrix: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Then: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A(1,2) = 0.6068         </a:t>
            </a:r>
          </a:p>
          <a:p>
            <a:pPr lvl="1" eaLnBrk="0" hangingPunc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A(3) = 0.6068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A(:,1) = [0.9501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         0.2311 ]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A(1,2:3)=[</a:t>
            </a:r>
            <a:r>
              <a:rPr lang="en-US" sz="2000">
                <a:latin typeface="Courier New" pitchFamily="49" charset="0"/>
              </a:rPr>
              <a:t>0.6068   0.4231</a:t>
            </a:r>
            <a:r>
              <a:rPr lang="en-US" sz="2400">
                <a:latin typeface="Courier New" pitchFamily="49" charset="0"/>
              </a:rPr>
              <a:t>]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>
                <a:latin typeface="Courier" pitchFamily="34" charset="0"/>
              </a:rPr>
              <a:t>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62400" y="1219200"/>
            <a:ext cx="4800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62400" y="1295400"/>
            <a:ext cx="464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A =</a:t>
            </a:r>
          </a:p>
          <a:p>
            <a:r>
              <a:rPr lang="en-US" sz="2000">
                <a:latin typeface="Courier New" pitchFamily="49" charset="0"/>
              </a:rPr>
              <a:t>    0.9501   0.6068   0.4231   </a:t>
            </a:r>
          </a:p>
          <a:p>
            <a:r>
              <a:rPr lang="en-US" sz="2000">
                <a:latin typeface="Courier New" pitchFamily="49" charset="0"/>
              </a:rPr>
              <a:t>    0.2311   0.4860   0.2774 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1148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029200" y="2819400"/>
          <a:ext cx="2819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231900" imgH="203200" progId="Equation.3">
                  <p:embed/>
                </p:oleObj>
              </mc:Choice>
              <mc:Fallback>
                <p:oleObj name="Equation" r:id="rId3" imgW="1231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19400"/>
                        <a:ext cx="2819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105400" y="3429000"/>
          <a:ext cx="29051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181100" imgH="177800" progId="Equation.3">
                  <p:embed/>
                </p:oleObj>
              </mc:Choice>
              <mc:Fallback>
                <p:oleObj name="Equation" r:id="rId5" imgW="11811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29000"/>
                        <a:ext cx="29051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1148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419600" y="1676400"/>
            <a:ext cx="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724400" y="1524000"/>
            <a:ext cx="35052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022725" y="17668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m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683250" y="1192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1752600" y="42672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447800" y="44196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1:</a:t>
            </a:r>
            <a:r>
              <a:rPr lang="en-US" i="1">
                <a:solidFill>
                  <a:schemeClr val="bg2"/>
                </a:solidFill>
              </a:rPr>
              <a:t>m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82137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Indexing Matrices</a:t>
            </a:r>
          </a:p>
        </p:txBody>
      </p:sp>
    </p:spTree>
    <p:extLst>
      <p:ext uri="{BB962C8B-B14F-4D97-AF65-F5344CB8AC3E}">
        <p14:creationId xmlns:p14="http://schemas.microsoft.com/office/powerpoint/2010/main" val="1721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990600" y="1142998"/>
            <a:ext cx="32004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A=1:3</a:t>
            </a:r>
          </a:p>
          <a:p>
            <a:r>
              <a:rPr lang="en-US" sz="2000">
                <a:latin typeface="Courier New" pitchFamily="49" charset="0"/>
              </a:rPr>
              <a:t>A=</a:t>
            </a:r>
          </a:p>
          <a:p>
            <a:r>
              <a:rPr lang="en-US" sz="2000">
                <a:latin typeface="Courier New" pitchFamily="49" charset="0"/>
              </a:rPr>
              <a:t>   1  2  3</a:t>
            </a:r>
          </a:p>
          <a:p>
            <a:r>
              <a:rPr lang="en-US" sz="2000">
                <a:latin typeface="Courier New" pitchFamily="49" charset="0"/>
              </a:rPr>
              <a:t>&gt;&gt; A(4:6)=5:2:9</a:t>
            </a:r>
          </a:p>
          <a:p>
            <a:r>
              <a:rPr lang="en-US" sz="2000">
                <a:latin typeface="Courier New" pitchFamily="49" charset="0"/>
              </a:rPr>
              <a:t>A=</a:t>
            </a:r>
          </a:p>
          <a:p>
            <a:r>
              <a:rPr lang="en-US" sz="2000">
                <a:latin typeface="Courier New" pitchFamily="49" charset="0"/>
              </a:rPr>
              <a:t>   1  2  3  5  7  9</a:t>
            </a:r>
          </a:p>
          <a:p>
            <a:endParaRPr lang="en-US" sz="2000">
              <a:latin typeface="Courier New" pitchFamily="49" charset="0"/>
            </a:endParaRPr>
          </a:p>
          <a:p>
            <a:r>
              <a:rPr lang="en-US" sz="2000">
                <a:latin typeface="Courier New" pitchFamily="49" charset="0"/>
              </a:rPr>
              <a:t>&gt;&gt; B=1:2</a:t>
            </a:r>
          </a:p>
          <a:p>
            <a:r>
              <a:rPr lang="en-US" sz="2000">
                <a:latin typeface="Courier New" pitchFamily="49" charset="0"/>
              </a:rPr>
              <a:t>B= </a:t>
            </a:r>
          </a:p>
          <a:p>
            <a:r>
              <a:rPr lang="en-US" sz="2000">
                <a:latin typeface="Courier New" pitchFamily="49" charset="0"/>
              </a:rPr>
              <a:t>   1  2</a:t>
            </a:r>
          </a:p>
          <a:p>
            <a:r>
              <a:rPr lang="en-US" sz="2000">
                <a:latin typeface="Courier New" pitchFamily="49" charset="0"/>
              </a:rPr>
              <a:t>&gt;&gt; B(5)=7;</a:t>
            </a:r>
          </a:p>
          <a:p>
            <a:r>
              <a:rPr lang="en-US" sz="2000">
                <a:latin typeface="Courier New" pitchFamily="49" charset="0"/>
              </a:rPr>
              <a:t>B=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   1  2  0  0  7 </a:t>
            </a:r>
          </a:p>
          <a:p>
            <a:endParaRPr lang="en-US" sz="2000">
              <a:latin typeface="Courier New" pitchFamily="49" charset="0"/>
            </a:endParaRPr>
          </a:p>
          <a:p>
            <a:r>
              <a:rPr lang="en-US" sz="2000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029200" y="1066798"/>
            <a:ext cx="35814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C=[1 2; 3 4]</a:t>
            </a:r>
          </a:p>
          <a:p>
            <a:r>
              <a:rPr lang="en-US" sz="2000">
                <a:latin typeface="Courier New" pitchFamily="49" charset="0"/>
              </a:rPr>
              <a:t>C=</a:t>
            </a:r>
          </a:p>
          <a:p>
            <a:r>
              <a:rPr lang="en-US" sz="2000">
                <a:latin typeface="Courier New" pitchFamily="49" charset="0"/>
              </a:rPr>
              <a:t>   1  2</a:t>
            </a:r>
          </a:p>
          <a:p>
            <a:r>
              <a:rPr lang="en-US" sz="2000">
                <a:latin typeface="Courier New" pitchFamily="49" charset="0"/>
              </a:rPr>
              <a:t>   3  4 </a:t>
            </a:r>
          </a:p>
          <a:p>
            <a:r>
              <a:rPr lang="en-US" sz="2000">
                <a:latin typeface="Courier New" pitchFamily="49" charset="0"/>
              </a:rPr>
              <a:t>&gt;&gt; C(3,:)=[5 6];</a:t>
            </a:r>
          </a:p>
          <a:p>
            <a:r>
              <a:rPr lang="en-US" sz="2000">
                <a:latin typeface="Courier New" pitchFamily="49" charset="0"/>
              </a:rPr>
              <a:t>C=</a:t>
            </a:r>
          </a:p>
          <a:p>
            <a:r>
              <a:rPr lang="en-US" sz="2000">
                <a:latin typeface="Courier New" pitchFamily="49" charset="0"/>
              </a:rPr>
              <a:t>   1  2</a:t>
            </a:r>
          </a:p>
          <a:p>
            <a:r>
              <a:rPr lang="en-US" sz="2000">
                <a:latin typeface="Courier New" pitchFamily="49" charset="0"/>
              </a:rPr>
              <a:t>   3  4</a:t>
            </a:r>
          </a:p>
          <a:p>
            <a:r>
              <a:rPr lang="en-US" sz="2000">
                <a:latin typeface="Courier New" pitchFamily="49" charset="0"/>
              </a:rPr>
              <a:t>   5  6</a:t>
            </a:r>
          </a:p>
          <a:p>
            <a:endParaRPr lang="en-US" sz="2000">
              <a:latin typeface="Courier New" pitchFamily="49" charset="0"/>
            </a:endParaRPr>
          </a:p>
          <a:p>
            <a:r>
              <a:rPr lang="en-US" sz="2000">
                <a:latin typeface="Courier New" pitchFamily="49" charset="0"/>
              </a:rPr>
              <a:t>&gt;&gt; D=linspace(4,12,3);</a:t>
            </a:r>
          </a:p>
          <a:p>
            <a:r>
              <a:rPr lang="en-US" sz="2000">
                <a:latin typeface="Courier New" pitchFamily="49" charset="0"/>
              </a:rPr>
              <a:t>&gt;&gt; E=[C D’] </a:t>
            </a:r>
          </a:p>
          <a:p>
            <a:r>
              <a:rPr lang="en-US" sz="2000">
                <a:latin typeface="Courier New" pitchFamily="49" charset="0"/>
              </a:rPr>
              <a:t>E= </a:t>
            </a:r>
          </a:p>
          <a:p>
            <a:r>
              <a:rPr lang="en-US" sz="2000">
                <a:latin typeface="Courier New" pitchFamily="49" charset="0"/>
              </a:rPr>
              <a:t>   1  2  4</a:t>
            </a:r>
          </a:p>
          <a:p>
            <a:r>
              <a:rPr lang="en-US" sz="2000">
                <a:latin typeface="Courier New" pitchFamily="49" charset="0"/>
              </a:rPr>
              <a:t>   3  4  8</a:t>
            </a:r>
          </a:p>
          <a:p>
            <a:r>
              <a:rPr lang="en-US" sz="2000">
                <a:latin typeface="Courier New" pitchFamily="49" charset="0"/>
              </a:rPr>
              <a:t>   5  6  12</a:t>
            </a:r>
          </a:p>
          <a:p>
            <a:r>
              <a:rPr lang="en-US" sz="2000">
                <a:latin typeface="Courier New" pitchFamily="49" charset="0"/>
              </a:rPr>
              <a:t> 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982" y="228600"/>
            <a:ext cx="7772400" cy="838200"/>
          </a:xfrm>
        </p:spPr>
        <p:txBody>
          <a:bodyPr/>
          <a:lstStyle/>
          <a:p>
            <a:r>
              <a:rPr lang="en-US" sz="3600" dirty="0"/>
              <a:t>Adding Elements to a Vector or a Matrix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14400" y="1066798"/>
            <a:ext cx="33528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953000" y="1066798"/>
            <a:ext cx="35052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Programming in MATLAB:  Scripts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Scripts have no input and output</a:t>
            </a:r>
          </a:p>
          <a:p>
            <a:r>
              <a:rPr lang="en-US"/>
              <a:t>List of commands</a:t>
            </a:r>
          </a:p>
          <a:p>
            <a:r>
              <a:rPr lang="en-US"/>
              <a:t>Variables are available on completion</a:t>
            </a:r>
          </a:p>
          <a:p>
            <a:r>
              <a:rPr lang="en-US"/>
              <a:t>Simple example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14400" y="4495800"/>
            <a:ext cx="7391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19200" y="4564063"/>
            <a:ext cx="6889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urier New" pitchFamily="49" charset="0"/>
              </a:rPr>
              <a:t>theta = -pi:0.01:pi;       % Computations  </a:t>
            </a:r>
          </a:p>
          <a:p>
            <a:pPr eaLnBrk="0" hangingPunct="0"/>
            <a:r>
              <a:rPr lang="en-US" sz="2000">
                <a:latin typeface="Courier New" pitchFamily="49" charset="0"/>
              </a:rPr>
              <a:t>rho  = 2 *sin(5 *theta).^2;</a:t>
            </a:r>
          </a:p>
          <a:p>
            <a:pPr eaLnBrk="0" hangingPunct="0"/>
            <a:r>
              <a:rPr lang="en-US" sz="2000">
                <a:latin typeface="Courier New" pitchFamily="49" charset="0"/>
              </a:rPr>
              <a:t>polar(theta,rho)           % Graphics output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6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Programming MATLAB: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18403"/>
            <a:ext cx="7772400" cy="3581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dirty="0">
                <a:latin typeface="Courier New" pitchFamily="49" charset="0"/>
              </a:rPr>
              <a:t>f = fact(n)           </a:t>
            </a:r>
            <a:r>
              <a:rPr lang="en-US" sz="2400" dirty="0"/>
              <a:t>definition</a:t>
            </a:r>
            <a:r>
              <a:rPr lang="en-US" sz="2000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% FACT Factorial.              </a:t>
            </a:r>
            <a:r>
              <a:rPr lang="en-US" sz="2400" dirty="0"/>
              <a:t>help line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% FACT(N) returns the factorial of N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% usually denoted by N!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% Put simply, FACT(N) is PROD(1:N). 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f = prod(1:n);    % Function body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return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3200">
              <a:latin typeface="Times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1208803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"/>
              </a:rPr>
              <a:t>Writing an M-File: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46482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46482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8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18" y="41564"/>
            <a:ext cx="8001000" cy="1143000"/>
          </a:xfrm>
        </p:spPr>
        <p:txBody>
          <a:bodyPr/>
          <a:lstStyle/>
          <a:p>
            <a:r>
              <a:rPr lang="en-US" sz="3600" dirty="0"/>
              <a:t>Programming in MATLAB – functions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Functions have inputs and outputs</a:t>
            </a:r>
          </a:p>
          <a:p>
            <a:r>
              <a:rPr lang="en-US" sz="2400"/>
              <a:t>Variables defined in the function isn’t defined after function completes evaluating </a:t>
            </a:r>
          </a:p>
          <a:p>
            <a:r>
              <a:rPr lang="en-US" sz="2400"/>
              <a:t>Call a function</a:t>
            </a:r>
          </a:p>
          <a:p>
            <a:pPr>
              <a:buFontTx/>
              <a:buNone/>
            </a:pPr>
            <a:r>
              <a:rPr lang="en-US" sz="2400"/>
              <a:t>   [out1, out2,…, outN]  = functionname(in1, in2, ..., inN)</a:t>
            </a:r>
          </a:p>
          <a:p>
            <a:r>
              <a:rPr lang="en-US" sz="2400"/>
              <a:t>A MATLAB function is usually saved as a *.m file with the filename the same as the function name. When a function is being called, MATLAB looks for the filename.</a:t>
            </a:r>
          </a:p>
          <a:p>
            <a:pPr>
              <a:buFontTx/>
              <a:buNone/>
            </a:pPr>
            <a:r>
              <a:rPr lang="en-US" sz="240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6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463" y="0"/>
            <a:ext cx="7772400" cy="1143000"/>
          </a:xfrm>
        </p:spPr>
        <p:txBody>
          <a:bodyPr/>
          <a:lstStyle/>
          <a:p>
            <a:r>
              <a:rPr lang="en-US" sz="3600" dirty="0"/>
              <a:t>Programming in MATLAB-</a:t>
            </a:r>
            <a:r>
              <a:rPr lang="en-US" sz="3600" dirty="0" err="1"/>
              <a:t>subfunctions</a:t>
            </a:r>
            <a:endParaRPr 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r>
              <a:rPr lang="en-US" sz="2000" dirty="0"/>
              <a:t>An M-file can contain code for more than one function. </a:t>
            </a:r>
          </a:p>
          <a:p>
            <a:r>
              <a:rPr lang="en-US" sz="2000" dirty="0"/>
              <a:t>Additional functions within the file are called </a:t>
            </a:r>
            <a:r>
              <a:rPr lang="en-US" sz="2000" dirty="0" err="1"/>
              <a:t>subfunctions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Subfunctions</a:t>
            </a:r>
            <a:r>
              <a:rPr lang="en-US" sz="2000" dirty="0"/>
              <a:t> are only visible to the primary function or to other </a:t>
            </a:r>
            <a:r>
              <a:rPr lang="en-US" sz="2000" dirty="0" err="1"/>
              <a:t>subfunctions</a:t>
            </a:r>
            <a:r>
              <a:rPr lang="en-US" sz="2000" dirty="0"/>
              <a:t> in the same file.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2635827"/>
            <a:ext cx="8153400" cy="3276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000" dirty="0">
                <a:latin typeface="Courier New" pitchFamily="49" charset="0"/>
              </a:rPr>
              <a:t>function [</a:t>
            </a:r>
            <a:r>
              <a:rPr lang="en-US" sz="2000" dirty="0" err="1">
                <a:latin typeface="Courier New" pitchFamily="49" charset="0"/>
              </a:rPr>
              <a:t>avg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sdv</a:t>
            </a:r>
            <a:r>
              <a:rPr lang="en-US" sz="2000" dirty="0">
                <a:latin typeface="Courier New" pitchFamily="49" charset="0"/>
              </a:rPr>
              <a:t>] = </a:t>
            </a:r>
            <a:r>
              <a:rPr lang="en-US" sz="2000" dirty="0" err="1">
                <a:latin typeface="Courier New" pitchFamily="49" charset="0"/>
              </a:rPr>
              <a:t>mystats</a:t>
            </a:r>
            <a:r>
              <a:rPr lang="en-US" sz="2000" dirty="0">
                <a:latin typeface="Courier New" pitchFamily="49" charset="0"/>
              </a:rPr>
              <a:t>(u) % Primary function</a:t>
            </a:r>
          </a:p>
          <a:p>
            <a:pPr marL="342900" indent="-342900">
              <a:spcBef>
                <a:spcPct val="5000"/>
              </a:spcBef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dirty="0" err="1">
                <a:latin typeface="Courier New" pitchFamily="49" charset="0"/>
              </a:rPr>
              <a:t>mystats</a:t>
            </a:r>
            <a:r>
              <a:rPr lang="en-US" sz="2000" dirty="0">
                <a:latin typeface="Courier New" pitchFamily="49" charset="0"/>
              </a:rPr>
              <a:t> finds mean and standard deviation of a vector</a:t>
            </a:r>
          </a:p>
          <a:p>
            <a:pPr marL="342900" indent="-342900">
              <a:spcBef>
                <a:spcPct val="5000"/>
              </a:spcBef>
            </a:pPr>
            <a:r>
              <a:rPr lang="en-US" sz="2000" dirty="0" err="1">
                <a:latin typeface="Courier New" pitchFamily="49" charset="0"/>
              </a:rPr>
              <a:t>avg</a:t>
            </a:r>
            <a:r>
              <a:rPr lang="en-US" sz="2000" dirty="0">
                <a:latin typeface="Courier New" pitchFamily="49" charset="0"/>
              </a:rPr>
              <a:t>=mean(u);</a:t>
            </a:r>
          </a:p>
          <a:p>
            <a:pPr marL="342900" indent="-342900">
              <a:spcBef>
                <a:spcPct val="5000"/>
              </a:spcBef>
            </a:pPr>
            <a:r>
              <a:rPr lang="en-US" sz="2000" dirty="0" err="1">
                <a:latin typeface="Courier New" pitchFamily="49" charset="0"/>
              </a:rPr>
              <a:t>sdv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mysdv</a:t>
            </a:r>
            <a:r>
              <a:rPr lang="en-US" sz="2000" dirty="0">
                <a:latin typeface="Courier New" pitchFamily="49" charset="0"/>
              </a:rPr>
              <a:t>(u);</a:t>
            </a:r>
          </a:p>
          <a:p>
            <a:pPr marL="342900" indent="-342900">
              <a:spcBef>
                <a:spcPct val="5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</a:pPr>
            <a:r>
              <a:rPr lang="en-US" sz="2000" dirty="0">
                <a:latin typeface="Courier New" pitchFamily="49" charset="0"/>
              </a:rPr>
              <a:t>function a = </a:t>
            </a:r>
            <a:r>
              <a:rPr lang="en-US" sz="2000" dirty="0" err="1">
                <a:latin typeface="Courier New" pitchFamily="49" charset="0"/>
              </a:rPr>
              <a:t>mysdv</a:t>
            </a:r>
            <a:r>
              <a:rPr lang="en-US" sz="2000" dirty="0">
                <a:latin typeface="Courier New" pitchFamily="49" charset="0"/>
              </a:rPr>
              <a:t>(v) %</a:t>
            </a:r>
            <a:r>
              <a:rPr lang="en-US" sz="2000" dirty="0" err="1">
                <a:latin typeface="Courier New" pitchFamily="49" charset="0"/>
              </a:rPr>
              <a:t>subfunction</a:t>
            </a:r>
            <a:r>
              <a:rPr lang="en-US" sz="2000" dirty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5000"/>
              </a:spcBef>
            </a:pPr>
            <a:r>
              <a:rPr lang="en-US" sz="2000" dirty="0">
                <a:latin typeface="Courier New" pitchFamily="49" charset="0"/>
              </a:rPr>
              <a:t>a=sum((u-mean(u)).^2)/(length(u)-1);</a:t>
            </a:r>
          </a:p>
          <a:p>
            <a:pPr marL="342900" indent="-342900">
              <a:spcBef>
                <a:spcPct val="5000"/>
              </a:spcBef>
            </a:pPr>
            <a:r>
              <a:rPr lang="en-US" sz="2000" dirty="0">
                <a:latin typeface="Courier New" pitchFamily="49" charset="0"/>
              </a:rPr>
              <a:t>a=</a:t>
            </a:r>
            <a:r>
              <a:rPr lang="en-US" sz="2000" dirty="0" err="1">
                <a:latin typeface="Courier New" pitchFamily="49" charset="0"/>
              </a:rPr>
              <a:t>sqrt</a:t>
            </a:r>
            <a:r>
              <a:rPr lang="en-US" sz="2000" dirty="0">
                <a:latin typeface="Courier New" pitchFamily="49" charset="0"/>
              </a:rPr>
              <a:t>(a);</a:t>
            </a:r>
          </a:p>
          <a:p>
            <a:pPr marL="342900" indent="-342900">
              <a:spcBef>
                <a:spcPct val="5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9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Outline	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4998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Introduction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structure: matrices, vectors and </a:t>
            </a:r>
            <a:r>
              <a:rPr lang="en-US" dirty="0" smtClean="0"/>
              <a:t>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Functions, scripts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Programming control </a:t>
            </a:r>
            <a:r>
              <a:rPr lang="en-US" dirty="0" smtClean="0"/>
              <a:t>commands</a:t>
            </a:r>
            <a:endParaRPr lang="en-US" dirty="0"/>
          </a:p>
          <a:p>
            <a:r>
              <a:rPr lang="en-US" dirty="0"/>
              <a:t>File </a:t>
            </a:r>
            <a:r>
              <a:rPr lang="en-US" dirty="0" smtClean="0"/>
              <a:t>I/O</a:t>
            </a:r>
          </a:p>
          <a:p>
            <a:r>
              <a:rPr lang="en-US" dirty="0" smtClean="0"/>
              <a:t>Basic </a:t>
            </a:r>
            <a:r>
              <a:rPr lang="en-US" dirty="0"/>
              <a:t>line </a:t>
            </a:r>
            <a:r>
              <a:rPr lang="en-US" dirty="0" smtClean="0"/>
              <a:t>plots</a:t>
            </a:r>
          </a:p>
          <a:p>
            <a:pPr>
              <a:lnSpc>
                <a:spcPct val="90000"/>
              </a:lnSpc>
            </a:pPr>
            <a:r>
              <a:rPr lang="en-US" dirty="0"/>
              <a:t>Specialized Graphics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Bar graph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Pie chart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Histogram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Convolution</a:t>
            </a:r>
          </a:p>
          <a:p>
            <a:pPr>
              <a:lnSpc>
                <a:spcPct val="90000"/>
              </a:lnSpc>
            </a:pPr>
            <a:r>
              <a:rPr lang="en-US" dirty="0"/>
              <a:t>Practice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845050" y="3665538"/>
            <a:ext cx="3994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</a:rPr>
              <a:t> i=1:10</a:t>
            </a:r>
          </a:p>
          <a:p>
            <a:pPr eaLnBrk="0" hangingPunct="0"/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>
                <a:latin typeface="Courier New" pitchFamily="49" charset="0"/>
              </a:rPr>
              <a:t> j=1:10</a:t>
            </a:r>
          </a:p>
          <a:p>
            <a:pPr eaLnBrk="0" hangingPunct="0"/>
            <a:r>
              <a:rPr lang="en-US" sz="2000" dirty="0">
                <a:latin typeface="Courier New" pitchFamily="49" charset="0"/>
              </a:rPr>
              <a:t>    a(</a:t>
            </a:r>
            <a:r>
              <a:rPr lang="en-US" sz="2000" dirty="0" err="1">
                <a:latin typeface="Courier New" pitchFamily="49" charset="0"/>
              </a:rPr>
              <a:t>i,j</a:t>
            </a:r>
            <a:r>
              <a:rPr lang="en-US" sz="2000" dirty="0">
                <a:latin typeface="Courier New" pitchFamily="49" charset="0"/>
              </a:rPr>
              <a:t>)=b(</a:t>
            </a:r>
            <a:r>
              <a:rPr lang="en-US" sz="2000" dirty="0" err="1">
                <a:latin typeface="Courier New" pitchFamily="49" charset="0"/>
              </a:rPr>
              <a:t>i,j</a:t>
            </a:r>
            <a:r>
              <a:rPr lang="en-US" sz="2000" dirty="0">
                <a:latin typeface="Courier New" pitchFamily="49" charset="0"/>
              </a:rPr>
              <a:t>)*c(</a:t>
            </a:r>
            <a:r>
              <a:rPr lang="en-US" sz="2000" dirty="0" err="1">
                <a:latin typeface="Courier New" pitchFamily="49" charset="0"/>
              </a:rPr>
              <a:t>i,j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end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 control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 control structures:</a:t>
            </a:r>
          </a:p>
          <a:p>
            <a:r>
              <a:rPr lang="en-US"/>
              <a:t>Iterative structures: 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Traditional for loop</a:t>
            </a:r>
          </a:p>
          <a:p>
            <a:endParaRPr lang="en-US"/>
          </a:p>
          <a:p>
            <a:r>
              <a:rPr lang="en-US"/>
              <a:t>Matlab vector for loop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81600" y="1828800"/>
            <a:ext cx="3657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81600" y="1852613"/>
            <a:ext cx="3384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urier New" pitchFamily="49" charset="0"/>
              </a:rPr>
              <a:t>If/elseif/else</a:t>
            </a:r>
          </a:p>
          <a:p>
            <a:pPr eaLnBrk="0" hangingPunct="0"/>
            <a:r>
              <a:rPr lang="en-US" sz="2000">
                <a:latin typeface="Courier New" pitchFamily="49" charset="0"/>
              </a:rPr>
              <a:t>switch/case/otherwise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81600" y="27432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226050" y="2767013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urier New" pitchFamily="49" charset="0"/>
              </a:rPr>
              <a:t>for</a:t>
            </a:r>
          </a:p>
          <a:p>
            <a:pPr eaLnBrk="0" hangingPunct="0"/>
            <a:r>
              <a:rPr lang="en-US" sz="2000">
                <a:latin typeface="Courier New" pitchFamily="49" charset="0"/>
              </a:rPr>
              <a:t>while</a:t>
            </a:r>
          </a:p>
          <a:p>
            <a:pPr eaLnBrk="0" hangingPunct="0"/>
            <a:endParaRPr lang="en-US" sz="2000">
              <a:latin typeface="Courier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816475" y="3644756"/>
            <a:ext cx="41148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029200" y="5486400"/>
            <a:ext cx="3733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34000" y="5588000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a = b.*c;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7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8263" y="0"/>
            <a:ext cx="7772400" cy="1143000"/>
          </a:xfrm>
        </p:spPr>
        <p:txBody>
          <a:bodyPr/>
          <a:lstStyle/>
          <a:p>
            <a:r>
              <a:rPr lang="en-US" dirty="0"/>
              <a:t>Try to </a:t>
            </a:r>
            <a:r>
              <a:rPr lang="en-US" dirty="0" smtClean="0"/>
              <a:t>avoid for loop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Compare the computation time of these two scripts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2209800" cy="320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x=1:1e7;</a:t>
            </a:r>
          </a:p>
          <a:p>
            <a:pPr>
              <a:spcBef>
                <a:spcPct val="50000"/>
              </a:spcBef>
            </a:pPr>
            <a:r>
              <a:rPr lang="en-US"/>
              <a:t>s=sum(x)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0" y="2819400"/>
            <a:ext cx="2133600" cy="3205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x=1:1e7;</a:t>
            </a:r>
          </a:p>
          <a:p>
            <a:pPr>
              <a:spcBef>
                <a:spcPct val="50000"/>
              </a:spcBef>
            </a:pPr>
            <a:r>
              <a:rPr lang="en-US"/>
              <a:t>s=0;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for</a:t>
            </a:r>
            <a:r>
              <a:rPr lang="en-US"/>
              <a:t> i=1:1e7</a:t>
            </a:r>
          </a:p>
          <a:p>
            <a:pPr>
              <a:spcBef>
                <a:spcPct val="50000"/>
              </a:spcBef>
            </a:pPr>
            <a:r>
              <a:rPr lang="en-US"/>
              <a:t>      s=s+x(i);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25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Examples- if/else 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Construct a tri-diagonal matrix A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778033"/>
              </p:ext>
            </p:extLst>
          </p:nvPr>
        </p:nvGraphicFramePr>
        <p:xfrm>
          <a:off x="2266806" y="2213768"/>
          <a:ext cx="2587625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269720" imgH="1117440" progId="Equation.3">
                  <p:embed/>
                </p:oleObj>
              </mc:Choice>
              <mc:Fallback>
                <p:oleObj name="Equation" r:id="rId3" imgW="1269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806" y="2213768"/>
                        <a:ext cx="2587625" cy="227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AutoShape 7"/>
          <p:cNvSpPr>
            <a:spLocks/>
          </p:cNvSpPr>
          <p:nvPr/>
        </p:nvSpPr>
        <p:spPr bwMode="auto">
          <a:xfrm>
            <a:off x="2798618" y="2074068"/>
            <a:ext cx="152400" cy="2362200"/>
          </a:xfrm>
          <a:prstGeom prst="leftBracket">
            <a:avLst>
              <a:gd name="adj" fmla="val 129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AutoShape 8"/>
          <p:cNvSpPr>
            <a:spLocks/>
          </p:cNvSpPr>
          <p:nvPr/>
        </p:nvSpPr>
        <p:spPr bwMode="auto">
          <a:xfrm>
            <a:off x="4779818" y="2074068"/>
            <a:ext cx="76200" cy="2362200"/>
          </a:xfrm>
          <a:prstGeom prst="rightBracket">
            <a:avLst>
              <a:gd name="adj" fmla="val 2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3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486400" y="1281542"/>
            <a:ext cx="3276600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we write the code into a *.m file, and save it as mytridiag.m. We can execute this script in the main command window by typing</a:t>
            </a:r>
          </a:p>
          <a:p>
            <a:pPr>
              <a:spcBef>
                <a:spcPct val="50000"/>
              </a:spcBef>
            </a:pPr>
            <a:r>
              <a:rPr lang="en-US"/>
              <a:t>Mytridiag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– if/else 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5342"/>
            <a:ext cx="3962400" cy="4648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a=zeros(5,5);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for i=1:5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for j=1:5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    if i==j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        a(i,j)=3;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    	   elseif abs(i-j)==1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        a(i,j)=1;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   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end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end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724400" y="3034142"/>
            <a:ext cx="533400" cy="5588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33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Examples- for/while loop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3836"/>
            <a:ext cx="7772400" cy="4343400"/>
          </a:xfrm>
        </p:spPr>
        <p:txBody>
          <a:bodyPr/>
          <a:lstStyle/>
          <a:p>
            <a:r>
              <a:rPr lang="en-US" sz="2800" dirty="0"/>
              <a:t>You have a vector with length N-1, all the elements are distinct and belong to the set {1, 2, ……, N}. That is, one integer is not in the vector. Can you find the missing integer?</a:t>
            </a:r>
          </a:p>
          <a:p>
            <a:endParaRPr lang="en-US" sz="2800" dirty="0"/>
          </a:p>
          <a:p>
            <a:r>
              <a:rPr lang="en-US" sz="2800" dirty="0"/>
              <a:t>Write a function with one input (the vector) and one output (the missing integer).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5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42011"/>
            <a:ext cx="7772400" cy="1143000"/>
          </a:xfrm>
        </p:spPr>
        <p:txBody>
          <a:bodyPr/>
          <a:lstStyle/>
          <a:p>
            <a:r>
              <a:rPr lang="en-US" dirty="0"/>
              <a:t>Examples-for/while loop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720434"/>
            <a:ext cx="4114800" cy="5484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function y=</a:t>
            </a:r>
            <a:r>
              <a:rPr lang="en-US" sz="2000" dirty="0" err="1">
                <a:latin typeface="Courier New" pitchFamily="49" charset="0"/>
              </a:rPr>
              <a:t>findmiss</a:t>
            </a:r>
            <a:r>
              <a:rPr lang="en-US" sz="2000" dirty="0">
                <a:latin typeface="Courier New" pitchFamily="49" charset="0"/>
              </a:rPr>
              <a:t>(x) 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% x is the input, which is a N-1 vector with distinct elements in 1 to N.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% y is the output, that is not in x. 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indicator=zeros(1,N);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for i=1:N-1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    indicator(x(i))=1;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end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for i=1:N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    if indicator(i)==0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        y=i;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    end</a:t>
            </a:r>
          </a:p>
          <a:p>
            <a:pPr>
              <a:spcBef>
                <a:spcPct val="15000"/>
              </a:spcBef>
            </a:pPr>
            <a:r>
              <a:rPr lang="en-US" sz="2000" dirty="0">
                <a:latin typeface="Courier New" pitchFamily="49" charset="0"/>
              </a:rPr>
              <a:t>end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29200" y="2528454"/>
            <a:ext cx="3886200" cy="357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% call function </a:t>
            </a:r>
            <a:r>
              <a:rPr lang="en-US" sz="2000" dirty="0" err="1">
                <a:latin typeface="Courier New" pitchFamily="49" charset="0"/>
              </a:rPr>
              <a:t>findmiss</a:t>
            </a:r>
            <a:endParaRPr lang="en-US" sz="2000" dirty="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% simulate the input x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x=</a:t>
            </a:r>
            <a:r>
              <a:rPr lang="en-US" sz="2000" dirty="0" err="1">
                <a:latin typeface="Courier New" pitchFamily="49" charset="0"/>
              </a:rPr>
              <a:t>randperm</a:t>
            </a:r>
            <a:r>
              <a:rPr lang="en-US" sz="2000" dirty="0">
                <a:latin typeface="Courier New" pitchFamily="49" charset="0"/>
              </a:rPr>
              <a:t>(N);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id=ceil(rand(1)*N);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z=x(id); % z is the missing integer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% take z out of x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x=[x(1:id-1), x(id+1:end)];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y=</a:t>
            </a:r>
            <a:r>
              <a:rPr lang="en-US" sz="2000" dirty="0" err="1">
                <a:latin typeface="Courier New" pitchFamily="49" charset="0"/>
              </a:rPr>
              <a:t>findmiss</a:t>
            </a:r>
            <a:r>
              <a:rPr lang="en-US" sz="2000" dirty="0">
                <a:latin typeface="Courier New" pitchFamily="49" charset="0"/>
              </a:rPr>
              <a:t>(x)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4572000" y="1032162"/>
            <a:ext cx="4267200" cy="1371600"/>
            <a:chOff x="2880" y="768"/>
            <a:chExt cx="2688" cy="864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3216" y="768"/>
              <a:ext cx="2352" cy="6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Save as findmiss.m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2880" y="1392"/>
              <a:ext cx="528" cy="240"/>
            </a:xfrm>
            <a:prstGeom prst="curvedUpArrow">
              <a:avLst>
                <a:gd name="adj1" fmla="val 44000"/>
                <a:gd name="adj2" fmla="val 88000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916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Workspace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Matlab remembers old commands</a:t>
            </a:r>
          </a:p>
          <a:p>
            <a:r>
              <a:rPr lang="en-US" b="1"/>
              <a:t>And</a:t>
            </a:r>
            <a:r>
              <a:rPr lang="en-US"/>
              <a:t> variables as well</a:t>
            </a:r>
          </a:p>
          <a:p>
            <a:r>
              <a:rPr lang="en-US"/>
              <a:t>Each Function maintains its own scope</a:t>
            </a:r>
          </a:p>
          <a:p>
            <a:r>
              <a:rPr lang="en-US"/>
              <a:t>The keyword </a:t>
            </a:r>
            <a:r>
              <a:rPr lang="en-US" sz="2800">
                <a:latin typeface="Courier New" pitchFamily="49" charset="0"/>
              </a:rPr>
              <a:t>clear</a:t>
            </a:r>
            <a:r>
              <a:rPr lang="en-US" sz="2800">
                <a:latin typeface="Courier" pitchFamily="34" charset="0"/>
              </a:rPr>
              <a:t> </a:t>
            </a:r>
            <a:r>
              <a:rPr lang="en-US"/>
              <a:t>removes all variables from workspace</a:t>
            </a:r>
          </a:p>
          <a:p>
            <a:r>
              <a:rPr lang="en-US"/>
              <a:t>The keyword </a:t>
            </a:r>
            <a:r>
              <a:rPr lang="en-US" sz="2800">
                <a:latin typeface="Courier New" pitchFamily="49" charset="0"/>
              </a:rPr>
              <a:t>who</a:t>
            </a:r>
            <a:r>
              <a:rPr lang="en-US"/>
              <a:t> lists the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4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File I/O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08356"/>
            <a:ext cx="7772400" cy="4876800"/>
          </a:xfrm>
        </p:spPr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 has a native file format to save and load workspaces. Use keywords </a:t>
            </a:r>
            <a:r>
              <a:rPr lang="en-US" sz="2800" dirty="0">
                <a:latin typeface="Courier New" pitchFamily="49" charset="0"/>
              </a:rPr>
              <a:t>load</a:t>
            </a:r>
            <a:r>
              <a:rPr lang="en-US" dirty="0"/>
              <a:t> and </a:t>
            </a:r>
            <a:r>
              <a:rPr lang="en-US" sz="2800" dirty="0">
                <a:latin typeface="Courier New" pitchFamily="49" charset="0"/>
              </a:rPr>
              <a:t>save</a:t>
            </a:r>
            <a:r>
              <a:rPr lang="en-US" dirty="0"/>
              <a:t>.</a:t>
            </a:r>
          </a:p>
          <a:p>
            <a:r>
              <a:rPr lang="en-US" dirty="0"/>
              <a:t>In addition MATLAB knows a large number of popular formats. Type </a:t>
            </a:r>
            <a:r>
              <a:rPr lang="en-US" sz="2400" dirty="0">
                <a:latin typeface="Courier New" pitchFamily="49" charset="0"/>
              </a:rPr>
              <a:t>“help </a:t>
            </a:r>
            <a:r>
              <a:rPr lang="en-US" sz="2400" dirty="0" err="1">
                <a:latin typeface="Courier New" pitchFamily="49" charset="0"/>
              </a:rPr>
              <a:t>fileformats</a:t>
            </a:r>
            <a:r>
              <a:rPr lang="en-US" sz="2400" dirty="0">
                <a:latin typeface="Courier New" pitchFamily="49" charset="0"/>
              </a:rPr>
              <a:t>”</a:t>
            </a:r>
            <a:r>
              <a:rPr lang="en-US" dirty="0"/>
              <a:t> for a listing.</a:t>
            </a:r>
          </a:p>
          <a:p>
            <a:r>
              <a:rPr lang="en-US" dirty="0"/>
              <a:t>In addition MATLAB supports ‘C’ style low level file I/O. Type “</a:t>
            </a:r>
            <a:r>
              <a:rPr lang="en-US" sz="2400" dirty="0">
                <a:latin typeface="Courier New" pitchFamily="49" charset="0"/>
              </a:rPr>
              <a:t>help </a:t>
            </a:r>
            <a:r>
              <a:rPr lang="en-US" sz="2400" dirty="0" err="1">
                <a:latin typeface="Courier New" pitchFamily="49" charset="0"/>
              </a:rPr>
              <a:t>fprintf</a:t>
            </a:r>
            <a:r>
              <a:rPr lang="en-US" dirty="0"/>
              <a:t>” for more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90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Graphics - 2D Plots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49" charset="0"/>
              </a:rPr>
              <a:t>plot(xdata, ydata, ‘marker_style’);</a:t>
            </a:r>
          </a:p>
          <a:p>
            <a:pPr>
              <a:buFontTx/>
              <a:buNone/>
            </a:pPr>
            <a:r>
              <a:rPr lang="en-US"/>
              <a:t>For example:                      Gives:</a:t>
            </a:r>
            <a:endParaRPr lang="en-US" sz="2800">
              <a:latin typeface="Courier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3095625"/>
            <a:ext cx="4343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3095625"/>
            <a:ext cx="434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x=-5:0.1:5;</a:t>
            </a:r>
          </a:p>
          <a:p>
            <a:r>
              <a:rPr lang="en-US" sz="2000">
                <a:latin typeface="Courier New" pitchFamily="49" charset="0"/>
              </a:rPr>
              <a:t>&gt;&gt; sqr=x.^2;</a:t>
            </a:r>
          </a:p>
          <a:p>
            <a:r>
              <a:rPr lang="en-US" sz="2000">
                <a:latin typeface="Courier New" pitchFamily="49" charset="0"/>
              </a:rPr>
              <a:t>&gt;&gt; pl1=plot(x, sqr, 'r:s');</a:t>
            </a:r>
          </a:p>
        </p:txBody>
      </p:sp>
      <p:pic>
        <p:nvPicPr>
          <p:cNvPr id="25607" name="Picture 7" descr="C:\Documents and Settings\Brenda Ng\Desktop\plo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577883"/>
            <a:ext cx="3759200" cy="333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6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Graphics - Overlay Plots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Use </a:t>
            </a:r>
            <a:r>
              <a:rPr lang="en-US" sz="2800">
                <a:latin typeface="Courier New" pitchFamily="49" charset="0"/>
              </a:rPr>
              <a:t>hold on</a:t>
            </a:r>
            <a:r>
              <a:rPr lang="en-US"/>
              <a:t> for overlaying graphs</a:t>
            </a:r>
          </a:p>
          <a:p>
            <a:pPr>
              <a:buFontTx/>
              <a:buNone/>
            </a:pPr>
            <a:r>
              <a:rPr lang="en-US"/>
              <a:t>So the following:		Gives: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81000" y="3352800"/>
            <a:ext cx="419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hold on;</a:t>
            </a:r>
          </a:p>
          <a:p>
            <a:r>
              <a:rPr lang="en-US" sz="2000">
                <a:latin typeface="Courier New" pitchFamily="49" charset="0"/>
              </a:rPr>
              <a:t>&gt;&gt; cub=x.^3;</a:t>
            </a:r>
          </a:p>
          <a:p>
            <a:r>
              <a:rPr lang="en-US" sz="2000">
                <a:latin typeface="Courier New" pitchFamily="49" charset="0"/>
              </a:rPr>
              <a:t>&gt;&gt; pl2=plot(x, cub,‘b-o');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" y="3324225"/>
            <a:ext cx="4343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6631" name="Picture 7" descr="C:\Documents and Settings\Brenda Ng\Desktop\plo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81131"/>
            <a:ext cx="3810000" cy="337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46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MATLAB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4900"/>
            <a:ext cx="7772400" cy="3113087"/>
          </a:xfrm>
        </p:spPr>
        <p:txBody>
          <a:bodyPr/>
          <a:lstStyle/>
          <a:p>
            <a:r>
              <a:rPr lang="en-US" dirty="0"/>
              <a:t>High level language for technical computing</a:t>
            </a:r>
          </a:p>
          <a:p>
            <a:r>
              <a:rPr lang="en-US" dirty="0"/>
              <a:t>Stands for </a:t>
            </a:r>
            <a:r>
              <a:rPr lang="en-US" b="1" dirty="0" err="1"/>
              <a:t>MAT</a:t>
            </a:r>
            <a:r>
              <a:rPr lang="en-US" dirty="0" err="1"/>
              <a:t>rix</a:t>
            </a:r>
            <a:r>
              <a:rPr lang="en-US" dirty="0"/>
              <a:t> </a:t>
            </a:r>
            <a:r>
              <a:rPr lang="en-US" b="1" dirty="0" err="1"/>
              <a:t>LAB</a:t>
            </a:r>
            <a:r>
              <a:rPr lang="en-US" dirty="0" err="1"/>
              <a:t>oratory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/>
              <a:t>Everything is a matrix - easy to do linear algebra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Graphics - Annotation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Use </a:t>
            </a:r>
            <a:r>
              <a:rPr lang="en-US" sz="2400">
                <a:latin typeface="Courier New" pitchFamily="49" charset="0"/>
              </a:rPr>
              <a:t>title, xlabel, ylabel</a:t>
            </a:r>
            <a:r>
              <a:rPr lang="en-US"/>
              <a:t> and </a:t>
            </a:r>
            <a:r>
              <a:rPr lang="en-US" sz="2400">
                <a:latin typeface="Courier New" pitchFamily="49" charset="0"/>
              </a:rPr>
              <a:t>legend</a:t>
            </a:r>
            <a:r>
              <a:rPr lang="en-US"/>
              <a:t> for annotation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1000" y="3316288"/>
            <a:ext cx="5943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" y="3311525"/>
            <a:ext cx="58245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>
                <a:latin typeface="Courier New" pitchFamily="49" charset="0"/>
              </a:rPr>
              <a:t>&gt;&gt; title('Demo plot');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urier New" pitchFamily="49" charset="0"/>
              </a:rPr>
              <a:t>&gt;&gt; xlabel('X Axis');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urier New" pitchFamily="49" charset="0"/>
              </a:rPr>
              <a:t>&gt;&gt; ylabel('Y Axis');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ourier New" pitchFamily="49" charset="0"/>
              </a:rPr>
              <a:t>&gt;&gt; legend([pl1, pl2], 'x^2', 'x^3');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3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Graphics - Annotation</a:t>
            </a:r>
          </a:p>
        </p:txBody>
      </p:sp>
      <p:pic>
        <p:nvPicPr>
          <p:cNvPr id="36869" name="Picture 5" descr="C:\Documents and Settings\Brenda Ng\Desktop\plo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43888"/>
            <a:ext cx="5105400" cy="45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7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1148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stem()</a:t>
            </a:r>
            <a:r>
              <a:rPr lang="en-US" dirty="0">
                <a:latin typeface="Times New Roman" pitchFamily="18" charset="0"/>
              </a:rPr>
              <a:t>is to plot discrete sequence data</a:t>
            </a:r>
          </a:p>
          <a:p>
            <a:r>
              <a:rPr lang="en-US" dirty="0">
                <a:latin typeface="Times New Roman" pitchFamily="18" charset="0"/>
              </a:rPr>
              <a:t>The usage of </a:t>
            </a:r>
            <a:r>
              <a:rPr lang="en-US" dirty="0">
                <a:latin typeface="Courier New" pitchFamily="49" charset="0"/>
              </a:rPr>
              <a:t>stem()</a:t>
            </a:r>
            <a:r>
              <a:rPr lang="en-US" dirty="0">
                <a:latin typeface="Times New Roman" pitchFamily="18" charset="0"/>
              </a:rPr>
              <a:t> is very similar to </a:t>
            </a:r>
            <a:r>
              <a:rPr lang="en-US" dirty="0">
                <a:latin typeface="Courier New" pitchFamily="49" charset="0"/>
              </a:rPr>
              <a:t>plot()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33400" y="3217717"/>
            <a:ext cx="4114800" cy="292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09600" y="3278042"/>
            <a:ext cx="4191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n=-10:10;</a:t>
            </a:r>
          </a:p>
          <a:p>
            <a:r>
              <a:rPr lang="en-US" sz="2000">
                <a:latin typeface="Courier New" pitchFamily="49" charset="0"/>
              </a:rPr>
              <a:t>&gt;&gt; f=stem(n,cos(n*pi/4))</a:t>
            </a:r>
          </a:p>
          <a:p>
            <a:r>
              <a:rPr lang="en-US" sz="2000">
                <a:latin typeface="Courier New" pitchFamily="49" charset="0"/>
              </a:rPr>
              <a:t>&gt;&gt; title('cos(n\pi/4)')</a:t>
            </a:r>
          </a:p>
          <a:p>
            <a:r>
              <a:rPr lang="en-US" sz="2000">
                <a:latin typeface="Courier New" pitchFamily="49" charset="0"/>
              </a:rPr>
              <a:t>&gt;&gt; xlabel('n')</a:t>
            </a:r>
          </a:p>
          <a:p>
            <a:endParaRPr lang="en-US" sz="2000">
              <a:latin typeface="Courier New" pitchFamily="49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47553"/>
            <a:ext cx="328930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Graphics-Stem()</a:t>
            </a:r>
          </a:p>
        </p:txBody>
      </p:sp>
    </p:spTree>
    <p:extLst>
      <p:ext uri="{BB962C8B-B14F-4D97-AF65-F5344CB8AC3E}">
        <p14:creationId xmlns:p14="http://schemas.microsoft.com/office/powerpoint/2010/main" val="21531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/>
              <a:t>Use subplots to divide a plotting window into several panes.</a:t>
            </a:r>
          </a:p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1000" y="2819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sz="2000">
              <a:latin typeface="Courier New" pitchFamily="49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04800" y="2743200"/>
            <a:ext cx="41148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81000" y="2819400"/>
            <a:ext cx="4191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x=0:0.1:10;</a:t>
            </a:r>
          </a:p>
          <a:p>
            <a:r>
              <a:rPr lang="en-US" sz="2000">
                <a:latin typeface="Courier New" pitchFamily="49" charset="0"/>
              </a:rPr>
              <a:t>&gt;&gt; f=figure;</a:t>
            </a:r>
          </a:p>
          <a:p>
            <a:r>
              <a:rPr lang="en-US" sz="2000">
                <a:latin typeface="Courier New" pitchFamily="49" charset="0"/>
              </a:rPr>
              <a:t>&gt;&gt; f1=subplot(1,2,1);</a:t>
            </a:r>
          </a:p>
          <a:p>
            <a:r>
              <a:rPr lang="en-US" sz="2000">
                <a:latin typeface="Courier New" pitchFamily="49" charset="0"/>
              </a:rPr>
              <a:t>&gt;&gt; plot(x,cos(x),'r');</a:t>
            </a:r>
          </a:p>
          <a:p>
            <a:r>
              <a:rPr lang="en-US" sz="2000">
                <a:latin typeface="Courier New" pitchFamily="49" charset="0"/>
              </a:rPr>
              <a:t>&gt;&gt; grid on;</a:t>
            </a:r>
          </a:p>
          <a:p>
            <a:r>
              <a:rPr lang="en-US" sz="2000">
                <a:latin typeface="Courier New" pitchFamily="49" charset="0"/>
              </a:rPr>
              <a:t>&gt;&gt; title('Cosine')</a:t>
            </a:r>
          </a:p>
          <a:p>
            <a:r>
              <a:rPr lang="en-US" sz="2000">
                <a:latin typeface="Courier New" pitchFamily="49" charset="0"/>
              </a:rPr>
              <a:t>&gt;&gt; f2=subplot(1,2,2);</a:t>
            </a:r>
          </a:p>
          <a:p>
            <a:r>
              <a:rPr lang="en-US" sz="2000">
                <a:latin typeface="Courier New" pitchFamily="49" charset="0"/>
              </a:rPr>
              <a:t>&gt;&gt; plot(x,sin(x),'d');</a:t>
            </a:r>
          </a:p>
          <a:p>
            <a:r>
              <a:rPr lang="en-US" sz="2000">
                <a:latin typeface="Courier New" pitchFamily="49" charset="0"/>
              </a:rPr>
              <a:t>&gt;&gt; grid on;</a:t>
            </a:r>
          </a:p>
          <a:p>
            <a:r>
              <a:rPr lang="en-US" sz="2000">
                <a:latin typeface="Courier New" pitchFamily="49" charset="0"/>
              </a:rPr>
              <a:t>&gt;&gt; title('Sine');</a:t>
            </a:r>
          </a:p>
        </p:txBody>
      </p:sp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2286000"/>
            <a:ext cx="4497387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Subplots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5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57200" y="2535374"/>
            <a:ext cx="4343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Courier New" pitchFamily="49" charset="0"/>
              </a:rPr>
              <a:t>&gt;&gt; f=figure;</a:t>
            </a:r>
          </a:p>
          <a:p>
            <a:r>
              <a:rPr lang="en-US" sz="2000" dirty="0">
                <a:latin typeface="Courier New" pitchFamily="49" charset="0"/>
              </a:rPr>
              <a:t>&gt;&gt; x=-5:0.1:5;</a:t>
            </a:r>
          </a:p>
          <a:p>
            <a:r>
              <a:rPr lang="en-US" sz="2000" dirty="0">
                <a:latin typeface="Courier New" pitchFamily="49" charset="0"/>
              </a:rPr>
              <a:t>&gt;&gt; h=plot(</a:t>
            </a:r>
            <a:r>
              <a:rPr lang="en-US" sz="2000" dirty="0" err="1">
                <a:latin typeface="Courier New" pitchFamily="49" charset="0"/>
              </a:rPr>
              <a:t>x,cos</a:t>
            </a:r>
            <a:r>
              <a:rPr lang="en-US" sz="2000" dirty="0">
                <a:latin typeface="Courier New" pitchFamily="49" charset="0"/>
              </a:rPr>
              <a:t>(2*</a:t>
            </a:r>
            <a:r>
              <a:rPr lang="en-US" sz="2000" dirty="0" err="1">
                <a:latin typeface="Courier New" pitchFamily="49" charset="0"/>
              </a:rPr>
              <a:t>x+pi</a:t>
            </a:r>
            <a:r>
              <a:rPr lang="en-US" sz="2000" dirty="0">
                <a:latin typeface="Courier New" pitchFamily="49" charset="0"/>
              </a:rPr>
              <a:t>/3));</a:t>
            </a:r>
          </a:p>
          <a:p>
            <a:r>
              <a:rPr lang="en-US" sz="2000" dirty="0">
                <a:latin typeface="Courier New" pitchFamily="49" charset="0"/>
              </a:rPr>
              <a:t>&gt;&gt; title('Figure 1');</a:t>
            </a:r>
          </a:p>
          <a:p>
            <a:r>
              <a:rPr lang="en-US" sz="2000" dirty="0">
                <a:latin typeface="Courier New" pitchFamily="49" charset="0"/>
              </a:rPr>
              <a:t>&gt;&gt; </a:t>
            </a:r>
            <a:r>
              <a:rPr lang="en-US" sz="2000" dirty="0" err="1">
                <a:latin typeface="Courier New" pitchFamily="49" charset="0"/>
              </a:rPr>
              <a:t>xlabel</a:t>
            </a:r>
            <a:r>
              <a:rPr lang="en-US" sz="2000" dirty="0">
                <a:latin typeface="Courier New" pitchFamily="49" charset="0"/>
              </a:rPr>
              <a:t>('x');</a:t>
            </a:r>
          </a:p>
          <a:p>
            <a:r>
              <a:rPr lang="en-US" sz="2000" dirty="0">
                <a:latin typeface="Courier New" pitchFamily="49" charset="0"/>
              </a:rPr>
              <a:t>&gt;&gt; </a:t>
            </a:r>
            <a:r>
              <a:rPr lang="en-US" sz="2000" dirty="0" err="1">
                <a:latin typeface="Courier New" pitchFamily="49" charset="0"/>
              </a:rPr>
              <a:t>saveas</a:t>
            </a:r>
            <a:r>
              <a:rPr lang="en-US" sz="2000" dirty="0">
                <a:latin typeface="Courier New" pitchFamily="49" charset="0"/>
              </a:rPr>
              <a:t>(h,'figure1.fig')</a:t>
            </a:r>
          </a:p>
          <a:p>
            <a:r>
              <a:rPr lang="en-US" sz="2000" dirty="0">
                <a:latin typeface="Courier New" pitchFamily="49" charset="0"/>
                <a:ea typeface="SimSun" pitchFamily="2" charset="-122"/>
              </a:rPr>
              <a:t>&gt;&gt; </a:t>
            </a:r>
            <a:r>
              <a:rPr lang="en-US" sz="2000" dirty="0" err="1">
                <a:latin typeface="Courier New" pitchFamily="49" charset="0"/>
                <a:ea typeface="SimSun" pitchFamily="2" charset="-122"/>
              </a:rPr>
              <a:t>saveas</a:t>
            </a:r>
            <a:r>
              <a:rPr lang="en-US" sz="2000" dirty="0">
                <a:latin typeface="Courier New" pitchFamily="49" charset="0"/>
                <a:ea typeface="SimSun" pitchFamily="2" charset="-122"/>
              </a:rPr>
              <a:t>(h,</a:t>
            </a:r>
            <a:r>
              <a:rPr lang="en-US" sz="2000" dirty="0">
                <a:latin typeface="Courier New" pitchFamily="49" charset="0"/>
              </a:rPr>
              <a:t>'figure1.eps'</a:t>
            </a:r>
            <a:r>
              <a:rPr lang="en-US" sz="2000" dirty="0">
                <a:latin typeface="Courier New" pitchFamily="49" charset="0"/>
                <a:ea typeface="SimSun" pitchFamily="2" charset="-122"/>
              </a:rPr>
              <a:t>)</a:t>
            </a:r>
          </a:p>
          <a:p>
            <a:endParaRPr lang="en-US" sz="2000" dirty="0">
              <a:latin typeface="Courier New" pitchFamily="49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Save plots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Use </a:t>
            </a:r>
            <a:r>
              <a:rPr lang="en-US" sz="2800">
                <a:latin typeface="Courier New" pitchFamily="49" charset="0"/>
              </a:rPr>
              <a:t>saveas(h,'filename.ext')</a:t>
            </a:r>
            <a:r>
              <a:rPr lang="en-US" sz="2800"/>
              <a:t>  to save a figure to a file.</a:t>
            </a:r>
            <a:r>
              <a:rPr lang="en-US"/>
              <a:t> 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81000" y="2819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sz="2000">
              <a:latin typeface="Courier New" pitchFamily="49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7200" y="2535374"/>
            <a:ext cx="4419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105400" y="2078174"/>
            <a:ext cx="3733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Useful extension types: </a:t>
            </a:r>
          </a:p>
          <a:p>
            <a:r>
              <a:rPr lang="en-US" sz="2000">
                <a:latin typeface="Times New Roman" pitchFamily="18" charset="0"/>
              </a:rPr>
              <a:t>    bmp: Windows bitmap </a:t>
            </a:r>
          </a:p>
          <a:p>
            <a:r>
              <a:rPr lang="en-US" sz="2000">
                <a:latin typeface="Times New Roman" pitchFamily="18" charset="0"/>
              </a:rPr>
              <a:t>    emf: Enhanced metafile</a:t>
            </a:r>
          </a:p>
          <a:p>
            <a:r>
              <a:rPr lang="en-US" sz="2000">
                <a:latin typeface="Times New Roman" pitchFamily="18" charset="0"/>
              </a:rPr>
              <a:t>    eps: EPS Level 1</a:t>
            </a:r>
          </a:p>
          <a:p>
            <a:r>
              <a:rPr lang="en-US" sz="2000">
                <a:latin typeface="Times New Roman" pitchFamily="18" charset="0"/>
              </a:rPr>
              <a:t>    fig: MATLAB figure </a:t>
            </a:r>
          </a:p>
          <a:p>
            <a:r>
              <a:rPr lang="en-US" sz="2000">
                <a:latin typeface="Times New Roman" pitchFamily="18" charset="0"/>
              </a:rPr>
              <a:t>    jpg: JPEG image </a:t>
            </a:r>
          </a:p>
          <a:p>
            <a:r>
              <a:rPr lang="en-US" sz="2000">
                <a:latin typeface="Times New Roman" pitchFamily="18" charset="0"/>
              </a:rPr>
              <a:t>    m: MATLAB M-file </a:t>
            </a:r>
          </a:p>
          <a:p>
            <a:r>
              <a:rPr lang="en-US" sz="2000">
                <a:latin typeface="Times New Roman" pitchFamily="18" charset="0"/>
              </a:rPr>
              <a:t>    tif: TIFF image, compressed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42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463" y="263235"/>
            <a:ext cx="7772400" cy="838200"/>
          </a:xfrm>
        </p:spPr>
        <p:txBody>
          <a:bodyPr/>
          <a:lstStyle/>
          <a:p>
            <a:r>
              <a:rPr lang="en-US" dirty="0"/>
              <a:t>Bar Graphs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/>
              <a:t>bar(Y) draws one bar for each element in Y</a:t>
            </a:r>
          </a:p>
          <a:p>
            <a:r>
              <a:rPr lang="en-US" sz="2400" dirty="0"/>
              <a:t>bar(x, Y) draws a bar for each element in Y at locations specified in x, where x is a monotonically increasing vector defining the x-axis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intervals </a:t>
            </a:r>
            <a:r>
              <a:rPr lang="en-US" sz="2400" dirty="0"/>
              <a:t>for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vertical </a:t>
            </a:r>
            <a:r>
              <a:rPr lang="en-US" sz="2400" dirty="0"/>
              <a:t>bars.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4994275"/>
            <a:ext cx="3124200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&gt;&gt; x=-2:0.2:2;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&gt;&gt; y= exp(-x.*x)/2;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&gt;&gt; bar(x,y,'r')</a:t>
            </a: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391" y="2429082"/>
            <a:ext cx="5160963" cy="388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56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899" y="114301"/>
            <a:ext cx="7772400" cy="1143000"/>
          </a:xfrm>
        </p:spPr>
        <p:txBody>
          <a:bodyPr/>
          <a:lstStyle/>
          <a:p>
            <a:r>
              <a:rPr lang="en-US" dirty="0"/>
              <a:t>Pie Charts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279"/>
            <a:ext cx="7772400" cy="4114800"/>
          </a:xfrm>
        </p:spPr>
        <p:txBody>
          <a:bodyPr/>
          <a:lstStyle/>
          <a:p>
            <a:r>
              <a:rPr lang="en-US" sz="2400" dirty="0"/>
              <a:t>pie(X) draws a pie chart using the data in X. Each element in X is represented as a slice in the pie chart.</a:t>
            </a:r>
          </a:p>
          <a:p>
            <a:r>
              <a:rPr lang="en-US" sz="2400" dirty="0"/>
              <a:t>pie(</a:t>
            </a:r>
            <a:r>
              <a:rPr lang="en-US" sz="2400" dirty="0" err="1"/>
              <a:t>X,explode</a:t>
            </a:r>
            <a:r>
              <a:rPr lang="en-US" sz="2400" dirty="0"/>
              <a:t>) offsets a slice from the pie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43000" y="3435928"/>
            <a:ext cx="3352800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x=[2 3 7 4];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subplot(2,1,1);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pie(x)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subplot(2,1,2);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explode=[0 0 1 0]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</a:rPr>
              <a:t>&gt;&gt; pie(</a:t>
            </a:r>
            <a:r>
              <a:rPr lang="en-US" sz="2000" dirty="0" err="1">
                <a:latin typeface="Courier New" pitchFamily="49" charset="0"/>
              </a:rPr>
              <a:t>x,explode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468562"/>
            <a:ext cx="3548063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600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897" y="79663"/>
            <a:ext cx="7772400" cy="1143000"/>
          </a:xfrm>
        </p:spPr>
        <p:txBody>
          <a:bodyPr/>
          <a:lstStyle/>
          <a:p>
            <a:r>
              <a:rPr lang="en-US" dirty="0"/>
              <a:t>Histogram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679"/>
            <a:ext cx="7772400" cy="4114800"/>
          </a:xfrm>
        </p:spPr>
        <p:txBody>
          <a:bodyPr/>
          <a:lstStyle/>
          <a:p>
            <a:r>
              <a:rPr lang="en-US" sz="2400" dirty="0">
                <a:latin typeface="Courier New" pitchFamily="49" charset="0"/>
              </a:rPr>
              <a:t>n = </a:t>
            </a:r>
            <a:r>
              <a:rPr lang="en-US" sz="2400" dirty="0" err="1">
                <a:latin typeface="Courier New" pitchFamily="49" charset="0"/>
              </a:rPr>
              <a:t>hist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Y,nbins</a:t>
            </a:r>
            <a:r>
              <a:rPr lang="en-US" sz="2400" dirty="0">
                <a:latin typeface="Courier New" pitchFamily="49" charset="0"/>
              </a:rPr>
              <a:t>)</a:t>
            </a:r>
            <a:r>
              <a:rPr lang="en-US" sz="2400" dirty="0"/>
              <a:t> uses </a:t>
            </a:r>
            <a:r>
              <a:rPr lang="en-US" sz="2400" dirty="0" err="1"/>
              <a:t>nbins</a:t>
            </a:r>
            <a:r>
              <a:rPr lang="en-US" sz="2400" dirty="0"/>
              <a:t> number of equally spaced bins, and returns the number of elements in each container.</a:t>
            </a:r>
          </a:p>
          <a:p>
            <a:r>
              <a:rPr lang="en-US" sz="2400" dirty="0">
                <a:latin typeface="Courier New" pitchFamily="49" charset="0"/>
              </a:rPr>
              <a:t>n = </a:t>
            </a:r>
            <a:r>
              <a:rPr lang="en-US" sz="2400" dirty="0" err="1">
                <a:latin typeface="Courier New" pitchFamily="49" charset="0"/>
              </a:rPr>
              <a:t>hist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Y,x</a:t>
            </a:r>
            <a:r>
              <a:rPr lang="en-US" sz="2400" dirty="0">
                <a:latin typeface="Courier New" pitchFamily="49" charset="0"/>
              </a:rPr>
              <a:t>)</a:t>
            </a:r>
            <a:r>
              <a:rPr lang="en-US" sz="2400" dirty="0"/>
              <a:t> </a:t>
            </a:r>
            <a:r>
              <a:rPr lang="en-US" sz="2400" dirty="0" smtClean="0"/>
              <a:t>where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x is a vector, returns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distribution </a:t>
            </a:r>
            <a:r>
              <a:rPr lang="en-US" sz="2400" dirty="0"/>
              <a:t>of Y among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length(x</a:t>
            </a:r>
            <a:r>
              <a:rPr lang="en-US" sz="2400" dirty="0"/>
              <a:t>) bins with </a:t>
            </a:r>
            <a:r>
              <a:rPr lang="en-US" sz="2400" dirty="0" smtClean="0"/>
              <a:t>centers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specified by x.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5800" y="4806950"/>
            <a:ext cx="3352800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x = -2:0.2:2;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y =randn(10000,1);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hist(y,x);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383" y="2274022"/>
            <a:ext cx="5160963" cy="388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24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Convolution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conv()</a:t>
            </a:r>
          </a:p>
          <a:p>
            <a:pPr>
              <a:buFontTx/>
              <a:buNone/>
            </a:pPr>
            <a:r>
              <a:rPr lang="en-US" sz="2800"/>
              <a:t>    C = CONV(A, B) convolves vectors A and B.        The resulting vector is		LENGTH(A)+LENGTH(B)-1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5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Convolution examples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8077200" cy="3581400"/>
          </a:xfrm>
        </p:spPr>
        <p:txBody>
          <a:bodyPr/>
          <a:lstStyle/>
          <a:p>
            <a:r>
              <a:rPr lang="en-US"/>
              <a:t>Find y[n] when </a:t>
            </a:r>
          </a:p>
          <a:p>
            <a:r>
              <a:rPr lang="en-US"/>
              <a:t>Find y[n] when h</a:t>
            </a:r>
            <a:r>
              <a:rPr lang="en-US" baseline="-25000"/>
              <a:t>2</a:t>
            </a:r>
            <a:r>
              <a:rPr lang="en-US"/>
              <a:t>[n] is a rectangular function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62000" y="1828800"/>
          <a:ext cx="28956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28956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4071938" y="2727325"/>
          <a:ext cx="16859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749160" imgH="215640" progId="Equation.3">
                  <p:embed/>
                </p:oleObj>
              </mc:Choice>
              <mc:Fallback>
                <p:oleObj name="Equation" r:id="rId5" imgW="749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2727325"/>
                        <a:ext cx="168592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647825" y="4114800"/>
          <a:ext cx="2895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7" imgW="1346040" imgH="431640" progId="Equation.3">
                  <p:embed/>
                </p:oleObj>
              </mc:Choice>
              <mc:Fallback>
                <p:oleObj name="Equation" r:id="rId7" imgW="134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114800"/>
                        <a:ext cx="2895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AutoShape 7"/>
          <p:cNvSpPr>
            <a:spLocks/>
          </p:cNvSpPr>
          <p:nvPr/>
        </p:nvSpPr>
        <p:spPr bwMode="auto">
          <a:xfrm>
            <a:off x="2362200" y="43434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8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MATLAB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2" name="Rectangle 1"/>
          <p:cNvSpPr/>
          <p:nvPr/>
        </p:nvSpPr>
        <p:spPr>
          <a:xfrm>
            <a:off x="498766" y="1184564"/>
            <a:ext cx="8406246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Development Environment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Mathematical Function Library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MATLAB language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/>
              <a:t>Application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843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90600"/>
          </a:xfrm>
        </p:spPr>
        <p:txBody>
          <a:bodyPr/>
          <a:lstStyle/>
          <a:p>
            <a:r>
              <a:rPr lang="en-US" dirty="0"/>
              <a:t>Convolution </a:t>
            </a:r>
            <a:r>
              <a:rPr lang="en-US" dirty="0" smtClean="0"/>
              <a:t>– examples </a:t>
            </a:r>
            <a:endParaRPr lang="en-US" dirty="0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96904" y="782640"/>
            <a:ext cx="3124200" cy="2768600"/>
            <a:chOff x="376" y="829"/>
            <a:chExt cx="1968" cy="1744"/>
          </a:xfrm>
        </p:grpSpPr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76" y="1165"/>
              <a:ext cx="1968" cy="1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Courier New" pitchFamily="49" charset="0"/>
                </a:rPr>
                <a:t>n=-50:50;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Courier New" pitchFamily="49" charset="0"/>
                </a:rPr>
                <a:t>x1=zeros(1,50);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Courier New" pitchFamily="49" charset="0"/>
                </a:rPr>
                <a:t>n2=0:50;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Courier New" pitchFamily="49" charset="0"/>
                </a:rPr>
                <a:t>x2=(0.5).^n2;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Courier New" pitchFamily="49" charset="0"/>
                </a:rPr>
                <a:t>x=[x1,x2];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376" y="829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Define x[n]:</a:t>
              </a:r>
            </a:p>
          </p:txBody>
        </p:sp>
      </p:grp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4572000" y="762000"/>
            <a:ext cx="2819400" cy="1473200"/>
            <a:chOff x="2880" y="864"/>
            <a:chExt cx="1776" cy="928"/>
          </a:xfrm>
        </p:grpSpPr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2976" y="86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Define h1[n]</a:t>
              </a: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2880" y="1248"/>
              <a:ext cx="1776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h1=zeros(1,51);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h1(25)=1;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12172" y="3958935"/>
            <a:ext cx="38100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y1=</a:t>
            </a:r>
            <a:r>
              <a:rPr lang="en-US" sz="2000" dirty="0" err="1">
                <a:latin typeface="Courier New" pitchFamily="49" charset="0"/>
              </a:rPr>
              <a:t>conv</a:t>
            </a:r>
            <a:r>
              <a:rPr lang="en-US" sz="2000" dirty="0">
                <a:latin typeface="Courier New" pitchFamily="49" charset="0"/>
              </a:rPr>
              <a:t>(x,h1);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latin typeface="Courier New" pitchFamily="49" charset="0"/>
              </a:rPr>
              <a:t>figure;stem</a:t>
            </a:r>
            <a:r>
              <a:rPr lang="en-US" sz="2000" dirty="0">
                <a:latin typeface="Courier New" pitchFamily="49" charset="0"/>
              </a:rPr>
              <a:t>(x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dirty="0">
                <a:latin typeface="Courier New" pitchFamily="49" charset="0"/>
              </a:rPr>
              <a:t>'k.'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hold on; stem(y1,'r.');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axis tight;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</a:rPr>
              <a:t>legend('x[n]','y1[n]')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20704" y="364028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Now convolve:</a:t>
            </a:r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88780"/>
            <a:ext cx="48768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76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90600"/>
          </a:xfrm>
        </p:spPr>
        <p:txBody>
          <a:bodyPr/>
          <a:lstStyle/>
          <a:p>
            <a:r>
              <a:rPr lang="en-US" dirty="0"/>
              <a:t>Convolution </a:t>
            </a:r>
            <a:r>
              <a:rPr lang="en-US" dirty="0" smtClean="0"/>
              <a:t>– examples </a:t>
            </a:r>
            <a:endParaRPr lang="en-US" dirty="0"/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52400" y="990600"/>
            <a:ext cx="2819400" cy="1473200"/>
            <a:chOff x="2880" y="864"/>
            <a:chExt cx="1776" cy="928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2976" y="86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Define h2[n]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2880" y="1248"/>
              <a:ext cx="1776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h2=zeros(1,51);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h2(26-5:26+5)=1;</a:t>
              </a: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0" y="2667000"/>
            <a:ext cx="4572000" cy="2844800"/>
            <a:chOff x="432" y="2736"/>
            <a:chExt cx="3072" cy="1792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529" y="3120"/>
              <a:ext cx="2975" cy="1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y2=conv(x,h2);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figure; subplot(2,1,1)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stem(-25:25,h2,'.');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subplot(2,1,2);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Courier New" pitchFamily="49" charset="0"/>
                </a:rPr>
                <a:t>stem(-25-50:25+50,y2,'r.');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432" y="2736"/>
              <a:ext cx="18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Now convolve:</a:t>
              </a:r>
            </a:p>
          </p:txBody>
        </p:sp>
      </p:grp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781050"/>
            <a:ext cx="5160962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477933" y="6356350"/>
            <a:ext cx="3208867" cy="36512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4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0818"/>
            <a:ext cx="7772400" cy="45823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Plot the following signals in linear scale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Plot the following signals, use log scale for y-axis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Plot the real part and imaginary part of the following signal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For the signal in previous question, plot its phase and </a:t>
            </a:r>
            <a:r>
              <a:rPr lang="en-US" sz="1800" dirty="0" smtClean="0"/>
              <a:t>magnitude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Use </a:t>
            </a:r>
            <a:r>
              <a:rPr lang="en-US" sz="1800" dirty="0" err="1"/>
              <a:t>conv</a:t>
            </a:r>
            <a:r>
              <a:rPr lang="en-US" sz="1800" dirty="0"/>
              <a:t>() to calculate and </a:t>
            </a:r>
            <a:r>
              <a:rPr lang="en-US" sz="1800" dirty="0" smtClean="0"/>
              <a:t>plot</a:t>
            </a: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 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055406"/>
              </p:ext>
            </p:extLst>
          </p:nvPr>
        </p:nvGraphicFramePr>
        <p:xfrm>
          <a:off x="1524000" y="1650278"/>
          <a:ext cx="24384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650960" imgH="457200" progId="Equation.3">
                  <p:embed/>
                </p:oleObj>
              </mc:Choice>
              <mc:Fallback>
                <p:oleObj name="Equation" r:id="rId3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50278"/>
                        <a:ext cx="24384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28132"/>
              </p:ext>
            </p:extLst>
          </p:nvPr>
        </p:nvGraphicFramePr>
        <p:xfrm>
          <a:off x="1492250" y="2782088"/>
          <a:ext cx="264318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1790640" imgH="228600" progId="Equation.3">
                  <p:embed/>
                </p:oleObj>
              </mc:Choice>
              <mc:Fallback>
                <p:oleObj name="Equation" r:id="rId5" imgW="1790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2782088"/>
                        <a:ext cx="2643188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79732"/>
              </p:ext>
            </p:extLst>
          </p:nvPr>
        </p:nvGraphicFramePr>
        <p:xfrm>
          <a:off x="1492250" y="3543802"/>
          <a:ext cx="27559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1866600" imgH="228600" progId="Equation.3">
                  <p:embed/>
                </p:oleObj>
              </mc:Choice>
              <mc:Fallback>
                <p:oleObj name="Equation" r:id="rId7" imgW="186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543802"/>
                        <a:ext cx="2755900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Practice Problems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25678"/>
              </p:ext>
            </p:extLst>
          </p:nvPr>
        </p:nvGraphicFramePr>
        <p:xfrm>
          <a:off x="955958" y="5227205"/>
          <a:ext cx="27035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1257120" imgH="431640" progId="Equation.3">
                  <p:embed/>
                </p:oleObj>
              </mc:Choice>
              <mc:Fallback>
                <p:oleObj name="Equation" r:id="rId9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958" y="5227205"/>
                        <a:ext cx="270351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852891"/>
              </p:ext>
            </p:extLst>
          </p:nvPr>
        </p:nvGraphicFramePr>
        <p:xfrm>
          <a:off x="4232558" y="5239905"/>
          <a:ext cx="27035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1257120" imgH="431640" progId="Equation.3">
                  <p:embed/>
                </p:oleObj>
              </mc:Choice>
              <mc:Fallback>
                <p:oleObj name="Equation" r:id="rId11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558" y="5239905"/>
                        <a:ext cx="270351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13075"/>
              </p:ext>
            </p:extLst>
          </p:nvPr>
        </p:nvGraphicFramePr>
        <p:xfrm>
          <a:off x="3962400" y="4717905"/>
          <a:ext cx="22669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3" imgW="1054080" imgH="203040" progId="Equation.3">
                  <p:embed/>
                </p:oleObj>
              </mc:Choice>
              <mc:Fallback>
                <p:oleObj name="Equation" r:id="rId13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717905"/>
                        <a:ext cx="22669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6"/>
          <p:cNvSpPr>
            <a:spLocks/>
          </p:cNvSpPr>
          <p:nvPr/>
        </p:nvSpPr>
        <p:spPr bwMode="auto">
          <a:xfrm>
            <a:off x="1778875" y="5399809"/>
            <a:ext cx="76200" cy="5334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AutoShape 8"/>
          <p:cNvSpPr>
            <a:spLocks/>
          </p:cNvSpPr>
          <p:nvPr/>
        </p:nvSpPr>
        <p:spPr bwMode="auto">
          <a:xfrm>
            <a:off x="5084771" y="5412509"/>
            <a:ext cx="76200" cy="5334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6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Questions?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>
                <a:solidFill>
                  <a:schemeClr val="bg1"/>
                </a:solidFill>
              </a:rPr>
              <a:t>Arley </a:t>
            </a:r>
            <a:r>
              <a:rPr lang="pt-BR" dirty="0">
                <a:solidFill>
                  <a:schemeClr val="bg1"/>
                </a:solidFill>
              </a:rPr>
              <a:t>Ristar – </a:t>
            </a:r>
            <a:r>
              <a:rPr lang="pt-BR" dirty="0" smtClean="0">
                <a:solidFill>
                  <a:schemeClr val="bg1"/>
                </a:solidFill>
                <a:hlinkClick r:id="rId2"/>
              </a:rPr>
              <a:t>arrr2@cin.ufpe.br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3442-7D9E-5D4A-A5AF-A14AF3124EE3}" type="slidenum">
              <a:rPr lang="pt-BR" smtClean="0"/>
              <a:pPr/>
              <a:t>43</a:t>
            </a:fld>
            <a:endParaRPr lang="pt-BR"/>
          </a:p>
        </p:txBody>
      </p:sp>
      <p:pic>
        <p:nvPicPr>
          <p:cNvPr id="4098" name="Picture 2" descr="http://en.xn--icne-wqa.com/images/icones/1/2/pictographs-information-in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84" y="3095047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0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img6.gif                                                       001943FCMacintosh HD                   BA182DBF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537854"/>
            <a:ext cx="6477000" cy="46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4366" y="1000990"/>
            <a:ext cx="235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Menu and toolbar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909041" y="119149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1006475" y="1569027"/>
            <a:ext cx="3886200" cy="990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035675" y="5531427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Command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4206875" y="2254827"/>
            <a:ext cx="3276600" cy="2895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 flipV="1">
            <a:off x="6340475" y="4617027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1539875" y="4388427"/>
            <a:ext cx="2362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73075" y="5455227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History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1463675" y="4998027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28600" y="38862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Workspace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1311275" y="3245427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1463675" y="2635827"/>
            <a:ext cx="25146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MATLAB </a:t>
            </a:r>
            <a:r>
              <a:rPr lang="en-US" dirty="0" smtClean="0"/>
              <a:t>Desktop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0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Matrices &amp; Vectors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/>
              <a:t>All </a:t>
            </a:r>
            <a:r>
              <a:rPr lang="en-US" sz="2800"/>
              <a:t>(almost)</a:t>
            </a:r>
            <a:r>
              <a:rPr lang="en-US"/>
              <a:t> entities in MATLAB are matrices</a:t>
            </a:r>
          </a:p>
          <a:p>
            <a:r>
              <a:rPr lang="en-US"/>
              <a:t>Easy to define:</a:t>
            </a:r>
          </a:p>
          <a:p>
            <a:endParaRPr lang="en-US"/>
          </a:p>
          <a:p>
            <a:r>
              <a:rPr lang="en-US"/>
              <a:t>Use ‘,’ or ‘ ’ to separate row elements -- use ‘;’ to separate rows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3810000" y="2743200"/>
            <a:ext cx="4724400" cy="1143000"/>
            <a:chOff x="672" y="2400"/>
            <a:chExt cx="2976" cy="720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672" y="2400"/>
              <a:ext cx="2976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672" y="2463"/>
              <a:ext cx="222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&gt;&gt; A = [16 3; 5 10]</a:t>
              </a:r>
            </a:p>
            <a:p>
              <a:r>
                <a:rPr lang="en-US" sz="2000">
                  <a:latin typeface="Courier New" pitchFamily="49" charset="0"/>
                </a:rPr>
                <a:t>  A =    16     3     </a:t>
              </a:r>
            </a:p>
            <a:p>
              <a:r>
                <a:rPr lang="en-US" sz="2000">
                  <a:latin typeface="Courier New" pitchFamily="49" charset="0"/>
                </a:rPr>
                <a:t>          5    10  </a:t>
              </a:r>
            </a:p>
          </p:txBody>
        </p:sp>
      </p:grp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95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Matrices &amp; Vectors - 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Order of Matrix - </a:t>
            </a:r>
          </a:p>
          <a:p>
            <a:pPr lvl="1"/>
            <a:r>
              <a:rPr lang="en-US"/>
              <a:t>m=no. of rows, n=no. of columns</a:t>
            </a:r>
          </a:p>
          <a:p>
            <a:endParaRPr lang="en-US"/>
          </a:p>
          <a:p>
            <a:r>
              <a:rPr lang="en-US"/>
              <a:t>Vectors - special case             </a:t>
            </a:r>
          </a:p>
          <a:p>
            <a:pPr lvl="1"/>
            <a:r>
              <a:rPr lang="en-US"/>
              <a:t>n = 1        column vector</a:t>
            </a:r>
          </a:p>
          <a:p>
            <a:pPr lvl="1"/>
            <a:r>
              <a:rPr lang="en-US"/>
              <a:t>m = 1        row vector</a:t>
            </a:r>
          </a:p>
          <a:p>
            <a:endParaRPr lang="en-US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343400" y="2133600"/>
          <a:ext cx="10668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368300" imgH="101600" progId="Equation.3">
                  <p:embed/>
                </p:oleObj>
              </mc:Choice>
              <mc:Fallback>
                <p:oleObj name="Equation" r:id="rId3" imgW="368300" imgH="10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10668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54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Creating Vectors and Matrices</a:t>
            </a:r>
          </a:p>
        </p:txBody>
      </p:sp>
      <p:sp>
        <p:nvSpPr>
          <p:cNvPr id="4198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r>
              <a:rPr lang="en-US" dirty="0"/>
              <a:t>Define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Transpose</a:t>
            </a:r>
          </a:p>
          <a:p>
            <a:endParaRPr lang="en-US" dirty="0"/>
          </a:p>
        </p:txBody>
      </p:sp>
      <p:grpSp>
        <p:nvGrpSpPr>
          <p:cNvPr id="41990" name="Group 2054"/>
          <p:cNvGrpSpPr>
            <a:grpSpLocks/>
          </p:cNvGrpSpPr>
          <p:nvPr/>
        </p:nvGrpSpPr>
        <p:grpSpPr bwMode="auto">
          <a:xfrm>
            <a:off x="1295400" y="3986643"/>
            <a:ext cx="2525713" cy="2209800"/>
            <a:chOff x="576" y="2592"/>
            <a:chExt cx="1344" cy="1392"/>
          </a:xfrm>
        </p:grpSpPr>
        <p:sp>
          <p:nvSpPr>
            <p:cNvPr id="41991" name="Rectangle 2055"/>
            <p:cNvSpPr>
              <a:spLocks noChangeArrowheads="1"/>
            </p:cNvSpPr>
            <p:nvPr/>
          </p:nvSpPr>
          <p:spPr bwMode="auto">
            <a:xfrm>
              <a:off x="576" y="2592"/>
              <a:ext cx="1344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2" name="Rectangle 2056"/>
            <p:cNvSpPr>
              <a:spLocks noChangeArrowheads="1"/>
            </p:cNvSpPr>
            <p:nvPr/>
          </p:nvSpPr>
          <p:spPr bwMode="auto">
            <a:xfrm>
              <a:off x="672" y="2688"/>
              <a:ext cx="1153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Vector :</a:t>
              </a:r>
            </a:p>
            <a:p>
              <a:r>
                <a:rPr lang="en-US" sz="2000" dirty="0">
                  <a:latin typeface="Courier New" pitchFamily="49" charset="0"/>
                </a:rPr>
                <a:t>&gt;&gt; a=[1 2 3];</a:t>
              </a:r>
            </a:p>
            <a:p>
              <a:r>
                <a:rPr lang="en-US" sz="2000" dirty="0">
                  <a:latin typeface="Courier New" pitchFamily="49" charset="0"/>
                </a:rPr>
                <a:t>&gt;&gt; a'</a:t>
              </a:r>
            </a:p>
            <a:p>
              <a:r>
                <a:rPr lang="en-US" sz="2000" dirty="0">
                  <a:latin typeface="Courier New" pitchFamily="49" charset="0"/>
                </a:rPr>
                <a:t>     1</a:t>
              </a:r>
            </a:p>
            <a:p>
              <a:r>
                <a:rPr lang="en-US" sz="2000" dirty="0">
                  <a:latin typeface="Courier New" pitchFamily="49" charset="0"/>
                </a:rPr>
                <a:t>     2</a:t>
              </a:r>
            </a:p>
            <a:p>
              <a:r>
                <a:rPr lang="en-US" sz="2000" dirty="0">
                  <a:latin typeface="Courier New" pitchFamily="49" charset="0"/>
                </a:rPr>
                <a:t>     3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41993" name="Group 2057"/>
          <p:cNvGrpSpPr>
            <a:grpSpLocks/>
          </p:cNvGrpSpPr>
          <p:nvPr/>
        </p:nvGrpSpPr>
        <p:grpSpPr bwMode="auto">
          <a:xfrm>
            <a:off x="4724400" y="3906980"/>
            <a:ext cx="3048000" cy="2362200"/>
            <a:chOff x="2448" y="2592"/>
            <a:chExt cx="2784" cy="1488"/>
          </a:xfrm>
        </p:grpSpPr>
        <p:sp>
          <p:nvSpPr>
            <p:cNvPr id="41994" name="Rectangle 2058"/>
            <p:cNvSpPr>
              <a:spLocks noChangeArrowheads="1"/>
            </p:cNvSpPr>
            <p:nvPr/>
          </p:nvSpPr>
          <p:spPr bwMode="auto">
            <a:xfrm>
              <a:off x="2448" y="2592"/>
              <a:ext cx="2784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995" name="Rectangle 2059"/>
            <p:cNvSpPr>
              <a:spLocks noChangeArrowheads="1"/>
            </p:cNvSpPr>
            <p:nvPr/>
          </p:nvSpPr>
          <p:spPr bwMode="auto">
            <a:xfrm>
              <a:off x="2592" y="2640"/>
              <a:ext cx="2395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Matrix:</a:t>
              </a:r>
              <a:endParaRPr lang="en-US" sz="2000"/>
            </a:p>
            <a:p>
              <a:r>
                <a:rPr lang="en-US" sz="2000">
                  <a:latin typeface="Courier New" pitchFamily="49" charset="0"/>
                </a:rPr>
                <a:t>&gt;&gt; A=[1 2; 3 4];</a:t>
              </a:r>
            </a:p>
            <a:p>
              <a:r>
                <a:rPr lang="en-US" sz="2000">
                  <a:latin typeface="Courier New" pitchFamily="49" charset="0"/>
                </a:rPr>
                <a:t>&gt;&gt; A'</a:t>
              </a:r>
            </a:p>
            <a:p>
              <a:r>
                <a:rPr lang="en-US" sz="2000">
                  <a:latin typeface="Courier New" pitchFamily="49" charset="0"/>
                </a:rPr>
                <a:t>ans =</a:t>
              </a:r>
            </a:p>
            <a:p>
              <a:r>
                <a:rPr lang="en-US" sz="2000">
                  <a:latin typeface="Courier New" pitchFamily="49" charset="0"/>
                </a:rPr>
                <a:t>     1     3</a:t>
              </a:r>
            </a:p>
            <a:p>
              <a:r>
                <a:rPr lang="en-US" sz="2000">
                  <a:latin typeface="Courier New" pitchFamily="49" charset="0"/>
                </a:rPr>
                <a:t>     2     4</a:t>
              </a:r>
            </a:p>
            <a:p>
              <a:endParaRPr lang="en-US" sz="2000">
                <a:latin typeface="Courier New" pitchFamily="49" charset="0"/>
              </a:endParaRPr>
            </a:p>
          </p:txBody>
        </p:sp>
      </p:grpSp>
      <p:sp>
        <p:nvSpPr>
          <p:cNvPr id="41997" name="Rectangle 2061"/>
          <p:cNvSpPr>
            <a:spLocks noChangeArrowheads="1"/>
          </p:cNvSpPr>
          <p:nvPr/>
        </p:nvSpPr>
        <p:spPr bwMode="auto">
          <a:xfrm>
            <a:off x="2971800" y="1066800"/>
            <a:ext cx="4724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998" name="Rectangle 2062"/>
          <p:cNvSpPr>
            <a:spLocks noChangeArrowheads="1"/>
          </p:cNvSpPr>
          <p:nvPr/>
        </p:nvSpPr>
        <p:spPr bwMode="auto">
          <a:xfrm>
            <a:off x="3092450" y="1143000"/>
            <a:ext cx="35369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&gt;&gt; A = [16 3; 5 10]</a:t>
            </a:r>
          </a:p>
          <a:p>
            <a:r>
              <a:rPr lang="en-US" sz="2000">
                <a:latin typeface="Courier New" pitchFamily="49" charset="0"/>
              </a:rPr>
              <a:t>  A =    16     3     </a:t>
            </a:r>
          </a:p>
          <a:p>
            <a:r>
              <a:rPr lang="en-US" sz="2000">
                <a:latin typeface="Courier New" pitchFamily="49" charset="0"/>
              </a:rPr>
              <a:t>          5    10 </a:t>
            </a:r>
          </a:p>
          <a:p>
            <a:r>
              <a:rPr lang="en-US" sz="2000">
                <a:latin typeface="Courier New" pitchFamily="49" charset="0"/>
              </a:rPr>
              <a:t>&gt;&gt; B = [3 4 5</a:t>
            </a:r>
          </a:p>
          <a:p>
            <a:r>
              <a:rPr lang="en-US" sz="2000">
                <a:latin typeface="Courier New" pitchFamily="49" charset="0"/>
              </a:rPr>
              <a:t>  6 7 8]</a:t>
            </a:r>
          </a:p>
          <a:p>
            <a:r>
              <a:rPr lang="en-US" sz="2000">
                <a:latin typeface="Courier New" pitchFamily="49" charset="0"/>
              </a:rPr>
              <a:t>  B = 3  4  5</a:t>
            </a:r>
          </a:p>
          <a:p>
            <a:r>
              <a:rPr lang="en-US" sz="2000">
                <a:latin typeface="Courier New" pitchFamily="49" charset="0"/>
              </a:rPr>
              <a:t>      6  7  8 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5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Creating Vectors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5800" y="1143000"/>
            <a:ext cx="7620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1143000"/>
            <a:ext cx="6889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Create vector with equally spaced intervals</a:t>
            </a:r>
            <a:endParaRPr lang="en-US" sz="2000"/>
          </a:p>
          <a:p>
            <a:r>
              <a:rPr lang="en-US" sz="2000">
                <a:latin typeface="Courier New" pitchFamily="49" charset="0"/>
              </a:rPr>
              <a:t>&gt;&gt; x=0:0.5:pi</a:t>
            </a:r>
          </a:p>
          <a:p>
            <a:r>
              <a:rPr lang="en-US" sz="2000">
                <a:latin typeface="Courier New" pitchFamily="49" charset="0"/>
              </a:rPr>
              <a:t>x =</a:t>
            </a:r>
          </a:p>
          <a:p>
            <a:r>
              <a:rPr lang="en-US" sz="2000">
                <a:latin typeface="Courier New" pitchFamily="49" charset="0"/>
              </a:rPr>
              <a:t> 0 0.5000 1.0000 1.5000 2.0000 2.5000 3.0000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5800" y="2819400"/>
            <a:ext cx="7620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2819400"/>
            <a:ext cx="71945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Create vector with </a:t>
            </a:r>
            <a:r>
              <a:rPr lang="en-US" i="1"/>
              <a:t>n </a:t>
            </a:r>
            <a:r>
              <a:rPr lang="en-US"/>
              <a:t>equally spaced intervals</a:t>
            </a:r>
            <a:endParaRPr lang="en-US" sz="2000"/>
          </a:p>
          <a:p>
            <a:r>
              <a:rPr lang="en-US" sz="2000">
                <a:latin typeface="Courier New" pitchFamily="49" charset="0"/>
              </a:rPr>
              <a:t>&gt;&gt; x=linspace(0, pi, 7)</a:t>
            </a:r>
          </a:p>
          <a:p>
            <a:r>
              <a:rPr lang="en-US" sz="2000">
                <a:latin typeface="Courier New" pitchFamily="49" charset="0"/>
              </a:rPr>
              <a:t>x =         </a:t>
            </a:r>
          </a:p>
          <a:p>
            <a:r>
              <a:rPr lang="en-US" sz="2000">
                <a:latin typeface="Courier New" pitchFamily="49" charset="0"/>
              </a:rPr>
              <a:t>  0 0.5236 1.0472 1.5708 2.0944 2.6180 3.1416 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4495800"/>
            <a:ext cx="7620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62000" y="4495800"/>
            <a:ext cx="7346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Equal spaced intervals in logarithm space</a:t>
            </a:r>
            <a:endParaRPr lang="en-US" sz="2000">
              <a:latin typeface="Courier" pitchFamily="34" charset="0"/>
            </a:endParaRPr>
          </a:p>
          <a:p>
            <a:r>
              <a:rPr lang="en-US" sz="2000">
                <a:latin typeface="Courier New" pitchFamily="49" charset="0"/>
              </a:rPr>
              <a:t>&gt;&gt; x=logspace(1,2,7)</a:t>
            </a:r>
          </a:p>
          <a:p>
            <a:r>
              <a:rPr lang="en-US" sz="2000">
                <a:latin typeface="Courier New" pitchFamily="49" charset="0"/>
              </a:rPr>
              <a:t>x =   </a:t>
            </a:r>
          </a:p>
          <a:p>
            <a:r>
              <a:rPr lang="en-US" sz="2000">
                <a:latin typeface="Courier New" pitchFamily="49" charset="0"/>
              </a:rPr>
              <a:t>  10.0000 14.6780 21.5443 … 68.1292  100.0000 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85800" y="61722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Note: MATLAB uses pi to represent       , uses i or j to represent imaginary unit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572000" y="6248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248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201" y="6356350"/>
            <a:ext cx="381000" cy="365125"/>
          </a:xfrm>
        </p:spPr>
        <p:txBody>
          <a:bodyPr/>
          <a:lstStyle/>
          <a:p>
            <a:fld id="{DAD63442-7D9E-5D4A-A5AF-A14AF3124EE3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7933" y="6356350"/>
            <a:ext cx="3208867" cy="365125"/>
          </a:xfrm>
        </p:spPr>
        <p:txBody>
          <a:bodyPr/>
          <a:lstStyle/>
          <a:p>
            <a:r>
              <a:rPr lang="pt-BR" dirty="0" smtClean="0"/>
              <a:t>Aprendizagem de Máquina – IN1102</a:t>
            </a:r>
          </a:p>
          <a:p>
            <a:r>
              <a:rPr lang="pt-BR" dirty="0" smtClean="0"/>
              <a:t>MATLAB – Basics </a:t>
            </a:r>
          </a:p>
          <a:p>
            <a:r>
              <a:rPr lang="en-US" dirty="0" smtClean="0"/>
              <a:t>© 2014 – </a:t>
            </a:r>
            <a:r>
              <a:rPr lang="en-US" dirty="0" err="1" smtClean="0"/>
              <a:t>Arley</a:t>
            </a:r>
            <a:r>
              <a:rPr lang="en-US" dirty="0" smtClean="0"/>
              <a:t> </a:t>
            </a:r>
            <a:r>
              <a:rPr lang="en-US" dirty="0" err="1" smtClean="0"/>
              <a:t>Ristar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3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16941</TotalTime>
  <Words>2609</Words>
  <Application>Microsoft Office PowerPoint</Application>
  <PresentationFormat>On-screen Show (4:3)</PresentationFormat>
  <Paragraphs>600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MATLAB - Basics</vt:lpstr>
      <vt:lpstr>Outline </vt:lpstr>
      <vt:lpstr>What is MATLAB</vt:lpstr>
      <vt:lpstr>The MATLAB System</vt:lpstr>
      <vt:lpstr>The MATLAB Desktop</vt:lpstr>
      <vt:lpstr>Matrices &amp; Vectors</vt:lpstr>
      <vt:lpstr>Matrices &amp; Vectors - II</vt:lpstr>
      <vt:lpstr>Creating Vectors and Matrices</vt:lpstr>
      <vt:lpstr>Creating Vectors</vt:lpstr>
      <vt:lpstr>Creating Matrices</vt:lpstr>
      <vt:lpstr>Matrix operations</vt:lpstr>
      <vt:lpstr>Array Operations</vt:lpstr>
      <vt:lpstr>PowerPoint Presentation</vt:lpstr>
      <vt:lpstr>PowerPoint Presentation</vt:lpstr>
      <vt:lpstr>Adding Elements to a Vector or a Matrix</vt:lpstr>
      <vt:lpstr>Programming in MATLAB:  Scripts</vt:lpstr>
      <vt:lpstr>Programming MATLAB: Functions</vt:lpstr>
      <vt:lpstr>Programming in MATLAB – functions II</vt:lpstr>
      <vt:lpstr>Programming in MATLAB-subfunctions</vt:lpstr>
      <vt:lpstr>Flow control</vt:lpstr>
      <vt:lpstr>Try to avoid for loop</vt:lpstr>
      <vt:lpstr>Examples- if/else  I</vt:lpstr>
      <vt:lpstr>Example – if/else II</vt:lpstr>
      <vt:lpstr>Examples- for/while loop</vt:lpstr>
      <vt:lpstr>Examples-for/while loop</vt:lpstr>
      <vt:lpstr>Workspace</vt:lpstr>
      <vt:lpstr>File I/O</vt:lpstr>
      <vt:lpstr>Graphics - 2D Plots</vt:lpstr>
      <vt:lpstr>Graphics - Overlay Plots</vt:lpstr>
      <vt:lpstr>Graphics - Annotation</vt:lpstr>
      <vt:lpstr>Graphics - Annotation</vt:lpstr>
      <vt:lpstr>PowerPoint Presentation</vt:lpstr>
      <vt:lpstr>Subplots</vt:lpstr>
      <vt:lpstr>Save plots</vt:lpstr>
      <vt:lpstr>Bar Graphs</vt:lpstr>
      <vt:lpstr>Pie Charts</vt:lpstr>
      <vt:lpstr>Histogram</vt:lpstr>
      <vt:lpstr>Convolution</vt:lpstr>
      <vt:lpstr>Convolution examples</vt:lpstr>
      <vt:lpstr>Convolution – examples </vt:lpstr>
      <vt:lpstr>Convolution – examples </vt:lpstr>
      <vt:lpstr>PowerPoint Presentation</vt:lpstr>
      <vt:lpstr>Questions?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me@arleyristar.com</dc:creator>
  <cp:lastModifiedBy>Cristina</cp:lastModifiedBy>
  <cp:revision>316</cp:revision>
  <cp:lastPrinted>2011-06-01T19:47:58Z</cp:lastPrinted>
  <dcterms:created xsi:type="dcterms:W3CDTF">2011-06-13T20:25:49Z</dcterms:created>
  <dcterms:modified xsi:type="dcterms:W3CDTF">2014-06-09T19:59:21Z</dcterms:modified>
</cp:coreProperties>
</file>