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2" r:id="rId17"/>
    <p:sldId id="283" r:id="rId18"/>
    <p:sldId id="284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5" r:id="rId30"/>
    <p:sldId id="286" r:id="rId31"/>
    <p:sldId id="287" r:id="rId32"/>
    <p:sldId id="281" r:id="rId33"/>
    <p:sldId id="288" r:id="rId34"/>
    <p:sldId id="289" r:id="rId35"/>
    <p:sldId id="291" r:id="rId36"/>
    <p:sldId id="292" r:id="rId37"/>
    <p:sldId id="293" r:id="rId38"/>
    <p:sldId id="294" r:id="rId39"/>
    <p:sldId id="295" r:id="rId40"/>
    <p:sldId id="290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C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79" autoAdjust="0"/>
    <p:restoredTop sz="88328" autoAdjust="0"/>
  </p:normalViewPr>
  <p:slideViewPr>
    <p:cSldViewPr snapToGrid="0" snapToObjects="1">
      <p:cViewPr varScale="1">
        <p:scale>
          <a:sx n="92" d="100"/>
          <a:sy n="92" d="100"/>
        </p:scale>
        <p:origin x="-11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5A2AF-9F2E-D74A-9882-8A6F58FF7922}" type="datetimeFigureOut">
              <a:rPr lang="en-US" smtClean="0"/>
              <a:pPr/>
              <a:t>11/9/2013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E6059-0ABD-6848-9F00-D576E4C7E24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37156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E35AF-158C-7C41-B3EB-AD54319CCCBA}" type="datetimeFigureOut">
              <a:rPr lang="en-US" smtClean="0"/>
              <a:pPr/>
              <a:t>11/9/2013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31EC0-6F23-144A-A9B9-909D09A8EFAB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81723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rgbClr val="800000"/>
            </a:gs>
            <a:gs pos="100000">
              <a:srgbClr val="800000"/>
            </a:gs>
            <a:gs pos="50000">
              <a:srgbClr val="CC3333"/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5200" y="1179229"/>
            <a:ext cx="6451600" cy="1892092"/>
          </a:xfrm>
        </p:spPr>
        <p:txBody>
          <a:bodyPr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5200" y="3296598"/>
            <a:ext cx="571863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Click to edit Master subtitle style</a:t>
            </a:r>
            <a:endParaRPr lang="pt-B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7933" y="6356350"/>
            <a:ext cx="32088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r>
              <a:rPr lang="pt-BR" dirty="0" smtClean="0"/>
              <a:t>Sistemas Inteligentes – IF864</a:t>
            </a:r>
          </a:p>
          <a:p>
            <a:r>
              <a:rPr lang="pt-BR" dirty="0" smtClean="0"/>
              <a:t>Projeto de Redes Neurais</a:t>
            </a:r>
          </a:p>
          <a:p>
            <a:r>
              <a:rPr lang="en-US" dirty="0" smtClean="0"/>
              <a:t>© 2013 – </a:t>
            </a:r>
            <a:r>
              <a:rPr lang="en-US" dirty="0" err="1" smtClean="0"/>
              <a:t>Monitoria</a:t>
            </a:r>
            <a:r>
              <a:rPr lang="en-US" dirty="0" smtClean="0"/>
              <a:t> SI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3442-7D9E-5D4A-A5AF-A14AF3124EE3}" type="slidenum">
              <a:rPr lang="pt-BR" smtClean="0"/>
              <a:pPr/>
              <a:t>‹#›</a:t>
            </a:fld>
            <a:endParaRPr lang="pt-BR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66700" y="1002781"/>
            <a:ext cx="8661400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7933" y="6356350"/>
            <a:ext cx="32088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r>
              <a:rPr lang="pt-BR" dirty="0" smtClean="0"/>
              <a:t>Sistemas Inteligentes – IF864</a:t>
            </a:r>
          </a:p>
          <a:p>
            <a:r>
              <a:rPr lang="pt-BR" dirty="0" smtClean="0"/>
              <a:t>Projeto de Redes Neurais</a:t>
            </a:r>
          </a:p>
          <a:p>
            <a:r>
              <a:rPr lang="en-US" dirty="0" smtClean="0"/>
              <a:t>© 2013 – </a:t>
            </a:r>
            <a:r>
              <a:rPr lang="en-US" dirty="0" err="1" smtClean="0"/>
              <a:t>Monitoria</a:t>
            </a:r>
            <a:r>
              <a:rPr lang="en-US" dirty="0" smtClean="0"/>
              <a:t> SI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3442-7D9E-5D4A-A5AF-A14AF3124EE3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7933" y="6356350"/>
            <a:ext cx="32088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r>
              <a:rPr lang="pt-BR" dirty="0" smtClean="0"/>
              <a:t>Sistemas Inteligentes – IF864</a:t>
            </a:r>
          </a:p>
          <a:p>
            <a:r>
              <a:rPr lang="pt-BR" dirty="0" smtClean="0"/>
              <a:t>Projeto de Redes Neurais</a:t>
            </a:r>
          </a:p>
          <a:p>
            <a:r>
              <a:rPr lang="en-US" dirty="0" smtClean="0"/>
              <a:t>© 2013 – </a:t>
            </a:r>
            <a:r>
              <a:rPr lang="en-US" dirty="0" err="1" smtClean="0"/>
              <a:t>Monitoria</a:t>
            </a:r>
            <a:r>
              <a:rPr lang="en-US" dirty="0" smtClean="0"/>
              <a:t> SI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036" y="6226698"/>
            <a:ext cx="9146035" cy="6331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7" descr="logo cin 11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6567" y="6285965"/>
            <a:ext cx="1417305" cy="552276"/>
          </a:xfrm>
          <a:prstGeom prst="rect">
            <a:avLst/>
          </a:prstGeom>
        </p:spPr>
      </p:pic>
      <p:pic>
        <p:nvPicPr>
          <p:cNvPr id="9" name="Picture 8" descr="logo ufpe 33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63335" y="6247865"/>
            <a:ext cx="3797928" cy="61013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rot="5400000">
            <a:off x="1235254" y="6546851"/>
            <a:ext cx="5715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4534"/>
            <a:ext cx="8229600" cy="4991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7933" y="6356350"/>
            <a:ext cx="32088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r>
              <a:rPr lang="pt-BR" dirty="0" smtClean="0"/>
              <a:t>Sistemas Inteligentes – IF864</a:t>
            </a:r>
          </a:p>
          <a:p>
            <a:r>
              <a:rPr lang="pt-BR" dirty="0" smtClean="0"/>
              <a:t>Projeto de Redes Neurais</a:t>
            </a:r>
          </a:p>
          <a:p>
            <a:r>
              <a:rPr lang="en-US" dirty="0" smtClean="0"/>
              <a:t>© 2013 – </a:t>
            </a:r>
            <a:r>
              <a:rPr lang="en-US" dirty="0" err="1" smtClean="0"/>
              <a:t>Arley</a:t>
            </a:r>
            <a:r>
              <a:rPr lang="en-US" dirty="0" smtClean="0"/>
              <a:t> </a:t>
            </a:r>
            <a:r>
              <a:rPr lang="en-US" dirty="0" err="1" smtClean="0"/>
              <a:t>Ristar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2201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DAD63442-7D9E-5D4A-A5AF-A14AF3124EE3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ma@cin.ufpe.br" TargetMode="External"/><Relationship Id="rId2" Type="http://schemas.openxmlformats.org/officeDocument/2006/relationships/hyperlink" Target="mailto:arrr2@cin.ufpe.b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tma@cin.ufpe.br" TargetMode="External"/><Relationship Id="rId2" Type="http://schemas.openxmlformats.org/officeDocument/2006/relationships/hyperlink" Target="mailto:arrr2@cin.ufpe.b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Projeto de Redes Neurais e MATLAB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3882" y="3296597"/>
            <a:ext cx="6442363" cy="2885993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Centro de Informática</a:t>
            </a:r>
          </a:p>
          <a:p>
            <a:r>
              <a:rPr lang="pt-BR" dirty="0"/>
              <a:t>Universidade Federal de Pernambuco</a:t>
            </a:r>
          </a:p>
          <a:p>
            <a:r>
              <a:rPr lang="pt-BR" dirty="0"/>
              <a:t>Sistemas Inteligentes – IF684</a:t>
            </a:r>
          </a:p>
          <a:p>
            <a:endParaRPr lang="pt-BR" dirty="0"/>
          </a:p>
          <a:p>
            <a:r>
              <a:rPr lang="pt-BR" dirty="0"/>
              <a:t>Arley Ristar – </a:t>
            </a:r>
            <a:r>
              <a:rPr lang="pt-BR" dirty="0" smtClean="0">
                <a:hlinkClick r:id="rId2"/>
              </a:rPr>
              <a:t>arrr2@cin.ufpe.br</a:t>
            </a:r>
            <a:endParaRPr lang="pt-BR" dirty="0" smtClean="0"/>
          </a:p>
          <a:p>
            <a:r>
              <a:rPr lang="pt-BR" dirty="0" smtClean="0"/>
              <a:t>Thiago Miotto – </a:t>
            </a:r>
            <a:r>
              <a:rPr lang="pt-BR" dirty="0" smtClean="0">
                <a:hlinkClick r:id="rId3"/>
              </a:rPr>
              <a:t>tma@cin.ufpe.br</a:t>
            </a:r>
            <a:endParaRPr lang="pt-BR" dirty="0" smtClean="0"/>
          </a:p>
          <a:p>
            <a:r>
              <a:rPr lang="pt-BR" dirty="0" smtClean="0"/>
              <a:t>Baseado </a:t>
            </a:r>
            <a:r>
              <a:rPr lang="pt-BR" dirty="0"/>
              <a:t>na apresentação de </a:t>
            </a:r>
            <a:r>
              <a:rPr lang="pt-BR" dirty="0" smtClean="0"/>
              <a:t>Alice Lucena</a:t>
            </a:r>
            <a:endParaRPr lang="pt-B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7933" y="6356350"/>
            <a:ext cx="3208867" cy="365125"/>
          </a:xfrm>
        </p:spPr>
        <p:txBody>
          <a:bodyPr/>
          <a:lstStyle/>
          <a:p>
            <a:r>
              <a:rPr lang="pt-BR" dirty="0" smtClean="0"/>
              <a:t>Sistemas Inteligentes – IF864</a:t>
            </a:r>
          </a:p>
          <a:p>
            <a:r>
              <a:rPr lang="pt-BR" dirty="0" smtClean="0"/>
              <a:t>Projeto de Redes Neurais</a:t>
            </a:r>
          </a:p>
          <a:p>
            <a:r>
              <a:rPr lang="en-US" dirty="0" smtClean="0"/>
              <a:t>© 2013 – </a:t>
            </a:r>
            <a:r>
              <a:rPr lang="en-US" dirty="0" err="1" smtClean="0"/>
              <a:t>Monitoria</a:t>
            </a:r>
            <a:r>
              <a:rPr lang="en-US" dirty="0" smtClean="0"/>
              <a:t> SI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348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/>
              <a:t>O que é isso?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3442-7D9E-5D4A-A5AF-A14AF3124EE3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Sistemas Inteligentes – IF864</a:t>
            </a:r>
          </a:p>
          <a:p>
            <a:r>
              <a:rPr lang="pt-BR" smtClean="0"/>
              <a:t>Projeto de Redes Neurais</a:t>
            </a:r>
          </a:p>
          <a:p>
            <a:r>
              <a:rPr lang="en-US" smtClean="0"/>
              <a:t>© 2013 – </a:t>
            </a:r>
            <a:r>
              <a:rPr lang="en-US" smtClean="0"/>
              <a:t>Monitoria SI</a:t>
            </a:r>
            <a:endParaRPr lang="pt-BR" dirty="0"/>
          </a:p>
        </p:txBody>
      </p:sp>
      <p:pic>
        <p:nvPicPr>
          <p:cNvPr id="1029" name="Picture 5" descr="H:\Monitoria\Funny-Bear-Pictures-1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12" y="3047244"/>
            <a:ext cx="3552886" cy="303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nimaljpg.com/wp-content/uploads/2012/05/funnybearhaveaf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058" y="1215737"/>
            <a:ext cx="3858781" cy="289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Monitoria\macarena-632x4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839" y="1215736"/>
            <a:ext cx="2178463" cy="474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7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/>
              <a:t>E isso?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3442-7D9E-5D4A-A5AF-A14AF3124EE3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Sistemas Inteligentes – IF864</a:t>
            </a:r>
          </a:p>
          <a:p>
            <a:r>
              <a:rPr lang="pt-BR" smtClean="0"/>
              <a:t>Projeto de Redes Neurais</a:t>
            </a:r>
          </a:p>
          <a:p>
            <a:r>
              <a:rPr lang="en-US" smtClean="0"/>
              <a:t>© 2013 – </a:t>
            </a:r>
            <a:r>
              <a:rPr lang="en-US" smtClean="0"/>
              <a:t>Monitoria SI</a:t>
            </a:r>
            <a:endParaRPr lang="pt-BR" dirty="0"/>
          </a:p>
        </p:txBody>
      </p:sp>
      <p:pic>
        <p:nvPicPr>
          <p:cNvPr id="3076" name="Picture 4" descr="H:\Monitoria\funny-b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55" y="3149184"/>
            <a:ext cx="3276247" cy="277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:\Monitoria\polar-bear-slipping-on-ice-funny-sing-wallpa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787" y="3622218"/>
            <a:ext cx="4126414" cy="256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:\Monitoria\funny-polar-bear-danc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334" y="1247045"/>
            <a:ext cx="3886227" cy="275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12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/>
              <a:t>Como vocês sabem?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3442-7D9E-5D4A-A5AF-A14AF3124EE3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Sistemas Inteligentes – IF864</a:t>
            </a:r>
          </a:p>
          <a:p>
            <a:r>
              <a:rPr lang="pt-BR" smtClean="0"/>
              <a:t>Projeto de Redes Neurais</a:t>
            </a:r>
          </a:p>
          <a:p>
            <a:r>
              <a:rPr lang="en-US" smtClean="0"/>
              <a:t>© 2013 – </a:t>
            </a:r>
            <a:r>
              <a:rPr lang="en-US" smtClean="0"/>
              <a:t>Monitoria SI</a:t>
            </a:r>
            <a:endParaRPr lang="pt-BR" dirty="0"/>
          </a:p>
        </p:txBody>
      </p:sp>
      <p:sp>
        <p:nvSpPr>
          <p:cNvPr id="7" name="Espaço Reservado para Conteúdo 1"/>
          <p:cNvSpPr>
            <a:spLocks noGrp="1"/>
          </p:cNvSpPr>
          <p:nvPr/>
        </p:nvSpPr>
        <p:spPr bwMode="auto">
          <a:xfrm>
            <a:off x="5489728" y="1328118"/>
            <a:ext cx="3449782" cy="85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pt-BR" sz="1800" dirty="0" smtClean="0"/>
              <a:t>    </a:t>
            </a:r>
            <a:r>
              <a:rPr lang="pt-BR" sz="2600" dirty="0" smtClean="0"/>
              <a:t>Como se sabe que um </a:t>
            </a:r>
            <a:r>
              <a:rPr lang="pt-BR" sz="2600" dirty="0" smtClean="0"/>
              <a:t>urso é </a:t>
            </a:r>
            <a:r>
              <a:rPr lang="pt-BR" sz="2600" dirty="0" smtClean="0"/>
              <a:t>um urso?</a:t>
            </a:r>
          </a:p>
        </p:txBody>
      </p:sp>
      <p:pic>
        <p:nvPicPr>
          <p:cNvPr id="2052" name="Picture 4" descr="What do you mean im not a bear I have all the Koalifications | Koala can't believe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728" y="2256743"/>
            <a:ext cx="3449782" cy="367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repare your Project | Rape Ew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25" y="1029656"/>
            <a:ext cx="3378437" cy="245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 know the answer I just don't raise my hand | Confession Be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0" y="3262746"/>
            <a:ext cx="3189629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78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/>
              <a:t>Entendi nada...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3442-7D9E-5D4A-A5AF-A14AF3124EE3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Sistemas Inteligentes – IF864</a:t>
            </a:r>
          </a:p>
          <a:p>
            <a:r>
              <a:rPr lang="pt-BR" smtClean="0"/>
              <a:t>Projeto de Redes Neurais</a:t>
            </a:r>
          </a:p>
          <a:p>
            <a:r>
              <a:rPr lang="en-US" smtClean="0"/>
              <a:t>© 2013 – </a:t>
            </a:r>
            <a:r>
              <a:rPr lang="en-US" smtClean="0"/>
              <a:t>Monitoria SI</a:t>
            </a:r>
            <a:endParaRPr lang="pt-BR" dirty="0"/>
          </a:p>
        </p:txBody>
      </p:sp>
      <p:pic>
        <p:nvPicPr>
          <p:cNvPr id="6" name="Picture 5" descr="http://www.cerebromente.org.br/n05/tecnologia/image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8456" y="1141695"/>
            <a:ext cx="6733343" cy="3600400"/>
          </a:xfrm>
          <a:prstGeom prst="rect">
            <a:avLst/>
          </a:prstGeom>
          <a:noFill/>
        </p:spPr>
      </p:pic>
      <p:pic>
        <p:nvPicPr>
          <p:cNvPr id="7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480" y="4958119"/>
            <a:ext cx="6192688" cy="131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Pré-processamento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3442-7D9E-5D4A-A5AF-A14AF3124EE3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Sistemas Inteligentes – IF864</a:t>
            </a:r>
          </a:p>
          <a:p>
            <a:r>
              <a:rPr lang="pt-BR" smtClean="0"/>
              <a:t>Projeto de Redes Neurais</a:t>
            </a:r>
          </a:p>
          <a:p>
            <a:r>
              <a:rPr lang="en-US" smtClean="0"/>
              <a:t>© 2013 – </a:t>
            </a:r>
            <a:r>
              <a:rPr lang="en-US" smtClean="0"/>
              <a:t>Monitoria SI</a:t>
            </a: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0" y="1302019"/>
            <a:ext cx="8663995" cy="235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1792" lvl="1" algn="just" eaLnBrk="1" fontAlgn="auto" hangingPunct="1"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pt-BR" sz="2000" dirty="0" smtClean="0"/>
              <a:t>	</a:t>
            </a:r>
            <a:r>
              <a:rPr lang="pt-BR" dirty="0" smtClean="0"/>
              <a:t>Neste projeto, não será cobrado, pois os dados já foram pré-processados</a:t>
            </a:r>
            <a:r>
              <a:rPr lang="pt-BR" dirty="0" smtClean="0"/>
              <a:t>.</a:t>
            </a:r>
            <a:endParaRPr lang="pt-BR" dirty="0" smtClean="0"/>
          </a:p>
          <a:p>
            <a:pPr marL="621792" lvl="1" algn="just" eaLnBrk="1" fontAlgn="auto" hangingPunct="1"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pt-BR" dirty="0" smtClean="0"/>
              <a:t>	É comum fazer normalização (para garantir que os valores estarão dentro de uma determinado intervalo). Nos problemas do </a:t>
            </a:r>
            <a:r>
              <a:rPr lang="pt-BR" i="1" dirty="0" err="1" smtClean="0"/>
              <a:t>Proben</a:t>
            </a:r>
            <a:r>
              <a:rPr lang="pt-BR" i="1" dirty="0" smtClean="0"/>
              <a:t> </a:t>
            </a:r>
            <a:r>
              <a:rPr lang="pt-BR" dirty="0" smtClean="0"/>
              <a:t>é usado o método </a:t>
            </a:r>
            <a:r>
              <a:rPr lang="pt-BR" dirty="0" err="1" smtClean="0"/>
              <a:t>min-max</a:t>
            </a:r>
            <a:r>
              <a:rPr lang="pt-BR" dirty="0" smtClean="0"/>
              <a:t>[0,1].</a:t>
            </a:r>
          </a:p>
          <a:p>
            <a:pPr marL="859536" lvl="2" algn="just" eaLnBrk="1" fontAlgn="auto" hangingPunct="1"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pt-BR" sz="2800" dirty="0" smtClean="0"/>
              <a:t>Exemplo de escalonamento para o intervalo [0,1]: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73932" y="1088740"/>
            <a:ext cx="2952328" cy="42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884" y="3732983"/>
            <a:ext cx="2474366" cy="8640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10"/>
          <p:cNvSpPr/>
          <p:nvPr/>
        </p:nvSpPr>
        <p:spPr>
          <a:xfrm>
            <a:off x="-176651" y="4742552"/>
            <a:ext cx="8840646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859536" lvl="2" algn="just" eaLnBrk="1" fontAlgn="auto" hangingPunct="1">
              <a:spcAft>
                <a:spcPts val="0"/>
              </a:spcAft>
              <a:buNone/>
              <a:defRPr/>
            </a:pPr>
            <a:r>
              <a:rPr lang="pt-BR" dirty="0"/>
              <a:t>O</a:t>
            </a:r>
            <a:r>
              <a:rPr lang="pt-BR" dirty="0" smtClean="0"/>
              <a:t>nde </a:t>
            </a:r>
            <a:r>
              <a:rPr lang="pt-BR" i="1" dirty="0"/>
              <a:t>x</a:t>
            </a:r>
            <a:r>
              <a:rPr lang="pt-BR" i="1" baseline="-25000" dirty="0"/>
              <a:t>norm</a:t>
            </a:r>
            <a:r>
              <a:rPr lang="pt-BR" i="1" dirty="0"/>
              <a:t> </a:t>
            </a:r>
            <a:r>
              <a:rPr lang="pt-BR" dirty="0"/>
              <a:t>é o valor normalizado correspondente ao valor original </a:t>
            </a:r>
            <a:r>
              <a:rPr lang="pt-BR" i="1" dirty="0"/>
              <a:t>x</a:t>
            </a:r>
            <a:r>
              <a:rPr lang="pt-BR" dirty="0"/>
              <a:t>, e </a:t>
            </a:r>
            <a:r>
              <a:rPr lang="pt-BR" i="1" dirty="0"/>
              <a:t>x</a:t>
            </a:r>
            <a:r>
              <a:rPr lang="pt-BR" i="1" baseline="-25000" dirty="0"/>
              <a:t>min</a:t>
            </a:r>
            <a:r>
              <a:rPr lang="pt-BR" dirty="0"/>
              <a:t> e </a:t>
            </a:r>
            <a:r>
              <a:rPr lang="pt-BR" i="1" dirty="0"/>
              <a:t>x</a:t>
            </a:r>
            <a:r>
              <a:rPr lang="pt-BR" i="1" baseline="-25000" dirty="0"/>
              <a:t>max</a:t>
            </a:r>
            <a:r>
              <a:rPr lang="pt-BR" dirty="0"/>
              <a:t> são os valores mínimo e máximo entre todos os valores (ou separadamente por atributo).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9846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Particionamento dos </a:t>
            </a:r>
            <a:r>
              <a:rPr lang="pt-BR" dirty="0" smtClean="0"/>
              <a:t>Dados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t-BR" sz="2400" b="1" dirty="0"/>
              <a:t>Particionamento de dados utilizado no </a:t>
            </a:r>
            <a:r>
              <a:rPr lang="pt-BR" sz="2400" b="1" i="1" dirty="0"/>
              <a:t>Proben1</a:t>
            </a:r>
            <a:r>
              <a:rPr lang="pt-BR" sz="2400" b="1" dirty="0"/>
              <a:t>:</a:t>
            </a:r>
          </a:p>
          <a:p>
            <a:pPr lvl="2"/>
            <a:r>
              <a:rPr lang="pt-BR" dirty="0"/>
              <a:t>50% dos padrões de cada classe escolhidos aleatoriamente para treinamento,</a:t>
            </a:r>
          </a:p>
          <a:p>
            <a:pPr lvl="2"/>
            <a:r>
              <a:rPr lang="pt-BR" dirty="0"/>
              <a:t>25% para validação,</a:t>
            </a:r>
          </a:p>
          <a:p>
            <a:pPr lvl="2"/>
            <a:r>
              <a:rPr lang="pt-BR" dirty="0"/>
              <a:t>25% para teste</a:t>
            </a:r>
            <a:r>
              <a:rPr lang="pt-BR" dirty="0" smtClean="0"/>
              <a:t>.</a:t>
            </a:r>
            <a:endParaRPr lang="pt-BR" sz="2400" dirty="0"/>
          </a:p>
          <a:p>
            <a:pPr lvl="1" algn="just">
              <a:spcBef>
                <a:spcPts val="1800"/>
              </a:spcBef>
              <a:buNone/>
            </a:pPr>
            <a:r>
              <a:rPr lang="pt-BR" sz="2400" dirty="0"/>
              <a:t>	É importante que as proporções entre as classes no conjunto completo de dados sejam mantidas nos conjuntos de treinamento, validação e teste.</a:t>
            </a:r>
          </a:p>
          <a:p>
            <a:pPr marL="0" lvl="1" indent="0" algn="ctr">
              <a:buNone/>
            </a:pPr>
            <a:r>
              <a:rPr lang="pt-BR" b="1" dirty="0">
                <a:solidFill>
                  <a:srgbClr val="C00000"/>
                </a:solidFill>
              </a:rPr>
              <a:t>Neste projeto, não será cobrado, pois cada arquivo de dados já está dividido em treinamento, validação e teste</a:t>
            </a:r>
            <a:r>
              <a:rPr lang="pt-BR" b="1" dirty="0" smtClean="0">
                <a:solidFill>
                  <a:srgbClr val="C00000"/>
                </a:solidFill>
              </a:rPr>
              <a:t>.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3442-7D9E-5D4A-A5AF-A14AF3124EE3}" type="slidenum">
              <a:rPr lang="pt-BR" smtClean="0"/>
              <a:pPr/>
              <a:t>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dirty="0" smtClean="0"/>
              <a:t>Sistemas Inteligentes – IF864</a:t>
            </a:r>
          </a:p>
          <a:p>
            <a:r>
              <a:rPr lang="pt-BR" dirty="0" smtClean="0"/>
              <a:t>Projeto de Redes Neurais</a:t>
            </a:r>
          </a:p>
          <a:p>
            <a:r>
              <a:rPr lang="en-US" dirty="0" smtClean="0"/>
              <a:t>© 2013 – </a:t>
            </a:r>
            <a:r>
              <a:rPr lang="en-US" dirty="0" err="1" smtClean="0"/>
              <a:t>Monitoria</a:t>
            </a:r>
            <a:r>
              <a:rPr lang="en-US" dirty="0" smtClean="0"/>
              <a:t> SI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46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386355" y="1132222"/>
            <a:ext cx="46085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Exemplo:</a:t>
            </a:r>
          </a:p>
        </p:txBody>
      </p: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179512" y="2199761"/>
            <a:ext cx="3635375" cy="3119437"/>
            <a:chOff x="432" y="1344"/>
            <a:chExt cx="1824" cy="192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672" y="1344"/>
              <a:ext cx="158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672" y="1344"/>
              <a:ext cx="1217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234  345  456  567  678  789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32" y="1344"/>
              <a:ext cx="240" cy="96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32" y="1344"/>
              <a:ext cx="240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432" y="1344"/>
              <a:ext cx="142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1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32" y="2112"/>
              <a:ext cx="240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100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72" y="1536"/>
              <a:ext cx="1584" cy="76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960" y="1824"/>
              <a:ext cx="41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>
                  <a:solidFill>
                    <a:srgbClr val="FF3300"/>
                  </a:solidFill>
                  <a:latin typeface="Lucida Sans Unicode" pitchFamily="34" charset="0"/>
                </a:rPr>
                <a:t>Classe A</a:t>
              </a:r>
            </a:p>
          </p:txBody>
        </p:sp>
        <p:sp>
          <p:nvSpPr>
            <p:cNvPr id="17" name="Rectangle 31"/>
            <p:cNvSpPr>
              <a:spLocks noChangeArrowheads="1"/>
            </p:cNvSpPr>
            <p:nvPr/>
          </p:nvSpPr>
          <p:spPr bwMode="auto">
            <a:xfrm>
              <a:off x="672" y="2304"/>
              <a:ext cx="1584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18" name="Text Box 32"/>
            <p:cNvSpPr txBox="1">
              <a:spLocks noChangeArrowheads="1"/>
            </p:cNvSpPr>
            <p:nvPr/>
          </p:nvSpPr>
          <p:spPr bwMode="auto">
            <a:xfrm>
              <a:off x="672" y="2304"/>
              <a:ext cx="1217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987  876  765  654  543  432</a:t>
              </a:r>
            </a:p>
          </p:txBody>
        </p:sp>
        <p:sp>
          <p:nvSpPr>
            <p:cNvPr id="19" name="Rectangle 33"/>
            <p:cNvSpPr>
              <a:spLocks noChangeArrowheads="1"/>
            </p:cNvSpPr>
            <p:nvPr/>
          </p:nvSpPr>
          <p:spPr bwMode="auto">
            <a:xfrm>
              <a:off x="432" y="2304"/>
              <a:ext cx="24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20" name="Rectangle 34"/>
            <p:cNvSpPr>
              <a:spLocks noChangeArrowheads="1"/>
            </p:cNvSpPr>
            <p:nvPr/>
          </p:nvSpPr>
          <p:spPr bwMode="auto">
            <a:xfrm>
              <a:off x="432" y="2304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21" name="Text Box 35"/>
            <p:cNvSpPr txBox="1">
              <a:spLocks noChangeArrowheads="1"/>
            </p:cNvSpPr>
            <p:nvPr/>
          </p:nvSpPr>
          <p:spPr bwMode="auto">
            <a:xfrm>
              <a:off x="432" y="2304"/>
              <a:ext cx="142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1</a:t>
              </a:r>
            </a:p>
          </p:txBody>
        </p:sp>
        <p:sp>
          <p:nvSpPr>
            <p:cNvPr id="22" name="Rectangle 36"/>
            <p:cNvSpPr>
              <a:spLocks noChangeArrowheads="1"/>
            </p:cNvSpPr>
            <p:nvPr/>
          </p:nvSpPr>
          <p:spPr bwMode="auto">
            <a:xfrm>
              <a:off x="432" y="3072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100</a:t>
              </a:r>
            </a:p>
          </p:txBody>
        </p:sp>
        <p:sp>
          <p:nvSpPr>
            <p:cNvPr id="23" name="Rectangle 37"/>
            <p:cNvSpPr>
              <a:spLocks noChangeArrowheads="1"/>
            </p:cNvSpPr>
            <p:nvPr/>
          </p:nvSpPr>
          <p:spPr bwMode="auto">
            <a:xfrm>
              <a:off x="654" y="2496"/>
              <a:ext cx="1584" cy="7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24" name="Text Box 38"/>
            <p:cNvSpPr txBox="1">
              <a:spLocks noChangeArrowheads="1"/>
            </p:cNvSpPr>
            <p:nvPr/>
          </p:nvSpPr>
          <p:spPr bwMode="auto">
            <a:xfrm>
              <a:off x="960" y="2784"/>
              <a:ext cx="401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>
                  <a:solidFill>
                    <a:srgbClr val="FF3300"/>
                  </a:solidFill>
                  <a:latin typeface="Lucida Sans Unicode" pitchFamily="34" charset="0"/>
                </a:rPr>
                <a:t>Classe B</a:t>
              </a:r>
            </a:p>
          </p:txBody>
        </p:sp>
      </p:grpSp>
      <p:sp>
        <p:nvSpPr>
          <p:cNvPr id="25" name="Text Box 51"/>
          <p:cNvSpPr txBox="1">
            <a:spLocks noChangeArrowheads="1"/>
          </p:cNvSpPr>
          <p:nvPr/>
        </p:nvSpPr>
        <p:spPr bwMode="auto">
          <a:xfrm>
            <a:off x="1763688" y="5157192"/>
            <a:ext cx="237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Lucida Sans Unicode" pitchFamily="34" charset="0"/>
            </a:endParaRPr>
          </a:p>
        </p:txBody>
      </p:sp>
      <p:grpSp>
        <p:nvGrpSpPr>
          <p:cNvPr id="26" name="Group 58"/>
          <p:cNvGrpSpPr>
            <a:grpSpLocks/>
          </p:cNvGrpSpPr>
          <p:nvPr/>
        </p:nvGrpSpPr>
        <p:grpSpPr bwMode="auto">
          <a:xfrm>
            <a:off x="3427289" y="2854109"/>
            <a:ext cx="1600200" cy="2209800"/>
            <a:chOff x="2256" y="1680"/>
            <a:chExt cx="1008" cy="1392"/>
          </a:xfrm>
        </p:grpSpPr>
        <p:sp>
          <p:nvSpPr>
            <p:cNvPr id="27" name="AutoShape 50"/>
            <p:cNvSpPr>
              <a:spLocks noChangeArrowheads="1"/>
            </p:cNvSpPr>
            <p:nvPr/>
          </p:nvSpPr>
          <p:spPr bwMode="auto">
            <a:xfrm>
              <a:off x="2256" y="1680"/>
              <a:ext cx="1008" cy="13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400">
                <a:latin typeface="Lucida Sans Unicode" pitchFamily="34" charset="0"/>
              </a:endParaRPr>
            </a:p>
          </p:txBody>
        </p:sp>
        <p:sp>
          <p:nvSpPr>
            <p:cNvPr id="28" name="Text Box 52"/>
            <p:cNvSpPr txBox="1">
              <a:spLocks noChangeArrowheads="1"/>
            </p:cNvSpPr>
            <p:nvPr/>
          </p:nvSpPr>
          <p:spPr bwMode="auto">
            <a:xfrm>
              <a:off x="2256" y="2064"/>
              <a:ext cx="81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400" b="1">
                  <a:solidFill>
                    <a:srgbClr val="FFFF00"/>
                  </a:solidFill>
                  <a:latin typeface="Lucida Sans Unicode" pitchFamily="34" charset="0"/>
                </a:rPr>
                <a:t>Normaliza e </a:t>
              </a:r>
            </a:p>
            <a:p>
              <a:pPr algn="ctr"/>
              <a:r>
                <a:rPr lang="pt-BR" sz="1400" b="1">
                  <a:solidFill>
                    <a:srgbClr val="FFFF00"/>
                  </a:solidFill>
                  <a:latin typeface="Lucida Sans Unicode" pitchFamily="34" charset="0"/>
                </a:rPr>
                <a:t>acrescenta </a:t>
              </a:r>
            </a:p>
            <a:p>
              <a:pPr algn="ctr"/>
              <a:r>
                <a:rPr lang="pt-BR" sz="1400" b="1">
                  <a:solidFill>
                    <a:srgbClr val="FFFF00"/>
                  </a:solidFill>
                  <a:latin typeface="Lucida Sans Unicode" pitchFamily="34" charset="0"/>
                </a:rPr>
                <a:t>saídas</a:t>
              </a:r>
            </a:p>
          </p:txBody>
        </p:sp>
      </p:grpSp>
      <p:grpSp>
        <p:nvGrpSpPr>
          <p:cNvPr id="29" name="Group 62"/>
          <p:cNvGrpSpPr>
            <a:grpSpLocks/>
          </p:cNvGrpSpPr>
          <p:nvPr/>
        </p:nvGrpSpPr>
        <p:grpSpPr bwMode="auto">
          <a:xfrm>
            <a:off x="4713164" y="2354046"/>
            <a:ext cx="5462587" cy="3048000"/>
            <a:chOff x="3264" y="1344"/>
            <a:chExt cx="2676" cy="1920"/>
          </a:xfrm>
        </p:grpSpPr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3504" y="1344"/>
              <a:ext cx="158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31" name="Text Box 21"/>
            <p:cNvSpPr txBox="1">
              <a:spLocks noChangeArrowheads="1"/>
            </p:cNvSpPr>
            <p:nvPr/>
          </p:nvSpPr>
          <p:spPr bwMode="auto">
            <a:xfrm>
              <a:off x="3504" y="1344"/>
              <a:ext cx="243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0.12 0.23 0.34 0.45 </a:t>
              </a:r>
              <a:r>
                <a:rPr lang="pt-BR" sz="1200" b="1">
                  <a:solidFill>
                    <a:srgbClr val="FF0000"/>
                  </a:solidFill>
                  <a:latin typeface="Lucida Sans Unicode" pitchFamily="34" charset="0"/>
                </a:rPr>
                <a:t>0.56</a:t>
              </a:r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 0.67</a:t>
              </a:r>
            </a:p>
          </p:txBody>
        </p:sp>
        <p:sp>
          <p:nvSpPr>
            <p:cNvPr id="32" name="Rectangle 22"/>
            <p:cNvSpPr>
              <a:spLocks noChangeArrowheads="1"/>
            </p:cNvSpPr>
            <p:nvPr/>
          </p:nvSpPr>
          <p:spPr bwMode="auto">
            <a:xfrm>
              <a:off x="3264" y="1344"/>
              <a:ext cx="240" cy="96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3264" y="1344"/>
              <a:ext cx="240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34" name="Text Box 24"/>
            <p:cNvSpPr txBox="1">
              <a:spLocks noChangeArrowheads="1"/>
            </p:cNvSpPr>
            <p:nvPr/>
          </p:nvSpPr>
          <p:spPr bwMode="auto">
            <a:xfrm>
              <a:off x="3264" y="1344"/>
              <a:ext cx="13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1</a:t>
              </a:r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3264" y="2112"/>
              <a:ext cx="240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100</a:t>
              </a:r>
            </a:p>
          </p:txBody>
        </p:sp>
        <p:sp>
          <p:nvSpPr>
            <p:cNvPr id="36" name="Rectangle 26"/>
            <p:cNvSpPr>
              <a:spLocks noChangeArrowheads="1"/>
            </p:cNvSpPr>
            <p:nvPr/>
          </p:nvSpPr>
          <p:spPr bwMode="auto">
            <a:xfrm>
              <a:off x="3504" y="1536"/>
              <a:ext cx="1872" cy="76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3792" y="1824"/>
              <a:ext cx="40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>
                  <a:solidFill>
                    <a:srgbClr val="FF3300"/>
                  </a:solidFill>
                  <a:latin typeface="Lucida Sans Unicode" pitchFamily="34" charset="0"/>
                </a:rPr>
                <a:t>Classe A</a:t>
              </a:r>
            </a:p>
          </p:txBody>
        </p:sp>
        <p:sp>
          <p:nvSpPr>
            <p:cNvPr id="38" name="Rectangle 29"/>
            <p:cNvSpPr>
              <a:spLocks noChangeArrowheads="1"/>
            </p:cNvSpPr>
            <p:nvPr/>
          </p:nvSpPr>
          <p:spPr bwMode="auto">
            <a:xfrm>
              <a:off x="5088" y="13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39" name="Text Box 30"/>
            <p:cNvSpPr txBox="1">
              <a:spLocks noChangeArrowheads="1"/>
            </p:cNvSpPr>
            <p:nvPr/>
          </p:nvSpPr>
          <p:spPr bwMode="auto">
            <a:xfrm>
              <a:off x="5088" y="1344"/>
              <a:ext cx="23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0  1</a:t>
              </a: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3504" y="2304"/>
              <a:ext cx="1584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41" name="Text Box 40"/>
            <p:cNvSpPr txBox="1">
              <a:spLocks noChangeArrowheads="1"/>
            </p:cNvSpPr>
            <p:nvPr/>
          </p:nvSpPr>
          <p:spPr bwMode="auto">
            <a:xfrm>
              <a:off x="3504" y="2304"/>
              <a:ext cx="121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0.87 0.76 0.65 0.54 0.43 0.32</a:t>
              </a: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3264" y="2304"/>
              <a:ext cx="24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3264" y="2304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44" name="Text Box 43"/>
            <p:cNvSpPr txBox="1">
              <a:spLocks noChangeArrowheads="1"/>
            </p:cNvSpPr>
            <p:nvPr/>
          </p:nvSpPr>
          <p:spPr bwMode="auto">
            <a:xfrm>
              <a:off x="3264" y="2304"/>
              <a:ext cx="13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1</a:t>
              </a:r>
            </a:p>
          </p:txBody>
        </p:sp>
        <p:sp>
          <p:nvSpPr>
            <p:cNvPr id="45" name="Rectangle 45"/>
            <p:cNvSpPr>
              <a:spLocks noChangeArrowheads="1"/>
            </p:cNvSpPr>
            <p:nvPr/>
          </p:nvSpPr>
          <p:spPr bwMode="auto">
            <a:xfrm>
              <a:off x="3504" y="2496"/>
              <a:ext cx="1872" cy="7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46" name="Text Box 46"/>
            <p:cNvSpPr txBox="1">
              <a:spLocks noChangeArrowheads="1"/>
            </p:cNvSpPr>
            <p:nvPr/>
          </p:nvSpPr>
          <p:spPr bwMode="auto">
            <a:xfrm>
              <a:off x="3792" y="2784"/>
              <a:ext cx="39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>
                  <a:solidFill>
                    <a:srgbClr val="FF3300"/>
                  </a:solidFill>
                  <a:latin typeface="Lucida Sans Unicode" pitchFamily="34" charset="0"/>
                </a:rPr>
                <a:t>Classe B</a:t>
              </a:r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5088" y="2304"/>
              <a:ext cx="28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48" name="Text Box 48"/>
            <p:cNvSpPr txBox="1">
              <a:spLocks noChangeArrowheads="1"/>
            </p:cNvSpPr>
            <p:nvPr/>
          </p:nvSpPr>
          <p:spPr bwMode="auto">
            <a:xfrm>
              <a:off x="5088" y="2304"/>
              <a:ext cx="23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1  0</a:t>
              </a:r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3264" y="3072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100</a:t>
              </a:r>
            </a:p>
          </p:txBody>
        </p:sp>
      </p:grpSp>
      <p:sp>
        <p:nvSpPr>
          <p:cNvPr id="5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7933" y="6356350"/>
            <a:ext cx="3208867" cy="365125"/>
          </a:xfrm>
        </p:spPr>
        <p:txBody>
          <a:bodyPr/>
          <a:lstStyle/>
          <a:p>
            <a:r>
              <a:rPr lang="pt-BR" dirty="0" smtClean="0"/>
              <a:t>Sistemas Inteligentes – IF864</a:t>
            </a:r>
          </a:p>
          <a:p>
            <a:r>
              <a:rPr lang="pt-BR" dirty="0" smtClean="0"/>
              <a:t>Projeto de Redes Neurais</a:t>
            </a:r>
          </a:p>
          <a:p>
            <a:r>
              <a:rPr lang="en-US" dirty="0" smtClean="0"/>
              <a:t>© 2013 – </a:t>
            </a:r>
            <a:r>
              <a:rPr lang="en-US" dirty="0" err="1" smtClean="0"/>
              <a:t>Monitoria</a:t>
            </a:r>
            <a:r>
              <a:rPr lang="en-US" dirty="0" smtClean="0"/>
              <a:t> SI</a:t>
            </a:r>
            <a:endParaRPr lang="pt-BR" dirty="0"/>
          </a:p>
        </p:txBody>
      </p:sp>
      <p:sp>
        <p:nvSpPr>
          <p:cNvPr id="5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12201" y="6356350"/>
            <a:ext cx="381000" cy="365125"/>
          </a:xfrm>
        </p:spPr>
        <p:txBody>
          <a:bodyPr/>
          <a:lstStyle/>
          <a:p>
            <a:fld id="{DAD63442-7D9E-5D4A-A5AF-A14AF3124EE3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Normalização dos Dados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955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99"/>
          <p:cNvGrpSpPr>
            <a:grpSpLocks/>
          </p:cNvGrpSpPr>
          <p:nvPr/>
        </p:nvGrpSpPr>
        <p:grpSpPr bwMode="auto">
          <a:xfrm>
            <a:off x="201488" y="1952564"/>
            <a:ext cx="2622550" cy="3048000"/>
            <a:chOff x="384" y="1440"/>
            <a:chExt cx="1268" cy="1920"/>
          </a:xfrm>
        </p:grpSpPr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624" y="1440"/>
              <a:ext cx="720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52" name="Text Box 6"/>
            <p:cNvSpPr txBox="1">
              <a:spLocks noChangeArrowheads="1"/>
            </p:cNvSpPr>
            <p:nvPr/>
          </p:nvSpPr>
          <p:spPr bwMode="auto">
            <a:xfrm>
              <a:off x="624" y="1440"/>
              <a:ext cx="7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0.12 ... 0.67</a:t>
              </a: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384" y="1440"/>
              <a:ext cx="240" cy="96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384" y="1440"/>
              <a:ext cx="240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55" name="Text Box 9"/>
            <p:cNvSpPr txBox="1">
              <a:spLocks noChangeArrowheads="1"/>
            </p:cNvSpPr>
            <p:nvPr/>
          </p:nvSpPr>
          <p:spPr bwMode="auto">
            <a:xfrm>
              <a:off x="384" y="144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1</a:t>
              </a: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84" y="2208"/>
              <a:ext cx="240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100</a:t>
              </a: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624" y="1632"/>
              <a:ext cx="1008" cy="76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58" name="Text Box 12"/>
            <p:cNvSpPr txBox="1">
              <a:spLocks noChangeArrowheads="1"/>
            </p:cNvSpPr>
            <p:nvPr/>
          </p:nvSpPr>
          <p:spPr bwMode="auto">
            <a:xfrm>
              <a:off x="720" y="1920"/>
              <a:ext cx="8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solidFill>
                    <a:srgbClr val="FF3300"/>
                  </a:solidFill>
                  <a:latin typeface="Lucida Sans Unicode" pitchFamily="34" charset="0"/>
                </a:rPr>
                <a:t>Classe A</a:t>
              </a: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1344" y="144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60" name="Text Box 14"/>
            <p:cNvSpPr txBox="1">
              <a:spLocks noChangeArrowheads="1"/>
            </p:cNvSpPr>
            <p:nvPr/>
          </p:nvSpPr>
          <p:spPr bwMode="auto">
            <a:xfrm>
              <a:off x="1344" y="1440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0  1</a:t>
              </a: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624" y="2400"/>
              <a:ext cx="100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62" name="Text Box 16"/>
            <p:cNvSpPr txBox="1">
              <a:spLocks noChangeArrowheads="1"/>
            </p:cNvSpPr>
            <p:nvPr/>
          </p:nvSpPr>
          <p:spPr bwMode="auto">
            <a:xfrm>
              <a:off x="624" y="2400"/>
              <a:ext cx="7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 dirty="0">
                  <a:solidFill>
                    <a:srgbClr val="FF3300"/>
                  </a:solidFill>
                  <a:latin typeface="Lucida Sans Unicode" pitchFamily="34" charset="0"/>
                </a:rPr>
                <a:t>0.87 ... 0.32</a:t>
              </a: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384" y="2400"/>
              <a:ext cx="24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384" y="2400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65" name="Text Box 19"/>
            <p:cNvSpPr txBox="1">
              <a:spLocks noChangeArrowheads="1"/>
            </p:cNvSpPr>
            <p:nvPr/>
          </p:nvSpPr>
          <p:spPr bwMode="auto">
            <a:xfrm>
              <a:off x="384" y="240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1</a:t>
              </a:r>
            </a:p>
          </p:txBody>
        </p:sp>
        <p:sp>
          <p:nvSpPr>
            <p:cNvPr id="66" name="Rectangle 20"/>
            <p:cNvSpPr>
              <a:spLocks noChangeArrowheads="1"/>
            </p:cNvSpPr>
            <p:nvPr/>
          </p:nvSpPr>
          <p:spPr bwMode="auto">
            <a:xfrm>
              <a:off x="624" y="2592"/>
              <a:ext cx="1008" cy="7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67" name="Text Box 21"/>
            <p:cNvSpPr txBox="1">
              <a:spLocks noChangeArrowheads="1"/>
            </p:cNvSpPr>
            <p:nvPr/>
          </p:nvSpPr>
          <p:spPr bwMode="auto">
            <a:xfrm>
              <a:off x="720" y="2880"/>
              <a:ext cx="7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solidFill>
                    <a:srgbClr val="FF3300"/>
                  </a:solidFill>
                  <a:latin typeface="Lucida Sans Unicode" pitchFamily="34" charset="0"/>
                </a:rPr>
                <a:t>Classe B</a:t>
              </a:r>
            </a:p>
          </p:txBody>
        </p:sp>
        <p:sp>
          <p:nvSpPr>
            <p:cNvPr id="68" name="Rectangle 22"/>
            <p:cNvSpPr>
              <a:spLocks noChangeArrowheads="1"/>
            </p:cNvSpPr>
            <p:nvPr/>
          </p:nvSpPr>
          <p:spPr bwMode="auto">
            <a:xfrm>
              <a:off x="1344" y="2400"/>
              <a:ext cx="28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69" name="Text Box 23"/>
            <p:cNvSpPr txBox="1">
              <a:spLocks noChangeArrowheads="1"/>
            </p:cNvSpPr>
            <p:nvPr/>
          </p:nvSpPr>
          <p:spPr bwMode="auto">
            <a:xfrm>
              <a:off x="1344" y="2400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1  0</a:t>
              </a:r>
            </a:p>
          </p:txBody>
        </p:sp>
        <p:sp>
          <p:nvSpPr>
            <p:cNvPr id="70" name="Rectangle 24"/>
            <p:cNvSpPr>
              <a:spLocks noChangeArrowheads="1"/>
            </p:cNvSpPr>
            <p:nvPr/>
          </p:nvSpPr>
          <p:spPr bwMode="auto">
            <a:xfrm>
              <a:off x="384" y="3168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100</a:t>
              </a:r>
            </a:p>
          </p:txBody>
        </p:sp>
      </p:grpSp>
      <p:grpSp>
        <p:nvGrpSpPr>
          <p:cNvPr id="71" name="Group 101"/>
          <p:cNvGrpSpPr>
            <a:grpSpLocks/>
          </p:cNvGrpSpPr>
          <p:nvPr/>
        </p:nvGrpSpPr>
        <p:grpSpPr bwMode="auto">
          <a:xfrm>
            <a:off x="3935288" y="1952564"/>
            <a:ext cx="2552700" cy="3048000"/>
            <a:chOff x="2352" y="1440"/>
            <a:chExt cx="1268" cy="1920"/>
          </a:xfrm>
        </p:grpSpPr>
        <p:sp>
          <p:nvSpPr>
            <p:cNvPr id="72" name="Rectangle 28"/>
            <p:cNvSpPr>
              <a:spLocks noChangeArrowheads="1"/>
            </p:cNvSpPr>
            <p:nvPr/>
          </p:nvSpPr>
          <p:spPr bwMode="auto">
            <a:xfrm>
              <a:off x="2592" y="1440"/>
              <a:ext cx="720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73" name="Text Box 29"/>
            <p:cNvSpPr txBox="1">
              <a:spLocks noChangeArrowheads="1"/>
            </p:cNvSpPr>
            <p:nvPr/>
          </p:nvSpPr>
          <p:spPr bwMode="auto">
            <a:xfrm>
              <a:off x="2592" y="1440"/>
              <a:ext cx="7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0.12 ... 0.67</a:t>
              </a:r>
            </a:p>
          </p:txBody>
        </p:sp>
        <p:sp>
          <p:nvSpPr>
            <p:cNvPr id="74" name="Rectangle 30"/>
            <p:cNvSpPr>
              <a:spLocks noChangeArrowheads="1"/>
            </p:cNvSpPr>
            <p:nvPr/>
          </p:nvSpPr>
          <p:spPr bwMode="auto">
            <a:xfrm>
              <a:off x="2352" y="1440"/>
              <a:ext cx="240" cy="96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75" name="Rectangle 31"/>
            <p:cNvSpPr>
              <a:spLocks noChangeArrowheads="1"/>
            </p:cNvSpPr>
            <p:nvPr/>
          </p:nvSpPr>
          <p:spPr bwMode="auto">
            <a:xfrm>
              <a:off x="2352" y="1440"/>
              <a:ext cx="240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76" name="Text Box 32"/>
            <p:cNvSpPr txBox="1">
              <a:spLocks noChangeArrowheads="1"/>
            </p:cNvSpPr>
            <p:nvPr/>
          </p:nvSpPr>
          <p:spPr bwMode="auto">
            <a:xfrm>
              <a:off x="2352" y="1440"/>
              <a:ext cx="2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34</a:t>
              </a:r>
            </a:p>
          </p:txBody>
        </p:sp>
        <p:sp>
          <p:nvSpPr>
            <p:cNvPr id="77" name="Rectangle 33"/>
            <p:cNvSpPr>
              <a:spLocks noChangeArrowheads="1"/>
            </p:cNvSpPr>
            <p:nvPr/>
          </p:nvSpPr>
          <p:spPr bwMode="auto">
            <a:xfrm>
              <a:off x="2352" y="2208"/>
              <a:ext cx="240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12</a:t>
              </a:r>
            </a:p>
          </p:txBody>
        </p:sp>
        <p:sp>
          <p:nvSpPr>
            <p:cNvPr id="78" name="Rectangle 34"/>
            <p:cNvSpPr>
              <a:spLocks noChangeArrowheads="1"/>
            </p:cNvSpPr>
            <p:nvPr/>
          </p:nvSpPr>
          <p:spPr bwMode="auto">
            <a:xfrm>
              <a:off x="2592" y="1632"/>
              <a:ext cx="1008" cy="76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79" name="Text Box 35"/>
            <p:cNvSpPr txBox="1">
              <a:spLocks noChangeArrowheads="1"/>
            </p:cNvSpPr>
            <p:nvPr/>
          </p:nvSpPr>
          <p:spPr bwMode="auto">
            <a:xfrm>
              <a:off x="2688" y="1920"/>
              <a:ext cx="8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solidFill>
                    <a:srgbClr val="FF3300"/>
                  </a:solidFill>
                  <a:latin typeface="Lucida Sans Unicode" pitchFamily="34" charset="0"/>
                </a:rPr>
                <a:t>Classe A</a:t>
              </a:r>
            </a:p>
          </p:txBody>
        </p:sp>
        <p:sp>
          <p:nvSpPr>
            <p:cNvPr id="80" name="Rectangle 36"/>
            <p:cNvSpPr>
              <a:spLocks noChangeArrowheads="1"/>
            </p:cNvSpPr>
            <p:nvPr/>
          </p:nvSpPr>
          <p:spPr bwMode="auto">
            <a:xfrm>
              <a:off x="3312" y="144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81" name="Text Box 37"/>
            <p:cNvSpPr txBox="1">
              <a:spLocks noChangeArrowheads="1"/>
            </p:cNvSpPr>
            <p:nvPr/>
          </p:nvSpPr>
          <p:spPr bwMode="auto">
            <a:xfrm>
              <a:off x="3312" y="1440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0  1</a:t>
              </a:r>
            </a:p>
          </p:txBody>
        </p:sp>
        <p:sp>
          <p:nvSpPr>
            <p:cNvPr id="82" name="Rectangle 38"/>
            <p:cNvSpPr>
              <a:spLocks noChangeArrowheads="1"/>
            </p:cNvSpPr>
            <p:nvPr/>
          </p:nvSpPr>
          <p:spPr bwMode="auto">
            <a:xfrm>
              <a:off x="2592" y="2400"/>
              <a:ext cx="100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83" name="Text Box 39"/>
            <p:cNvSpPr txBox="1">
              <a:spLocks noChangeArrowheads="1"/>
            </p:cNvSpPr>
            <p:nvPr/>
          </p:nvSpPr>
          <p:spPr bwMode="auto">
            <a:xfrm>
              <a:off x="2592" y="2400"/>
              <a:ext cx="7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0.87 ... 0.32</a:t>
              </a:r>
            </a:p>
          </p:txBody>
        </p:sp>
        <p:sp>
          <p:nvSpPr>
            <p:cNvPr id="84" name="Rectangle 40"/>
            <p:cNvSpPr>
              <a:spLocks noChangeArrowheads="1"/>
            </p:cNvSpPr>
            <p:nvPr/>
          </p:nvSpPr>
          <p:spPr bwMode="auto">
            <a:xfrm>
              <a:off x="2352" y="2400"/>
              <a:ext cx="24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85" name="Rectangle 41"/>
            <p:cNvSpPr>
              <a:spLocks noChangeArrowheads="1"/>
            </p:cNvSpPr>
            <p:nvPr/>
          </p:nvSpPr>
          <p:spPr bwMode="auto">
            <a:xfrm>
              <a:off x="2352" y="2400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86" name="Text Box 42"/>
            <p:cNvSpPr txBox="1">
              <a:spLocks noChangeArrowheads="1"/>
            </p:cNvSpPr>
            <p:nvPr/>
          </p:nvSpPr>
          <p:spPr bwMode="auto">
            <a:xfrm>
              <a:off x="2352" y="2400"/>
              <a:ext cx="2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46</a:t>
              </a:r>
            </a:p>
          </p:txBody>
        </p:sp>
        <p:sp>
          <p:nvSpPr>
            <p:cNvPr id="87" name="Rectangle 43"/>
            <p:cNvSpPr>
              <a:spLocks noChangeArrowheads="1"/>
            </p:cNvSpPr>
            <p:nvPr/>
          </p:nvSpPr>
          <p:spPr bwMode="auto">
            <a:xfrm>
              <a:off x="2592" y="2592"/>
              <a:ext cx="1008" cy="7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88" name="Text Box 44"/>
            <p:cNvSpPr txBox="1">
              <a:spLocks noChangeArrowheads="1"/>
            </p:cNvSpPr>
            <p:nvPr/>
          </p:nvSpPr>
          <p:spPr bwMode="auto">
            <a:xfrm>
              <a:off x="2688" y="2880"/>
              <a:ext cx="7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solidFill>
                    <a:srgbClr val="FF3300"/>
                  </a:solidFill>
                  <a:latin typeface="Lucida Sans Unicode" pitchFamily="34" charset="0"/>
                </a:rPr>
                <a:t>Classe B</a:t>
              </a:r>
            </a:p>
          </p:txBody>
        </p:sp>
        <p:sp>
          <p:nvSpPr>
            <p:cNvPr id="89" name="Rectangle 45"/>
            <p:cNvSpPr>
              <a:spLocks noChangeArrowheads="1"/>
            </p:cNvSpPr>
            <p:nvPr/>
          </p:nvSpPr>
          <p:spPr bwMode="auto">
            <a:xfrm>
              <a:off x="3312" y="2400"/>
              <a:ext cx="28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90" name="Text Box 46"/>
            <p:cNvSpPr txBox="1">
              <a:spLocks noChangeArrowheads="1"/>
            </p:cNvSpPr>
            <p:nvPr/>
          </p:nvSpPr>
          <p:spPr bwMode="auto">
            <a:xfrm>
              <a:off x="3312" y="2400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1  0</a:t>
              </a:r>
            </a:p>
          </p:txBody>
        </p:sp>
        <p:sp>
          <p:nvSpPr>
            <p:cNvPr id="91" name="Rectangle 47"/>
            <p:cNvSpPr>
              <a:spLocks noChangeArrowheads="1"/>
            </p:cNvSpPr>
            <p:nvPr/>
          </p:nvSpPr>
          <p:spPr bwMode="auto">
            <a:xfrm>
              <a:off x="2352" y="3168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78</a:t>
              </a:r>
            </a:p>
          </p:txBody>
        </p:sp>
        <p:sp>
          <p:nvSpPr>
            <p:cNvPr id="92" name="Rectangle 48"/>
            <p:cNvSpPr>
              <a:spLocks noChangeArrowheads="1"/>
            </p:cNvSpPr>
            <p:nvPr/>
          </p:nvSpPr>
          <p:spPr bwMode="auto">
            <a:xfrm>
              <a:off x="2592" y="1632"/>
              <a:ext cx="720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93" name="Text Box 49"/>
            <p:cNvSpPr txBox="1">
              <a:spLocks noChangeArrowheads="1"/>
            </p:cNvSpPr>
            <p:nvPr/>
          </p:nvSpPr>
          <p:spPr bwMode="auto">
            <a:xfrm>
              <a:off x="2592" y="1632"/>
              <a:ext cx="7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0.39 ... 0.27</a:t>
              </a:r>
            </a:p>
          </p:txBody>
        </p:sp>
        <p:sp>
          <p:nvSpPr>
            <p:cNvPr id="94" name="Rectangle 50"/>
            <p:cNvSpPr>
              <a:spLocks noChangeArrowheads="1"/>
            </p:cNvSpPr>
            <p:nvPr/>
          </p:nvSpPr>
          <p:spPr bwMode="auto">
            <a:xfrm>
              <a:off x="2352" y="1632"/>
              <a:ext cx="240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95" name="Text Box 51"/>
            <p:cNvSpPr txBox="1">
              <a:spLocks noChangeArrowheads="1"/>
            </p:cNvSpPr>
            <p:nvPr/>
          </p:nvSpPr>
          <p:spPr bwMode="auto">
            <a:xfrm>
              <a:off x="2352" y="1632"/>
              <a:ext cx="2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08</a:t>
              </a:r>
            </a:p>
          </p:txBody>
        </p:sp>
        <p:sp>
          <p:nvSpPr>
            <p:cNvPr id="96" name="Rectangle 52"/>
            <p:cNvSpPr>
              <a:spLocks noChangeArrowheads="1"/>
            </p:cNvSpPr>
            <p:nvPr/>
          </p:nvSpPr>
          <p:spPr bwMode="auto">
            <a:xfrm>
              <a:off x="3312" y="163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97" name="Text Box 53"/>
            <p:cNvSpPr txBox="1">
              <a:spLocks noChangeArrowheads="1"/>
            </p:cNvSpPr>
            <p:nvPr/>
          </p:nvSpPr>
          <p:spPr bwMode="auto">
            <a:xfrm>
              <a:off x="3312" y="1632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0  1</a:t>
              </a:r>
            </a:p>
          </p:txBody>
        </p:sp>
        <p:sp>
          <p:nvSpPr>
            <p:cNvPr id="98" name="Rectangle 60"/>
            <p:cNvSpPr>
              <a:spLocks noChangeArrowheads="1"/>
            </p:cNvSpPr>
            <p:nvPr/>
          </p:nvSpPr>
          <p:spPr bwMode="auto">
            <a:xfrm>
              <a:off x="2592" y="2592"/>
              <a:ext cx="100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99" name="Text Box 61"/>
            <p:cNvSpPr txBox="1">
              <a:spLocks noChangeArrowheads="1"/>
            </p:cNvSpPr>
            <p:nvPr/>
          </p:nvSpPr>
          <p:spPr bwMode="auto">
            <a:xfrm>
              <a:off x="2592" y="2592"/>
              <a:ext cx="7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0.51 ... 0.92</a:t>
              </a:r>
            </a:p>
          </p:txBody>
        </p:sp>
        <p:sp>
          <p:nvSpPr>
            <p:cNvPr id="100" name="Rectangle 62"/>
            <p:cNvSpPr>
              <a:spLocks noChangeArrowheads="1"/>
            </p:cNvSpPr>
            <p:nvPr/>
          </p:nvSpPr>
          <p:spPr bwMode="auto">
            <a:xfrm>
              <a:off x="2352" y="2592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01" name="Text Box 63"/>
            <p:cNvSpPr txBox="1">
              <a:spLocks noChangeArrowheads="1"/>
            </p:cNvSpPr>
            <p:nvPr/>
          </p:nvSpPr>
          <p:spPr bwMode="auto">
            <a:xfrm>
              <a:off x="2352" y="2592"/>
              <a:ext cx="2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61</a:t>
              </a:r>
            </a:p>
          </p:txBody>
        </p:sp>
        <p:sp>
          <p:nvSpPr>
            <p:cNvPr id="102" name="Rectangle 64"/>
            <p:cNvSpPr>
              <a:spLocks noChangeArrowheads="1"/>
            </p:cNvSpPr>
            <p:nvPr/>
          </p:nvSpPr>
          <p:spPr bwMode="auto">
            <a:xfrm>
              <a:off x="3312" y="2592"/>
              <a:ext cx="28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03" name="Text Box 65"/>
            <p:cNvSpPr txBox="1">
              <a:spLocks noChangeArrowheads="1"/>
            </p:cNvSpPr>
            <p:nvPr/>
          </p:nvSpPr>
          <p:spPr bwMode="auto">
            <a:xfrm>
              <a:off x="3312" y="2592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1  0</a:t>
              </a:r>
            </a:p>
          </p:txBody>
        </p:sp>
      </p:grpSp>
      <p:grpSp>
        <p:nvGrpSpPr>
          <p:cNvPr id="104" name="Group 100"/>
          <p:cNvGrpSpPr>
            <a:grpSpLocks/>
          </p:cNvGrpSpPr>
          <p:nvPr/>
        </p:nvGrpSpPr>
        <p:grpSpPr bwMode="auto">
          <a:xfrm>
            <a:off x="2792288" y="2104964"/>
            <a:ext cx="1143000" cy="2743200"/>
            <a:chOff x="1632" y="1536"/>
            <a:chExt cx="720" cy="1728"/>
          </a:xfrm>
        </p:grpSpPr>
        <p:sp>
          <p:nvSpPr>
            <p:cNvPr id="105" name="AutoShape 72"/>
            <p:cNvSpPr>
              <a:spLocks noChangeArrowheads="1"/>
            </p:cNvSpPr>
            <p:nvPr/>
          </p:nvSpPr>
          <p:spPr bwMode="auto">
            <a:xfrm>
              <a:off x="1632" y="1536"/>
              <a:ext cx="720" cy="76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06" name="Text Box 74"/>
            <p:cNvSpPr txBox="1">
              <a:spLocks noChangeArrowheads="1"/>
            </p:cNvSpPr>
            <p:nvPr/>
          </p:nvSpPr>
          <p:spPr bwMode="auto">
            <a:xfrm>
              <a:off x="1632" y="1824"/>
              <a:ext cx="7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>
                  <a:solidFill>
                    <a:srgbClr val="FFFF00"/>
                  </a:solidFill>
                  <a:latin typeface="Lucida Sans Unicode" pitchFamily="34" charset="0"/>
                </a:rPr>
                <a:t>Randomiza</a:t>
              </a:r>
            </a:p>
          </p:txBody>
        </p:sp>
        <p:sp>
          <p:nvSpPr>
            <p:cNvPr id="107" name="AutoShape 75"/>
            <p:cNvSpPr>
              <a:spLocks noChangeArrowheads="1"/>
            </p:cNvSpPr>
            <p:nvPr/>
          </p:nvSpPr>
          <p:spPr bwMode="auto">
            <a:xfrm>
              <a:off x="1632" y="2496"/>
              <a:ext cx="720" cy="76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08" name="Text Box 76"/>
            <p:cNvSpPr txBox="1">
              <a:spLocks noChangeArrowheads="1"/>
            </p:cNvSpPr>
            <p:nvPr/>
          </p:nvSpPr>
          <p:spPr bwMode="auto">
            <a:xfrm>
              <a:off x="1632" y="2784"/>
              <a:ext cx="7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>
                  <a:solidFill>
                    <a:srgbClr val="FFFF00"/>
                  </a:solidFill>
                  <a:latin typeface="Lucida Sans Unicode" pitchFamily="34" charset="0"/>
                </a:rPr>
                <a:t>Randomiza</a:t>
              </a:r>
            </a:p>
          </p:txBody>
        </p:sp>
      </p:grpSp>
      <p:grpSp>
        <p:nvGrpSpPr>
          <p:cNvPr id="109" name="Group 102"/>
          <p:cNvGrpSpPr>
            <a:grpSpLocks/>
          </p:cNvGrpSpPr>
          <p:nvPr/>
        </p:nvGrpSpPr>
        <p:grpSpPr bwMode="auto">
          <a:xfrm>
            <a:off x="5916488" y="2104964"/>
            <a:ext cx="1066800" cy="2743200"/>
            <a:chOff x="3600" y="1536"/>
            <a:chExt cx="672" cy="1728"/>
          </a:xfrm>
        </p:grpSpPr>
        <p:sp>
          <p:nvSpPr>
            <p:cNvPr id="110" name="AutoShape 92"/>
            <p:cNvSpPr>
              <a:spLocks noChangeArrowheads="1"/>
            </p:cNvSpPr>
            <p:nvPr/>
          </p:nvSpPr>
          <p:spPr bwMode="auto">
            <a:xfrm>
              <a:off x="3600" y="1536"/>
              <a:ext cx="672" cy="76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11" name="Text Box 93"/>
            <p:cNvSpPr txBox="1">
              <a:spLocks noChangeArrowheads="1"/>
            </p:cNvSpPr>
            <p:nvPr/>
          </p:nvSpPr>
          <p:spPr bwMode="auto">
            <a:xfrm>
              <a:off x="3600" y="1824"/>
              <a:ext cx="63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>
                  <a:solidFill>
                    <a:srgbClr val="FFFF00"/>
                  </a:solidFill>
                  <a:latin typeface="Lucida Sans Unicode" pitchFamily="34" charset="0"/>
                </a:rPr>
                <a:t>Particiona</a:t>
              </a:r>
            </a:p>
          </p:txBody>
        </p:sp>
        <p:sp>
          <p:nvSpPr>
            <p:cNvPr id="112" name="AutoShape 94"/>
            <p:cNvSpPr>
              <a:spLocks noChangeArrowheads="1"/>
            </p:cNvSpPr>
            <p:nvPr/>
          </p:nvSpPr>
          <p:spPr bwMode="auto">
            <a:xfrm>
              <a:off x="3600" y="2496"/>
              <a:ext cx="672" cy="76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13" name="Text Box 95"/>
            <p:cNvSpPr txBox="1">
              <a:spLocks noChangeArrowheads="1"/>
            </p:cNvSpPr>
            <p:nvPr/>
          </p:nvSpPr>
          <p:spPr bwMode="auto">
            <a:xfrm>
              <a:off x="3600" y="2784"/>
              <a:ext cx="63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>
                  <a:solidFill>
                    <a:srgbClr val="FFFF00"/>
                  </a:solidFill>
                  <a:latin typeface="Lucida Sans Unicode" pitchFamily="34" charset="0"/>
                </a:rPr>
                <a:t>Particiona</a:t>
              </a:r>
            </a:p>
          </p:txBody>
        </p:sp>
      </p:grpSp>
      <p:grpSp>
        <p:nvGrpSpPr>
          <p:cNvPr id="114" name="Group 103"/>
          <p:cNvGrpSpPr>
            <a:grpSpLocks/>
          </p:cNvGrpSpPr>
          <p:nvPr/>
        </p:nvGrpSpPr>
        <p:grpSpPr bwMode="auto">
          <a:xfrm>
            <a:off x="6983288" y="1647764"/>
            <a:ext cx="1981200" cy="3505200"/>
            <a:chOff x="4272" y="1248"/>
            <a:chExt cx="1248" cy="2208"/>
          </a:xfrm>
        </p:grpSpPr>
        <p:sp>
          <p:nvSpPr>
            <p:cNvPr id="115" name="Rectangle 66"/>
            <p:cNvSpPr>
              <a:spLocks noChangeArrowheads="1"/>
            </p:cNvSpPr>
            <p:nvPr/>
          </p:nvSpPr>
          <p:spPr bwMode="auto">
            <a:xfrm>
              <a:off x="4272" y="1248"/>
              <a:ext cx="1248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16" name="Rectangle 67"/>
            <p:cNvSpPr>
              <a:spLocks noChangeArrowheads="1"/>
            </p:cNvSpPr>
            <p:nvPr/>
          </p:nvSpPr>
          <p:spPr bwMode="auto">
            <a:xfrm>
              <a:off x="4272" y="2064"/>
              <a:ext cx="1248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17" name="Rectangle 71"/>
            <p:cNvSpPr>
              <a:spLocks noChangeArrowheads="1"/>
            </p:cNvSpPr>
            <p:nvPr/>
          </p:nvSpPr>
          <p:spPr bwMode="auto">
            <a:xfrm>
              <a:off x="4272" y="1776"/>
              <a:ext cx="1248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18" name="Rectangle 80"/>
            <p:cNvSpPr>
              <a:spLocks noChangeArrowheads="1"/>
            </p:cNvSpPr>
            <p:nvPr/>
          </p:nvSpPr>
          <p:spPr bwMode="auto">
            <a:xfrm>
              <a:off x="4272" y="2400"/>
              <a:ext cx="124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19" name="Rectangle 81"/>
            <p:cNvSpPr>
              <a:spLocks noChangeArrowheads="1"/>
            </p:cNvSpPr>
            <p:nvPr/>
          </p:nvSpPr>
          <p:spPr bwMode="auto">
            <a:xfrm>
              <a:off x="4272" y="3216"/>
              <a:ext cx="124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20" name="Rectangle 82"/>
            <p:cNvSpPr>
              <a:spLocks noChangeArrowheads="1"/>
            </p:cNvSpPr>
            <p:nvPr/>
          </p:nvSpPr>
          <p:spPr bwMode="auto">
            <a:xfrm>
              <a:off x="4272" y="2928"/>
              <a:ext cx="124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21" name="Text Box 85"/>
            <p:cNvSpPr txBox="1">
              <a:spLocks noChangeArrowheads="1"/>
            </p:cNvSpPr>
            <p:nvPr/>
          </p:nvSpPr>
          <p:spPr bwMode="auto">
            <a:xfrm>
              <a:off x="4464" y="1392"/>
              <a:ext cx="9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A (50%)</a:t>
              </a:r>
            </a:p>
          </p:txBody>
        </p:sp>
        <p:sp>
          <p:nvSpPr>
            <p:cNvPr id="122" name="Text Box 86"/>
            <p:cNvSpPr txBox="1">
              <a:spLocks noChangeArrowheads="1"/>
            </p:cNvSpPr>
            <p:nvPr/>
          </p:nvSpPr>
          <p:spPr bwMode="auto">
            <a:xfrm>
              <a:off x="4464" y="1824"/>
              <a:ext cx="9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A (25%)</a:t>
              </a:r>
            </a:p>
          </p:txBody>
        </p:sp>
        <p:sp>
          <p:nvSpPr>
            <p:cNvPr id="123" name="Text Box 87"/>
            <p:cNvSpPr txBox="1">
              <a:spLocks noChangeArrowheads="1"/>
            </p:cNvSpPr>
            <p:nvPr/>
          </p:nvSpPr>
          <p:spPr bwMode="auto">
            <a:xfrm>
              <a:off x="4464" y="2112"/>
              <a:ext cx="9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A (25%)</a:t>
              </a:r>
            </a:p>
          </p:txBody>
        </p:sp>
        <p:sp>
          <p:nvSpPr>
            <p:cNvPr id="124" name="Text Box 96"/>
            <p:cNvSpPr txBox="1">
              <a:spLocks noChangeArrowheads="1"/>
            </p:cNvSpPr>
            <p:nvPr/>
          </p:nvSpPr>
          <p:spPr bwMode="auto">
            <a:xfrm>
              <a:off x="4464" y="2544"/>
              <a:ext cx="9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B (50%)</a:t>
              </a:r>
            </a:p>
          </p:txBody>
        </p:sp>
        <p:sp>
          <p:nvSpPr>
            <p:cNvPr id="125" name="Text Box 97"/>
            <p:cNvSpPr txBox="1">
              <a:spLocks noChangeArrowheads="1"/>
            </p:cNvSpPr>
            <p:nvPr/>
          </p:nvSpPr>
          <p:spPr bwMode="auto">
            <a:xfrm>
              <a:off x="4464" y="2928"/>
              <a:ext cx="9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B (25%)</a:t>
              </a:r>
            </a:p>
          </p:txBody>
        </p:sp>
        <p:sp>
          <p:nvSpPr>
            <p:cNvPr id="126" name="Text Box 98"/>
            <p:cNvSpPr txBox="1">
              <a:spLocks noChangeArrowheads="1"/>
            </p:cNvSpPr>
            <p:nvPr/>
          </p:nvSpPr>
          <p:spPr bwMode="auto">
            <a:xfrm>
              <a:off x="4464" y="3216"/>
              <a:ext cx="9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B (25%)</a:t>
              </a:r>
            </a:p>
          </p:txBody>
        </p:sp>
      </p:grpSp>
      <p:sp>
        <p:nvSpPr>
          <p:cNvPr id="1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7933" y="6356350"/>
            <a:ext cx="3208867" cy="365125"/>
          </a:xfrm>
        </p:spPr>
        <p:txBody>
          <a:bodyPr/>
          <a:lstStyle/>
          <a:p>
            <a:r>
              <a:rPr lang="pt-BR" dirty="0" smtClean="0"/>
              <a:t>Sistemas Inteligentes – IF864</a:t>
            </a:r>
          </a:p>
          <a:p>
            <a:r>
              <a:rPr lang="pt-BR" dirty="0" smtClean="0"/>
              <a:t>Projeto de Redes Neurais</a:t>
            </a:r>
          </a:p>
          <a:p>
            <a:r>
              <a:rPr lang="en-US" dirty="0" smtClean="0"/>
              <a:t>© 2013 – </a:t>
            </a:r>
            <a:r>
              <a:rPr lang="en-US" dirty="0" err="1" smtClean="0"/>
              <a:t>Monitoria</a:t>
            </a:r>
            <a:r>
              <a:rPr lang="en-US" dirty="0" smtClean="0"/>
              <a:t> SI</a:t>
            </a:r>
            <a:endParaRPr lang="pt-BR" dirty="0"/>
          </a:p>
        </p:txBody>
      </p:sp>
      <p:sp>
        <p:nvSpPr>
          <p:cNvPr id="1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12201" y="6356350"/>
            <a:ext cx="381000" cy="365125"/>
          </a:xfrm>
        </p:spPr>
        <p:txBody>
          <a:bodyPr/>
          <a:lstStyle/>
          <a:p>
            <a:fld id="{DAD63442-7D9E-5D4A-A5AF-A14AF3124EE3}" type="slidenum">
              <a:rPr lang="pt-BR" smtClean="0"/>
              <a:pPr/>
              <a:t>17</a:t>
            </a:fld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Randomiza e Particiona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930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52"/>
          <p:cNvGrpSpPr>
            <a:grpSpLocks/>
          </p:cNvGrpSpPr>
          <p:nvPr/>
        </p:nvGrpSpPr>
        <p:grpSpPr bwMode="auto">
          <a:xfrm>
            <a:off x="611832" y="1883077"/>
            <a:ext cx="1981200" cy="3505200"/>
            <a:chOff x="480" y="1200"/>
            <a:chExt cx="1248" cy="2208"/>
          </a:xfrm>
        </p:grpSpPr>
        <p:sp>
          <p:nvSpPr>
            <p:cNvPr id="109" name="Rectangle 5"/>
            <p:cNvSpPr>
              <a:spLocks noChangeArrowheads="1"/>
            </p:cNvSpPr>
            <p:nvPr/>
          </p:nvSpPr>
          <p:spPr bwMode="auto">
            <a:xfrm>
              <a:off x="480" y="1200"/>
              <a:ext cx="1248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14" name="Rectangle 6"/>
            <p:cNvSpPr>
              <a:spLocks noChangeArrowheads="1"/>
            </p:cNvSpPr>
            <p:nvPr/>
          </p:nvSpPr>
          <p:spPr bwMode="auto">
            <a:xfrm>
              <a:off x="480" y="2016"/>
              <a:ext cx="1248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27" name="Rectangle 7"/>
            <p:cNvSpPr>
              <a:spLocks noChangeArrowheads="1"/>
            </p:cNvSpPr>
            <p:nvPr/>
          </p:nvSpPr>
          <p:spPr bwMode="auto">
            <a:xfrm>
              <a:off x="480" y="1728"/>
              <a:ext cx="1248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28" name="Rectangle 8"/>
            <p:cNvSpPr>
              <a:spLocks noChangeArrowheads="1"/>
            </p:cNvSpPr>
            <p:nvPr/>
          </p:nvSpPr>
          <p:spPr bwMode="auto">
            <a:xfrm>
              <a:off x="480" y="2352"/>
              <a:ext cx="124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29" name="Rectangle 9"/>
            <p:cNvSpPr>
              <a:spLocks noChangeArrowheads="1"/>
            </p:cNvSpPr>
            <p:nvPr/>
          </p:nvSpPr>
          <p:spPr bwMode="auto">
            <a:xfrm>
              <a:off x="480" y="3168"/>
              <a:ext cx="124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30" name="Rectangle 10"/>
            <p:cNvSpPr>
              <a:spLocks noChangeArrowheads="1"/>
            </p:cNvSpPr>
            <p:nvPr/>
          </p:nvSpPr>
          <p:spPr bwMode="auto">
            <a:xfrm>
              <a:off x="480" y="2880"/>
              <a:ext cx="124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31" name="Text Box 11"/>
            <p:cNvSpPr txBox="1">
              <a:spLocks noChangeArrowheads="1"/>
            </p:cNvSpPr>
            <p:nvPr/>
          </p:nvSpPr>
          <p:spPr bwMode="auto">
            <a:xfrm>
              <a:off x="672" y="1344"/>
              <a:ext cx="9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A (50%)</a:t>
              </a:r>
            </a:p>
          </p:txBody>
        </p:sp>
        <p:sp>
          <p:nvSpPr>
            <p:cNvPr id="132" name="Text Box 12"/>
            <p:cNvSpPr txBox="1">
              <a:spLocks noChangeArrowheads="1"/>
            </p:cNvSpPr>
            <p:nvPr/>
          </p:nvSpPr>
          <p:spPr bwMode="auto">
            <a:xfrm>
              <a:off x="672" y="1776"/>
              <a:ext cx="9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A (25%)</a:t>
              </a:r>
            </a:p>
          </p:txBody>
        </p:sp>
        <p:sp>
          <p:nvSpPr>
            <p:cNvPr id="133" name="Text Box 13"/>
            <p:cNvSpPr txBox="1">
              <a:spLocks noChangeArrowheads="1"/>
            </p:cNvSpPr>
            <p:nvPr/>
          </p:nvSpPr>
          <p:spPr bwMode="auto">
            <a:xfrm>
              <a:off x="672" y="2064"/>
              <a:ext cx="9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A (25%)</a:t>
              </a:r>
            </a:p>
          </p:txBody>
        </p:sp>
        <p:sp>
          <p:nvSpPr>
            <p:cNvPr id="134" name="Text Box 14"/>
            <p:cNvSpPr txBox="1">
              <a:spLocks noChangeArrowheads="1"/>
            </p:cNvSpPr>
            <p:nvPr/>
          </p:nvSpPr>
          <p:spPr bwMode="auto">
            <a:xfrm>
              <a:off x="672" y="2496"/>
              <a:ext cx="9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B (50%)</a:t>
              </a:r>
            </a:p>
          </p:txBody>
        </p:sp>
        <p:sp>
          <p:nvSpPr>
            <p:cNvPr id="135" name="Text Box 15"/>
            <p:cNvSpPr txBox="1">
              <a:spLocks noChangeArrowheads="1"/>
            </p:cNvSpPr>
            <p:nvPr/>
          </p:nvSpPr>
          <p:spPr bwMode="auto">
            <a:xfrm>
              <a:off x="672" y="2880"/>
              <a:ext cx="9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B (25%)</a:t>
              </a:r>
            </a:p>
          </p:txBody>
        </p:sp>
        <p:sp>
          <p:nvSpPr>
            <p:cNvPr id="136" name="Text Box 16"/>
            <p:cNvSpPr txBox="1">
              <a:spLocks noChangeArrowheads="1"/>
            </p:cNvSpPr>
            <p:nvPr/>
          </p:nvSpPr>
          <p:spPr bwMode="auto">
            <a:xfrm>
              <a:off x="672" y="3168"/>
              <a:ext cx="9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B (25%)</a:t>
              </a:r>
            </a:p>
          </p:txBody>
        </p:sp>
      </p:grpSp>
      <p:grpSp>
        <p:nvGrpSpPr>
          <p:cNvPr id="137" name="Group 54"/>
          <p:cNvGrpSpPr>
            <a:grpSpLocks/>
          </p:cNvGrpSpPr>
          <p:nvPr/>
        </p:nvGrpSpPr>
        <p:grpSpPr bwMode="auto">
          <a:xfrm>
            <a:off x="3355032" y="1883077"/>
            <a:ext cx="1981200" cy="3352800"/>
            <a:chOff x="2208" y="1200"/>
            <a:chExt cx="1248" cy="2112"/>
          </a:xfrm>
        </p:grpSpPr>
        <p:sp>
          <p:nvSpPr>
            <p:cNvPr id="138" name="Rectangle 18"/>
            <p:cNvSpPr>
              <a:spLocks noChangeArrowheads="1"/>
            </p:cNvSpPr>
            <p:nvPr/>
          </p:nvSpPr>
          <p:spPr bwMode="auto">
            <a:xfrm>
              <a:off x="2208" y="1200"/>
              <a:ext cx="1248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39" name="Text Box 19"/>
            <p:cNvSpPr txBox="1">
              <a:spLocks noChangeArrowheads="1"/>
            </p:cNvSpPr>
            <p:nvPr/>
          </p:nvSpPr>
          <p:spPr bwMode="auto">
            <a:xfrm>
              <a:off x="2400" y="1344"/>
              <a:ext cx="9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A (50%)</a:t>
              </a:r>
            </a:p>
          </p:txBody>
        </p:sp>
        <p:sp>
          <p:nvSpPr>
            <p:cNvPr id="140" name="Rectangle 20"/>
            <p:cNvSpPr>
              <a:spLocks noChangeArrowheads="1"/>
            </p:cNvSpPr>
            <p:nvPr/>
          </p:nvSpPr>
          <p:spPr bwMode="auto">
            <a:xfrm>
              <a:off x="2208" y="1680"/>
              <a:ext cx="124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41" name="Text Box 21"/>
            <p:cNvSpPr txBox="1">
              <a:spLocks noChangeArrowheads="1"/>
            </p:cNvSpPr>
            <p:nvPr/>
          </p:nvSpPr>
          <p:spPr bwMode="auto">
            <a:xfrm>
              <a:off x="2400" y="1824"/>
              <a:ext cx="9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B (50%)</a:t>
              </a:r>
            </a:p>
          </p:txBody>
        </p:sp>
        <p:sp>
          <p:nvSpPr>
            <p:cNvPr id="142" name="Rectangle 22"/>
            <p:cNvSpPr>
              <a:spLocks noChangeArrowheads="1"/>
            </p:cNvSpPr>
            <p:nvPr/>
          </p:nvSpPr>
          <p:spPr bwMode="auto">
            <a:xfrm>
              <a:off x="2208" y="2256"/>
              <a:ext cx="1248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43" name="Text Box 23"/>
            <p:cNvSpPr txBox="1">
              <a:spLocks noChangeArrowheads="1"/>
            </p:cNvSpPr>
            <p:nvPr/>
          </p:nvSpPr>
          <p:spPr bwMode="auto">
            <a:xfrm>
              <a:off x="2400" y="2304"/>
              <a:ext cx="9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A (25%)</a:t>
              </a:r>
            </a:p>
          </p:txBody>
        </p:sp>
        <p:sp>
          <p:nvSpPr>
            <p:cNvPr id="144" name="Rectangle 24"/>
            <p:cNvSpPr>
              <a:spLocks noChangeArrowheads="1"/>
            </p:cNvSpPr>
            <p:nvPr/>
          </p:nvSpPr>
          <p:spPr bwMode="auto">
            <a:xfrm>
              <a:off x="2208" y="2496"/>
              <a:ext cx="124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45" name="Text Box 25"/>
            <p:cNvSpPr txBox="1">
              <a:spLocks noChangeArrowheads="1"/>
            </p:cNvSpPr>
            <p:nvPr/>
          </p:nvSpPr>
          <p:spPr bwMode="auto">
            <a:xfrm>
              <a:off x="2400" y="2496"/>
              <a:ext cx="9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B (25%)</a:t>
              </a:r>
            </a:p>
          </p:txBody>
        </p:sp>
        <p:sp>
          <p:nvSpPr>
            <p:cNvPr id="146" name="Rectangle 26"/>
            <p:cNvSpPr>
              <a:spLocks noChangeArrowheads="1"/>
            </p:cNvSpPr>
            <p:nvPr/>
          </p:nvSpPr>
          <p:spPr bwMode="auto">
            <a:xfrm>
              <a:off x="2208" y="2832"/>
              <a:ext cx="1248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47" name="Text Box 27"/>
            <p:cNvSpPr txBox="1">
              <a:spLocks noChangeArrowheads="1"/>
            </p:cNvSpPr>
            <p:nvPr/>
          </p:nvSpPr>
          <p:spPr bwMode="auto">
            <a:xfrm>
              <a:off x="2400" y="2880"/>
              <a:ext cx="9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A (25%)</a:t>
              </a:r>
            </a:p>
          </p:txBody>
        </p:sp>
        <p:sp>
          <p:nvSpPr>
            <p:cNvPr id="148" name="Rectangle 28"/>
            <p:cNvSpPr>
              <a:spLocks noChangeArrowheads="1"/>
            </p:cNvSpPr>
            <p:nvPr/>
          </p:nvSpPr>
          <p:spPr bwMode="auto">
            <a:xfrm>
              <a:off x="2208" y="3072"/>
              <a:ext cx="124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49" name="Text Box 29"/>
            <p:cNvSpPr txBox="1">
              <a:spLocks noChangeArrowheads="1"/>
            </p:cNvSpPr>
            <p:nvPr/>
          </p:nvSpPr>
          <p:spPr bwMode="auto">
            <a:xfrm>
              <a:off x="2400" y="3072"/>
              <a:ext cx="9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B (25%)</a:t>
              </a:r>
            </a:p>
          </p:txBody>
        </p:sp>
      </p:grpSp>
      <p:grpSp>
        <p:nvGrpSpPr>
          <p:cNvPr id="150" name="Group 53"/>
          <p:cNvGrpSpPr>
            <a:grpSpLocks/>
          </p:cNvGrpSpPr>
          <p:nvPr/>
        </p:nvGrpSpPr>
        <p:grpSpPr bwMode="auto">
          <a:xfrm>
            <a:off x="2593032" y="2264077"/>
            <a:ext cx="762000" cy="2895600"/>
            <a:chOff x="1728" y="1440"/>
            <a:chExt cx="480" cy="1824"/>
          </a:xfrm>
        </p:grpSpPr>
        <p:sp>
          <p:nvSpPr>
            <p:cNvPr id="151" name="Line 30"/>
            <p:cNvSpPr>
              <a:spLocks noChangeShapeType="1"/>
            </p:cNvSpPr>
            <p:nvPr/>
          </p:nvSpPr>
          <p:spPr bwMode="auto">
            <a:xfrm>
              <a:off x="1728" y="1440"/>
              <a:ext cx="480" cy="0"/>
            </a:xfrm>
            <a:prstGeom prst="line">
              <a:avLst/>
            </a:prstGeom>
            <a:noFill/>
            <a:ln w="38100">
              <a:solidFill>
                <a:srgbClr val="CC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2" name="Line 31"/>
            <p:cNvSpPr>
              <a:spLocks noChangeShapeType="1"/>
            </p:cNvSpPr>
            <p:nvPr/>
          </p:nvSpPr>
          <p:spPr bwMode="auto">
            <a:xfrm flipV="1">
              <a:off x="1728" y="1920"/>
              <a:ext cx="480" cy="672"/>
            </a:xfrm>
            <a:prstGeom prst="line">
              <a:avLst/>
            </a:prstGeom>
            <a:noFill/>
            <a:ln w="38100">
              <a:solidFill>
                <a:srgbClr val="CC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3" name="Line 32"/>
            <p:cNvSpPr>
              <a:spLocks noChangeShapeType="1"/>
            </p:cNvSpPr>
            <p:nvPr/>
          </p:nvSpPr>
          <p:spPr bwMode="auto">
            <a:xfrm>
              <a:off x="1728" y="1824"/>
              <a:ext cx="480" cy="576"/>
            </a:xfrm>
            <a:prstGeom prst="line">
              <a:avLst/>
            </a:prstGeom>
            <a:noFill/>
            <a:ln w="38100">
              <a:solidFill>
                <a:srgbClr val="CC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4" name="Line 33"/>
            <p:cNvSpPr>
              <a:spLocks noChangeShapeType="1"/>
            </p:cNvSpPr>
            <p:nvPr/>
          </p:nvSpPr>
          <p:spPr bwMode="auto">
            <a:xfrm flipV="1">
              <a:off x="1728" y="2640"/>
              <a:ext cx="480" cy="336"/>
            </a:xfrm>
            <a:prstGeom prst="line">
              <a:avLst/>
            </a:prstGeom>
            <a:noFill/>
            <a:ln w="38100">
              <a:solidFill>
                <a:srgbClr val="CC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" name="Line 34"/>
            <p:cNvSpPr>
              <a:spLocks noChangeShapeType="1"/>
            </p:cNvSpPr>
            <p:nvPr/>
          </p:nvSpPr>
          <p:spPr bwMode="auto">
            <a:xfrm>
              <a:off x="1728" y="2112"/>
              <a:ext cx="480" cy="864"/>
            </a:xfrm>
            <a:prstGeom prst="line">
              <a:avLst/>
            </a:prstGeom>
            <a:noFill/>
            <a:ln w="38100">
              <a:solidFill>
                <a:srgbClr val="CC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" name="Line 35"/>
            <p:cNvSpPr>
              <a:spLocks noChangeShapeType="1"/>
            </p:cNvSpPr>
            <p:nvPr/>
          </p:nvSpPr>
          <p:spPr bwMode="auto">
            <a:xfrm flipV="1">
              <a:off x="1728" y="3168"/>
              <a:ext cx="480" cy="96"/>
            </a:xfrm>
            <a:prstGeom prst="line">
              <a:avLst/>
            </a:prstGeom>
            <a:noFill/>
            <a:ln w="38100">
              <a:solidFill>
                <a:srgbClr val="CC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7" name="Text Box 39"/>
          <p:cNvSpPr txBox="1">
            <a:spLocks noChangeArrowheads="1"/>
          </p:cNvSpPr>
          <p:nvPr/>
        </p:nvSpPr>
        <p:spPr bwMode="auto">
          <a:xfrm>
            <a:off x="3948757" y="585212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>
              <a:latin typeface="Lucida Sans Unicode" pitchFamily="34" charset="0"/>
            </a:endParaRPr>
          </a:p>
        </p:txBody>
      </p:sp>
      <p:grpSp>
        <p:nvGrpSpPr>
          <p:cNvPr id="158" name="Group 56"/>
          <p:cNvGrpSpPr>
            <a:grpSpLocks/>
          </p:cNvGrpSpPr>
          <p:nvPr/>
        </p:nvGrpSpPr>
        <p:grpSpPr bwMode="auto">
          <a:xfrm>
            <a:off x="6479232" y="1883077"/>
            <a:ext cx="1981200" cy="3352800"/>
            <a:chOff x="4176" y="1200"/>
            <a:chExt cx="1248" cy="2112"/>
          </a:xfrm>
        </p:grpSpPr>
        <p:sp>
          <p:nvSpPr>
            <p:cNvPr id="159" name="Rectangle 36"/>
            <p:cNvSpPr>
              <a:spLocks noChangeArrowheads="1"/>
            </p:cNvSpPr>
            <p:nvPr/>
          </p:nvSpPr>
          <p:spPr bwMode="auto">
            <a:xfrm>
              <a:off x="4176" y="1200"/>
              <a:ext cx="1248" cy="960"/>
            </a:xfrm>
            <a:prstGeom prst="rect">
              <a:avLst/>
            </a:prstGeom>
            <a:solidFill>
              <a:srgbClr val="9900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60" name="Rectangle 37"/>
            <p:cNvSpPr>
              <a:spLocks noChangeArrowheads="1"/>
            </p:cNvSpPr>
            <p:nvPr/>
          </p:nvSpPr>
          <p:spPr bwMode="auto">
            <a:xfrm>
              <a:off x="4176" y="2256"/>
              <a:ext cx="1248" cy="480"/>
            </a:xfrm>
            <a:prstGeom prst="rect">
              <a:avLst/>
            </a:prstGeom>
            <a:solidFill>
              <a:srgbClr val="9900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61" name="Rectangle 38"/>
            <p:cNvSpPr>
              <a:spLocks noChangeArrowheads="1"/>
            </p:cNvSpPr>
            <p:nvPr/>
          </p:nvSpPr>
          <p:spPr bwMode="auto">
            <a:xfrm>
              <a:off x="4176" y="2832"/>
              <a:ext cx="1248" cy="480"/>
            </a:xfrm>
            <a:prstGeom prst="rect">
              <a:avLst/>
            </a:prstGeom>
            <a:solidFill>
              <a:srgbClr val="9900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62" name="Text Box 40"/>
            <p:cNvSpPr txBox="1">
              <a:spLocks noChangeArrowheads="1"/>
            </p:cNvSpPr>
            <p:nvPr/>
          </p:nvSpPr>
          <p:spPr bwMode="auto">
            <a:xfrm>
              <a:off x="4320" y="1584"/>
              <a:ext cx="10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>
                  <a:solidFill>
                    <a:srgbClr val="FFFF00"/>
                  </a:solidFill>
                  <a:latin typeface="Lucida Sans Unicode" pitchFamily="34" charset="0"/>
                </a:rPr>
                <a:t>Treinamento</a:t>
              </a:r>
            </a:p>
          </p:txBody>
        </p:sp>
        <p:sp>
          <p:nvSpPr>
            <p:cNvPr id="163" name="Text Box 41"/>
            <p:cNvSpPr txBox="1">
              <a:spLocks noChangeArrowheads="1"/>
            </p:cNvSpPr>
            <p:nvPr/>
          </p:nvSpPr>
          <p:spPr bwMode="auto">
            <a:xfrm>
              <a:off x="4416" y="2352"/>
              <a:ext cx="8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>
                  <a:solidFill>
                    <a:srgbClr val="FFFF00"/>
                  </a:solidFill>
                  <a:latin typeface="Lucida Sans Unicode" pitchFamily="34" charset="0"/>
                </a:rPr>
                <a:t>Validação</a:t>
              </a:r>
            </a:p>
          </p:txBody>
        </p:sp>
        <p:sp>
          <p:nvSpPr>
            <p:cNvPr id="164" name="Text Box 42"/>
            <p:cNvSpPr txBox="1">
              <a:spLocks noChangeArrowheads="1"/>
            </p:cNvSpPr>
            <p:nvPr/>
          </p:nvSpPr>
          <p:spPr bwMode="auto">
            <a:xfrm>
              <a:off x="4512" y="2928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>
                  <a:solidFill>
                    <a:srgbClr val="FFFF00"/>
                  </a:solidFill>
                  <a:latin typeface="Lucida Sans Unicode" pitchFamily="34" charset="0"/>
                </a:rPr>
                <a:t>Teste</a:t>
              </a:r>
            </a:p>
          </p:txBody>
        </p:sp>
      </p:grpSp>
      <p:grpSp>
        <p:nvGrpSpPr>
          <p:cNvPr id="165" name="Group 57"/>
          <p:cNvGrpSpPr>
            <a:grpSpLocks/>
          </p:cNvGrpSpPr>
          <p:nvPr/>
        </p:nvGrpSpPr>
        <p:grpSpPr bwMode="auto">
          <a:xfrm>
            <a:off x="5336232" y="2264077"/>
            <a:ext cx="1143000" cy="2971800"/>
            <a:chOff x="3456" y="1440"/>
            <a:chExt cx="720" cy="1872"/>
          </a:xfrm>
        </p:grpSpPr>
        <p:sp>
          <p:nvSpPr>
            <p:cNvPr id="166" name="AutoShape 44"/>
            <p:cNvSpPr>
              <a:spLocks noChangeArrowheads="1"/>
            </p:cNvSpPr>
            <p:nvPr/>
          </p:nvSpPr>
          <p:spPr bwMode="auto">
            <a:xfrm>
              <a:off x="3456" y="1440"/>
              <a:ext cx="720" cy="480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67" name="AutoShape 48"/>
            <p:cNvSpPr>
              <a:spLocks noChangeArrowheads="1"/>
            </p:cNvSpPr>
            <p:nvPr/>
          </p:nvSpPr>
          <p:spPr bwMode="auto">
            <a:xfrm>
              <a:off x="3456" y="2256"/>
              <a:ext cx="720" cy="480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68" name="AutoShape 50"/>
            <p:cNvSpPr>
              <a:spLocks noChangeArrowheads="1"/>
            </p:cNvSpPr>
            <p:nvPr/>
          </p:nvSpPr>
          <p:spPr bwMode="auto">
            <a:xfrm>
              <a:off x="3456" y="2832"/>
              <a:ext cx="720" cy="480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</p:grpSp>
      <p:sp>
        <p:nvSpPr>
          <p:cNvPr id="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7933" y="6356350"/>
            <a:ext cx="3208867" cy="365125"/>
          </a:xfrm>
        </p:spPr>
        <p:txBody>
          <a:bodyPr/>
          <a:lstStyle/>
          <a:p>
            <a:r>
              <a:rPr lang="pt-BR" dirty="0" smtClean="0"/>
              <a:t>Sistemas Inteligentes – IF864</a:t>
            </a:r>
          </a:p>
          <a:p>
            <a:r>
              <a:rPr lang="pt-BR" dirty="0" smtClean="0"/>
              <a:t>Projeto de Redes Neurais</a:t>
            </a:r>
          </a:p>
          <a:p>
            <a:r>
              <a:rPr lang="en-US" dirty="0" smtClean="0"/>
              <a:t>© 2013 – </a:t>
            </a:r>
            <a:r>
              <a:rPr lang="en-US" dirty="0" err="1" smtClean="0"/>
              <a:t>Monitoria</a:t>
            </a:r>
            <a:r>
              <a:rPr lang="en-US" dirty="0" smtClean="0"/>
              <a:t> SI</a:t>
            </a:r>
            <a:endParaRPr lang="pt-BR" dirty="0"/>
          </a:p>
        </p:txBody>
      </p:sp>
      <p:sp>
        <p:nvSpPr>
          <p:cNvPr id="4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12201" y="6356350"/>
            <a:ext cx="381000" cy="365125"/>
          </a:xfrm>
        </p:spPr>
        <p:txBody>
          <a:bodyPr/>
          <a:lstStyle/>
          <a:p>
            <a:fld id="{DAD63442-7D9E-5D4A-A5AF-A14AF3124EE3}" type="slidenum">
              <a:rPr lang="pt-BR" smtClean="0"/>
              <a:pPr/>
              <a:t>18</a:t>
            </a:fld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Divisão dos Dados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107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/>
              <a:t>Definição da Topologia </a:t>
            </a:r>
            <a:r>
              <a:rPr lang="pt-BR" i="1" dirty="0" smtClean="0"/>
              <a:t>MLP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1792" lvl="1">
              <a:spcBef>
                <a:spcPts val="324"/>
              </a:spcBef>
              <a:buNone/>
              <a:defRPr/>
            </a:pPr>
            <a:r>
              <a:rPr lang="pt-BR" sz="2200" b="1" i="1" dirty="0">
                <a:solidFill>
                  <a:srgbClr val="FF0000"/>
                </a:solidFill>
              </a:rPr>
              <a:t>Aspectos que serão fixos neste projeto:</a:t>
            </a:r>
          </a:p>
          <a:p>
            <a:pPr marL="859536" lvl="2">
              <a:buFont typeface="Wingdings 2"/>
              <a:buChar char=""/>
              <a:defRPr/>
            </a:pPr>
            <a:r>
              <a:rPr lang="pt-BR" b="1" dirty="0"/>
              <a:t>Nº de nodos de entrada: </a:t>
            </a:r>
            <a:r>
              <a:rPr lang="pt-BR" sz="2100" dirty="0"/>
              <a:t>Quantidade de atributos de entrada.</a:t>
            </a:r>
          </a:p>
          <a:p>
            <a:pPr marL="859536" lvl="2">
              <a:buFont typeface="Wingdings 2"/>
              <a:buChar char=""/>
              <a:defRPr/>
            </a:pPr>
            <a:r>
              <a:rPr lang="pt-BR" b="1" dirty="0"/>
              <a:t>Nº de nodos de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/>
              <a:t>saída: </a:t>
            </a:r>
          </a:p>
          <a:p>
            <a:pPr lvl="3">
              <a:buFont typeface="Wingdings 2"/>
              <a:buChar char=""/>
              <a:defRPr/>
            </a:pPr>
            <a:r>
              <a:rPr lang="pt-BR" dirty="0"/>
              <a:t>Em problemas de classificação, é a quantidade de classes.</a:t>
            </a:r>
          </a:p>
          <a:p>
            <a:pPr lvl="4">
              <a:buFont typeface="Wingdings 2"/>
              <a:buChar char=""/>
              <a:defRPr/>
            </a:pPr>
            <a:r>
              <a:rPr lang="pt-BR" dirty="0"/>
              <a:t>Regra de classificação </a:t>
            </a:r>
            <a:r>
              <a:rPr lang="pt-BR" i="1" dirty="0"/>
              <a:t>winner-takes-all</a:t>
            </a:r>
            <a:r>
              <a:rPr lang="pt-BR" dirty="0"/>
              <a:t>: o nodo de saída que gerar a maior saída define a classe do padrão.</a:t>
            </a:r>
          </a:p>
          <a:p>
            <a:pPr lvl="3">
              <a:buFont typeface="Wingdings 2"/>
              <a:buChar char=""/>
              <a:defRPr/>
            </a:pPr>
            <a:r>
              <a:rPr lang="pt-BR" dirty="0"/>
              <a:t>Em problemas de aproximação, é a quantidade de variáveis de saída.</a:t>
            </a:r>
            <a:endParaRPr lang="pt-BR" sz="1800" dirty="0"/>
          </a:p>
          <a:p>
            <a:pPr marL="859536" lvl="2">
              <a:buFont typeface="Wingdings 2"/>
              <a:buChar char=""/>
              <a:defRPr/>
            </a:pPr>
            <a:r>
              <a:rPr lang="pt-BR" b="1" dirty="0"/>
              <a:t>Uma única camada escondida</a:t>
            </a:r>
            <a:r>
              <a:rPr lang="pt-BR" b="1" dirty="0">
                <a:solidFill>
                  <a:schemeClr val="bg1"/>
                </a:solidFill>
              </a:rPr>
              <a:t>.</a:t>
            </a:r>
          </a:p>
          <a:p>
            <a:pPr marL="859536" lvl="2">
              <a:buFont typeface="Wingdings 2"/>
              <a:buChar char=""/>
              <a:defRPr/>
            </a:pPr>
            <a:r>
              <a:rPr lang="pt-BR" b="1" dirty="0"/>
              <a:t>Função de ativação dos neurônios: sigmóide logística.</a:t>
            </a:r>
          </a:p>
          <a:p>
            <a:pPr marL="859536" lvl="2">
              <a:buFont typeface="Wingdings 2"/>
              <a:buChar char=""/>
              <a:defRPr/>
            </a:pPr>
            <a:r>
              <a:rPr lang="pt-BR" b="1" dirty="0"/>
              <a:t>Todas as possíveis conexões entre camadas adjacentes, sem conexões entre camadas não-adjacentes</a:t>
            </a:r>
            <a:r>
              <a:rPr lang="pt-BR" b="1" dirty="0" smtClean="0"/>
              <a:t>.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3442-7D9E-5D4A-A5AF-A14AF3124EE3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Sistemas Inteligentes – IF864</a:t>
            </a:r>
          </a:p>
          <a:p>
            <a:r>
              <a:rPr lang="pt-BR" smtClean="0"/>
              <a:t>Projeto de Redes Neurais</a:t>
            </a:r>
          </a:p>
          <a:p>
            <a:r>
              <a:rPr lang="en-US" smtClean="0"/>
              <a:t>© 2013 – </a:t>
            </a:r>
            <a:r>
              <a:rPr lang="en-US" smtClean="0"/>
              <a:t>Monitoria SI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46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4000" b="1" dirty="0"/>
              <a:t>Projeto da disciplina</a:t>
            </a:r>
          </a:p>
          <a:p>
            <a:pPr lvl="1">
              <a:buFont typeface="Wingdings" pitchFamily="2" charset="2"/>
              <a:buChar char="Ø"/>
            </a:pPr>
            <a:r>
              <a:rPr lang="pt-BR" sz="3200" b="1" dirty="0" smtClean="0"/>
              <a:t>O </a:t>
            </a:r>
            <a:r>
              <a:rPr lang="pt-BR" sz="3200" b="1" dirty="0"/>
              <a:t>que é o MATLAB?</a:t>
            </a:r>
          </a:p>
          <a:p>
            <a:pPr lvl="1">
              <a:buFont typeface="Wingdings" pitchFamily="2" charset="2"/>
              <a:buChar char="Ø"/>
            </a:pPr>
            <a:r>
              <a:rPr lang="pt-BR" sz="3200" b="1" dirty="0"/>
              <a:t>Como usar o projeto? Aliás, o que será feito?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3442-7D9E-5D4A-A5AF-A14AF3124EE3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7933" y="6356350"/>
            <a:ext cx="3208867" cy="365125"/>
          </a:xfrm>
        </p:spPr>
        <p:txBody>
          <a:bodyPr/>
          <a:lstStyle/>
          <a:p>
            <a:r>
              <a:rPr lang="pt-BR" dirty="0" smtClean="0"/>
              <a:t>Sistemas Inteligentes – IF864</a:t>
            </a:r>
          </a:p>
          <a:p>
            <a:r>
              <a:rPr lang="pt-BR" dirty="0" smtClean="0"/>
              <a:t>Projeto de Redes Neurais</a:t>
            </a:r>
          </a:p>
          <a:p>
            <a:r>
              <a:rPr lang="en-US" dirty="0" smtClean="0"/>
              <a:t>© 2013 – </a:t>
            </a:r>
            <a:r>
              <a:rPr lang="en-US" dirty="0" err="1"/>
              <a:t>Monitoria</a:t>
            </a:r>
            <a:r>
              <a:rPr lang="en-US" dirty="0"/>
              <a:t> SI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785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Começando a entender?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3442-7D9E-5D4A-A5AF-A14AF3124EE3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Sistemas Inteligentes – IF864</a:t>
            </a:r>
          </a:p>
          <a:p>
            <a:r>
              <a:rPr lang="pt-BR" smtClean="0"/>
              <a:t>Projeto de Redes Neurais</a:t>
            </a:r>
          </a:p>
          <a:p>
            <a:r>
              <a:rPr lang="en-US" smtClean="0"/>
              <a:t>© 2013 – </a:t>
            </a:r>
            <a:r>
              <a:rPr lang="en-US" smtClean="0"/>
              <a:t>Monitoria SI</a:t>
            </a:r>
            <a:endParaRPr lang="pt-BR" dirty="0"/>
          </a:p>
        </p:txBody>
      </p:sp>
      <p:pic>
        <p:nvPicPr>
          <p:cNvPr id="6" name="Picture 5" descr="http://www.cerebromente.org.br/n05/tecnologia/image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1944" y="2173506"/>
            <a:ext cx="6733343" cy="3600400"/>
          </a:xfrm>
          <a:prstGeom prst="rect">
            <a:avLst/>
          </a:prstGeom>
          <a:noFill/>
        </p:spPr>
      </p:pic>
      <p:sp>
        <p:nvSpPr>
          <p:cNvPr id="7" name="Retângulo 5"/>
          <p:cNvSpPr/>
          <p:nvPr/>
        </p:nvSpPr>
        <p:spPr>
          <a:xfrm>
            <a:off x="3346201" y="1084094"/>
            <a:ext cx="4203395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pt-BR" sz="2400" b="1" dirty="0" smtClean="0"/>
              <a:t>Em que não iremos mexer?</a:t>
            </a:r>
            <a:endParaRPr lang="pt-BR" sz="2400" dirty="0"/>
          </a:p>
        </p:txBody>
      </p:sp>
      <p:sp>
        <p:nvSpPr>
          <p:cNvPr id="8" name="Retângulo 4"/>
          <p:cNvSpPr/>
          <p:nvPr/>
        </p:nvSpPr>
        <p:spPr>
          <a:xfrm>
            <a:off x="588715" y="1663421"/>
            <a:ext cx="3042821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pt-BR" sz="2000" b="1" dirty="0" smtClean="0"/>
              <a:t>Nº de nodos de entrada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9846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Variação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1792" lvl="1" fontAlgn="auto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pt-BR" sz="3200" b="1" i="1" dirty="0">
                <a:solidFill>
                  <a:srgbClr val="FF0000"/>
                </a:solidFill>
              </a:rPr>
              <a:t>Aspectos que serão variados neste projeto:</a:t>
            </a:r>
          </a:p>
          <a:p>
            <a:pPr marL="859536" lvl="2" fontAlgn="auto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pt-BR" sz="3200" b="1" dirty="0"/>
              <a:t>Nº de neurônios escondidos (serão usados 3 valores);</a:t>
            </a:r>
          </a:p>
          <a:p>
            <a:pPr marL="859536" lvl="2" fontAlgn="auto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pt-BR" sz="3200" b="1" dirty="0"/>
              <a:t>A taxa de aprendizado a ser utilizada  (serão usados 3 valores);</a:t>
            </a:r>
          </a:p>
          <a:p>
            <a:pPr marL="859536" lvl="2" fontAlgn="auto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pt-BR" sz="3200" b="1" dirty="0"/>
              <a:t>O número de máximo de iterações</a:t>
            </a:r>
            <a:r>
              <a:rPr lang="pt-BR" sz="3200" b="1" dirty="0" smtClean="0"/>
              <a:t>.</a:t>
            </a:r>
            <a:endParaRPr lang="pt-BR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3442-7D9E-5D4A-A5AF-A14AF3124EE3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Sistemas Inteligentes – IF864</a:t>
            </a:r>
          </a:p>
          <a:p>
            <a:r>
              <a:rPr lang="pt-BR" smtClean="0"/>
              <a:t>Projeto de Redes Neurais</a:t>
            </a:r>
          </a:p>
          <a:p>
            <a:r>
              <a:rPr lang="en-US" smtClean="0"/>
              <a:t>© 2013 – </a:t>
            </a:r>
            <a:r>
              <a:rPr lang="en-US" smtClean="0"/>
              <a:t>Monitoria SI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46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773" y="274638"/>
            <a:ext cx="8524695" cy="639762"/>
          </a:xfrm>
        </p:spPr>
        <p:txBody>
          <a:bodyPr>
            <a:noAutofit/>
          </a:bodyPr>
          <a:lstStyle/>
          <a:p>
            <a:r>
              <a:rPr lang="pt-BR" sz="3600" dirty="0"/>
              <a:t>Número de neurônios na camada </a:t>
            </a:r>
            <a:r>
              <a:rPr lang="pt-BR" sz="3600" dirty="0" smtClean="0"/>
              <a:t>escondida</a:t>
            </a:r>
            <a:endParaRPr lang="pt-BR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3442-7D9E-5D4A-A5AF-A14AF3124EE3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Sistemas Inteligentes – IF864</a:t>
            </a:r>
          </a:p>
          <a:p>
            <a:r>
              <a:rPr lang="pt-BR" smtClean="0"/>
              <a:t>Projeto de Redes Neurais</a:t>
            </a:r>
          </a:p>
          <a:p>
            <a:r>
              <a:rPr lang="en-US" smtClean="0"/>
              <a:t>© 2013 – </a:t>
            </a:r>
            <a:r>
              <a:rPr lang="en-US" smtClean="0"/>
              <a:t>Monitoria SI</a:t>
            </a: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359532" y="1154459"/>
            <a:ext cx="842493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r>
              <a:rPr lang="pt-BR" sz="2000" dirty="0" smtClean="0"/>
              <a:t>	</a:t>
            </a:r>
            <a:r>
              <a:rPr lang="pt-BR" sz="2400" dirty="0" smtClean="0"/>
              <a:t>Variando o nº de neurônios escondidos, estamos variando a quantidade de pesos da rede.</a:t>
            </a:r>
          </a:p>
          <a:p>
            <a:pPr lvl="1">
              <a:buNone/>
            </a:pPr>
            <a:r>
              <a:rPr lang="pt-BR" sz="2400" dirty="0" smtClean="0"/>
              <a:t>	Explicação: Uma rede neural implementa uma função.</a:t>
            </a:r>
          </a:p>
          <a:p>
            <a:pPr marL="1021842" lvl="2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pt-BR" sz="2000" dirty="0" smtClean="0"/>
              <a:t>Os pesos da rede são os parâmetros da função.</a:t>
            </a:r>
          </a:p>
          <a:p>
            <a:pPr marL="1021842" lvl="2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pt-BR" sz="2000" dirty="0" smtClean="0"/>
              <a:t>Dessa forma, aumentar a quantidade de pesos da rede significa aumentar a complexidade da função implementada.</a:t>
            </a:r>
          </a:p>
          <a:p>
            <a:pPr marL="621792" lvl="1" algn="ctr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pt-BR" sz="2000" b="1" dirty="0" smtClean="0">
                <a:solidFill>
                  <a:srgbClr val="FF0000"/>
                </a:solidFill>
              </a:rPr>
              <a:t>	</a:t>
            </a:r>
            <a:r>
              <a:rPr lang="pt-BR" sz="2400" b="1" dirty="0" smtClean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911860" y="389821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pt-BR">
              <a:latin typeface="Lucida Sans Unicode" pitchFamily="34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911860" y="488881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pt-BR">
              <a:latin typeface="Lucida Sans Unicode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16460" y="3875769"/>
            <a:ext cx="304800" cy="381000"/>
          </a:xfrm>
          <a:prstGeom prst="rect">
            <a:avLst/>
          </a:prstGeom>
          <a:solidFill>
            <a:srgbClr val="99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pt-BR">
              <a:latin typeface="Lucida Sans Unicode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16460" y="4888817"/>
            <a:ext cx="304800" cy="381000"/>
          </a:xfrm>
          <a:prstGeom prst="rect">
            <a:avLst/>
          </a:prstGeom>
          <a:solidFill>
            <a:srgbClr val="99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pt-BR">
              <a:latin typeface="Lucida Sans Unicode" pitchFamily="34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978660" y="427921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pt-BR">
              <a:latin typeface="Lucida Sans Unicode" pitchFamily="34" charset="0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1921260" y="4050617"/>
            <a:ext cx="990600" cy="1588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</p:spPr>
        <p:txBody>
          <a:bodyPr/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1921260" y="5041217"/>
            <a:ext cx="990600" cy="1588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</p:spPr>
        <p:txBody>
          <a:bodyPr/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1921260" y="4050617"/>
            <a:ext cx="990600" cy="990600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</p:spPr>
        <p:txBody>
          <a:bodyPr/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V="1">
            <a:off x="1921260" y="4050617"/>
            <a:ext cx="990600" cy="990600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</p:spPr>
        <p:txBody>
          <a:bodyPr/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3216660" y="4126817"/>
            <a:ext cx="762000" cy="304800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</p:spPr>
        <p:txBody>
          <a:bodyPr/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3216660" y="4431617"/>
            <a:ext cx="762000" cy="609600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</p:spPr>
        <p:txBody>
          <a:bodyPr/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4283460" y="4431617"/>
            <a:ext cx="304800" cy="1588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104492" y="3731753"/>
            <a:ext cx="64807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pt-BR" b="1" dirty="0">
                <a:latin typeface="Lucida Sans Unicode" pitchFamily="34" charset="0"/>
              </a:rPr>
              <a:t>w</a:t>
            </a:r>
            <a:r>
              <a:rPr lang="pt-BR" b="1" baseline="-25000" dirty="0">
                <a:latin typeface="Lucida Sans Unicode" pitchFamily="34" charset="0"/>
              </a:rPr>
              <a:t>1</a:t>
            </a:r>
            <a:endParaRPr lang="pt-BR" b="1" dirty="0">
              <a:latin typeface="Lucida Sans Unicode" pitchFamily="34" charset="0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2607060" y="4584017"/>
            <a:ext cx="7935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pt-BR" b="1" dirty="0">
                <a:latin typeface="Lucida Sans Unicode" pitchFamily="34" charset="0"/>
              </a:rPr>
              <a:t>w</a:t>
            </a:r>
            <a:r>
              <a:rPr lang="pt-BR" b="1" baseline="-25000" dirty="0">
                <a:latin typeface="Lucida Sans Unicode" pitchFamily="34" charset="0"/>
              </a:rPr>
              <a:t>2</a:t>
            </a:r>
            <a:endParaRPr lang="pt-BR" b="1" dirty="0">
              <a:latin typeface="Lucida Sans Unicode" pitchFamily="34" charset="0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2607060" y="4126817"/>
            <a:ext cx="64956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pt-BR" b="1" dirty="0">
                <a:latin typeface="Lucida Sans Unicode" pitchFamily="34" charset="0"/>
              </a:rPr>
              <a:t>w</a:t>
            </a:r>
            <a:r>
              <a:rPr lang="pt-BR" b="1" baseline="-25000" dirty="0">
                <a:latin typeface="Lucida Sans Unicode" pitchFamily="34" charset="0"/>
              </a:rPr>
              <a:t>3</a:t>
            </a:r>
            <a:endParaRPr lang="pt-BR" b="1" dirty="0">
              <a:latin typeface="Lucida Sans Unicode" pitchFamily="34" charset="0"/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2226060" y="4965017"/>
            <a:ext cx="67052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pt-BR" b="1" dirty="0">
                <a:latin typeface="Lucida Sans Unicode" pitchFamily="34" charset="0"/>
              </a:rPr>
              <a:t>w</a:t>
            </a:r>
            <a:r>
              <a:rPr lang="pt-BR" b="1" baseline="-25000" dirty="0">
                <a:latin typeface="Lucida Sans Unicode" pitchFamily="34" charset="0"/>
              </a:rPr>
              <a:t>4</a:t>
            </a:r>
            <a:endParaRPr lang="pt-BR" b="1" dirty="0">
              <a:latin typeface="Lucida Sans Unicode" pitchFamily="34" charset="0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3369060" y="3875769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pt-BR" b="1">
                <a:latin typeface="Lucida Sans Unicode" pitchFamily="34" charset="0"/>
              </a:rPr>
              <a:t>w</a:t>
            </a:r>
            <a:r>
              <a:rPr lang="pt-BR" b="1" baseline="-25000">
                <a:latin typeface="Lucida Sans Unicode" pitchFamily="34" charset="0"/>
              </a:rPr>
              <a:t>5</a:t>
            </a:r>
            <a:endParaRPr lang="pt-BR" b="1">
              <a:latin typeface="Lucida Sans Unicode" pitchFamily="34" charset="0"/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3445260" y="4736417"/>
            <a:ext cx="67545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pt-BR" b="1" dirty="0">
                <a:latin typeface="Lucida Sans Unicode" pitchFamily="34" charset="0"/>
              </a:rPr>
              <a:t>w</a:t>
            </a:r>
            <a:r>
              <a:rPr lang="pt-BR" b="1" baseline="-25000" dirty="0">
                <a:latin typeface="Lucida Sans Unicode" pitchFamily="34" charset="0"/>
              </a:rPr>
              <a:t>6</a:t>
            </a:r>
            <a:endParaRPr lang="pt-BR" b="1" dirty="0">
              <a:latin typeface="Lucida Sans Unicode" pitchFamily="34" charset="0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2911860" y="3653072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pt-BR" b="1" dirty="0">
                <a:latin typeface="Lucida Sans Unicode" pitchFamily="34" charset="0"/>
              </a:rPr>
              <a:t>f</a:t>
            </a:r>
            <a:r>
              <a:rPr lang="pt-BR" b="1" baseline="-25000" dirty="0">
                <a:latin typeface="Lucida Sans Unicode" pitchFamily="34" charset="0"/>
              </a:rPr>
              <a:t>1</a:t>
            </a:r>
            <a:endParaRPr lang="pt-BR" b="1" dirty="0">
              <a:latin typeface="Lucida Sans Unicode" pitchFamily="34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2911860" y="5117417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pt-BR" b="1">
                <a:latin typeface="Lucida Sans Unicode" pitchFamily="34" charset="0"/>
              </a:rPr>
              <a:t>f</a:t>
            </a:r>
            <a:r>
              <a:rPr lang="pt-BR" b="1" baseline="-25000">
                <a:latin typeface="Lucida Sans Unicode" pitchFamily="34" charset="0"/>
              </a:rPr>
              <a:t>2</a:t>
            </a:r>
            <a:endParaRPr lang="pt-BR" b="1">
              <a:latin typeface="Lucida Sans Unicode" pitchFamily="34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3978660" y="3947777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pt-BR" b="1" dirty="0">
                <a:latin typeface="Lucida Sans Unicode" pitchFamily="34" charset="0"/>
              </a:rPr>
              <a:t>f</a:t>
            </a:r>
            <a:r>
              <a:rPr lang="pt-BR" b="1" baseline="-25000" dirty="0">
                <a:latin typeface="Lucida Sans Unicode" pitchFamily="34" charset="0"/>
              </a:rPr>
              <a:t>3</a:t>
            </a:r>
            <a:endParaRPr lang="pt-BR" b="1" dirty="0">
              <a:latin typeface="Lucida Sans Unicode" pitchFamily="34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4588260" y="4279217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pt-BR" b="1">
                <a:latin typeface="Lucida Sans Unicode" pitchFamily="34" charset="0"/>
              </a:rPr>
              <a:t>y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1235460" y="3875769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pt-BR" b="1">
                <a:latin typeface="Lucida Sans Unicode" pitchFamily="34" charset="0"/>
              </a:rPr>
              <a:t>x</a:t>
            </a:r>
            <a:r>
              <a:rPr lang="pt-BR" b="1" baseline="-25000">
                <a:latin typeface="Lucida Sans Unicode" pitchFamily="34" charset="0"/>
              </a:rPr>
              <a:t>1</a:t>
            </a:r>
            <a:endParaRPr lang="pt-BR" b="1">
              <a:latin typeface="Lucida Sans Unicode" pitchFamily="34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1235460" y="4888817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pt-BR" b="1">
                <a:latin typeface="Lucida Sans Unicode" pitchFamily="34" charset="0"/>
              </a:rPr>
              <a:t>x</a:t>
            </a:r>
            <a:r>
              <a:rPr lang="pt-BR" b="1" baseline="-25000">
                <a:latin typeface="Lucida Sans Unicode" pitchFamily="34" charset="0"/>
              </a:rPr>
              <a:t>2</a:t>
            </a:r>
            <a:endParaRPr lang="pt-BR" b="1">
              <a:latin typeface="Lucida Sans Unicode" pitchFamily="34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592324" y="5675969"/>
            <a:ext cx="7370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pt-BR" sz="2000" b="1" dirty="0">
                <a:latin typeface="Lucida Sans Unicode" pitchFamily="34" charset="0"/>
              </a:rPr>
              <a:t>y = f</a:t>
            </a:r>
            <a:r>
              <a:rPr lang="pt-BR" sz="2000" b="1" baseline="-25000" dirty="0">
                <a:latin typeface="Lucida Sans Unicode" pitchFamily="34" charset="0"/>
              </a:rPr>
              <a:t>3</a:t>
            </a:r>
            <a:r>
              <a:rPr lang="pt-BR" sz="2000" b="1" dirty="0">
                <a:latin typeface="Lucida Sans Unicode" pitchFamily="34" charset="0"/>
              </a:rPr>
              <a:t>( w</a:t>
            </a:r>
            <a:r>
              <a:rPr lang="pt-BR" sz="2000" b="1" baseline="-25000" dirty="0">
                <a:latin typeface="Lucida Sans Unicode" pitchFamily="34" charset="0"/>
              </a:rPr>
              <a:t>5</a:t>
            </a:r>
            <a:r>
              <a:rPr lang="pt-BR" sz="2000" b="1" dirty="0">
                <a:latin typeface="Lucida Sans Unicode" pitchFamily="34" charset="0"/>
              </a:rPr>
              <a:t> f</a:t>
            </a:r>
            <a:r>
              <a:rPr lang="pt-BR" sz="2000" b="1" baseline="-25000" dirty="0">
                <a:latin typeface="Lucida Sans Unicode" pitchFamily="34" charset="0"/>
              </a:rPr>
              <a:t>1</a:t>
            </a:r>
            <a:r>
              <a:rPr lang="pt-BR" sz="2000" b="1" dirty="0">
                <a:latin typeface="Lucida Sans Unicode" pitchFamily="34" charset="0"/>
              </a:rPr>
              <a:t> (w</a:t>
            </a:r>
            <a:r>
              <a:rPr lang="pt-BR" sz="2000" b="1" baseline="-25000" dirty="0">
                <a:latin typeface="Lucida Sans Unicode" pitchFamily="34" charset="0"/>
              </a:rPr>
              <a:t>1</a:t>
            </a:r>
            <a:r>
              <a:rPr lang="pt-BR" sz="2000" b="1" dirty="0">
                <a:latin typeface="Lucida Sans Unicode" pitchFamily="34" charset="0"/>
              </a:rPr>
              <a:t> x</a:t>
            </a:r>
            <a:r>
              <a:rPr lang="pt-BR" sz="2000" b="1" baseline="-25000" dirty="0">
                <a:latin typeface="Lucida Sans Unicode" pitchFamily="34" charset="0"/>
              </a:rPr>
              <a:t>1</a:t>
            </a:r>
            <a:r>
              <a:rPr lang="pt-BR" sz="2000" b="1" dirty="0">
                <a:latin typeface="Lucida Sans Unicode" pitchFamily="34" charset="0"/>
              </a:rPr>
              <a:t> + w</a:t>
            </a:r>
            <a:r>
              <a:rPr lang="pt-BR" sz="2000" b="1" baseline="-25000" dirty="0">
                <a:latin typeface="Lucida Sans Unicode" pitchFamily="34" charset="0"/>
              </a:rPr>
              <a:t>3</a:t>
            </a:r>
            <a:r>
              <a:rPr lang="pt-BR" sz="2000" b="1" dirty="0">
                <a:latin typeface="Lucida Sans Unicode" pitchFamily="34" charset="0"/>
              </a:rPr>
              <a:t> x</a:t>
            </a:r>
            <a:r>
              <a:rPr lang="pt-BR" sz="2000" b="1" baseline="-25000" dirty="0">
                <a:latin typeface="Lucida Sans Unicode" pitchFamily="34" charset="0"/>
              </a:rPr>
              <a:t>2</a:t>
            </a:r>
            <a:r>
              <a:rPr lang="pt-BR" sz="2000" b="1" dirty="0">
                <a:latin typeface="Lucida Sans Unicode" pitchFamily="34" charset="0"/>
              </a:rPr>
              <a:t>) + w</a:t>
            </a:r>
            <a:r>
              <a:rPr lang="pt-BR" sz="2000" b="1" baseline="-25000" dirty="0">
                <a:latin typeface="Lucida Sans Unicode" pitchFamily="34" charset="0"/>
              </a:rPr>
              <a:t>6</a:t>
            </a:r>
            <a:r>
              <a:rPr lang="pt-BR" sz="2000" b="1" dirty="0">
                <a:latin typeface="Lucida Sans Unicode" pitchFamily="34" charset="0"/>
              </a:rPr>
              <a:t> f</a:t>
            </a:r>
            <a:r>
              <a:rPr lang="pt-BR" sz="2000" b="1" baseline="-25000" dirty="0">
                <a:latin typeface="Lucida Sans Unicode" pitchFamily="34" charset="0"/>
              </a:rPr>
              <a:t>2</a:t>
            </a:r>
            <a:r>
              <a:rPr lang="pt-BR" sz="2000" b="1" dirty="0">
                <a:latin typeface="Lucida Sans Unicode" pitchFamily="34" charset="0"/>
              </a:rPr>
              <a:t> (w</a:t>
            </a:r>
            <a:r>
              <a:rPr lang="pt-BR" sz="2000" b="1" baseline="-25000" dirty="0">
                <a:latin typeface="Lucida Sans Unicode" pitchFamily="34" charset="0"/>
              </a:rPr>
              <a:t>2</a:t>
            </a:r>
            <a:r>
              <a:rPr lang="pt-BR" sz="2000" b="1" dirty="0">
                <a:latin typeface="Lucida Sans Unicode" pitchFamily="34" charset="0"/>
              </a:rPr>
              <a:t> x</a:t>
            </a:r>
            <a:r>
              <a:rPr lang="pt-BR" sz="2000" b="1" baseline="-25000" dirty="0">
                <a:latin typeface="Lucida Sans Unicode" pitchFamily="34" charset="0"/>
              </a:rPr>
              <a:t>1</a:t>
            </a:r>
            <a:r>
              <a:rPr lang="pt-BR" sz="2000" b="1" dirty="0">
                <a:latin typeface="Lucida Sans Unicode" pitchFamily="34" charset="0"/>
              </a:rPr>
              <a:t> + w</a:t>
            </a:r>
            <a:r>
              <a:rPr lang="pt-BR" sz="2000" b="1" baseline="-25000" dirty="0">
                <a:latin typeface="Lucida Sans Unicode" pitchFamily="34" charset="0"/>
              </a:rPr>
              <a:t>4</a:t>
            </a:r>
            <a:r>
              <a:rPr lang="pt-BR" sz="2000" b="1" dirty="0">
                <a:latin typeface="Lucida Sans Unicode" pitchFamily="34" charset="0"/>
              </a:rPr>
              <a:t> x</a:t>
            </a:r>
            <a:r>
              <a:rPr lang="pt-BR" sz="2000" b="1" baseline="-25000" dirty="0">
                <a:latin typeface="Lucida Sans Unicode" pitchFamily="34" charset="0"/>
              </a:rPr>
              <a:t>2</a:t>
            </a:r>
            <a:r>
              <a:rPr lang="pt-BR" sz="2000" b="1" dirty="0">
                <a:latin typeface="Lucida Sans Unicode" pitchFamily="34" charset="0"/>
              </a:rPr>
              <a:t>) ).</a:t>
            </a:r>
            <a:endParaRPr lang="pt-BR" dirty="0">
              <a:latin typeface="Lucida Sans Unicode" pitchFamily="34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4912804" y="3803761"/>
            <a:ext cx="36388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pt-BR" sz="1600" b="1" dirty="0">
                <a:latin typeface="Lucida Sans Unicode" pitchFamily="34" charset="0"/>
              </a:rPr>
              <a:t>As funções </a:t>
            </a:r>
            <a:r>
              <a:rPr lang="pt-BR" sz="1600" b="1" dirty="0" err="1">
                <a:latin typeface="Lucida Sans Unicode" pitchFamily="34" charset="0"/>
              </a:rPr>
              <a:t>f</a:t>
            </a:r>
            <a:r>
              <a:rPr lang="pt-BR" sz="1600" b="1" baseline="-25000" dirty="0" err="1">
                <a:latin typeface="Lucida Sans Unicode" pitchFamily="34" charset="0"/>
              </a:rPr>
              <a:t>i</a:t>
            </a:r>
            <a:r>
              <a:rPr lang="pt-BR" sz="1600" b="1" dirty="0">
                <a:latin typeface="Lucida Sans Unicode" pitchFamily="34" charset="0"/>
              </a:rPr>
              <a:t> são do tipo</a:t>
            </a:r>
          </a:p>
          <a:p>
            <a:r>
              <a:rPr lang="pt-BR" sz="1600" b="1" dirty="0">
                <a:latin typeface="Lucida Sans Unicode" pitchFamily="34" charset="0"/>
              </a:rPr>
              <a:t>sigmóide logística</a:t>
            </a:r>
            <a:r>
              <a:rPr lang="pt-BR" sz="1600" b="1" dirty="0">
                <a:solidFill>
                  <a:srgbClr val="FFFF00"/>
                </a:solidFill>
                <a:latin typeface="Lucida Sans Unicode" pitchFamily="34" charset="0"/>
              </a:rPr>
              <a:t>.</a:t>
            </a:r>
            <a:endParaRPr lang="pt-BR" sz="1400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6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Underfitting e Overfitting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1792" lvl="1">
              <a:spcBef>
                <a:spcPts val="1800"/>
              </a:spcBef>
              <a:buNone/>
              <a:defRPr/>
            </a:pPr>
            <a:r>
              <a:rPr lang="pt-BR" b="1" dirty="0">
                <a:solidFill>
                  <a:srgbClr val="FF0000"/>
                </a:solidFill>
              </a:rPr>
              <a:t>ATENÇÃO</a:t>
            </a:r>
            <a:r>
              <a:rPr lang="pt-BR" b="1" dirty="0" smtClean="0">
                <a:solidFill>
                  <a:srgbClr val="FF0000"/>
                </a:solidFill>
              </a:rPr>
              <a:t>!</a:t>
            </a:r>
            <a:endParaRPr lang="pt-BR" sz="2400" b="1" dirty="0">
              <a:solidFill>
                <a:srgbClr val="FF0000"/>
              </a:solidFill>
            </a:endParaRPr>
          </a:p>
          <a:p>
            <a:pPr marL="859536" lvl="2">
              <a:spcBef>
                <a:spcPts val="1800"/>
              </a:spcBef>
              <a:defRPr/>
            </a:pPr>
            <a:r>
              <a:rPr lang="pt-BR" b="1" dirty="0"/>
              <a:t>Se a quantidade de pesos for pequena demais, pode haver </a:t>
            </a:r>
            <a:r>
              <a:rPr lang="pt-BR" b="1" i="1" dirty="0"/>
              <a:t>underfitting.</a:t>
            </a:r>
          </a:p>
          <a:p>
            <a:pPr lvl="3">
              <a:spcBef>
                <a:spcPts val="600"/>
              </a:spcBef>
              <a:defRPr/>
            </a:pPr>
            <a:r>
              <a:rPr lang="pt-BR" sz="2400" dirty="0"/>
              <a:t>A função implementada não tem complexidade suficiente para resolver o problema abordado</a:t>
            </a:r>
            <a:r>
              <a:rPr lang="pt-BR" sz="2400" dirty="0" smtClean="0"/>
              <a:t>.</a:t>
            </a:r>
            <a:endParaRPr lang="pt-BR" dirty="0"/>
          </a:p>
          <a:p>
            <a:pPr marL="859536" lvl="2">
              <a:spcBef>
                <a:spcPts val="1800"/>
              </a:spcBef>
              <a:defRPr/>
            </a:pPr>
            <a:r>
              <a:rPr lang="pt-BR" b="1" dirty="0"/>
              <a:t>Se a quantidade de pesos for grande demais, pode haver </a:t>
            </a:r>
            <a:r>
              <a:rPr lang="pt-BR" b="1" i="1" dirty="0"/>
              <a:t>overfitting.</a:t>
            </a:r>
          </a:p>
          <a:p>
            <a:pPr lvl="3">
              <a:spcBef>
                <a:spcPts val="600"/>
              </a:spcBef>
              <a:defRPr/>
            </a:pPr>
            <a:r>
              <a:rPr lang="pt-BR" sz="2400" dirty="0"/>
              <a:t>A função implementada tem complexidade demais para o problema, sendo capaz de modelar detalhes demais dos dados de treinamento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3442-7D9E-5D4A-A5AF-A14AF3124EE3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Sistemas Inteligentes – IF864</a:t>
            </a:r>
          </a:p>
          <a:p>
            <a:r>
              <a:rPr lang="pt-BR" smtClean="0"/>
              <a:t>Projeto de Redes Neurais</a:t>
            </a:r>
          </a:p>
          <a:p>
            <a:r>
              <a:rPr lang="en-US" smtClean="0"/>
              <a:t>© 2013 – </a:t>
            </a:r>
            <a:r>
              <a:rPr lang="en-US" smtClean="0"/>
              <a:t>Monitoria SI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46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</a:t>
            </a:r>
            <a:r>
              <a:rPr lang="pt-BR" dirty="0"/>
              <a:t>taxa de aprendizado a ser </a:t>
            </a:r>
            <a:r>
              <a:rPr lang="pt-BR" dirty="0" smtClean="0"/>
              <a:t>utilizada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21792" lvl="1">
              <a:spcBef>
                <a:spcPts val="1800"/>
              </a:spcBef>
              <a:buNone/>
              <a:defRPr/>
            </a:pPr>
            <a:r>
              <a:rPr lang="pt-BR" dirty="0"/>
              <a:t>Usando taxa de aprendizado muito baixa, </a:t>
            </a:r>
            <a:r>
              <a:rPr lang="pt-BR" dirty="0" smtClean="0"/>
              <a:t>cada iteração </a:t>
            </a:r>
            <a:r>
              <a:rPr lang="pt-BR" dirty="0"/>
              <a:t>faz um ajuste muito pequeno nos pesos (passo muito pequeno).</a:t>
            </a:r>
          </a:p>
          <a:p>
            <a:pPr marL="859536" lvl="2">
              <a:spcBef>
                <a:spcPts val="1800"/>
              </a:spcBef>
              <a:buFont typeface="Wingdings 2"/>
              <a:buChar char=""/>
              <a:defRPr/>
            </a:pPr>
            <a:r>
              <a:rPr lang="pt-BR" dirty="0"/>
              <a:t>Pode precisar de muitas iterações para convergir para o ponto de mínimo desejado na superfície de busca</a:t>
            </a:r>
            <a:r>
              <a:rPr lang="pt-BR" dirty="0" smtClean="0"/>
              <a:t>.</a:t>
            </a:r>
            <a:endParaRPr lang="pt-BR" dirty="0"/>
          </a:p>
          <a:p>
            <a:pPr marL="621792" lvl="1">
              <a:spcBef>
                <a:spcPts val="1800"/>
              </a:spcBef>
              <a:buNone/>
              <a:defRPr/>
            </a:pPr>
            <a:r>
              <a:rPr lang="pt-BR" sz="2400" dirty="0"/>
              <a:t>	</a:t>
            </a:r>
            <a:r>
              <a:rPr lang="pt-BR" dirty="0"/>
              <a:t>Usando taxa de aprendizado muito alta, cada iteração faz um ajuste muito grande nos pesos (passo muito grande).</a:t>
            </a:r>
          </a:p>
          <a:p>
            <a:pPr marL="859536" lvl="2">
              <a:spcBef>
                <a:spcPts val="1800"/>
              </a:spcBef>
              <a:buFont typeface="Wingdings 2"/>
              <a:buChar char=""/>
              <a:defRPr/>
            </a:pPr>
            <a:r>
              <a:rPr lang="pt-BR" dirty="0"/>
              <a:t>Pode causar oscilações em torno de um ponto de mínimo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3442-7D9E-5D4A-A5AF-A14AF3124EE3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Sistemas Inteligentes – IF864</a:t>
            </a:r>
          </a:p>
          <a:p>
            <a:r>
              <a:rPr lang="pt-BR" smtClean="0"/>
              <a:t>Projeto de Redes Neurais</a:t>
            </a:r>
          </a:p>
          <a:p>
            <a:r>
              <a:rPr lang="en-US" smtClean="0"/>
              <a:t>© 2013 – </a:t>
            </a:r>
            <a:r>
              <a:rPr lang="en-US" smtClean="0"/>
              <a:t>Monitoria SI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46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Medidas de Erros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0850" lvl="1" indent="6350">
              <a:buNone/>
            </a:pPr>
            <a:r>
              <a:rPr lang="pt-BR" sz="2400" dirty="0"/>
              <a:t>Para ambos os tipos de problema, será usado o erro SSE (</a:t>
            </a:r>
            <a:r>
              <a:rPr lang="pt-BR" sz="2400" i="1" dirty="0"/>
              <a:t>sum squared error</a:t>
            </a:r>
            <a:r>
              <a:rPr lang="pt-BR" sz="2400" dirty="0"/>
              <a:t> - soma dos erros quadráticos).</a:t>
            </a:r>
          </a:p>
          <a:p>
            <a:pPr lvl="1"/>
            <a:endParaRPr lang="pt-BR" sz="900" dirty="0"/>
          </a:p>
          <a:p>
            <a:pPr lvl="1">
              <a:buNone/>
            </a:pPr>
            <a:r>
              <a:rPr lang="pt-BR" sz="2400" dirty="0"/>
              <a:t>Ex.:</a:t>
            </a:r>
          </a:p>
          <a:p>
            <a:pPr lvl="1">
              <a:buNone/>
            </a:pPr>
            <a:r>
              <a:rPr lang="pt-BR" sz="2000" dirty="0"/>
              <a:t>			Saídas da rede		Saídas desejadas</a:t>
            </a:r>
          </a:p>
          <a:p>
            <a:pPr lvl="1">
              <a:buNone/>
            </a:pPr>
            <a:r>
              <a:rPr lang="pt-BR" sz="2000" dirty="0"/>
              <a:t>Padrão 	1         ...	  N		1         ...    N </a:t>
            </a:r>
          </a:p>
          <a:p>
            <a:pPr lvl="1">
              <a:buNone/>
            </a:pPr>
            <a:r>
              <a:rPr lang="pt-BR" sz="2000" dirty="0"/>
              <a:t>Nodo 1	0.98    ...    0.12		1.00    ...    0.00</a:t>
            </a:r>
          </a:p>
          <a:p>
            <a:pPr lvl="1">
              <a:buNone/>
            </a:pPr>
            <a:r>
              <a:rPr lang="pt-BR" sz="2000" dirty="0"/>
              <a:t>Nodo 2	0.02    ...    0.96		0.00    ...    1.00</a:t>
            </a:r>
            <a:endParaRPr lang="pt-BR" sz="900" dirty="0"/>
          </a:p>
          <a:p>
            <a:pPr lvl="1"/>
            <a:endParaRPr lang="pt-BR" sz="2400" dirty="0"/>
          </a:p>
          <a:p>
            <a:pPr lvl="1">
              <a:buNone/>
            </a:pPr>
            <a:r>
              <a:rPr lang="pt-BR" sz="2400" dirty="0"/>
              <a:t>Soma dos erros quadráticos (SSE):</a:t>
            </a:r>
          </a:p>
          <a:p>
            <a:pPr lvl="1">
              <a:buNone/>
            </a:pPr>
            <a:r>
              <a:rPr lang="pt-BR" sz="2400" dirty="0"/>
              <a:t>      SSE =  	(0.98 – 1.00)</a:t>
            </a:r>
            <a:r>
              <a:rPr lang="pt-BR" sz="2400" baseline="30000" dirty="0"/>
              <a:t>2</a:t>
            </a:r>
            <a:r>
              <a:rPr lang="pt-BR" sz="2400" dirty="0"/>
              <a:t> + ... + (0.12 – 0.00)</a:t>
            </a:r>
            <a:r>
              <a:rPr lang="pt-BR" sz="2400" baseline="30000" dirty="0"/>
              <a:t>2 </a:t>
            </a:r>
            <a:r>
              <a:rPr lang="pt-BR" sz="2400" dirty="0"/>
              <a:t>+</a:t>
            </a:r>
            <a:endParaRPr lang="pt-BR" sz="2400" baseline="30000" dirty="0"/>
          </a:p>
          <a:p>
            <a:pPr lvl="1">
              <a:buNone/>
            </a:pPr>
            <a:r>
              <a:rPr lang="pt-BR" sz="2400" baseline="30000" dirty="0"/>
              <a:t>			</a:t>
            </a:r>
            <a:r>
              <a:rPr lang="pt-BR" sz="2400" dirty="0"/>
              <a:t>(0.02 – 0.00)</a:t>
            </a:r>
            <a:r>
              <a:rPr lang="pt-BR" sz="2400" baseline="30000" dirty="0"/>
              <a:t>2</a:t>
            </a:r>
            <a:r>
              <a:rPr lang="pt-BR" sz="2400" dirty="0"/>
              <a:t> + ... + (0.96 – 1.00)</a:t>
            </a:r>
            <a:r>
              <a:rPr lang="pt-BR" sz="2400" baseline="30000" dirty="0"/>
              <a:t>2</a:t>
            </a:r>
            <a:r>
              <a:rPr lang="pt-BR" sz="2400" dirty="0" smtClean="0"/>
              <a:t>.</a:t>
            </a:r>
            <a:endParaRPr lang="pt-BR" sz="24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3442-7D9E-5D4A-A5AF-A14AF3124EE3}" type="slidenum">
              <a:rPr lang="pt-BR" smtClean="0"/>
              <a:pPr/>
              <a:t>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Sistemas Inteligentes – IF864</a:t>
            </a:r>
          </a:p>
          <a:p>
            <a:r>
              <a:rPr lang="pt-BR" smtClean="0"/>
              <a:t>Projeto de Redes Neurais</a:t>
            </a:r>
          </a:p>
          <a:p>
            <a:r>
              <a:rPr lang="en-US" smtClean="0"/>
              <a:t>© 2013 – </a:t>
            </a:r>
            <a:r>
              <a:rPr lang="en-US" smtClean="0"/>
              <a:t>Monitoria SI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46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Medidas de Erros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3442-7D9E-5D4A-A5AF-A14AF3124EE3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Sistemas Inteligentes – IF864</a:t>
            </a:r>
          </a:p>
          <a:p>
            <a:r>
              <a:rPr lang="pt-BR" smtClean="0"/>
              <a:t>Projeto de Redes Neurais</a:t>
            </a:r>
          </a:p>
          <a:p>
            <a:r>
              <a:rPr lang="en-US" smtClean="0"/>
              <a:t>© 2013 – </a:t>
            </a:r>
            <a:r>
              <a:rPr lang="en-US" smtClean="0"/>
              <a:t>Monitoria SI</a:t>
            </a:r>
            <a:endParaRPr lang="pt-BR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1177537"/>
            <a:ext cx="8167687" cy="104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61950" marR="0" lvl="1" indent="-26988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Tx/>
              <a:buSzTx/>
              <a:tabLst>
                <a:tab pos="36195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 problemas de classificação, também será calculado o erro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classificação (neste projeto, só para o conjunto de teste).</a:t>
            </a:r>
          </a:p>
          <a:p>
            <a:pPr marL="621792" marR="0" lvl="1" indent="-28575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52487" y="3256405"/>
            <a:ext cx="7772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742950" lvl="1" indent="-285750">
              <a:spcBef>
                <a:spcPct val="20000"/>
              </a:spcBef>
            </a:pPr>
            <a:r>
              <a:rPr lang="pt-BR" sz="2000" b="1" dirty="0">
                <a:latin typeface="Lucida Sans Unicode" pitchFamily="34" charset="0"/>
              </a:rPr>
              <a:t>Ex.:</a:t>
            </a:r>
          </a:p>
          <a:p>
            <a:pPr marL="742950" lvl="1" indent="-285750">
              <a:spcBef>
                <a:spcPct val="20000"/>
              </a:spcBef>
            </a:pPr>
            <a:r>
              <a:rPr lang="pt-BR" b="1" dirty="0">
                <a:latin typeface="Lucida Sans Unicode" pitchFamily="34" charset="0"/>
              </a:rPr>
              <a:t>			Saídas da rede		Saídas desejadas</a:t>
            </a:r>
          </a:p>
          <a:p>
            <a:pPr marL="742950" lvl="1" indent="-285750">
              <a:spcBef>
                <a:spcPct val="20000"/>
              </a:spcBef>
            </a:pPr>
            <a:r>
              <a:rPr lang="pt-BR" b="1" dirty="0">
                <a:latin typeface="Lucida Sans Unicode" pitchFamily="34" charset="0"/>
              </a:rPr>
              <a:t>Padrão 	1         ...	  N	1         ...    N </a:t>
            </a:r>
          </a:p>
          <a:p>
            <a:pPr marL="742950" lvl="1" indent="-285750">
              <a:spcBef>
                <a:spcPct val="20000"/>
              </a:spcBef>
            </a:pPr>
            <a:r>
              <a:rPr lang="pt-BR" b="1" dirty="0">
                <a:latin typeface="Lucida Sans Unicode" pitchFamily="34" charset="0"/>
              </a:rPr>
              <a:t>Nodo 1	0.98    ...    0.12		1.00    ...    0.00</a:t>
            </a:r>
          </a:p>
          <a:p>
            <a:pPr marL="742950" lvl="1" indent="-285750">
              <a:spcBef>
                <a:spcPct val="20000"/>
              </a:spcBef>
            </a:pPr>
            <a:r>
              <a:rPr lang="pt-BR" b="1" dirty="0">
                <a:latin typeface="Lucida Sans Unicode" pitchFamily="34" charset="0"/>
              </a:rPr>
              <a:t>Nodo 2	0.02    ...    0.96		0.00    ...    1.00</a:t>
            </a:r>
          </a:p>
          <a:p>
            <a:pPr marL="742950" lvl="1" indent="-285750">
              <a:spcBef>
                <a:spcPct val="20000"/>
              </a:spcBef>
            </a:pPr>
            <a:r>
              <a:rPr lang="pt-BR" b="1" dirty="0">
                <a:latin typeface="Lucida Sans Unicode" pitchFamily="34" charset="0"/>
              </a:rPr>
              <a:t>Classe	1         ...    2		1         ...    2</a:t>
            </a:r>
            <a:endParaRPr lang="pt-BR" sz="2000" b="1" dirty="0">
              <a:latin typeface="Lucida Sans Unicode" pitchFamily="34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385887" y="3942205"/>
            <a:ext cx="5867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19112" y="5455589"/>
            <a:ext cx="7326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pt-BR" sz="2000" b="1">
                <a:latin typeface="Lucida Sans Unicode" pitchFamily="34" charset="0"/>
              </a:rPr>
              <a:t>Erro Classif. = 100 x </a:t>
            </a:r>
            <a:r>
              <a:rPr lang="pt-BR" sz="2000" b="1" u="sng">
                <a:latin typeface="Lucida Sans Unicode" pitchFamily="34" charset="0"/>
              </a:rPr>
              <a:t>Quant. de padrões classificados erradamente</a:t>
            </a:r>
          </a:p>
          <a:p>
            <a:r>
              <a:rPr lang="pt-BR" sz="2000" b="1">
                <a:latin typeface="Lucida Sans Unicode" pitchFamily="34" charset="0"/>
              </a:rPr>
              <a:t>                                                   Quant. total de padrões</a:t>
            </a:r>
            <a:endParaRPr lang="pt-BR" sz="2000">
              <a:latin typeface="Lucida Sans Unicode" pitchFamily="34" charset="0"/>
            </a:endParaRPr>
          </a:p>
        </p:txBody>
      </p:sp>
      <p:sp>
        <p:nvSpPr>
          <p:cNvPr id="10" name="Retângulo 19"/>
          <p:cNvSpPr/>
          <p:nvPr/>
        </p:nvSpPr>
        <p:spPr>
          <a:xfrm>
            <a:off x="774055" y="2221653"/>
            <a:ext cx="7326560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621792" lvl="1" indent="-285750" algn="ctr"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pt-BR" sz="2000" b="1" dirty="0" smtClean="0">
                <a:latin typeface="+mn-lt"/>
              </a:rPr>
              <a:t>Regra de classificação </a:t>
            </a:r>
            <a:r>
              <a:rPr lang="pt-BR" sz="2000" b="1" dirty="0" err="1" smtClean="0">
                <a:latin typeface="+mn-lt"/>
              </a:rPr>
              <a:t>winner-takes-all</a:t>
            </a:r>
            <a:r>
              <a:rPr lang="pt-BR" sz="2000" b="1" dirty="0" smtClean="0">
                <a:latin typeface="+mn-lt"/>
              </a:rPr>
              <a:t>: </a:t>
            </a:r>
          </a:p>
          <a:p>
            <a:pPr marL="180975" lvl="2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000" b="1" dirty="0" smtClean="0">
                <a:latin typeface="+mn-lt"/>
              </a:rPr>
              <a:t>O neurônio de saída que apresentar o maior valor de saída determina a classe do padrão.</a:t>
            </a:r>
          </a:p>
        </p:txBody>
      </p:sp>
    </p:spTree>
    <p:extLst>
      <p:ext uri="{BB962C8B-B14F-4D97-AF65-F5344CB8AC3E}">
        <p14:creationId xmlns:p14="http://schemas.microsoft.com/office/powerpoint/2010/main" val="19846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Backpropagation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21792" lvl="1" algn="ctr" fontAlgn="auto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pt-BR" sz="2600" b="1" dirty="0"/>
              <a:t>Será usado  o algoritmo </a:t>
            </a:r>
            <a:r>
              <a:rPr lang="pt-BR" sz="2600" b="1" i="1" dirty="0" smtClean="0"/>
              <a:t>Backpropagation</a:t>
            </a:r>
            <a:r>
              <a:rPr lang="pt-BR" sz="2600" b="1" dirty="0" smtClean="0"/>
              <a:t> padrão</a:t>
            </a:r>
            <a:endParaRPr lang="pt-BR" sz="2600" dirty="0"/>
          </a:p>
          <a:p>
            <a:pPr marL="623888" lvl="2" indent="6350" algn="ctr">
              <a:buNone/>
              <a:defRPr/>
            </a:pPr>
            <a:endParaRPr lang="pt-BR" sz="2200" dirty="0"/>
          </a:p>
          <a:p>
            <a:pPr marL="623888" lvl="2" indent="6350" algn="ctr">
              <a:buNone/>
              <a:defRPr/>
            </a:pPr>
            <a:r>
              <a:rPr lang="pt-BR" sz="2200" dirty="0"/>
              <a:t>É um algoritmo de gradiente descendente, ou seja, utiliza informações de derivada.</a:t>
            </a:r>
          </a:p>
          <a:p>
            <a:pPr marL="623888" lvl="2" indent="6350" algn="ctr">
              <a:buNone/>
              <a:defRPr/>
            </a:pPr>
            <a:r>
              <a:rPr lang="pt-BR" sz="2200" dirty="0"/>
              <a:t>Por isso, as funções de ativação devem ser contínuas e diferenciáveis (é o caso da sigmóide logística).</a:t>
            </a:r>
          </a:p>
          <a:p>
            <a:pPr marL="859536" lvl="2">
              <a:buFont typeface="Wingdings 2"/>
              <a:buChar char=""/>
              <a:defRPr/>
            </a:pPr>
            <a:endParaRPr lang="pt-BR" sz="1000" dirty="0"/>
          </a:p>
          <a:p>
            <a:pPr marL="621792" lvl="1" algn="ctr">
              <a:spcBef>
                <a:spcPts val="324"/>
              </a:spcBef>
              <a:buNone/>
              <a:defRPr/>
            </a:pPr>
            <a:r>
              <a:rPr lang="pt-BR" sz="2400" b="1" i="1" dirty="0"/>
              <a:t>Objetivo: </a:t>
            </a:r>
          </a:p>
          <a:p>
            <a:pPr marL="360363" lvl="1" indent="-25400" algn="ctr">
              <a:spcBef>
                <a:spcPts val="324"/>
              </a:spcBef>
              <a:buNone/>
              <a:defRPr/>
            </a:pPr>
            <a:r>
              <a:rPr lang="pt-BR" sz="2000" dirty="0"/>
              <a:t>Fazer “ajuste de pesos”, ou seja, escolher os pesos que geram as saídas mais corretas possíveis (menor erro) de forma iterativa.</a:t>
            </a:r>
          </a:p>
          <a:p>
            <a:pPr marL="621792" lvl="1">
              <a:spcBef>
                <a:spcPts val="324"/>
              </a:spcBef>
              <a:buFont typeface="Verdana"/>
              <a:buChar char="◦"/>
              <a:defRPr/>
            </a:pPr>
            <a:endParaRPr lang="pt-BR" sz="1000" dirty="0"/>
          </a:p>
          <a:p>
            <a:pPr marL="621792" lvl="1" algn="ctr">
              <a:spcBef>
                <a:spcPts val="324"/>
              </a:spcBef>
              <a:buNone/>
              <a:defRPr/>
            </a:pPr>
            <a:r>
              <a:rPr lang="pt-BR" sz="2400" b="1" i="1" dirty="0"/>
              <a:t>Idéia geral: </a:t>
            </a:r>
          </a:p>
          <a:p>
            <a:pPr marL="621792" lvl="1" algn="ctr">
              <a:spcBef>
                <a:spcPts val="324"/>
              </a:spcBef>
              <a:buNone/>
              <a:defRPr/>
            </a:pPr>
            <a:r>
              <a:rPr lang="pt-BR" sz="2000" dirty="0"/>
              <a:t>A cada iteração, obter um erro cada vez menor para os dados de treinamento.</a:t>
            </a:r>
          </a:p>
          <a:p>
            <a:pPr marL="621792" lvl="1">
              <a:spcBef>
                <a:spcPts val="324"/>
              </a:spcBef>
              <a:buFont typeface="Verdana"/>
              <a:buChar char="◦"/>
              <a:defRPr/>
            </a:pPr>
            <a:endParaRPr lang="pt-BR" sz="1000" dirty="0"/>
          </a:p>
          <a:p>
            <a:pPr marL="621792" lvl="1" algn="ctr">
              <a:spcBef>
                <a:spcPts val="324"/>
              </a:spcBef>
              <a:buNone/>
              <a:defRPr/>
            </a:pPr>
            <a:r>
              <a:rPr lang="pt-BR" sz="2400" b="1" i="1" dirty="0"/>
              <a:t>Cuidado:</a:t>
            </a:r>
          </a:p>
          <a:p>
            <a:pPr marL="621792" lvl="1" algn="ctr">
              <a:spcBef>
                <a:spcPts val="324"/>
              </a:spcBef>
              <a:buNone/>
              <a:defRPr/>
            </a:pPr>
            <a:r>
              <a:rPr lang="pt-BR" sz="2000" dirty="0"/>
              <a:t> Não permitir que a rede aprenda detalhes demais do conjunto de treinamento (overfitting</a:t>
            </a:r>
            <a:r>
              <a:rPr lang="pt-BR" sz="2000" dirty="0" smtClean="0"/>
              <a:t>).</a:t>
            </a:r>
            <a:endParaRPr lang="pt-B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3442-7D9E-5D4A-A5AF-A14AF3124EE3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Sistemas Inteligentes – IF864</a:t>
            </a:r>
          </a:p>
          <a:p>
            <a:r>
              <a:rPr lang="pt-BR" smtClean="0"/>
              <a:t>Projeto de Redes Neurais</a:t>
            </a:r>
          </a:p>
          <a:p>
            <a:r>
              <a:rPr lang="en-US" smtClean="0"/>
              <a:t>© 2013 – </a:t>
            </a:r>
            <a:r>
              <a:rPr lang="en-US" smtClean="0"/>
              <a:t>Monitoria SI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46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Gráfico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3442-7D9E-5D4A-A5AF-A14AF3124EE3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Sistemas Inteligentes – IF864</a:t>
            </a:r>
          </a:p>
          <a:p>
            <a:r>
              <a:rPr lang="pt-BR" smtClean="0"/>
              <a:t>Projeto de Redes Neurais</a:t>
            </a:r>
          </a:p>
          <a:p>
            <a:r>
              <a:rPr lang="en-US" smtClean="0"/>
              <a:t>© 2013 – </a:t>
            </a:r>
            <a:r>
              <a:rPr lang="en-US" smtClean="0"/>
              <a:t>Monitoria SI</a:t>
            </a:r>
            <a:endParaRPr lang="pt-BR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340429" y="1404218"/>
            <a:ext cx="0" cy="419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340429" y="5595218"/>
            <a:ext cx="46482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5531429" y="5595218"/>
            <a:ext cx="908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pt-BR" sz="1600" b="1">
                <a:latin typeface="Lucida Sans Unicode" pitchFamily="34" charset="0"/>
              </a:rPr>
              <a:t>Iteração</a:t>
            </a:r>
          </a:p>
        </p:txBody>
      </p:sp>
      <p:sp>
        <p:nvSpPr>
          <p:cNvPr id="9" name="Text Box 40"/>
          <p:cNvSpPr txBox="1">
            <a:spLocks noChangeArrowheads="1"/>
          </p:cNvSpPr>
          <p:nvPr/>
        </p:nvSpPr>
        <p:spPr bwMode="auto">
          <a:xfrm>
            <a:off x="1416629" y="1404218"/>
            <a:ext cx="544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pt-BR" sz="1600" b="1">
                <a:latin typeface="Lucida Sans Unicode" pitchFamily="34" charset="0"/>
              </a:rPr>
              <a:t>SSE</a:t>
            </a:r>
          </a:p>
        </p:txBody>
      </p:sp>
      <p:sp>
        <p:nvSpPr>
          <p:cNvPr id="10" name="Line 55"/>
          <p:cNvSpPr>
            <a:spLocks noChangeShapeType="1"/>
          </p:cNvSpPr>
          <p:nvPr/>
        </p:nvSpPr>
        <p:spPr bwMode="auto">
          <a:xfrm>
            <a:off x="1340429" y="3385418"/>
            <a:ext cx="46482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416629" y="186141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pt-BR">
              <a:latin typeface="Lucida Sans Unicode" pitchFamily="34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569029" y="201381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pt-BR">
              <a:latin typeface="Lucida Sans Unicode" pitchFamily="34" charset="0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264229" y="1709018"/>
            <a:ext cx="152400" cy="3048000"/>
            <a:chOff x="1152" y="1200"/>
            <a:chExt cx="96" cy="1920"/>
          </a:xfrm>
        </p:grpSpPr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1152" y="12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fr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1152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fr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pt-BR">
                <a:latin typeface="Lucida Sans Unicode" pitchFamily="34" charset="0"/>
              </a:endParaRPr>
            </a:p>
          </p:txBody>
        </p:sp>
      </p:grp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873829" y="224241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pt-BR">
              <a:latin typeface="Lucida Sans Unicode" pitchFamily="34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026229" y="231861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pt-BR">
              <a:latin typeface="Lucida Sans Unicode" pitchFamily="34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2331029" y="247101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pt-BR">
              <a:latin typeface="Lucida Sans Unicode" pitchFamily="34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2483429" y="262341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pt-BR">
              <a:latin typeface="Lucida Sans Unicode" pitchFamily="34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788229" y="277581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pt-BR">
              <a:latin typeface="Lucida Sans Unicode" pitchFamily="34" charset="0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940629" y="292821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pt-BR">
              <a:latin typeface="Lucida Sans Unicode" pitchFamily="34" charset="0"/>
            </a:endParaRPr>
          </a:p>
        </p:txBody>
      </p:sp>
      <p:sp>
        <p:nvSpPr>
          <p:cNvPr id="20" name="Line 80"/>
          <p:cNvSpPr>
            <a:spLocks noChangeShapeType="1"/>
          </p:cNvSpPr>
          <p:nvPr/>
        </p:nvSpPr>
        <p:spPr bwMode="auto">
          <a:xfrm>
            <a:off x="1340429" y="3156818"/>
            <a:ext cx="4419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21" name="Text Box 81"/>
          <p:cNvSpPr txBox="1">
            <a:spLocks noChangeArrowheads="1"/>
          </p:cNvSpPr>
          <p:nvPr/>
        </p:nvSpPr>
        <p:spPr bwMode="auto">
          <a:xfrm>
            <a:off x="5531429" y="3385418"/>
            <a:ext cx="908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pt-BR" sz="1600" b="1">
                <a:latin typeface="Lucida Sans Unicode" pitchFamily="34" charset="0"/>
              </a:rPr>
              <a:t>Iteração</a:t>
            </a:r>
          </a:p>
        </p:txBody>
      </p:sp>
      <p:sp>
        <p:nvSpPr>
          <p:cNvPr id="22" name="Text Box 87"/>
          <p:cNvSpPr txBox="1">
            <a:spLocks noChangeArrowheads="1"/>
          </p:cNvSpPr>
          <p:nvPr/>
        </p:nvSpPr>
        <p:spPr bwMode="auto">
          <a:xfrm>
            <a:off x="3855029" y="2242418"/>
            <a:ext cx="12620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pt-BR" sz="1600" b="1">
                <a:latin typeface="Lucida Sans Unicode" pitchFamily="34" charset="0"/>
              </a:rPr>
              <a:t>Conjunto de</a:t>
            </a:r>
          </a:p>
          <a:p>
            <a:pPr algn="ctr"/>
            <a:r>
              <a:rPr lang="pt-BR" sz="1600" b="1">
                <a:latin typeface="Lucida Sans Unicode" pitchFamily="34" charset="0"/>
              </a:rPr>
              <a:t>treinamento</a:t>
            </a:r>
          </a:p>
        </p:txBody>
      </p:sp>
      <p:sp>
        <p:nvSpPr>
          <p:cNvPr id="23" name="Text Box 88"/>
          <p:cNvSpPr txBox="1">
            <a:spLocks noChangeArrowheads="1"/>
          </p:cNvSpPr>
          <p:nvPr/>
        </p:nvSpPr>
        <p:spPr bwMode="auto">
          <a:xfrm>
            <a:off x="3664529" y="4071218"/>
            <a:ext cx="17367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pt-BR" sz="1600" b="1">
                <a:latin typeface="Lucida Sans Unicode" pitchFamily="34" charset="0"/>
              </a:rPr>
              <a:t>Conjunto de</a:t>
            </a:r>
          </a:p>
          <a:p>
            <a:pPr algn="ctr"/>
            <a:r>
              <a:rPr lang="pt-BR" sz="1600" b="1">
                <a:latin typeface="Lucida Sans Unicode" pitchFamily="34" charset="0"/>
              </a:rPr>
              <a:t>validação</a:t>
            </a:r>
          </a:p>
          <a:p>
            <a:pPr algn="ctr"/>
            <a:r>
              <a:rPr lang="pt-BR" sz="1600" b="1">
                <a:latin typeface="Lucida Sans Unicode" pitchFamily="34" charset="0"/>
              </a:rPr>
              <a:t>(neste exemplo,</a:t>
            </a:r>
          </a:p>
          <a:p>
            <a:pPr algn="ctr"/>
            <a:r>
              <a:rPr lang="pt-BR" sz="1600" b="1">
                <a:latin typeface="Lucida Sans Unicode" pitchFamily="34" charset="0"/>
              </a:rPr>
              <a:t>observado a cada </a:t>
            </a:r>
          </a:p>
          <a:p>
            <a:pPr algn="ctr"/>
            <a:r>
              <a:rPr lang="pt-BR" sz="1600" b="1">
                <a:latin typeface="Lucida Sans Unicode" pitchFamily="34" charset="0"/>
              </a:rPr>
              <a:t>3 iterações)</a:t>
            </a:r>
          </a:p>
        </p:txBody>
      </p:sp>
      <p:sp>
        <p:nvSpPr>
          <p:cNvPr id="24" name="Text Box 89"/>
          <p:cNvSpPr txBox="1">
            <a:spLocks noChangeArrowheads="1"/>
          </p:cNvSpPr>
          <p:nvPr/>
        </p:nvSpPr>
        <p:spPr bwMode="auto">
          <a:xfrm>
            <a:off x="5679067" y="2699618"/>
            <a:ext cx="1574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pt-BR" sz="1600" b="1">
                <a:latin typeface="Lucida Sans Unicode" pitchFamily="34" charset="0"/>
              </a:rPr>
              <a:t>Erro mínimo de</a:t>
            </a:r>
          </a:p>
          <a:p>
            <a:pPr algn="ctr"/>
            <a:r>
              <a:rPr lang="pt-BR" sz="1600" b="1">
                <a:latin typeface="Lucida Sans Unicode" pitchFamily="34" charset="0"/>
              </a:rPr>
              <a:t>treinamento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3093029" y="1632818"/>
            <a:ext cx="892175" cy="3962400"/>
            <a:chOff x="2304" y="1152"/>
            <a:chExt cx="562" cy="2496"/>
          </a:xfrm>
        </p:grpSpPr>
        <p:grpSp>
          <p:nvGrpSpPr>
            <p:cNvPr id="42" name="Group 41"/>
            <p:cNvGrpSpPr>
              <a:grpSpLocks/>
            </p:cNvGrpSpPr>
            <p:nvPr/>
          </p:nvGrpSpPr>
          <p:grpSpPr bwMode="auto">
            <a:xfrm>
              <a:off x="2304" y="1344"/>
              <a:ext cx="96" cy="2304"/>
              <a:chOff x="2304" y="1344"/>
              <a:chExt cx="96" cy="2304"/>
            </a:xfrm>
          </p:grpSpPr>
          <p:sp>
            <p:nvSpPr>
              <p:cNvPr id="44" name="Line 63"/>
              <p:cNvSpPr>
                <a:spLocks noChangeShapeType="1"/>
              </p:cNvSpPr>
              <p:nvPr/>
            </p:nvSpPr>
            <p:spPr bwMode="auto">
              <a:xfrm flipV="1">
                <a:off x="2352" y="1344"/>
                <a:ext cx="0" cy="2304"/>
              </a:xfrm>
              <a:prstGeom prst="line">
                <a:avLst/>
              </a:prstGeom>
              <a:noFill/>
              <a:ln w="2857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CA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pt-BR"/>
              </a:p>
            </p:txBody>
          </p:sp>
          <p:sp>
            <p:nvSpPr>
              <p:cNvPr id="45" name="Oval 44"/>
              <p:cNvSpPr>
                <a:spLocks noChangeArrowheads="1"/>
              </p:cNvSpPr>
              <p:nvPr/>
            </p:nvSpPr>
            <p:spPr bwMode="auto">
              <a:xfrm>
                <a:off x="2304" y="206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fr-CA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pt-BR">
                  <a:latin typeface="Lucida Sans Unicode" pitchFamily="34" charset="0"/>
                </a:endParaRPr>
              </a:p>
            </p:txBody>
          </p:sp>
          <p:sp>
            <p:nvSpPr>
              <p:cNvPr id="46" name="Oval 45"/>
              <p:cNvSpPr>
                <a:spLocks noChangeArrowheads="1"/>
              </p:cNvSpPr>
              <p:nvPr/>
            </p:nvSpPr>
            <p:spPr bwMode="auto">
              <a:xfrm>
                <a:off x="2304" y="278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fr-CA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pt-BR">
                  <a:latin typeface="Lucida Sans Unicode" pitchFamily="34" charset="0"/>
                </a:endParaRPr>
              </a:p>
            </p:txBody>
          </p:sp>
        </p:grpSp>
        <p:sp>
          <p:nvSpPr>
            <p:cNvPr id="43" name="Text Box 90"/>
            <p:cNvSpPr txBox="1">
              <a:spLocks noChangeArrowheads="1"/>
            </p:cNvSpPr>
            <p:nvPr/>
          </p:nvSpPr>
          <p:spPr bwMode="auto">
            <a:xfrm>
              <a:off x="2352" y="1152"/>
              <a:ext cx="5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fr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b="1">
                  <a:latin typeface="Lucida Sans Unicode" pitchFamily="34" charset="0"/>
                </a:rPr>
                <a:t>Parada</a:t>
              </a: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1721429" y="2166218"/>
            <a:ext cx="152400" cy="2895600"/>
            <a:chOff x="1440" y="1488"/>
            <a:chExt cx="96" cy="1824"/>
          </a:xfrm>
        </p:grpSpPr>
        <p:grpSp>
          <p:nvGrpSpPr>
            <p:cNvPr id="38" name="Group 37"/>
            <p:cNvGrpSpPr>
              <a:grpSpLocks/>
            </p:cNvGrpSpPr>
            <p:nvPr/>
          </p:nvGrpSpPr>
          <p:grpSpPr bwMode="auto">
            <a:xfrm>
              <a:off x="1440" y="1488"/>
              <a:ext cx="96" cy="1824"/>
              <a:chOff x="1440" y="1488"/>
              <a:chExt cx="96" cy="1824"/>
            </a:xfrm>
          </p:grpSpPr>
          <p:sp>
            <p:nvSpPr>
              <p:cNvPr id="40" name="Oval 39"/>
              <p:cNvSpPr>
                <a:spLocks noChangeArrowheads="1"/>
              </p:cNvSpPr>
              <p:nvPr/>
            </p:nvSpPr>
            <p:spPr bwMode="auto">
              <a:xfrm>
                <a:off x="1440" y="148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fr-CA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pt-BR">
                  <a:latin typeface="Lucida Sans Unicode" pitchFamily="34" charset="0"/>
                </a:endParaRPr>
              </a:p>
            </p:txBody>
          </p:sp>
          <p:sp>
            <p:nvSpPr>
              <p:cNvPr id="41" name="Oval 40"/>
              <p:cNvSpPr>
                <a:spLocks noChangeArrowheads="1"/>
              </p:cNvSpPr>
              <p:nvPr/>
            </p:nvSpPr>
            <p:spPr bwMode="auto">
              <a:xfrm>
                <a:off x="1440" y="321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fr-CA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pt-BR">
                  <a:latin typeface="Lucida Sans Unicode" pitchFamily="34" charset="0"/>
                </a:endParaRPr>
              </a:p>
            </p:txBody>
          </p:sp>
        </p:grpSp>
        <p:sp>
          <p:nvSpPr>
            <p:cNvPr id="39" name="Line 93"/>
            <p:cNvSpPr>
              <a:spLocks noChangeShapeType="1"/>
            </p:cNvSpPr>
            <p:nvPr/>
          </p:nvSpPr>
          <p:spPr bwMode="auto">
            <a:xfrm>
              <a:off x="1488" y="1584"/>
              <a:ext cx="0" cy="1632"/>
            </a:xfrm>
            <a:prstGeom prst="lin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fr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2178629" y="2394818"/>
            <a:ext cx="152400" cy="2895600"/>
            <a:chOff x="1728" y="1632"/>
            <a:chExt cx="96" cy="1824"/>
          </a:xfrm>
        </p:grpSpPr>
        <p:grpSp>
          <p:nvGrpSpPr>
            <p:cNvPr id="34" name="Group 33"/>
            <p:cNvGrpSpPr>
              <a:grpSpLocks/>
            </p:cNvGrpSpPr>
            <p:nvPr/>
          </p:nvGrpSpPr>
          <p:grpSpPr bwMode="auto">
            <a:xfrm>
              <a:off x="1728" y="1632"/>
              <a:ext cx="96" cy="1824"/>
              <a:chOff x="1728" y="1632"/>
              <a:chExt cx="96" cy="1824"/>
            </a:xfrm>
          </p:grpSpPr>
          <p:sp>
            <p:nvSpPr>
              <p:cNvPr id="36" name="Oval 35"/>
              <p:cNvSpPr>
                <a:spLocks noChangeArrowheads="1"/>
              </p:cNvSpPr>
              <p:nvPr/>
            </p:nvSpPr>
            <p:spPr bwMode="auto">
              <a:xfrm>
                <a:off x="1728" y="163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fr-CA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pt-BR">
                  <a:latin typeface="Lucida Sans Unicode" pitchFamily="34" charset="0"/>
                </a:endParaRPr>
              </a:p>
            </p:txBody>
          </p:sp>
          <p:sp>
            <p:nvSpPr>
              <p:cNvPr id="37" name="Oval 36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fr-CA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pt-BR">
                  <a:latin typeface="Lucida Sans Unicode" pitchFamily="34" charset="0"/>
                </a:endParaRPr>
              </a:p>
            </p:txBody>
          </p:sp>
        </p:grpSp>
        <p:sp>
          <p:nvSpPr>
            <p:cNvPr id="35" name="Line 94"/>
            <p:cNvSpPr>
              <a:spLocks noChangeShapeType="1"/>
            </p:cNvSpPr>
            <p:nvPr/>
          </p:nvSpPr>
          <p:spPr bwMode="auto">
            <a:xfrm>
              <a:off x="1776" y="1728"/>
              <a:ext cx="0" cy="1632"/>
            </a:xfrm>
            <a:prstGeom prst="lin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fr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2635829" y="2699618"/>
            <a:ext cx="152400" cy="2209800"/>
            <a:chOff x="2016" y="1824"/>
            <a:chExt cx="96" cy="1392"/>
          </a:xfrm>
        </p:grpSpPr>
        <p:grpSp>
          <p:nvGrpSpPr>
            <p:cNvPr id="30" name="Group 29"/>
            <p:cNvGrpSpPr>
              <a:grpSpLocks/>
            </p:cNvGrpSpPr>
            <p:nvPr/>
          </p:nvGrpSpPr>
          <p:grpSpPr bwMode="auto">
            <a:xfrm>
              <a:off x="2016" y="1824"/>
              <a:ext cx="96" cy="1392"/>
              <a:chOff x="2016" y="1824"/>
              <a:chExt cx="96" cy="1392"/>
            </a:xfrm>
          </p:grpSpPr>
          <p:sp>
            <p:nvSpPr>
              <p:cNvPr id="32" name="Oval 31"/>
              <p:cNvSpPr>
                <a:spLocks noChangeArrowheads="1"/>
              </p:cNvSpPr>
              <p:nvPr/>
            </p:nvSpPr>
            <p:spPr bwMode="auto">
              <a:xfrm>
                <a:off x="2016" y="182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fr-CA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pt-BR">
                  <a:latin typeface="Lucida Sans Unicode" pitchFamily="34" charset="0"/>
                </a:endParaRPr>
              </a:p>
            </p:txBody>
          </p:sp>
          <p:sp>
            <p:nvSpPr>
              <p:cNvPr id="33" name="Oval 32"/>
              <p:cNvSpPr>
                <a:spLocks noChangeArrowheads="1"/>
              </p:cNvSpPr>
              <p:nvPr/>
            </p:nvSpPr>
            <p:spPr bwMode="auto">
              <a:xfrm>
                <a:off x="2016" y="312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fr-CA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pt-BR">
                  <a:latin typeface="Lucida Sans Unicode" pitchFamily="34" charset="0"/>
                </a:endParaRPr>
              </a:p>
            </p:txBody>
          </p:sp>
        </p:grpSp>
        <p:sp>
          <p:nvSpPr>
            <p:cNvPr id="31" name="Line 95"/>
            <p:cNvSpPr>
              <a:spLocks noChangeShapeType="1"/>
            </p:cNvSpPr>
            <p:nvPr/>
          </p:nvSpPr>
          <p:spPr bwMode="auto">
            <a:xfrm>
              <a:off x="2064" y="1920"/>
              <a:ext cx="0" cy="1200"/>
            </a:xfrm>
            <a:prstGeom prst="lin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fr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</p:grpSp>
      <p:sp>
        <p:nvSpPr>
          <p:cNvPr id="29" name="Text Box 99"/>
          <p:cNvSpPr txBox="1">
            <a:spLocks noChangeArrowheads="1"/>
          </p:cNvSpPr>
          <p:nvPr/>
        </p:nvSpPr>
        <p:spPr bwMode="auto">
          <a:xfrm>
            <a:off x="5607629" y="4147418"/>
            <a:ext cx="2667000" cy="8350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pt-BR" sz="1600" b="1">
                <a:solidFill>
                  <a:srgbClr val="FF3300"/>
                </a:solidFill>
                <a:latin typeface="Lucida Sans Unicode" pitchFamily="34" charset="0"/>
              </a:rPr>
              <a:t>Erro alto para dados não usados no treinamento (não generaliza bem)</a:t>
            </a:r>
          </a:p>
        </p:txBody>
      </p:sp>
    </p:spTree>
    <p:extLst>
      <p:ext uri="{BB962C8B-B14F-4D97-AF65-F5344CB8AC3E}">
        <p14:creationId xmlns:p14="http://schemas.microsoft.com/office/powerpoint/2010/main" val="19846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Parada por Erro Mínimo de </a:t>
            </a:r>
            <a:r>
              <a:rPr lang="pt-BR" dirty="0" smtClean="0"/>
              <a:t>Validação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0363" lvl="1" indent="-25400">
              <a:lnSpc>
                <a:spcPct val="90000"/>
              </a:lnSpc>
              <a:spcBef>
                <a:spcPts val="324"/>
              </a:spcBef>
              <a:buNone/>
              <a:defRPr/>
            </a:pPr>
            <a:r>
              <a:rPr lang="pt-BR" sz="2600" dirty="0"/>
              <a:t>É recomendável que o treinamento seja interrompido quando o erro no conjunto de validação atingir um mínimo.</a:t>
            </a:r>
          </a:p>
          <a:p>
            <a:pPr marL="859536" lvl="2">
              <a:lnSpc>
                <a:spcPct val="90000"/>
              </a:lnSpc>
              <a:buFont typeface="Wingdings 2"/>
              <a:buChar char=""/>
              <a:defRPr/>
            </a:pPr>
            <a:r>
              <a:rPr lang="pt-BR" dirty="0"/>
              <a:t>A partir deste ponto, supõe-se que a rede só aprenderia detalhes irrelevantes do conjunto de treinamento.</a:t>
            </a:r>
          </a:p>
          <a:p>
            <a:pPr marL="859536" lvl="2">
              <a:lnSpc>
                <a:spcPct val="90000"/>
              </a:lnSpc>
              <a:buFont typeface="Wingdings 2"/>
              <a:buChar char=""/>
              <a:defRPr/>
            </a:pPr>
            <a:r>
              <a:rPr lang="pt-BR" dirty="0"/>
              <a:t>O erro para dados de treinamento seria cada vez menor, mas o erro para dados novos (validação) seria cada vez mais alto</a:t>
            </a:r>
            <a:r>
              <a:rPr lang="pt-BR" dirty="0" smtClean="0"/>
              <a:t>.</a:t>
            </a:r>
            <a:endParaRPr lang="pt-BR" dirty="0"/>
          </a:p>
          <a:p>
            <a:pPr marL="621792" lvl="1">
              <a:lnSpc>
                <a:spcPct val="90000"/>
              </a:lnSpc>
              <a:spcBef>
                <a:spcPts val="324"/>
              </a:spcBef>
              <a:buNone/>
              <a:defRPr/>
            </a:pPr>
            <a:r>
              <a:rPr lang="pt-BR" sz="2600" dirty="0"/>
              <a:t>Neste projeto, será usado o seguinte critério de parada:</a:t>
            </a:r>
          </a:p>
          <a:p>
            <a:pPr marL="859536" lvl="2">
              <a:lnSpc>
                <a:spcPct val="90000"/>
              </a:lnSpc>
              <a:buFont typeface="Wingdings 2"/>
              <a:buChar char=""/>
              <a:defRPr/>
            </a:pPr>
            <a:r>
              <a:rPr lang="pt-BR" dirty="0"/>
              <a:t>Interromper o treinamento quando o erro de validação subir por 5 iterações consecutivas.</a:t>
            </a:r>
          </a:p>
          <a:p>
            <a:pPr marL="859536" lvl="2">
              <a:lnSpc>
                <a:spcPct val="90000"/>
              </a:lnSpc>
              <a:buFont typeface="Wingdings 2"/>
              <a:buChar char=""/>
              <a:defRPr/>
            </a:pPr>
            <a:r>
              <a:rPr lang="pt-BR" dirty="0"/>
              <a:t>É o critério implementado no Matlab (parâmetro “max_fail = 5</a:t>
            </a:r>
            <a:r>
              <a:rPr lang="pt-BR" dirty="0" smtClean="0"/>
              <a:t>”).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3442-7D9E-5D4A-A5AF-A14AF3124EE3}" type="slidenum">
              <a:rPr lang="pt-BR" smtClean="0"/>
              <a:pPr/>
              <a:t>29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Sistemas Inteligentes – IF864</a:t>
            </a:r>
          </a:p>
          <a:p>
            <a:r>
              <a:rPr lang="pt-BR" smtClean="0"/>
              <a:t>Projeto de Redes Neurais</a:t>
            </a:r>
          </a:p>
          <a:p>
            <a:r>
              <a:rPr lang="en-US" smtClean="0"/>
              <a:t>© 2013 – </a:t>
            </a:r>
            <a:r>
              <a:rPr lang="en-US" smtClean="0"/>
              <a:t>Monitoria SI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47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4000" b="1" dirty="0"/>
              <a:t>Projeto da disciplina</a:t>
            </a:r>
          </a:p>
          <a:p>
            <a:pPr lvl="1">
              <a:buFont typeface="Wingdings" pitchFamily="2" charset="2"/>
              <a:buChar char="Ø"/>
            </a:pPr>
            <a:r>
              <a:rPr lang="pt-BR" b="1" dirty="0"/>
              <a:t> </a:t>
            </a:r>
            <a:r>
              <a:rPr lang="pt-BR" sz="3600" b="1" dirty="0"/>
              <a:t>Valor: 1 ponto</a:t>
            </a:r>
          </a:p>
          <a:p>
            <a:pPr lvl="2"/>
            <a:r>
              <a:rPr lang="pt-BR" sz="3200" b="1" dirty="0"/>
              <a:t>50% relatório (coletivo)</a:t>
            </a:r>
          </a:p>
          <a:p>
            <a:pPr lvl="2"/>
            <a:r>
              <a:rPr lang="pt-BR" sz="3200" b="1" dirty="0"/>
              <a:t>50% perguntas aleatórias (individual)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3442-7D9E-5D4A-A5AF-A14AF3124EE3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7933" y="6356350"/>
            <a:ext cx="3208867" cy="365125"/>
          </a:xfrm>
        </p:spPr>
        <p:txBody>
          <a:bodyPr/>
          <a:lstStyle/>
          <a:p>
            <a:r>
              <a:rPr lang="pt-BR" dirty="0" smtClean="0"/>
              <a:t>Sistemas Inteligentes – IF864</a:t>
            </a:r>
          </a:p>
          <a:p>
            <a:r>
              <a:rPr lang="pt-BR" dirty="0" smtClean="0"/>
              <a:t>Projeto de Redes Neurais</a:t>
            </a:r>
          </a:p>
          <a:p>
            <a:r>
              <a:rPr lang="en-US" dirty="0" smtClean="0"/>
              <a:t>© 2013 – </a:t>
            </a:r>
            <a:r>
              <a:rPr lang="en-US" dirty="0" err="1"/>
              <a:t>Monitoria</a:t>
            </a:r>
            <a:r>
              <a:rPr lang="en-US" dirty="0"/>
              <a:t> SI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54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 que vocês vão fazer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t-BR" sz="2400" dirty="0"/>
              <a:t>Vão escolher:</a:t>
            </a:r>
          </a:p>
          <a:p>
            <a:pPr lvl="2"/>
            <a:r>
              <a:rPr lang="pt-BR" sz="2800" dirty="0"/>
              <a:t>3 quantidades de neurônios escondidos,</a:t>
            </a:r>
          </a:p>
          <a:p>
            <a:pPr lvl="2"/>
            <a:r>
              <a:rPr lang="pt-BR" sz="2800" dirty="0"/>
              <a:t>3 taxas de aprendizado.</a:t>
            </a:r>
            <a:endParaRPr lang="pt-BR" sz="2000" dirty="0"/>
          </a:p>
          <a:p>
            <a:pPr lvl="1"/>
            <a:r>
              <a:rPr lang="pt-BR" sz="2400" dirty="0"/>
              <a:t>Temos um total de 9 configurações a serem testadas.</a:t>
            </a:r>
          </a:p>
          <a:p>
            <a:pPr lvl="1"/>
            <a:r>
              <a:rPr lang="pt-BR" sz="2400" dirty="0"/>
              <a:t>Para cada configuração, será realizado um treinamento.</a:t>
            </a:r>
          </a:p>
          <a:p>
            <a:pPr lvl="1"/>
            <a:r>
              <a:rPr lang="pt-BR" sz="2400" dirty="0"/>
              <a:t>A melhor configuração a ser escolhida é a de menor erro de teste.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3442-7D9E-5D4A-A5AF-A14AF3124EE3}" type="slidenum">
              <a:rPr lang="pt-BR" smtClean="0"/>
              <a:pPr/>
              <a:t>30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Sistemas Inteligentes – IF864</a:t>
            </a:r>
          </a:p>
          <a:p>
            <a:r>
              <a:rPr lang="pt-BR" smtClean="0"/>
              <a:t>Projeto de Redes Neurais</a:t>
            </a:r>
          </a:p>
          <a:p>
            <a:r>
              <a:rPr lang="en-US" smtClean="0"/>
              <a:t>© 2013 – </a:t>
            </a:r>
            <a:r>
              <a:rPr lang="en-US" smtClean="0"/>
              <a:t>Monitoria SI</a:t>
            </a:r>
            <a:endParaRPr lang="pt-BR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427" y="4377171"/>
            <a:ext cx="4485407" cy="144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 que vocês vão fazer?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sz="3200" dirty="0"/>
              <a:t>Para a melhor configuração escolhida, devem ser feitos 10 treinamentos com diferentes inicializações de pesos.</a:t>
            </a:r>
          </a:p>
          <a:p>
            <a:pPr lvl="1"/>
            <a:r>
              <a:rPr lang="pt-BR" sz="3200" dirty="0"/>
              <a:t>O objetivo é verificar como a melhor rede se comporta quando variamos os pesos iniciais.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3442-7D9E-5D4A-A5AF-A14AF3124EE3}" type="slidenum">
              <a:rPr lang="pt-BR" smtClean="0"/>
              <a:pPr/>
              <a:t>31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Sistemas Inteligentes – IF864</a:t>
            </a:r>
          </a:p>
          <a:p>
            <a:r>
              <a:rPr lang="pt-BR" smtClean="0"/>
              <a:t>Projeto de Redes Neurais</a:t>
            </a:r>
          </a:p>
          <a:p>
            <a:r>
              <a:rPr lang="en-US" smtClean="0"/>
              <a:t>© 2013 – </a:t>
            </a:r>
            <a:r>
              <a:rPr lang="en-US" smtClean="0"/>
              <a:t>Monitoria SI</a:t>
            </a:r>
            <a:endParaRPr lang="pt-BR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40" y="4409184"/>
            <a:ext cx="7128792" cy="138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Para começar</a:t>
            </a:r>
            <a:r>
              <a:rPr lang="pt-BR" dirty="0" smtClean="0"/>
              <a:t>...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3442-7D9E-5D4A-A5AF-A14AF3124EE3}" type="slidenum">
              <a:rPr lang="pt-BR" smtClean="0"/>
              <a:pPr/>
              <a:t>32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Sistemas Inteligentes – IF864</a:t>
            </a:r>
          </a:p>
          <a:p>
            <a:r>
              <a:rPr lang="pt-BR" smtClean="0"/>
              <a:t>Projeto de Redes Neurais</a:t>
            </a:r>
          </a:p>
          <a:p>
            <a:r>
              <a:rPr lang="en-US" smtClean="0"/>
              <a:t>© 2013 – </a:t>
            </a:r>
            <a:r>
              <a:rPr lang="en-US" smtClean="0"/>
              <a:t>Monitoria SI</a:t>
            </a:r>
            <a:endParaRPr lang="pt-BR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317" y="1188503"/>
            <a:ext cx="6429169" cy="480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46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Atenção, POR FAVOR</a:t>
            </a:r>
            <a:r>
              <a:rPr lang="pt-BR" dirty="0" smtClean="0"/>
              <a:t>!!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3442-7D9E-5D4A-A5AF-A14AF3124EE3}" type="slidenum">
              <a:rPr lang="pt-BR" smtClean="0"/>
              <a:pPr/>
              <a:t>33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Sistemas Inteligentes – IF864</a:t>
            </a:r>
          </a:p>
          <a:p>
            <a:r>
              <a:rPr lang="pt-BR" smtClean="0"/>
              <a:t>Projeto de Redes Neurais</a:t>
            </a:r>
          </a:p>
          <a:p>
            <a:r>
              <a:rPr lang="en-US" smtClean="0"/>
              <a:t>© 2013 – </a:t>
            </a:r>
            <a:r>
              <a:rPr lang="en-US" smtClean="0"/>
              <a:t>Monitoria SI</a:t>
            </a:r>
            <a:endParaRPr lang="pt-BR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195" y="2204864"/>
            <a:ext cx="633395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086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Conjunto de Dados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3442-7D9E-5D4A-A5AF-A14AF3124EE3}" type="slidenum">
              <a:rPr lang="pt-BR" smtClean="0"/>
              <a:pPr/>
              <a:t>34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Sistemas Inteligentes – IF864</a:t>
            </a:r>
          </a:p>
          <a:p>
            <a:r>
              <a:rPr lang="pt-BR" smtClean="0"/>
              <a:t>Projeto de Redes Neurais</a:t>
            </a:r>
          </a:p>
          <a:p>
            <a:r>
              <a:rPr lang="en-US" smtClean="0"/>
              <a:t>© 2013 – </a:t>
            </a:r>
            <a:r>
              <a:rPr lang="en-US" smtClean="0"/>
              <a:t>Monitoria SI</a:t>
            </a:r>
            <a:endParaRPr lang="pt-BR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6351" y="1282023"/>
            <a:ext cx="6048672" cy="452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63978" y="2290259"/>
            <a:ext cx="2304603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pt-BR" dirty="0">
                <a:latin typeface="Lucida Sans Unicode" pitchFamily="34" charset="0"/>
              </a:rPr>
              <a:t>384 linhas</a:t>
            </a:r>
          </a:p>
          <a:p>
            <a:pPr>
              <a:spcBef>
                <a:spcPct val="50000"/>
              </a:spcBef>
            </a:pPr>
            <a:r>
              <a:rPr lang="pt-BR" dirty="0">
                <a:latin typeface="Lucida Sans Unicode" pitchFamily="34" charset="0"/>
              </a:rPr>
              <a:t>Treinamento.txt</a:t>
            </a:r>
          </a:p>
          <a:p>
            <a:pPr>
              <a:spcBef>
                <a:spcPct val="50000"/>
              </a:spcBef>
            </a:pPr>
            <a:endParaRPr lang="pt-BR" sz="1600" dirty="0">
              <a:solidFill>
                <a:srgbClr val="FFFF00"/>
              </a:solidFill>
              <a:latin typeface="Lucida Sans Unicode" pitchFamily="34" charset="0"/>
            </a:endParaRPr>
          </a:p>
          <a:p>
            <a:pPr>
              <a:spcBef>
                <a:spcPct val="50000"/>
              </a:spcBef>
            </a:pPr>
            <a:endParaRPr lang="pt-BR" sz="1600" dirty="0">
              <a:solidFill>
                <a:srgbClr val="FFFF00"/>
              </a:solidFill>
              <a:latin typeface="Lucida Sans Unicode" pitchFamily="34" charset="0"/>
            </a:endParaRPr>
          </a:p>
          <a:p>
            <a:pPr>
              <a:spcBef>
                <a:spcPct val="50000"/>
              </a:spcBef>
            </a:pPr>
            <a:endParaRPr lang="pt-BR" sz="1600" dirty="0">
              <a:solidFill>
                <a:srgbClr val="FFFF00"/>
              </a:solidFill>
              <a:latin typeface="Lucida Sans Unicode" pitchFamily="34" charset="0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1616057" y="2434722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1616058" y="2434722"/>
            <a:ext cx="1152302" cy="15115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 flipV="1">
            <a:off x="1616057" y="4882101"/>
            <a:ext cx="11525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2" name="Line 21"/>
          <p:cNvSpPr>
            <a:spLocks noChangeShapeType="1"/>
          </p:cNvSpPr>
          <p:nvPr/>
        </p:nvSpPr>
        <p:spPr bwMode="auto">
          <a:xfrm>
            <a:off x="1616057" y="5098001"/>
            <a:ext cx="1224310" cy="6485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3" name="Retângulo 18"/>
          <p:cNvSpPr/>
          <p:nvPr/>
        </p:nvSpPr>
        <p:spPr>
          <a:xfrm>
            <a:off x="398977" y="4817673"/>
            <a:ext cx="1361270" cy="7848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pt-BR" dirty="0" smtClean="0">
                <a:latin typeface="Lucida Sans Unicode" pitchFamily="34" charset="0"/>
              </a:rPr>
              <a:t>192 linhas</a:t>
            </a:r>
          </a:p>
          <a:p>
            <a:pPr>
              <a:spcBef>
                <a:spcPct val="50000"/>
              </a:spcBef>
            </a:pPr>
            <a:r>
              <a:rPr lang="pt-BR" dirty="0" smtClean="0">
                <a:latin typeface="Lucida Sans Unicode" pitchFamily="34" charset="0"/>
              </a:rPr>
              <a:t>Teste.txt</a:t>
            </a:r>
            <a:endParaRPr lang="pt-BR" dirty="0">
              <a:latin typeface="Lucida Sans Unicode" pitchFamily="34" charset="0"/>
            </a:endParaRPr>
          </a:p>
        </p:txBody>
      </p:sp>
      <p:sp>
        <p:nvSpPr>
          <p:cNvPr id="14" name="Retângulo 19"/>
          <p:cNvSpPr/>
          <p:nvPr/>
        </p:nvSpPr>
        <p:spPr>
          <a:xfrm>
            <a:off x="428607" y="3809561"/>
            <a:ext cx="1648208" cy="7848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pt-BR" dirty="0" smtClean="0">
                <a:latin typeface="Lucida Sans Unicode" pitchFamily="34" charset="0"/>
              </a:rPr>
              <a:t>192 linhas</a:t>
            </a:r>
          </a:p>
          <a:p>
            <a:pPr>
              <a:spcBef>
                <a:spcPct val="50000"/>
              </a:spcBef>
            </a:pPr>
            <a:r>
              <a:rPr lang="pt-BR" dirty="0" smtClean="0">
                <a:latin typeface="Lucida Sans Unicode" pitchFamily="34" charset="0"/>
              </a:rPr>
              <a:t>Validacao.txt</a:t>
            </a:r>
            <a:endParaRPr lang="pt-BR" dirty="0">
              <a:latin typeface="Lucida Sans Unicode" pitchFamily="34" charset="0"/>
            </a:endParaRPr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 flipV="1">
            <a:off x="1544223" y="4018005"/>
            <a:ext cx="11525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>
            <a:off x="1544223" y="4233905"/>
            <a:ext cx="1224310" cy="6485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086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592288" y="2852936"/>
            <a:ext cx="6084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1. Abra o </a:t>
            </a:r>
            <a:r>
              <a:rPr lang="pt-BR" dirty="0" smtClean="0"/>
              <a:t>MATLAB</a:t>
            </a:r>
            <a:endParaRPr lang="pt-BR" dirty="0" smtClean="0"/>
          </a:p>
          <a:p>
            <a:r>
              <a:rPr lang="pt-BR" dirty="0" smtClean="0"/>
              <a:t>2. Em "Arquivo", selecione a opção 'Open...';</a:t>
            </a:r>
          </a:p>
          <a:p>
            <a:r>
              <a:rPr lang="pt-BR" dirty="0" smtClean="0"/>
              <a:t>3. Selecione o Script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411760" y="4293096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ATENÇÃO</a:t>
            </a:r>
          </a:p>
          <a:p>
            <a:endParaRPr lang="pt-BR" dirty="0" smtClean="0"/>
          </a:p>
          <a:p>
            <a:pPr algn="ctr"/>
            <a:r>
              <a:rPr lang="pt-BR" dirty="0" smtClean="0"/>
              <a:t>Na pasta onde estiver o script deverá estar os </a:t>
            </a:r>
            <a:r>
              <a:rPr lang="pt-BR" dirty="0" err="1" smtClean="0"/>
              <a:t>txt</a:t>
            </a:r>
            <a:r>
              <a:rPr lang="pt-BR" dirty="0" smtClean="0"/>
              <a:t> Treinamento, validação e teste.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82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4048" cy="691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3059832" y="1052736"/>
            <a:ext cx="6030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4. Modifique o </a:t>
            </a:r>
            <a:r>
              <a:rPr lang="pt-BR" dirty="0" smtClean="0"/>
              <a:t>Script </a:t>
            </a:r>
            <a:r>
              <a:rPr lang="pt-BR" dirty="0" smtClean="0"/>
              <a:t>para que ele se </a:t>
            </a:r>
            <a:r>
              <a:rPr lang="pt-BR" dirty="0" smtClean="0"/>
              <a:t>adeque </a:t>
            </a:r>
            <a:r>
              <a:rPr lang="pt-BR" dirty="0" smtClean="0"/>
              <a:t>ao seu caso.</a:t>
            </a:r>
          </a:p>
          <a:p>
            <a:endParaRPr lang="pt-BR" dirty="0" smtClean="0"/>
          </a:p>
          <a:p>
            <a:r>
              <a:rPr lang="pt-BR" dirty="0" smtClean="0"/>
              <a:t>5. Rode o script</a:t>
            </a:r>
            <a:endParaRPr lang="pt-BR" dirty="0"/>
          </a:p>
        </p:txBody>
      </p:sp>
      <p:sp>
        <p:nvSpPr>
          <p:cNvPr id="5" name="Seta para a direita 4"/>
          <p:cNvSpPr/>
          <p:nvPr/>
        </p:nvSpPr>
        <p:spPr>
          <a:xfrm rot="16487134">
            <a:off x="3359628" y="770210"/>
            <a:ext cx="288032" cy="14401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3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6588224" y="2060848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6. Na janela resultante, clique em </a:t>
            </a:r>
            <a:r>
              <a:rPr lang="pt-BR" sz="1600" dirty="0" err="1" smtClean="0"/>
              <a:t>Performace</a:t>
            </a:r>
            <a:r>
              <a:rPr lang="pt-BR" sz="1600" dirty="0" smtClean="0"/>
              <a:t> e tire um </a:t>
            </a:r>
            <a:r>
              <a:rPr lang="pt-BR" sz="1600" dirty="0" err="1" smtClean="0"/>
              <a:t>print</a:t>
            </a:r>
            <a:r>
              <a:rPr lang="pt-BR" sz="1600" dirty="0" smtClean="0"/>
              <a:t> do gráfico.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843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8091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7272808" y="5067181"/>
            <a:ext cx="2123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400" b="1" dirty="0" smtClean="0"/>
          </a:p>
          <a:p>
            <a:r>
              <a:rPr lang="pt-BR" sz="1400" b="1" dirty="0" smtClean="0"/>
              <a:t>7. Na janela principal aparecerá os resultados.</a:t>
            </a:r>
            <a:endParaRPr lang="pt-BR" sz="1400" b="1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2267744" y="5085184"/>
            <a:ext cx="4392488" cy="1008112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723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MATLAB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pt-BR" dirty="0" smtClean="0"/>
              <a:t>MATrix </a:t>
            </a:r>
            <a:r>
              <a:rPr lang="pt-BR" dirty="0"/>
              <a:t>LABoratory é um software de alta performance voltado para o cálculo numérico.</a:t>
            </a:r>
          </a:p>
          <a:p>
            <a:pPr>
              <a:spcBef>
                <a:spcPts val="1800"/>
              </a:spcBef>
            </a:pPr>
            <a:r>
              <a:rPr lang="pt-BR" dirty="0" smtClean="0"/>
              <a:t>Ele </a:t>
            </a:r>
            <a:r>
              <a:rPr lang="pt-BR" dirty="0"/>
              <a:t>integra análise numérica, cálculo com matrizes, processamento de sinais e construção de gráficos.</a:t>
            </a:r>
          </a:p>
          <a:p>
            <a:pPr>
              <a:spcBef>
                <a:spcPts val="1800"/>
              </a:spcBef>
            </a:pPr>
            <a:r>
              <a:rPr lang="pt-BR" dirty="0" smtClean="0"/>
              <a:t>Problemas </a:t>
            </a:r>
            <a:r>
              <a:rPr lang="pt-BR" dirty="0"/>
              <a:t>e soluções são expressos matematicamente através de matrizes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3442-7D9E-5D4A-A5AF-A14AF3124EE3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7933" y="6356350"/>
            <a:ext cx="3208867" cy="365125"/>
          </a:xfrm>
        </p:spPr>
        <p:txBody>
          <a:bodyPr/>
          <a:lstStyle/>
          <a:p>
            <a:r>
              <a:rPr lang="pt-BR" dirty="0" smtClean="0"/>
              <a:t>Sistemas Inteligentes – IF864</a:t>
            </a:r>
          </a:p>
          <a:p>
            <a:r>
              <a:rPr lang="pt-BR" dirty="0" smtClean="0"/>
              <a:t>Projeto de Redes Neurais</a:t>
            </a:r>
          </a:p>
          <a:p>
            <a:r>
              <a:rPr lang="en-US" dirty="0" smtClean="0"/>
              <a:t>© 2013 – </a:t>
            </a:r>
            <a:r>
              <a:rPr lang="en-US" dirty="0" err="1"/>
              <a:t>Monitoria</a:t>
            </a:r>
            <a:r>
              <a:rPr lang="en-US" dirty="0"/>
              <a:t> SI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88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Dúvidas?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Monitores:</a:t>
            </a:r>
          </a:p>
          <a:p>
            <a:pPr lvl="1"/>
            <a:r>
              <a:rPr lang="pt-BR" dirty="0">
                <a:solidFill>
                  <a:schemeClr val="bg1"/>
                </a:solidFill>
              </a:rPr>
              <a:t>Arley Ristar – </a:t>
            </a:r>
            <a:r>
              <a:rPr lang="pt-BR" dirty="0">
                <a:solidFill>
                  <a:schemeClr val="bg1"/>
                </a:solidFill>
                <a:hlinkClick r:id="rId2"/>
              </a:rPr>
              <a:t>arrr2@cin.ufpe.br</a:t>
            </a:r>
            <a:endParaRPr lang="pt-BR" dirty="0">
              <a:solidFill>
                <a:schemeClr val="bg1"/>
              </a:solidFill>
            </a:endParaRPr>
          </a:p>
          <a:p>
            <a:pPr lvl="1"/>
            <a:r>
              <a:rPr lang="pt-BR" dirty="0">
                <a:solidFill>
                  <a:schemeClr val="bg1"/>
                </a:solidFill>
              </a:rPr>
              <a:t>Thiago Miotto – </a:t>
            </a:r>
            <a:r>
              <a:rPr lang="pt-BR" dirty="0">
                <a:solidFill>
                  <a:schemeClr val="bg1"/>
                </a:solidFill>
                <a:hlinkClick r:id="rId3"/>
              </a:rPr>
              <a:t>tma@cin.ufpe.br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3442-7D9E-5D4A-A5AF-A14AF3124EE3}" type="slidenum">
              <a:rPr lang="pt-BR" smtClean="0"/>
              <a:pPr/>
              <a:t>40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Sistemas Inteligentes – IF864</a:t>
            </a:r>
          </a:p>
          <a:p>
            <a:r>
              <a:rPr lang="pt-BR" smtClean="0"/>
              <a:t>Projeto de Redes Neurais</a:t>
            </a:r>
          </a:p>
          <a:p>
            <a:r>
              <a:rPr lang="en-US" smtClean="0"/>
              <a:t>© 2013 – </a:t>
            </a:r>
            <a:r>
              <a:rPr lang="en-US" smtClean="0"/>
              <a:t>Monitoria SI</a:t>
            </a:r>
            <a:endParaRPr lang="pt-BR" dirty="0"/>
          </a:p>
        </p:txBody>
      </p:sp>
      <p:pic>
        <p:nvPicPr>
          <p:cNvPr id="4098" name="Picture 2" descr="http://en.xn--icne-wqa.com/images/icones/1/2/pictographs-information-in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284" y="3095047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86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MATLAB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pt-BR" dirty="0"/>
              <a:t>É uma linguagem interpretada, ou seja, cada comando é lido e interpretado um por vez</a:t>
            </a:r>
            <a:r>
              <a:rPr lang="pt-BR" dirty="0" smtClean="0"/>
              <a:t>.</a:t>
            </a:r>
            <a:endParaRPr lang="pt-BR" dirty="0"/>
          </a:p>
          <a:p>
            <a:pPr>
              <a:spcBef>
                <a:spcPts val="1800"/>
              </a:spcBef>
            </a:pPr>
            <a:r>
              <a:rPr lang="pt-BR" dirty="0"/>
              <a:t>Comandos são escritos na janela de comando</a:t>
            </a:r>
            <a:r>
              <a:rPr lang="pt-BR" dirty="0" smtClean="0"/>
              <a:t>.</a:t>
            </a:r>
            <a:endParaRPr lang="pt-BR" dirty="0"/>
          </a:p>
          <a:p>
            <a:pPr>
              <a:spcBef>
                <a:spcPts val="1800"/>
              </a:spcBef>
            </a:pPr>
            <a:r>
              <a:rPr lang="pt-BR" dirty="0"/>
              <a:t>Tudo é considerado matriz. Dados escalares são considerados com matrizes 1x1. </a:t>
            </a:r>
          </a:p>
          <a:p>
            <a:pPr lvl="1">
              <a:spcBef>
                <a:spcPts val="1800"/>
              </a:spcBef>
              <a:buNone/>
            </a:pPr>
            <a:r>
              <a:rPr lang="pt-BR" sz="3200" dirty="0"/>
              <a:t>	Ex: x = 10; x = [1 2 3]; x = ‘final</a:t>
            </a:r>
            <a:r>
              <a:rPr lang="pt-BR" sz="3200" dirty="0" smtClean="0"/>
              <a:t>’</a:t>
            </a:r>
            <a:endParaRPr lang="pt-B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3442-7D9E-5D4A-A5AF-A14AF3124EE3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7933" y="6356350"/>
            <a:ext cx="3208867" cy="365125"/>
          </a:xfrm>
        </p:spPr>
        <p:txBody>
          <a:bodyPr/>
          <a:lstStyle/>
          <a:p>
            <a:r>
              <a:rPr lang="pt-BR" dirty="0" smtClean="0"/>
              <a:t>Sistemas Inteligentes – IF864</a:t>
            </a:r>
          </a:p>
          <a:p>
            <a:r>
              <a:rPr lang="pt-BR" dirty="0" smtClean="0"/>
              <a:t>Projeto de Redes Neurais</a:t>
            </a:r>
          </a:p>
          <a:p>
            <a:r>
              <a:rPr lang="en-US" dirty="0" smtClean="0"/>
              <a:t>© 2013 – </a:t>
            </a:r>
            <a:r>
              <a:rPr lang="en-US" dirty="0" err="1"/>
              <a:t>Monitoria</a:t>
            </a:r>
            <a:r>
              <a:rPr lang="en-US" dirty="0"/>
              <a:t> SI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25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Arquivos *.m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pt-BR" dirty="0"/>
              <a:t>Os comandos do matlab são normalmente digitados na janela de comando</a:t>
            </a:r>
            <a:r>
              <a:rPr lang="pt-BR" dirty="0" smtClean="0"/>
              <a:t>.</a:t>
            </a:r>
            <a:endParaRPr lang="pt-BR" dirty="0"/>
          </a:p>
          <a:p>
            <a:pPr>
              <a:spcBef>
                <a:spcPts val="1800"/>
              </a:spcBef>
            </a:pPr>
            <a:r>
              <a:rPr lang="pt-BR" dirty="0"/>
              <a:t>Apenas uma linha de comando é introduzida na janela que posteriormente é interpretada</a:t>
            </a:r>
            <a:r>
              <a:rPr lang="pt-BR" dirty="0" smtClean="0"/>
              <a:t>.</a:t>
            </a:r>
            <a:endParaRPr lang="pt-BR" dirty="0"/>
          </a:p>
          <a:p>
            <a:pPr>
              <a:spcBef>
                <a:spcPts val="1800"/>
              </a:spcBef>
            </a:pPr>
            <a:r>
              <a:rPr lang="pt-BR" dirty="0"/>
              <a:t>Porém, o matlab oferece a opção de executar seqüências de comandos armazenadas em arquivos.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3442-7D9E-5D4A-A5AF-A14AF3124EE3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7933" y="6356350"/>
            <a:ext cx="3208867" cy="365125"/>
          </a:xfrm>
        </p:spPr>
        <p:txBody>
          <a:bodyPr/>
          <a:lstStyle/>
          <a:p>
            <a:r>
              <a:rPr lang="pt-BR" dirty="0" smtClean="0"/>
              <a:t>Sistemas Inteligentes – IF864</a:t>
            </a:r>
          </a:p>
          <a:p>
            <a:r>
              <a:rPr lang="pt-BR" dirty="0" smtClean="0"/>
              <a:t>Projeto de Redes Neurais</a:t>
            </a:r>
          </a:p>
          <a:p>
            <a:r>
              <a:rPr lang="en-US" dirty="0" smtClean="0"/>
              <a:t>© 2013 – </a:t>
            </a:r>
            <a:r>
              <a:rPr lang="en-US" dirty="0" err="1"/>
              <a:t>Monitoria</a:t>
            </a:r>
            <a:r>
              <a:rPr lang="en-US" dirty="0"/>
              <a:t> SI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27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Arquivos *.m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pt-BR" dirty="0"/>
              <a:t>Os arquivos que contêm essas declarações são chamados de arquivos “.m” ou também scripts</a:t>
            </a:r>
            <a:r>
              <a:rPr lang="pt-BR" dirty="0" smtClean="0"/>
              <a:t>.</a:t>
            </a:r>
            <a:endParaRPr lang="pt-BR" dirty="0"/>
          </a:p>
          <a:p>
            <a:pPr>
              <a:spcBef>
                <a:spcPts val="1800"/>
              </a:spcBef>
            </a:pPr>
            <a:r>
              <a:rPr lang="pt-BR" dirty="0"/>
              <a:t>Eles consistem de uma seqüência de comandos normais do matlab</a:t>
            </a:r>
            <a:r>
              <a:rPr lang="pt-BR" dirty="0" smtClean="0"/>
              <a:t>.</a:t>
            </a:r>
            <a:endParaRPr lang="pt-BR" dirty="0"/>
          </a:p>
          <a:p>
            <a:pPr algn="ctr">
              <a:spcBef>
                <a:spcPts val="1800"/>
              </a:spcBef>
              <a:buNone/>
            </a:pPr>
            <a:r>
              <a:rPr lang="pt-BR" b="1" i="1" dirty="0"/>
              <a:t>Exemplo:</a:t>
            </a:r>
          </a:p>
          <a:p>
            <a:pPr algn="ctr">
              <a:buNone/>
            </a:pPr>
            <a:r>
              <a:rPr lang="pt-BR" b="1" dirty="0">
                <a:solidFill>
                  <a:srgbClr val="C00000"/>
                </a:solidFill>
              </a:rPr>
              <a:t> O script que será usado por vocês para treinarem a rede neural</a:t>
            </a:r>
            <a:r>
              <a:rPr lang="pt-BR" b="1" dirty="0" smtClean="0">
                <a:solidFill>
                  <a:srgbClr val="C00000"/>
                </a:solidFill>
              </a:rPr>
              <a:t>.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3442-7D9E-5D4A-A5AF-A14AF3124EE3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7933" y="6356350"/>
            <a:ext cx="3208867" cy="365125"/>
          </a:xfrm>
        </p:spPr>
        <p:txBody>
          <a:bodyPr/>
          <a:lstStyle/>
          <a:p>
            <a:r>
              <a:rPr lang="pt-BR" dirty="0" smtClean="0"/>
              <a:t>Sistemas Inteligentes – IF864</a:t>
            </a:r>
          </a:p>
          <a:p>
            <a:r>
              <a:rPr lang="pt-BR" dirty="0" smtClean="0"/>
              <a:t>Projeto de Redes Neurais</a:t>
            </a:r>
          </a:p>
          <a:p>
            <a:r>
              <a:rPr lang="en-US" dirty="0" smtClean="0"/>
              <a:t>© 2013 – </a:t>
            </a:r>
            <a:r>
              <a:rPr lang="en-US" dirty="0" err="1"/>
              <a:t>Monitoria</a:t>
            </a:r>
            <a:r>
              <a:rPr lang="en-US" dirty="0"/>
              <a:t> SI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833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Gráficos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pt-BR" dirty="0"/>
              <a:t>O matlab oferece a opção para visualizar gráficos</a:t>
            </a:r>
            <a:r>
              <a:rPr lang="pt-BR" dirty="0" smtClean="0"/>
              <a:t>.</a:t>
            </a:r>
            <a:endParaRPr lang="pt-BR" dirty="0"/>
          </a:p>
          <a:p>
            <a:pPr>
              <a:spcBef>
                <a:spcPts val="1800"/>
              </a:spcBef>
            </a:pPr>
            <a:r>
              <a:rPr lang="pt-BR" dirty="0"/>
              <a:t>Há uma lista com vários comandos para plotar diferentes tipos de gráficos</a:t>
            </a:r>
            <a:r>
              <a:rPr lang="pt-BR" dirty="0" smtClean="0"/>
              <a:t>.</a:t>
            </a:r>
            <a:endParaRPr lang="pt-BR" dirty="0"/>
          </a:p>
          <a:p>
            <a:pPr>
              <a:spcBef>
                <a:spcPts val="1800"/>
              </a:spcBef>
            </a:pPr>
            <a:r>
              <a:rPr lang="pt-BR" dirty="0"/>
              <a:t>Todos esses comandos recebem como argumento um vetor numérico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3442-7D9E-5D4A-A5AF-A14AF3124EE3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7933" y="6356350"/>
            <a:ext cx="3208867" cy="365125"/>
          </a:xfrm>
        </p:spPr>
        <p:txBody>
          <a:bodyPr/>
          <a:lstStyle/>
          <a:p>
            <a:r>
              <a:rPr lang="pt-BR" dirty="0" smtClean="0"/>
              <a:t>Sistemas Inteligentes – IF864</a:t>
            </a:r>
          </a:p>
          <a:p>
            <a:r>
              <a:rPr lang="pt-BR" dirty="0" smtClean="0"/>
              <a:t>Projeto de Redes Neurais</a:t>
            </a:r>
          </a:p>
          <a:p>
            <a:r>
              <a:rPr lang="en-US" dirty="0" smtClean="0"/>
              <a:t>© 2013 – </a:t>
            </a:r>
            <a:r>
              <a:rPr lang="en-US" dirty="0" err="1"/>
              <a:t>Monitoria</a:t>
            </a:r>
            <a:r>
              <a:rPr lang="en-US" dirty="0"/>
              <a:t> SI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440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Projeto da Disciplina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5760" indent="-256032">
              <a:spcBef>
                <a:spcPts val="1800"/>
              </a:spcBef>
              <a:buFont typeface="Wingdings 3"/>
              <a:buChar char=""/>
              <a:defRPr/>
            </a:pPr>
            <a:r>
              <a:rPr lang="pt-BR" sz="3600" dirty="0"/>
              <a:t>Serão usados os problemas disponíveis na conhecida base de dados </a:t>
            </a:r>
            <a:r>
              <a:rPr lang="pt-BR" sz="3600" i="1" dirty="0"/>
              <a:t>Proben1</a:t>
            </a:r>
            <a:r>
              <a:rPr lang="pt-BR" sz="3600" i="1" dirty="0" smtClean="0"/>
              <a:t>.</a:t>
            </a:r>
            <a:endParaRPr lang="pt-BR" i="1" dirty="0"/>
          </a:p>
          <a:p>
            <a:pPr marL="365760" indent="-256032">
              <a:spcBef>
                <a:spcPts val="1800"/>
              </a:spcBef>
              <a:buFont typeface="Wingdings 3"/>
              <a:buChar char=""/>
              <a:defRPr/>
            </a:pPr>
            <a:r>
              <a:rPr lang="pt-BR" sz="3600" dirty="0"/>
              <a:t>Cada problema possui 3 arquivos de </a:t>
            </a:r>
            <a:r>
              <a:rPr lang="pt-BR" sz="3600" dirty="0" smtClean="0"/>
              <a:t>dados.</a:t>
            </a:r>
            <a:br>
              <a:rPr lang="pt-BR" sz="3600" dirty="0" smtClean="0"/>
            </a:br>
            <a:r>
              <a:rPr lang="pt-BR" sz="3600" dirty="0" smtClean="0"/>
              <a:t>	</a:t>
            </a:r>
            <a:r>
              <a:rPr lang="pt-BR" dirty="0" smtClean="0"/>
              <a:t>Ex</a:t>
            </a:r>
            <a:r>
              <a:rPr lang="pt-BR" dirty="0"/>
              <a:t>: O problema câncer possui os arquivos cancer1.dt, cancer2.dt e cancer3.dt</a:t>
            </a:r>
            <a:r>
              <a:rPr lang="pt-BR" dirty="0" smtClean="0"/>
              <a:t>.</a:t>
            </a:r>
            <a:endParaRPr lang="pt-BR" dirty="0"/>
          </a:p>
          <a:p>
            <a:pPr marL="365760" indent="-256032">
              <a:spcBef>
                <a:spcPts val="1800"/>
              </a:spcBef>
              <a:buFont typeface="Wingdings 3"/>
              <a:buChar char=""/>
              <a:defRPr/>
            </a:pPr>
            <a:r>
              <a:rPr lang="pt-BR" sz="3600" dirty="0"/>
              <a:t>Os arquivos diferem na ordem de apresentação dos padrões, dependendo desta ordem a rede neural pode gerar resultados diferentes</a:t>
            </a:r>
            <a:r>
              <a:rPr lang="pt-BR" sz="3600" dirty="0" smtClean="0"/>
              <a:t>.</a:t>
            </a:r>
            <a:endParaRPr lang="pt-BR" dirty="0"/>
          </a:p>
          <a:p>
            <a:pPr marL="365760" indent="-256032" fontAlgn="auto">
              <a:spcBef>
                <a:spcPts val="18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pt-BR" b="1" u="sng" dirty="0"/>
              <a:t>Não haverá </a:t>
            </a:r>
            <a:r>
              <a:rPr lang="pt-BR" dirty="0"/>
              <a:t>equipes com o mesmo arquivo de dados. As equipes terão no máximo 5 integrantes e a equipe deverá mandar email para </a:t>
            </a:r>
            <a:r>
              <a:rPr lang="pt-BR" dirty="0" smtClean="0"/>
              <a:t>Arley </a:t>
            </a:r>
            <a:r>
              <a:rPr lang="pt-BR" dirty="0"/>
              <a:t>(</a:t>
            </a:r>
            <a:r>
              <a:rPr lang="pt-BR" u="sng" dirty="0" smtClean="0"/>
              <a:t>arrr2</a:t>
            </a:r>
            <a:r>
              <a:rPr lang="pt-BR" dirty="0" smtClean="0"/>
              <a:t>@cin.ufpe.br</a:t>
            </a:r>
            <a:r>
              <a:rPr lang="pt-BR" dirty="0"/>
              <a:t>) com o subject “[SI] Equipe” informando quais são os alunos que compõem a equipe. Assim que o email for recebido</a:t>
            </a:r>
            <a:r>
              <a:rPr lang="pt-BR" sz="3600" b="1" dirty="0"/>
              <a:t>, será enviado ao grupo o nome do arquivo referente ao seu </a:t>
            </a:r>
            <a:r>
              <a:rPr lang="pt-BR" sz="3600" b="1" dirty="0" smtClean="0"/>
              <a:t>projeto</a:t>
            </a:r>
            <a:r>
              <a:rPr lang="pt-BR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3442-7D9E-5D4A-A5AF-A14AF3124EE3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Sistemas Inteligentes – IF864</a:t>
            </a:r>
          </a:p>
          <a:p>
            <a:r>
              <a:rPr lang="pt-BR" smtClean="0"/>
              <a:t>Projeto de Redes Neurais</a:t>
            </a:r>
          </a:p>
          <a:p>
            <a:r>
              <a:rPr lang="en-US" smtClean="0"/>
              <a:t>© 2013 – </a:t>
            </a:r>
            <a:r>
              <a:rPr lang="en-US" smtClean="0"/>
              <a:t>Monitoria SI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985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16784</TotalTime>
  <Words>1958</Words>
  <Application>Microsoft Office PowerPoint</Application>
  <PresentationFormat>On-screen Show (4:3)</PresentationFormat>
  <Paragraphs>422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Projeto de Redes Neurais e MATLAB</vt:lpstr>
      <vt:lpstr>Objetivos</vt:lpstr>
      <vt:lpstr>Objetivos</vt:lpstr>
      <vt:lpstr>MATLAB</vt:lpstr>
      <vt:lpstr>MATLAB</vt:lpstr>
      <vt:lpstr>Arquivos *.m</vt:lpstr>
      <vt:lpstr>Arquivos *.m</vt:lpstr>
      <vt:lpstr>Gráficos</vt:lpstr>
      <vt:lpstr>Projeto da Disciplina</vt:lpstr>
      <vt:lpstr>O que é isso?</vt:lpstr>
      <vt:lpstr>E isso?</vt:lpstr>
      <vt:lpstr>Como vocês sabem?</vt:lpstr>
      <vt:lpstr>Entendi nada...</vt:lpstr>
      <vt:lpstr>Pré-processamento</vt:lpstr>
      <vt:lpstr>Particionamento dos Dados</vt:lpstr>
      <vt:lpstr>Normalização dos Dados</vt:lpstr>
      <vt:lpstr>Randomiza e Particiona</vt:lpstr>
      <vt:lpstr>Divisão dos Dados</vt:lpstr>
      <vt:lpstr>Definição da Topologia MLP</vt:lpstr>
      <vt:lpstr>Começando a entender?</vt:lpstr>
      <vt:lpstr>Variação</vt:lpstr>
      <vt:lpstr>Número de neurônios na camada escondida</vt:lpstr>
      <vt:lpstr>Underfitting e Overfitting</vt:lpstr>
      <vt:lpstr>A taxa de aprendizado a ser utilizada</vt:lpstr>
      <vt:lpstr>Medidas de Erros</vt:lpstr>
      <vt:lpstr>Medidas de Erros</vt:lpstr>
      <vt:lpstr>Backpropagation</vt:lpstr>
      <vt:lpstr>Gráfico</vt:lpstr>
      <vt:lpstr>Parada por Erro Mínimo de Validação</vt:lpstr>
      <vt:lpstr>O que vocês vão fazer?</vt:lpstr>
      <vt:lpstr>O que vocês vão fazer?</vt:lpstr>
      <vt:lpstr>Para começar...</vt:lpstr>
      <vt:lpstr>Atenção, POR FAVOR!!</vt:lpstr>
      <vt:lpstr>Conjunto de Dados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Dúvidas?</vt:lpstr>
    </vt:vector>
  </TitlesOfParts>
  <Company>UFPE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me@arleyristar.com</dc:creator>
  <cp:lastModifiedBy>Cristina</cp:lastModifiedBy>
  <cp:revision>305</cp:revision>
  <cp:lastPrinted>2011-06-01T19:47:58Z</cp:lastPrinted>
  <dcterms:created xsi:type="dcterms:W3CDTF">2011-06-13T20:25:49Z</dcterms:created>
  <dcterms:modified xsi:type="dcterms:W3CDTF">2013-11-09T13:33:06Z</dcterms:modified>
</cp:coreProperties>
</file>