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337" r:id="rId4"/>
    <p:sldId id="257" r:id="rId5"/>
    <p:sldId id="260" r:id="rId6"/>
    <p:sldId id="271" r:id="rId7"/>
    <p:sldId id="272" r:id="rId8"/>
    <p:sldId id="273" r:id="rId9"/>
    <p:sldId id="299" r:id="rId10"/>
    <p:sldId id="328" r:id="rId11"/>
    <p:sldId id="329" r:id="rId12"/>
    <p:sldId id="331" r:id="rId13"/>
    <p:sldId id="332" r:id="rId14"/>
    <p:sldId id="302" r:id="rId15"/>
    <p:sldId id="303" r:id="rId16"/>
    <p:sldId id="304" r:id="rId17"/>
    <p:sldId id="305" r:id="rId18"/>
    <p:sldId id="306" r:id="rId19"/>
    <p:sldId id="307" r:id="rId20"/>
    <p:sldId id="333" r:id="rId21"/>
    <p:sldId id="309" r:id="rId22"/>
    <p:sldId id="310" r:id="rId23"/>
    <p:sldId id="336" r:id="rId24"/>
    <p:sldId id="317" r:id="rId25"/>
    <p:sldId id="311" r:id="rId26"/>
    <p:sldId id="312" r:id="rId27"/>
    <p:sldId id="313" r:id="rId28"/>
    <p:sldId id="314" r:id="rId29"/>
    <p:sldId id="316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297" r:id="rId41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862D537C-5ECA-4B0B-B201-E6D2F4D77898}">
          <p14:sldIdLst>
            <p14:sldId id="256"/>
          </p14:sldIdLst>
        </p14:section>
        <p14:section name="Seção sem Título" id="{267CFCC0-67C2-4DDC-92B9-FCF610CA74CA}">
          <p14:sldIdLst>
            <p14:sldId id="258"/>
            <p14:sldId id="337"/>
            <p14:sldId id="257"/>
            <p14:sldId id="260"/>
            <p14:sldId id="271"/>
            <p14:sldId id="272"/>
            <p14:sldId id="273"/>
            <p14:sldId id="299"/>
            <p14:sldId id="328"/>
            <p14:sldId id="329"/>
            <p14:sldId id="331"/>
            <p14:sldId id="332"/>
            <p14:sldId id="302"/>
            <p14:sldId id="303"/>
            <p14:sldId id="304"/>
            <p14:sldId id="305"/>
            <p14:sldId id="306"/>
            <p14:sldId id="307"/>
            <p14:sldId id="333"/>
            <p14:sldId id="309"/>
            <p14:sldId id="310"/>
            <p14:sldId id="336"/>
            <p14:sldId id="317"/>
            <p14:sldId id="311"/>
            <p14:sldId id="312"/>
            <p14:sldId id="313"/>
            <p14:sldId id="314"/>
            <p14:sldId id="316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3559" autoAdjust="0"/>
  </p:normalViewPr>
  <p:slideViewPr>
    <p:cSldViewPr>
      <p:cViewPr varScale="1">
        <p:scale>
          <a:sx n="70" d="100"/>
          <a:sy n="70" d="100"/>
        </p:scale>
        <p:origin x="14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AF792-DE80-4CB8-B65B-71F5C8A997F0}" type="datetimeFigureOut">
              <a:rPr lang="pt-BR" smtClean="0"/>
              <a:pPr/>
              <a:t>09/06/2013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D54A2-608A-4F6A-B6CB-8A96C5B2C89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56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D54A2-608A-4F6A-B6CB-8A96C5B2C89F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780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D54A2-608A-4F6A-B6CB-8A96C5B2C89F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062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D54A2-608A-4F6A-B6CB-8A96C5B2C89F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32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0EFF-3ACC-41B7-A0FD-D2DBA4C6F2B8}" type="datetimeFigureOut">
              <a:rPr lang="fr-FR"/>
              <a:pPr>
                <a:defRPr/>
              </a:pPr>
              <a:t>09/06/2013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DE930-2A98-46FD-8FB7-E9748DA25B4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D7819-1BC4-453F-B314-33325700556F}" type="datetimeFigureOut">
              <a:rPr lang="fr-FR"/>
              <a:pPr>
                <a:defRPr/>
              </a:pPr>
              <a:t>09/06/2013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4D2E6-97F8-40DC-85C0-34BA349FE37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69C9-D2C8-435D-BB09-A9B2F3BB53E4}" type="datetimeFigureOut">
              <a:rPr lang="fr-FR"/>
              <a:pPr>
                <a:defRPr/>
              </a:pPr>
              <a:t>09/06/2013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4AC3-AE58-4329-9134-C287DDE553B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0598-1075-4D8D-B18D-4CC2051C90F5}" type="datetimeFigureOut">
              <a:rPr lang="fr-FR"/>
              <a:pPr>
                <a:defRPr/>
              </a:pPr>
              <a:t>09/06/2013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7D99D-E561-4D38-8996-120AE5FFDB7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75D37-25A3-4BCB-966B-BCDB70C02435}" type="datetimeFigureOut">
              <a:rPr lang="fr-FR"/>
              <a:pPr>
                <a:defRPr/>
              </a:pPr>
              <a:t>09/06/2013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6FCC-21A7-487D-A616-333B41A802A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B0198-E8CF-4537-BD1D-FBDA1A25794C}" type="datetimeFigureOut">
              <a:rPr lang="fr-FR"/>
              <a:pPr>
                <a:defRPr/>
              </a:pPr>
              <a:t>09/06/2013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32A3-7ED3-4CCD-8884-36C8F7AD295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9104C-1F8E-40DE-B1D0-B4E7A4D09225}" type="datetimeFigureOut">
              <a:rPr lang="fr-FR"/>
              <a:pPr>
                <a:defRPr/>
              </a:pPr>
              <a:t>09/06/2013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ABA46-EE6F-47B3-BD3A-0599CA247C8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5DC4F-78FC-465C-9B37-B2DED569B826}" type="datetimeFigureOut">
              <a:rPr lang="fr-FR"/>
              <a:pPr>
                <a:defRPr/>
              </a:pPr>
              <a:t>09/06/2013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40767-E191-4E96-820A-81B99CAC73A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9B2FC-8183-4F64-AA7E-D5612C77D67A}" type="datetimeFigureOut">
              <a:rPr lang="fr-FR"/>
              <a:pPr>
                <a:defRPr/>
              </a:pPr>
              <a:t>09/06/2013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C710-E6F1-4099-AFE0-17FB87AD511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EE36-0247-4D7B-882B-AC1F501249B8}" type="datetimeFigureOut">
              <a:rPr lang="fr-FR"/>
              <a:pPr>
                <a:defRPr/>
              </a:pPr>
              <a:t>09/06/2013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1CF70-1C2C-4A10-8CFA-A33A15D95BB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3BC9F-47CA-4379-B7FB-A98A326E219E}" type="datetimeFigureOut">
              <a:rPr lang="fr-FR"/>
              <a:pPr>
                <a:defRPr/>
              </a:pPr>
              <a:t>09/06/2013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9E42A-19BE-404C-B2C0-06D04C5AC50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781E84-F37A-49CD-B82E-458DB9DF4BF7}" type="datetimeFigureOut">
              <a:rPr lang="fr-FR"/>
              <a:pPr>
                <a:defRPr/>
              </a:pPr>
              <a:t>09/06/2013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0C31A7-BD1E-41A8-9D85-0A304A66857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rhss@cin.ufpe.b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Monitoria de Sistemas Inteligentes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798888"/>
            <a:ext cx="6368752" cy="78224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Victor </a:t>
            </a:r>
            <a:r>
              <a:rPr lang="fr-CA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Palmeira</a:t>
            </a:r>
            <a:endParaRPr lang="fr-CA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 Teresa Ludermir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0272" y="6453336"/>
            <a:ext cx="1148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</a:rPr>
              <a:t>Por Alice Lucena</a:t>
            </a:r>
            <a:endParaRPr lang="pt-BR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www.teclasap.com.br/blog/wp-content/uploads/2008/04/ur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44824"/>
            <a:ext cx="4614004" cy="3024336"/>
          </a:xfrm>
          <a:prstGeom prst="rect">
            <a:avLst/>
          </a:prstGeom>
          <a:noFill/>
        </p:spPr>
      </p:pic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1475656" y="4462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/>
              <a:t>O que é isso?</a:t>
            </a:r>
            <a:endParaRPr lang="pt-BR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www.teclasap.com.br/blog/wp-content/uploads/2008/04/ur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1224136" cy="802383"/>
          </a:xfrm>
          <a:prstGeom prst="rect">
            <a:avLst/>
          </a:prstGeom>
          <a:noFill/>
        </p:spPr>
      </p:pic>
      <p:pic>
        <p:nvPicPr>
          <p:cNvPr id="113668" name="Picture 4" descr="http://www.imagensgratis.com.br/imagens/original/imagem-da-ur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92896"/>
            <a:ext cx="4512501" cy="3384376"/>
          </a:xfrm>
          <a:prstGeom prst="rect">
            <a:avLst/>
          </a:prstGeom>
          <a:noFill/>
        </p:spPr>
      </p:pic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1475656" y="4462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/>
              <a:t>E isso?</a:t>
            </a:r>
            <a:endParaRPr lang="pt-BR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www.teclasap.com.br/blog/wp-content/uploads/2008/04/ur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1224136" cy="802383"/>
          </a:xfrm>
          <a:prstGeom prst="rect">
            <a:avLst/>
          </a:prstGeom>
          <a:noFill/>
        </p:spPr>
      </p:pic>
      <p:pic>
        <p:nvPicPr>
          <p:cNvPr id="113668" name="Picture 4" descr="http://www.imagensgratis.com.br/imagens/original/imagem-da-ur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340768"/>
            <a:ext cx="1224136" cy="792088"/>
          </a:xfrm>
          <a:prstGeom prst="rect">
            <a:avLst/>
          </a:prstGeom>
          <a:noFill/>
        </p:spPr>
      </p:pic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1475656" y="4462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/>
              <a:t>Como vocês sabem?</a:t>
            </a:r>
            <a:endParaRPr lang="pt-BR" b="1" i="1" dirty="0"/>
          </a:p>
        </p:txBody>
      </p:sp>
      <p:pic>
        <p:nvPicPr>
          <p:cNvPr id="5" name="Picture 6" descr="http://3.bp.blogspot.com/_n9b2twRyvaw/SwFimjw9A6I/AAAAAAAAAx8/x6nuoEBxQgY/s1600/urs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636912"/>
            <a:ext cx="3054322" cy="2232248"/>
          </a:xfrm>
          <a:prstGeom prst="rect">
            <a:avLst/>
          </a:prstGeom>
          <a:noFill/>
        </p:spPr>
      </p:pic>
      <p:pic>
        <p:nvPicPr>
          <p:cNvPr id="6" name="Picture 8" descr="http://3.bp.blogspot.com/_6ama_RiBZjY/TQjQP41G7zI/AAAAAAAAAEE/4jKpKwVfjzM/s1600/Urso+Pan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89040"/>
            <a:ext cx="3552395" cy="2664296"/>
          </a:xfrm>
          <a:prstGeom prst="rect">
            <a:avLst/>
          </a:prstGeom>
          <a:noFill/>
        </p:spPr>
      </p:pic>
      <p:sp>
        <p:nvSpPr>
          <p:cNvPr id="7" name="Espaço Reservado para Conteúdo 1"/>
          <p:cNvSpPr>
            <a:spLocks noGrp="1"/>
          </p:cNvSpPr>
          <p:nvPr>
            <p:ph idx="1"/>
          </p:nvPr>
        </p:nvSpPr>
        <p:spPr>
          <a:xfrm>
            <a:off x="5148064" y="2276872"/>
            <a:ext cx="3707904" cy="648071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pt-BR" sz="1800" dirty="0" smtClean="0"/>
              <a:t>    Como se sabe que um urso é um urso?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1475656" y="4462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/>
              <a:t>Entendi nada...</a:t>
            </a:r>
            <a:endParaRPr lang="pt-BR" b="1" i="1" dirty="0"/>
          </a:p>
        </p:txBody>
      </p:sp>
      <p:pic>
        <p:nvPicPr>
          <p:cNvPr id="140292" name="Picture 4" descr="http://www.cerebromente.org.br/n05/tecnologia/image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6733343" cy="3600400"/>
          </a:xfrm>
          <a:prstGeom prst="rect">
            <a:avLst/>
          </a:prstGeom>
          <a:noFill/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339752" y="5157192"/>
          <a:ext cx="6192688" cy="1314926"/>
        </p:xfrm>
        <a:graphic>
          <a:graphicData uri="http://schemas.openxmlformats.org/drawingml/2006/table">
            <a:tbl>
              <a:tblPr/>
              <a:tblGrid>
                <a:gridCol w="1265659"/>
                <a:gridCol w="1157173"/>
                <a:gridCol w="1084851"/>
                <a:gridCol w="1396745"/>
                <a:gridCol w="1288260"/>
              </a:tblGrid>
              <a:tr h="3287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Peso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Tamanho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Agressivo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Classe</a:t>
                      </a:r>
                      <a:endParaRPr lang="pt-BR" sz="1400" b="1" kern="1200" dirty="0">
                        <a:solidFill>
                          <a:schemeClr val="tx1"/>
                        </a:solidFill>
                        <a:latin typeface="Lucida Sans Unicode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500kg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2m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Sim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É urso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550kg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2m10cm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Não é urso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600kg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1m80cm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É urso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-396552" y="2204864"/>
            <a:ext cx="9540552" cy="1944216"/>
          </a:xfrm>
        </p:spPr>
        <p:txBody>
          <a:bodyPr>
            <a:normAutofit/>
          </a:bodyPr>
          <a:lstStyle/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000" dirty="0" smtClean="0"/>
              <a:t>	Neste projeto, não será cobrado, pois os dados já foram pré-processados.</a:t>
            </a:r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sz="2000" dirty="0" smtClean="0"/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000" dirty="0" smtClean="0"/>
              <a:t>	É comum fazer normalização (para garantir que os valores estarão dentro de uma determinado intervalo). Nos problemas do </a:t>
            </a:r>
            <a:r>
              <a:rPr lang="pt-BR" sz="2000" i="1" dirty="0" err="1" smtClean="0"/>
              <a:t>Proben</a:t>
            </a:r>
            <a:r>
              <a:rPr lang="pt-BR" sz="2000" i="1" dirty="0" smtClean="0"/>
              <a:t> </a:t>
            </a:r>
            <a:r>
              <a:rPr lang="pt-BR" sz="2000" dirty="0" smtClean="0"/>
              <a:t>é usado o método </a:t>
            </a:r>
            <a:r>
              <a:rPr lang="pt-BR" sz="2000" dirty="0" err="1" smtClean="0"/>
              <a:t>min-max</a:t>
            </a:r>
            <a:r>
              <a:rPr lang="pt-BR" sz="2000" dirty="0" smtClean="0"/>
              <a:t>[0,1].</a:t>
            </a:r>
          </a:p>
          <a:p>
            <a:pPr marL="859536" lvl="2" algn="just" eaLnBrk="1" fontAlgn="auto" hangingPunct="1">
              <a:spcAft>
                <a:spcPts val="0"/>
              </a:spcAft>
              <a:buNone/>
              <a:defRPr/>
            </a:pPr>
            <a:r>
              <a:rPr lang="pt-BR" sz="2000" dirty="0" smtClean="0"/>
              <a:t>Exemplo de escalonamento para o intervalo [0,1]: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75656" y="1556792"/>
            <a:ext cx="2952328" cy="42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Pré-processamento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043608" y="4149080"/>
          <a:ext cx="247436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Equação" r:id="rId4" imgW="1231366" imgH="431613" progId="Equation.3">
                  <p:embed/>
                </p:oleObj>
              </mc:Choice>
              <mc:Fallback>
                <p:oleObj name="Equação" r:id="rId4" imgW="1231366" imgH="431613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149080"/>
                        <a:ext cx="2474366" cy="8640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10"/>
          <p:cNvSpPr/>
          <p:nvPr/>
        </p:nvSpPr>
        <p:spPr>
          <a:xfrm>
            <a:off x="1547664" y="5283205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9536" lvl="2" algn="just" eaLnBrk="1" fontAlgn="auto" hangingPunct="1">
              <a:spcAft>
                <a:spcPts val="0"/>
              </a:spcAft>
              <a:buNone/>
              <a:defRPr/>
            </a:pPr>
            <a:r>
              <a:rPr lang="pt-BR" dirty="0"/>
              <a:t>onde </a:t>
            </a:r>
            <a:r>
              <a:rPr lang="pt-BR" i="1" dirty="0" err="1"/>
              <a:t>x</a:t>
            </a:r>
            <a:r>
              <a:rPr lang="pt-BR" i="1" baseline="-25000" dirty="0" err="1"/>
              <a:t>norm</a:t>
            </a:r>
            <a:r>
              <a:rPr lang="pt-BR" i="1" dirty="0"/>
              <a:t> </a:t>
            </a:r>
            <a:r>
              <a:rPr lang="pt-BR" dirty="0"/>
              <a:t>é o valor normalizado correspondente ao valor original </a:t>
            </a:r>
            <a:r>
              <a:rPr lang="pt-BR" i="1" dirty="0"/>
              <a:t>x</a:t>
            </a:r>
            <a:r>
              <a:rPr lang="pt-BR" dirty="0"/>
              <a:t>, e </a:t>
            </a:r>
            <a:r>
              <a:rPr lang="pt-BR" i="1" dirty="0" err="1"/>
              <a:t>x</a:t>
            </a:r>
            <a:r>
              <a:rPr lang="pt-BR" i="1" baseline="-25000" dirty="0" err="1"/>
              <a:t>min</a:t>
            </a:r>
            <a:r>
              <a:rPr lang="pt-BR" dirty="0"/>
              <a:t> e </a:t>
            </a:r>
            <a:r>
              <a:rPr lang="pt-BR" i="1" dirty="0" err="1"/>
              <a:t>x</a:t>
            </a:r>
            <a:r>
              <a:rPr lang="pt-BR" i="1" baseline="-25000" dirty="0" err="1"/>
              <a:t>max</a:t>
            </a:r>
            <a:r>
              <a:rPr lang="pt-BR" dirty="0"/>
              <a:t> são os valores mínimo e máximo entre todos os valores (ou separadamente por atributo).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idx="1"/>
          </p:nvPr>
        </p:nvSpPr>
        <p:spPr>
          <a:xfrm>
            <a:off x="611560" y="2132856"/>
            <a:ext cx="7772400" cy="4114800"/>
          </a:xfrm>
        </p:spPr>
        <p:txBody>
          <a:bodyPr/>
          <a:lstStyle/>
          <a:p>
            <a:pPr lvl="1" eaLnBrk="1" hangingPunct="1">
              <a:buNone/>
            </a:pPr>
            <a:r>
              <a:rPr lang="pt-BR" sz="2400" b="1" dirty="0" err="1" smtClean="0"/>
              <a:t>Particionamento</a:t>
            </a:r>
            <a:r>
              <a:rPr lang="pt-BR" sz="2400" b="1" dirty="0" smtClean="0"/>
              <a:t> de dados utilizado no </a:t>
            </a:r>
            <a:r>
              <a:rPr lang="pt-BR" sz="2400" b="1" i="1" dirty="0" smtClean="0"/>
              <a:t>Proben1</a:t>
            </a:r>
            <a:r>
              <a:rPr lang="pt-BR" sz="2400" b="1" dirty="0" smtClean="0"/>
              <a:t>:</a:t>
            </a:r>
          </a:p>
          <a:p>
            <a:pPr lvl="2" eaLnBrk="1" hangingPunct="1"/>
            <a:r>
              <a:rPr lang="pt-BR" dirty="0" smtClean="0"/>
              <a:t>50% dos padrões de cada classe escolhidos aleatoriamente para treinamento,</a:t>
            </a:r>
          </a:p>
          <a:p>
            <a:pPr lvl="2" eaLnBrk="1" hangingPunct="1"/>
            <a:r>
              <a:rPr lang="pt-BR" dirty="0" smtClean="0"/>
              <a:t>25% para validação,</a:t>
            </a:r>
          </a:p>
          <a:p>
            <a:pPr lvl="2" eaLnBrk="1" hangingPunct="1"/>
            <a:r>
              <a:rPr lang="pt-BR" dirty="0" smtClean="0"/>
              <a:t>25% para teste.</a:t>
            </a:r>
          </a:p>
          <a:p>
            <a:pPr lvl="1" eaLnBrk="1" hangingPunct="1">
              <a:buNone/>
            </a:pPr>
            <a:endParaRPr lang="pt-BR" sz="800" dirty="0" smtClean="0"/>
          </a:p>
          <a:p>
            <a:pPr lvl="1" eaLnBrk="1" hangingPunct="1">
              <a:buNone/>
            </a:pPr>
            <a:endParaRPr lang="pt-BR" sz="600" dirty="0" smtClean="0"/>
          </a:p>
          <a:p>
            <a:pPr lvl="1" algn="just" eaLnBrk="1" hangingPunct="1">
              <a:buNone/>
            </a:pPr>
            <a:r>
              <a:rPr lang="pt-BR" sz="2000" dirty="0" smtClean="0"/>
              <a:t>	É importante que as proporções entre as classes no conjunto completo de dados sejam mantidas nos conjuntos de treinamento, validação e teste.</a:t>
            </a:r>
          </a:p>
          <a:p>
            <a:pPr lvl="1" eaLnBrk="1" hangingPunct="1"/>
            <a:endParaRPr lang="pt-BR" sz="800" dirty="0" smtClean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95536" y="1412776"/>
            <a:ext cx="46085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Particionamento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dos Dados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547664" y="5661248"/>
            <a:ext cx="6876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1" hangingPunct="1">
              <a:buNone/>
            </a:pPr>
            <a:r>
              <a:rPr lang="pt-BR" sz="2000" b="1" dirty="0" smtClean="0">
                <a:solidFill>
                  <a:srgbClr val="C00000"/>
                </a:solidFill>
              </a:rPr>
              <a:t>Neste projeto, não será cobrado, pois cada arquivo de dados já está dividido em treinamento, validação e teste.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95536" y="1412776"/>
            <a:ext cx="46085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Exemplo:</a:t>
            </a:r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179512" y="2708920"/>
            <a:ext cx="3635375" cy="3119437"/>
            <a:chOff x="432" y="1344"/>
            <a:chExt cx="1824" cy="192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72" y="1344"/>
              <a:ext cx="158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72" y="1344"/>
              <a:ext cx="1217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234  345  456  567  678  789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32" y="1344"/>
              <a:ext cx="240" cy="9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32" y="1344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32" y="1344"/>
              <a:ext cx="142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32" y="2112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100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72" y="1536"/>
              <a:ext cx="1584" cy="7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960" y="1824"/>
              <a:ext cx="41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>
                  <a:solidFill>
                    <a:srgbClr val="FF3300"/>
                  </a:solidFill>
                  <a:latin typeface="Lucida Sans Unicode" pitchFamily="34" charset="0"/>
                </a:rPr>
                <a:t>Classe A</a:t>
              </a:r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672" y="2304"/>
              <a:ext cx="158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672" y="2304"/>
              <a:ext cx="1217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987  876  765  654  543  432</a:t>
              </a:r>
            </a:p>
          </p:txBody>
        </p:sp>
        <p:sp>
          <p:nvSpPr>
            <p:cNvPr id="19" name="Rectangle 33"/>
            <p:cNvSpPr>
              <a:spLocks noChangeArrowheads="1"/>
            </p:cNvSpPr>
            <p:nvPr/>
          </p:nvSpPr>
          <p:spPr bwMode="auto">
            <a:xfrm>
              <a:off x="432" y="2304"/>
              <a:ext cx="24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20" name="Rectangle 34"/>
            <p:cNvSpPr>
              <a:spLocks noChangeArrowheads="1"/>
            </p:cNvSpPr>
            <p:nvPr/>
          </p:nvSpPr>
          <p:spPr bwMode="auto">
            <a:xfrm>
              <a:off x="432" y="2304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432" y="2304"/>
              <a:ext cx="142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</a:t>
              </a:r>
            </a:p>
          </p:txBody>
        </p:sp>
        <p:sp>
          <p:nvSpPr>
            <p:cNvPr id="22" name="Rectangle 36"/>
            <p:cNvSpPr>
              <a:spLocks noChangeArrowheads="1"/>
            </p:cNvSpPr>
            <p:nvPr/>
          </p:nvSpPr>
          <p:spPr bwMode="auto">
            <a:xfrm>
              <a:off x="432" y="3072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100</a:t>
              </a:r>
            </a:p>
          </p:txBody>
        </p:sp>
        <p:sp>
          <p:nvSpPr>
            <p:cNvPr id="23" name="Rectangle 37"/>
            <p:cNvSpPr>
              <a:spLocks noChangeArrowheads="1"/>
            </p:cNvSpPr>
            <p:nvPr/>
          </p:nvSpPr>
          <p:spPr bwMode="auto">
            <a:xfrm>
              <a:off x="654" y="2496"/>
              <a:ext cx="1584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24" name="Text Box 38"/>
            <p:cNvSpPr txBox="1">
              <a:spLocks noChangeArrowheads="1"/>
            </p:cNvSpPr>
            <p:nvPr/>
          </p:nvSpPr>
          <p:spPr bwMode="auto">
            <a:xfrm>
              <a:off x="960" y="2784"/>
              <a:ext cx="401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>
                  <a:solidFill>
                    <a:srgbClr val="FF3300"/>
                  </a:solidFill>
                  <a:latin typeface="Lucida Sans Unicode" pitchFamily="34" charset="0"/>
                </a:rPr>
                <a:t>Classe B</a:t>
              </a:r>
            </a:p>
          </p:txBody>
        </p:sp>
      </p:grpSp>
      <p:sp>
        <p:nvSpPr>
          <p:cNvPr id="25" name="Text Box 51"/>
          <p:cNvSpPr txBox="1">
            <a:spLocks noChangeArrowheads="1"/>
          </p:cNvSpPr>
          <p:nvPr/>
        </p:nvSpPr>
        <p:spPr bwMode="auto">
          <a:xfrm>
            <a:off x="1763688" y="5157192"/>
            <a:ext cx="237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Lucida Sans Unicode" pitchFamily="34" charset="0"/>
            </a:endParaRPr>
          </a:p>
        </p:txBody>
      </p:sp>
      <p:grpSp>
        <p:nvGrpSpPr>
          <p:cNvPr id="26" name="Group 58"/>
          <p:cNvGrpSpPr>
            <a:grpSpLocks/>
          </p:cNvGrpSpPr>
          <p:nvPr/>
        </p:nvGrpSpPr>
        <p:grpSpPr bwMode="auto">
          <a:xfrm>
            <a:off x="3427289" y="3363268"/>
            <a:ext cx="1600200" cy="2209800"/>
            <a:chOff x="2256" y="1680"/>
            <a:chExt cx="1008" cy="1392"/>
          </a:xfrm>
        </p:grpSpPr>
        <p:sp>
          <p:nvSpPr>
            <p:cNvPr id="27" name="AutoShape 50"/>
            <p:cNvSpPr>
              <a:spLocks noChangeArrowheads="1"/>
            </p:cNvSpPr>
            <p:nvPr/>
          </p:nvSpPr>
          <p:spPr bwMode="auto">
            <a:xfrm>
              <a:off x="2256" y="1680"/>
              <a:ext cx="1008" cy="13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400">
                <a:latin typeface="Lucida Sans Unicode" pitchFamily="34" charset="0"/>
              </a:endParaRPr>
            </a:p>
          </p:txBody>
        </p:sp>
        <p:sp>
          <p:nvSpPr>
            <p:cNvPr id="28" name="Text Box 52"/>
            <p:cNvSpPr txBox="1">
              <a:spLocks noChangeArrowheads="1"/>
            </p:cNvSpPr>
            <p:nvPr/>
          </p:nvSpPr>
          <p:spPr bwMode="auto">
            <a:xfrm>
              <a:off x="2256" y="2064"/>
              <a:ext cx="81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>
                  <a:solidFill>
                    <a:srgbClr val="FFFF00"/>
                  </a:solidFill>
                  <a:latin typeface="Lucida Sans Unicode" pitchFamily="34" charset="0"/>
                </a:rPr>
                <a:t>Normaliza e </a:t>
              </a:r>
            </a:p>
            <a:p>
              <a:pPr algn="ctr"/>
              <a:r>
                <a:rPr lang="pt-BR" sz="1400" b="1">
                  <a:solidFill>
                    <a:srgbClr val="FFFF00"/>
                  </a:solidFill>
                  <a:latin typeface="Lucida Sans Unicode" pitchFamily="34" charset="0"/>
                </a:rPr>
                <a:t>acrescenta </a:t>
              </a:r>
            </a:p>
            <a:p>
              <a:pPr algn="ctr"/>
              <a:r>
                <a:rPr lang="pt-BR" sz="1400" b="1">
                  <a:solidFill>
                    <a:srgbClr val="FFFF00"/>
                  </a:solidFill>
                  <a:latin typeface="Lucida Sans Unicode" pitchFamily="34" charset="0"/>
                </a:rPr>
                <a:t>saídas</a:t>
              </a:r>
            </a:p>
          </p:txBody>
        </p:sp>
      </p:grpSp>
      <p:grpSp>
        <p:nvGrpSpPr>
          <p:cNvPr id="29" name="Group 62"/>
          <p:cNvGrpSpPr>
            <a:grpSpLocks/>
          </p:cNvGrpSpPr>
          <p:nvPr/>
        </p:nvGrpSpPr>
        <p:grpSpPr bwMode="auto">
          <a:xfrm>
            <a:off x="4713164" y="2863205"/>
            <a:ext cx="5462587" cy="3048000"/>
            <a:chOff x="3264" y="1344"/>
            <a:chExt cx="2676" cy="1920"/>
          </a:xfrm>
        </p:grpSpPr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3504" y="1344"/>
              <a:ext cx="158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3504" y="1344"/>
              <a:ext cx="24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0.12 0.23 0.34 0.45 </a:t>
              </a:r>
              <a:r>
                <a:rPr lang="pt-BR" sz="1200" b="1">
                  <a:solidFill>
                    <a:srgbClr val="FF0000"/>
                  </a:solidFill>
                  <a:latin typeface="Lucida Sans Unicode" pitchFamily="34" charset="0"/>
                </a:rPr>
                <a:t>0.56</a:t>
              </a:r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 0.67</a:t>
              </a: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3264" y="1344"/>
              <a:ext cx="240" cy="9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3264" y="1344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3264" y="1344"/>
              <a:ext cx="13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</a:t>
              </a: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3264" y="2112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100</a:t>
              </a:r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3504" y="1536"/>
              <a:ext cx="1872" cy="7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3792" y="1824"/>
              <a:ext cx="4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>
                  <a:solidFill>
                    <a:srgbClr val="FF3300"/>
                  </a:solidFill>
                  <a:latin typeface="Lucida Sans Unicode" pitchFamily="34" charset="0"/>
                </a:rPr>
                <a:t>Classe A</a:t>
              </a:r>
            </a:p>
          </p:txBody>
        </p:sp>
        <p:sp>
          <p:nvSpPr>
            <p:cNvPr id="38" name="Rectangle 29"/>
            <p:cNvSpPr>
              <a:spLocks noChangeArrowheads="1"/>
            </p:cNvSpPr>
            <p:nvPr/>
          </p:nvSpPr>
          <p:spPr bwMode="auto">
            <a:xfrm>
              <a:off x="5088" y="13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39" name="Text Box 30"/>
            <p:cNvSpPr txBox="1">
              <a:spLocks noChangeArrowheads="1"/>
            </p:cNvSpPr>
            <p:nvPr/>
          </p:nvSpPr>
          <p:spPr bwMode="auto">
            <a:xfrm>
              <a:off x="5088" y="1344"/>
              <a:ext cx="2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0  1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504" y="2304"/>
              <a:ext cx="158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3504" y="2304"/>
              <a:ext cx="121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0.87 0.76 0.65 0.54 0.43 0.32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264" y="2304"/>
              <a:ext cx="24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264" y="2304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3264" y="2304"/>
              <a:ext cx="13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</a:t>
              </a:r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3504" y="2496"/>
              <a:ext cx="1872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3792" y="2784"/>
              <a:ext cx="39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>
                  <a:solidFill>
                    <a:srgbClr val="FF3300"/>
                  </a:solidFill>
                  <a:latin typeface="Lucida Sans Unicode" pitchFamily="34" charset="0"/>
                </a:rPr>
                <a:t>Classe B</a:t>
              </a:r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5088" y="2304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48" name="Text Box 48"/>
            <p:cNvSpPr txBox="1">
              <a:spLocks noChangeArrowheads="1"/>
            </p:cNvSpPr>
            <p:nvPr/>
          </p:nvSpPr>
          <p:spPr bwMode="auto">
            <a:xfrm>
              <a:off x="5088" y="2304"/>
              <a:ext cx="2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1  0</a:t>
              </a:r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3264" y="3072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grpSp>
        <p:nvGrpSpPr>
          <p:cNvPr id="50" name="Group 99"/>
          <p:cNvGrpSpPr>
            <a:grpSpLocks/>
          </p:cNvGrpSpPr>
          <p:nvPr/>
        </p:nvGrpSpPr>
        <p:grpSpPr bwMode="auto">
          <a:xfrm>
            <a:off x="201488" y="2492896"/>
            <a:ext cx="2622550" cy="3048000"/>
            <a:chOff x="384" y="1440"/>
            <a:chExt cx="1268" cy="1920"/>
          </a:xfrm>
        </p:grpSpPr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624" y="1440"/>
              <a:ext cx="72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52" name="Text Box 6"/>
            <p:cNvSpPr txBox="1">
              <a:spLocks noChangeArrowheads="1"/>
            </p:cNvSpPr>
            <p:nvPr/>
          </p:nvSpPr>
          <p:spPr bwMode="auto">
            <a:xfrm>
              <a:off x="624" y="1440"/>
              <a:ext cx="7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0.12 ... 0.67</a:t>
              </a: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384" y="1440"/>
              <a:ext cx="240" cy="9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384" y="1440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384" y="144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</a:t>
              </a: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84" y="2208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100</a:t>
              </a: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624" y="1632"/>
              <a:ext cx="1008" cy="7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58" name="Text Box 12"/>
            <p:cNvSpPr txBox="1">
              <a:spLocks noChangeArrowheads="1"/>
            </p:cNvSpPr>
            <p:nvPr/>
          </p:nvSpPr>
          <p:spPr bwMode="auto">
            <a:xfrm>
              <a:off x="720" y="1920"/>
              <a:ext cx="8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solidFill>
                    <a:srgbClr val="FF3300"/>
                  </a:solidFill>
                  <a:latin typeface="Lucida Sans Unicode" pitchFamily="34" charset="0"/>
                </a:rPr>
                <a:t>Classe A</a:t>
              </a: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1344" y="144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60" name="Text Box 14"/>
            <p:cNvSpPr txBox="1">
              <a:spLocks noChangeArrowheads="1"/>
            </p:cNvSpPr>
            <p:nvPr/>
          </p:nvSpPr>
          <p:spPr bwMode="auto">
            <a:xfrm>
              <a:off x="1344" y="1440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0  1</a:t>
              </a: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624" y="2400"/>
              <a:ext cx="100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62" name="Text Box 16"/>
            <p:cNvSpPr txBox="1">
              <a:spLocks noChangeArrowheads="1"/>
            </p:cNvSpPr>
            <p:nvPr/>
          </p:nvSpPr>
          <p:spPr bwMode="auto">
            <a:xfrm>
              <a:off x="624" y="2400"/>
              <a:ext cx="7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0.87 ... 0.32</a:t>
              </a: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384" y="2400"/>
              <a:ext cx="24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384" y="2400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65" name="Text Box 19"/>
            <p:cNvSpPr txBox="1">
              <a:spLocks noChangeArrowheads="1"/>
            </p:cNvSpPr>
            <p:nvPr/>
          </p:nvSpPr>
          <p:spPr bwMode="auto">
            <a:xfrm>
              <a:off x="384" y="240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</a:t>
              </a:r>
            </a:p>
          </p:txBody>
        </p:sp>
        <p:sp>
          <p:nvSpPr>
            <p:cNvPr id="66" name="Rectangle 20"/>
            <p:cNvSpPr>
              <a:spLocks noChangeArrowheads="1"/>
            </p:cNvSpPr>
            <p:nvPr/>
          </p:nvSpPr>
          <p:spPr bwMode="auto">
            <a:xfrm>
              <a:off x="624" y="2592"/>
              <a:ext cx="1008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720" y="2880"/>
              <a:ext cx="7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solidFill>
                    <a:srgbClr val="FF3300"/>
                  </a:solidFill>
                  <a:latin typeface="Lucida Sans Unicode" pitchFamily="34" charset="0"/>
                </a:rPr>
                <a:t>Classe B</a:t>
              </a:r>
            </a:p>
          </p:txBody>
        </p:sp>
        <p:sp>
          <p:nvSpPr>
            <p:cNvPr id="68" name="Rectangle 22"/>
            <p:cNvSpPr>
              <a:spLocks noChangeArrowheads="1"/>
            </p:cNvSpPr>
            <p:nvPr/>
          </p:nvSpPr>
          <p:spPr bwMode="auto">
            <a:xfrm>
              <a:off x="1344" y="2400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69" name="Text Box 23"/>
            <p:cNvSpPr txBox="1">
              <a:spLocks noChangeArrowheads="1"/>
            </p:cNvSpPr>
            <p:nvPr/>
          </p:nvSpPr>
          <p:spPr bwMode="auto">
            <a:xfrm>
              <a:off x="1344" y="2400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1  0</a:t>
              </a:r>
            </a:p>
          </p:txBody>
        </p:sp>
        <p:sp>
          <p:nvSpPr>
            <p:cNvPr id="70" name="Rectangle 24"/>
            <p:cNvSpPr>
              <a:spLocks noChangeArrowheads="1"/>
            </p:cNvSpPr>
            <p:nvPr/>
          </p:nvSpPr>
          <p:spPr bwMode="auto">
            <a:xfrm>
              <a:off x="384" y="3168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100</a:t>
              </a:r>
            </a:p>
          </p:txBody>
        </p:sp>
      </p:grpSp>
      <p:grpSp>
        <p:nvGrpSpPr>
          <p:cNvPr id="71" name="Group 101"/>
          <p:cNvGrpSpPr>
            <a:grpSpLocks/>
          </p:cNvGrpSpPr>
          <p:nvPr/>
        </p:nvGrpSpPr>
        <p:grpSpPr bwMode="auto">
          <a:xfrm>
            <a:off x="3935288" y="2492896"/>
            <a:ext cx="2552700" cy="3048000"/>
            <a:chOff x="2352" y="1440"/>
            <a:chExt cx="1268" cy="1920"/>
          </a:xfrm>
        </p:grpSpPr>
        <p:sp>
          <p:nvSpPr>
            <p:cNvPr id="72" name="Rectangle 28"/>
            <p:cNvSpPr>
              <a:spLocks noChangeArrowheads="1"/>
            </p:cNvSpPr>
            <p:nvPr/>
          </p:nvSpPr>
          <p:spPr bwMode="auto">
            <a:xfrm>
              <a:off x="2592" y="1440"/>
              <a:ext cx="72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73" name="Text Box 29"/>
            <p:cNvSpPr txBox="1">
              <a:spLocks noChangeArrowheads="1"/>
            </p:cNvSpPr>
            <p:nvPr/>
          </p:nvSpPr>
          <p:spPr bwMode="auto">
            <a:xfrm>
              <a:off x="2592" y="1440"/>
              <a:ext cx="7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0.12 ... 0.67</a:t>
              </a:r>
            </a:p>
          </p:txBody>
        </p:sp>
        <p:sp>
          <p:nvSpPr>
            <p:cNvPr id="74" name="Rectangle 30"/>
            <p:cNvSpPr>
              <a:spLocks noChangeArrowheads="1"/>
            </p:cNvSpPr>
            <p:nvPr/>
          </p:nvSpPr>
          <p:spPr bwMode="auto">
            <a:xfrm>
              <a:off x="2352" y="1440"/>
              <a:ext cx="240" cy="9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75" name="Rectangle 31"/>
            <p:cNvSpPr>
              <a:spLocks noChangeArrowheads="1"/>
            </p:cNvSpPr>
            <p:nvPr/>
          </p:nvSpPr>
          <p:spPr bwMode="auto">
            <a:xfrm>
              <a:off x="2352" y="1440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2352" y="1440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34</a:t>
              </a:r>
            </a:p>
          </p:txBody>
        </p:sp>
        <p:sp>
          <p:nvSpPr>
            <p:cNvPr id="77" name="Rectangle 33"/>
            <p:cNvSpPr>
              <a:spLocks noChangeArrowheads="1"/>
            </p:cNvSpPr>
            <p:nvPr/>
          </p:nvSpPr>
          <p:spPr bwMode="auto">
            <a:xfrm>
              <a:off x="2352" y="2208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12</a:t>
              </a:r>
            </a:p>
          </p:txBody>
        </p:sp>
        <p:sp>
          <p:nvSpPr>
            <p:cNvPr id="78" name="Rectangle 34"/>
            <p:cNvSpPr>
              <a:spLocks noChangeArrowheads="1"/>
            </p:cNvSpPr>
            <p:nvPr/>
          </p:nvSpPr>
          <p:spPr bwMode="auto">
            <a:xfrm>
              <a:off x="2592" y="1632"/>
              <a:ext cx="1008" cy="7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79" name="Text Box 35"/>
            <p:cNvSpPr txBox="1">
              <a:spLocks noChangeArrowheads="1"/>
            </p:cNvSpPr>
            <p:nvPr/>
          </p:nvSpPr>
          <p:spPr bwMode="auto">
            <a:xfrm>
              <a:off x="2688" y="1920"/>
              <a:ext cx="8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solidFill>
                    <a:srgbClr val="FF3300"/>
                  </a:solidFill>
                  <a:latin typeface="Lucida Sans Unicode" pitchFamily="34" charset="0"/>
                </a:rPr>
                <a:t>Classe A</a:t>
              </a:r>
            </a:p>
          </p:txBody>
        </p:sp>
        <p:sp>
          <p:nvSpPr>
            <p:cNvPr id="80" name="Rectangle 36"/>
            <p:cNvSpPr>
              <a:spLocks noChangeArrowheads="1"/>
            </p:cNvSpPr>
            <p:nvPr/>
          </p:nvSpPr>
          <p:spPr bwMode="auto">
            <a:xfrm>
              <a:off x="3312" y="144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81" name="Text Box 37"/>
            <p:cNvSpPr txBox="1">
              <a:spLocks noChangeArrowheads="1"/>
            </p:cNvSpPr>
            <p:nvPr/>
          </p:nvSpPr>
          <p:spPr bwMode="auto">
            <a:xfrm>
              <a:off x="3312" y="1440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0  1</a:t>
              </a:r>
            </a:p>
          </p:txBody>
        </p:sp>
        <p:sp>
          <p:nvSpPr>
            <p:cNvPr id="82" name="Rectangle 38"/>
            <p:cNvSpPr>
              <a:spLocks noChangeArrowheads="1"/>
            </p:cNvSpPr>
            <p:nvPr/>
          </p:nvSpPr>
          <p:spPr bwMode="auto">
            <a:xfrm>
              <a:off x="2592" y="2400"/>
              <a:ext cx="100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83" name="Text Box 39"/>
            <p:cNvSpPr txBox="1">
              <a:spLocks noChangeArrowheads="1"/>
            </p:cNvSpPr>
            <p:nvPr/>
          </p:nvSpPr>
          <p:spPr bwMode="auto">
            <a:xfrm>
              <a:off x="2592" y="2400"/>
              <a:ext cx="7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0.87 ... 0.32</a:t>
              </a:r>
            </a:p>
          </p:txBody>
        </p:sp>
        <p:sp>
          <p:nvSpPr>
            <p:cNvPr id="84" name="Rectangle 40"/>
            <p:cNvSpPr>
              <a:spLocks noChangeArrowheads="1"/>
            </p:cNvSpPr>
            <p:nvPr/>
          </p:nvSpPr>
          <p:spPr bwMode="auto">
            <a:xfrm>
              <a:off x="2352" y="2400"/>
              <a:ext cx="24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85" name="Rectangle 41"/>
            <p:cNvSpPr>
              <a:spLocks noChangeArrowheads="1"/>
            </p:cNvSpPr>
            <p:nvPr/>
          </p:nvSpPr>
          <p:spPr bwMode="auto">
            <a:xfrm>
              <a:off x="2352" y="2400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86" name="Text Box 42"/>
            <p:cNvSpPr txBox="1">
              <a:spLocks noChangeArrowheads="1"/>
            </p:cNvSpPr>
            <p:nvPr/>
          </p:nvSpPr>
          <p:spPr bwMode="auto">
            <a:xfrm>
              <a:off x="2352" y="2400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46</a:t>
              </a:r>
            </a:p>
          </p:txBody>
        </p:sp>
        <p:sp>
          <p:nvSpPr>
            <p:cNvPr id="87" name="Rectangle 43"/>
            <p:cNvSpPr>
              <a:spLocks noChangeArrowheads="1"/>
            </p:cNvSpPr>
            <p:nvPr/>
          </p:nvSpPr>
          <p:spPr bwMode="auto">
            <a:xfrm>
              <a:off x="2592" y="2592"/>
              <a:ext cx="1008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88" name="Text Box 44"/>
            <p:cNvSpPr txBox="1">
              <a:spLocks noChangeArrowheads="1"/>
            </p:cNvSpPr>
            <p:nvPr/>
          </p:nvSpPr>
          <p:spPr bwMode="auto">
            <a:xfrm>
              <a:off x="2688" y="2880"/>
              <a:ext cx="7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solidFill>
                    <a:srgbClr val="FF3300"/>
                  </a:solidFill>
                  <a:latin typeface="Lucida Sans Unicode" pitchFamily="34" charset="0"/>
                </a:rPr>
                <a:t>Classe B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/>
          </p:nvSpPr>
          <p:spPr bwMode="auto">
            <a:xfrm>
              <a:off x="3312" y="2400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90" name="Text Box 46"/>
            <p:cNvSpPr txBox="1">
              <a:spLocks noChangeArrowheads="1"/>
            </p:cNvSpPr>
            <p:nvPr/>
          </p:nvSpPr>
          <p:spPr bwMode="auto">
            <a:xfrm>
              <a:off x="3312" y="2400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1  0</a:t>
              </a:r>
            </a:p>
          </p:txBody>
        </p:sp>
        <p:sp>
          <p:nvSpPr>
            <p:cNvPr id="91" name="Rectangle 47"/>
            <p:cNvSpPr>
              <a:spLocks noChangeArrowheads="1"/>
            </p:cNvSpPr>
            <p:nvPr/>
          </p:nvSpPr>
          <p:spPr bwMode="auto">
            <a:xfrm>
              <a:off x="2352" y="3168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78</a:t>
              </a:r>
            </a:p>
          </p:txBody>
        </p:sp>
        <p:sp>
          <p:nvSpPr>
            <p:cNvPr id="92" name="Rectangle 48"/>
            <p:cNvSpPr>
              <a:spLocks noChangeArrowheads="1"/>
            </p:cNvSpPr>
            <p:nvPr/>
          </p:nvSpPr>
          <p:spPr bwMode="auto">
            <a:xfrm>
              <a:off x="2592" y="1632"/>
              <a:ext cx="72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93" name="Text Box 49"/>
            <p:cNvSpPr txBox="1">
              <a:spLocks noChangeArrowheads="1"/>
            </p:cNvSpPr>
            <p:nvPr/>
          </p:nvSpPr>
          <p:spPr bwMode="auto">
            <a:xfrm>
              <a:off x="2592" y="1632"/>
              <a:ext cx="7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0.39 ... 0.27</a:t>
              </a:r>
            </a:p>
          </p:txBody>
        </p:sp>
        <p:sp>
          <p:nvSpPr>
            <p:cNvPr id="94" name="Rectangle 50"/>
            <p:cNvSpPr>
              <a:spLocks noChangeArrowheads="1"/>
            </p:cNvSpPr>
            <p:nvPr/>
          </p:nvSpPr>
          <p:spPr bwMode="auto">
            <a:xfrm>
              <a:off x="2352" y="1632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95" name="Text Box 51"/>
            <p:cNvSpPr txBox="1">
              <a:spLocks noChangeArrowheads="1"/>
            </p:cNvSpPr>
            <p:nvPr/>
          </p:nvSpPr>
          <p:spPr bwMode="auto">
            <a:xfrm>
              <a:off x="2352" y="1632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08</a:t>
              </a:r>
            </a:p>
          </p:txBody>
        </p:sp>
        <p:sp>
          <p:nvSpPr>
            <p:cNvPr id="96" name="Rectangle 52"/>
            <p:cNvSpPr>
              <a:spLocks noChangeArrowheads="1"/>
            </p:cNvSpPr>
            <p:nvPr/>
          </p:nvSpPr>
          <p:spPr bwMode="auto">
            <a:xfrm>
              <a:off x="3312" y="163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97" name="Text Box 53"/>
            <p:cNvSpPr txBox="1">
              <a:spLocks noChangeArrowheads="1"/>
            </p:cNvSpPr>
            <p:nvPr/>
          </p:nvSpPr>
          <p:spPr bwMode="auto">
            <a:xfrm>
              <a:off x="3312" y="1632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0  1</a:t>
              </a:r>
            </a:p>
          </p:txBody>
        </p:sp>
        <p:sp>
          <p:nvSpPr>
            <p:cNvPr id="98" name="Rectangle 60"/>
            <p:cNvSpPr>
              <a:spLocks noChangeArrowheads="1"/>
            </p:cNvSpPr>
            <p:nvPr/>
          </p:nvSpPr>
          <p:spPr bwMode="auto">
            <a:xfrm>
              <a:off x="2592" y="2592"/>
              <a:ext cx="100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99" name="Text Box 61"/>
            <p:cNvSpPr txBox="1">
              <a:spLocks noChangeArrowheads="1"/>
            </p:cNvSpPr>
            <p:nvPr/>
          </p:nvSpPr>
          <p:spPr bwMode="auto">
            <a:xfrm>
              <a:off x="2592" y="2592"/>
              <a:ext cx="7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0.51 ... 0.92</a:t>
              </a:r>
            </a:p>
          </p:txBody>
        </p:sp>
        <p:sp>
          <p:nvSpPr>
            <p:cNvPr id="100" name="Rectangle 62"/>
            <p:cNvSpPr>
              <a:spLocks noChangeArrowheads="1"/>
            </p:cNvSpPr>
            <p:nvPr/>
          </p:nvSpPr>
          <p:spPr bwMode="auto">
            <a:xfrm>
              <a:off x="2352" y="2592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01" name="Text Box 63"/>
            <p:cNvSpPr txBox="1">
              <a:spLocks noChangeArrowheads="1"/>
            </p:cNvSpPr>
            <p:nvPr/>
          </p:nvSpPr>
          <p:spPr bwMode="auto">
            <a:xfrm>
              <a:off x="2352" y="2592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61</a:t>
              </a:r>
            </a:p>
          </p:txBody>
        </p:sp>
        <p:sp>
          <p:nvSpPr>
            <p:cNvPr id="102" name="Rectangle 64"/>
            <p:cNvSpPr>
              <a:spLocks noChangeArrowheads="1"/>
            </p:cNvSpPr>
            <p:nvPr/>
          </p:nvSpPr>
          <p:spPr bwMode="auto">
            <a:xfrm>
              <a:off x="3312" y="2592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03" name="Text Box 65"/>
            <p:cNvSpPr txBox="1">
              <a:spLocks noChangeArrowheads="1"/>
            </p:cNvSpPr>
            <p:nvPr/>
          </p:nvSpPr>
          <p:spPr bwMode="auto">
            <a:xfrm>
              <a:off x="3312" y="2592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1  0</a:t>
              </a:r>
            </a:p>
          </p:txBody>
        </p:sp>
      </p:grpSp>
      <p:grpSp>
        <p:nvGrpSpPr>
          <p:cNvPr id="104" name="Group 100"/>
          <p:cNvGrpSpPr>
            <a:grpSpLocks/>
          </p:cNvGrpSpPr>
          <p:nvPr/>
        </p:nvGrpSpPr>
        <p:grpSpPr bwMode="auto">
          <a:xfrm>
            <a:off x="2792288" y="2645296"/>
            <a:ext cx="1143000" cy="2743200"/>
            <a:chOff x="1632" y="1536"/>
            <a:chExt cx="720" cy="1728"/>
          </a:xfrm>
        </p:grpSpPr>
        <p:sp>
          <p:nvSpPr>
            <p:cNvPr id="105" name="AutoShape 72"/>
            <p:cNvSpPr>
              <a:spLocks noChangeArrowheads="1"/>
            </p:cNvSpPr>
            <p:nvPr/>
          </p:nvSpPr>
          <p:spPr bwMode="auto">
            <a:xfrm>
              <a:off x="1632" y="1536"/>
              <a:ext cx="720" cy="76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06" name="Text Box 74"/>
            <p:cNvSpPr txBox="1">
              <a:spLocks noChangeArrowheads="1"/>
            </p:cNvSpPr>
            <p:nvPr/>
          </p:nvSpPr>
          <p:spPr bwMode="auto">
            <a:xfrm>
              <a:off x="1632" y="1824"/>
              <a:ext cx="7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>
                  <a:solidFill>
                    <a:srgbClr val="FFFF00"/>
                  </a:solidFill>
                  <a:latin typeface="Lucida Sans Unicode" pitchFamily="34" charset="0"/>
                </a:rPr>
                <a:t>Randomiza</a:t>
              </a:r>
            </a:p>
          </p:txBody>
        </p:sp>
        <p:sp>
          <p:nvSpPr>
            <p:cNvPr id="107" name="AutoShape 75"/>
            <p:cNvSpPr>
              <a:spLocks noChangeArrowheads="1"/>
            </p:cNvSpPr>
            <p:nvPr/>
          </p:nvSpPr>
          <p:spPr bwMode="auto">
            <a:xfrm>
              <a:off x="1632" y="2496"/>
              <a:ext cx="720" cy="76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08" name="Text Box 76"/>
            <p:cNvSpPr txBox="1">
              <a:spLocks noChangeArrowheads="1"/>
            </p:cNvSpPr>
            <p:nvPr/>
          </p:nvSpPr>
          <p:spPr bwMode="auto">
            <a:xfrm>
              <a:off x="1632" y="2784"/>
              <a:ext cx="7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>
                  <a:solidFill>
                    <a:srgbClr val="FFFF00"/>
                  </a:solidFill>
                  <a:latin typeface="Lucida Sans Unicode" pitchFamily="34" charset="0"/>
                </a:rPr>
                <a:t>Randomiza</a:t>
              </a:r>
            </a:p>
          </p:txBody>
        </p:sp>
      </p:grpSp>
      <p:grpSp>
        <p:nvGrpSpPr>
          <p:cNvPr id="109" name="Group 102"/>
          <p:cNvGrpSpPr>
            <a:grpSpLocks/>
          </p:cNvGrpSpPr>
          <p:nvPr/>
        </p:nvGrpSpPr>
        <p:grpSpPr bwMode="auto">
          <a:xfrm>
            <a:off x="5916488" y="2645296"/>
            <a:ext cx="1066800" cy="2743200"/>
            <a:chOff x="3600" y="1536"/>
            <a:chExt cx="672" cy="1728"/>
          </a:xfrm>
        </p:grpSpPr>
        <p:sp>
          <p:nvSpPr>
            <p:cNvPr id="110" name="AutoShape 92"/>
            <p:cNvSpPr>
              <a:spLocks noChangeArrowheads="1"/>
            </p:cNvSpPr>
            <p:nvPr/>
          </p:nvSpPr>
          <p:spPr bwMode="auto">
            <a:xfrm>
              <a:off x="3600" y="1536"/>
              <a:ext cx="672" cy="76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11" name="Text Box 93"/>
            <p:cNvSpPr txBox="1">
              <a:spLocks noChangeArrowheads="1"/>
            </p:cNvSpPr>
            <p:nvPr/>
          </p:nvSpPr>
          <p:spPr bwMode="auto">
            <a:xfrm>
              <a:off x="3600" y="1824"/>
              <a:ext cx="6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>
                  <a:solidFill>
                    <a:srgbClr val="FFFF00"/>
                  </a:solidFill>
                  <a:latin typeface="Lucida Sans Unicode" pitchFamily="34" charset="0"/>
                </a:rPr>
                <a:t>Particiona</a:t>
              </a:r>
            </a:p>
          </p:txBody>
        </p:sp>
        <p:sp>
          <p:nvSpPr>
            <p:cNvPr id="112" name="AutoShape 94"/>
            <p:cNvSpPr>
              <a:spLocks noChangeArrowheads="1"/>
            </p:cNvSpPr>
            <p:nvPr/>
          </p:nvSpPr>
          <p:spPr bwMode="auto">
            <a:xfrm>
              <a:off x="3600" y="2496"/>
              <a:ext cx="672" cy="76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13" name="Text Box 95"/>
            <p:cNvSpPr txBox="1">
              <a:spLocks noChangeArrowheads="1"/>
            </p:cNvSpPr>
            <p:nvPr/>
          </p:nvSpPr>
          <p:spPr bwMode="auto">
            <a:xfrm>
              <a:off x="3600" y="2784"/>
              <a:ext cx="6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>
                  <a:solidFill>
                    <a:srgbClr val="FFFF00"/>
                  </a:solidFill>
                  <a:latin typeface="Lucida Sans Unicode" pitchFamily="34" charset="0"/>
                </a:rPr>
                <a:t>Particiona</a:t>
              </a:r>
            </a:p>
          </p:txBody>
        </p:sp>
      </p:grpSp>
      <p:grpSp>
        <p:nvGrpSpPr>
          <p:cNvPr id="114" name="Group 103"/>
          <p:cNvGrpSpPr>
            <a:grpSpLocks/>
          </p:cNvGrpSpPr>
          <p:nvPr/>
        </p:nvGrpSpPr>
        <p:grpSpPr bwMode="auto">
          <a:xfrm>
            <a:off x="6983288" y="2188096"/>
            <a:ext cx="1981200" cy="3505200"/>
            <a:chOff x="4272" y="1248"/>
            <a:chExt cx="1248" cy="2208"/>
          </a:xfrm>
        </p:grpSpPr>
        <p:sp>
          <p:nvSpPr>
            <p:cNvPr id="115" name="Rectangle 66"/>
            <p:cNvSpPr>
              <a:spLocks noChangeArrowheads="1"/>
            </p:cNvSpPr>
            <p:nvPr/>
          </p:nvSpPr>
          <p:spPr bwMode="auto">
            <a:xfrm>
              <a:off x="4272" y="1248"/>
              <a:ext cx="1248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16" name="Rectangle 67"/>
            <p:cNvSpPr>
              <a:spLocks noChangeArrowheads="1"/>
            </p:cNvSpPr>
            <p:nvPr/>
          </p:nvSpPr>
          <p:spPr bwMode="auto">
            <a:xfrm>
              <a:off x="4272" y="2064"/>
              <a:ext cx="124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17" name="Rectangle 71"/>
            <p:cNvSpPr>
              <a:spLocks noChangeArrowheads="1"/>
            </p:cNvSpPr>
            <p:nvPr/>
          </p:nvSpPr>
          <p:spPr bwMode="auto">
            <a:xfrm>
              <a:off x="4272" y="1776"/>
              <a:ext cx="124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18" name="Rectangle 80"/>
            <p:cNvSpPr>
              <a:spLocks noChangeArrowheads="1"/>
            </p:cNvSpPr>
            <p:nvPr/>
          </p:nvSpPr>
          <p:spPr bwMode="auto">
            <a:xfrm>
              <a:off x="4272" y="2400"/>
              <a:ext cx="124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19" name="Rectangle 81"/>
            <p:cNvSpPr>
              <a:spLocks noChangeArrowheads="1"/>
            </p:cNvSpPr>
            <p:nvPr/>
          </p:nvSpPr>
          <p:spPr bwMode="auto">
            <a:xfrm>
              <a:off x="4272" y="3216"/>
              <a:ext cx="12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/>
          </p:nvSpPr>
          <p:spPr bwMode="auto">
            <a:xfrm>
              <a:off x="4272" y="2928"/>
              <a:ext cx="12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21" name="Text Box 85"/>
            <p:cNvSpPr txBox="1">
              <a:spLocks noChangeArrowheads="1"/>
            </p:cNvSpPr>
            <p:nvPr/>
          </p:nvSpPr>
          <p:spPr bwMode="auto">
            <a:xfrm>
              <a:off x="4464" y="1392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(50%)</a:t>
              </a:r>
            </a:p>
          </p:txBody>
        </p:sp>
        <p:sp>
          <p:nvSpPr>
            <p:cNvPr id="122" name="Text Box 86"/>
            <p:cNvSpPr txBox="1">
              <a:spLocks noChangeArrowheads="1"/>
            </p:cNvSpPr>
            <p:nvPr/>
          </p:nvSpPr>
          <p:spPr bwMode="auto">
            <a:xfrm>
              <a:off x="4464" y="1824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(25%)</a:t>
              </a:r>
            </a:p>
          </p:txBody>
        </p:sp>
        <p:sp>
          <p:nvSpPr>
            <p:cNvPr id="123" name="Text Box 87"/>
            <p:cNvSpPr txBox="1">
              <a:spLocks noChangeArrowheads="1"/>
            </p:cNvSpPr>
            <p:nvPr/>
          </p:nvSpPr>
          <p:spPr bwMode="auto">
            <a:xfrm>
              <a:off x="4464" y="2112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(25%)</a:t>
              </a:r>
            </a:p>
          </p:txBody>
        </p:sp>
        <p:sp>
          <p:nvSpPr>
            <p:cNvPr id="124" name="Text Box 96"/>
            <p:cNvSpPr txBox="1">
              <a:spLocks noChangeArrowheads="1"/>
            </p:cNvSpPr>
            <p:nvPr/>
          </p:nvSpPr>
          <p:spPr bwMode="auto">
            <a:xfrm>
              <a:off x="4464" y="2544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(50%)</a:t>
              </a:r>
            </a:p>
          </p:txBody>
        </p:sp>
        <p:sp>
          <p:nvSpPr>
            <p:cNvPr id="125" name="Text Box 97"/>
            <p:cNvSpPr txBox="1">
              <a:spLocks noChangeArrowheads="1"/>
            </p:cNvSpPr>
            <p:nvPr/>
          </p:nvSpPr>
          <p:spPr bwMode="auto">
            <a:xfrm>
              <a:off x="4464" y="2928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(25%)</a:t>
              </a:r>
            </a:p>
          </p:txBody>
        </p:sp>
        <p:sp>
          <p:nvSpPr>
            <p:cNvPr id="126" name="Text Box 98"/>
            <p:cNvSpPr txBox="1">
              <a:spLocks noChangeArrowheads="1"/>
            </p:cNvSpPr>
            <p:nvPr/>
          </p:nvSpPr>
          <p:spPr bwMode="auto">
            <a:xfrm>
              <a:off x="4464" y="3216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(25%)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grpSp>
        <p:nvGrpSpPr>
          <p:cNvPr id="104" name="Group 52"/>
          <p:cNvGrpSpPr>
            <a:grpSpLocks/>
          </p:cNvGrpSpPr>
          <p:nvPr/>
        </p:nvGrpSpPr>
        <p:grpSpPr bwMode="auto">
          <a:xfrm>
            <a:off x="611832" y="2381845"/>
            <a:ext cx="1981200" cy="3505200"/>
            <a:chOff x="480" y="1200"/>
            <a:chExt cx="1248" cy="2208"/>
          </a:xfrm>
        </p:grpSpPr>
        <p:sp>
          <p:nvSpPr>
            <p:cNvPr id="109" name="Rectangle 5"/>
            <p:cNvSpPr>
              <a:spLocks noChangeArrowheads="1"/>
            </p:cNvSpPr>
            <p:nvPr/>
          </p:nvSpPr>
          <p:spPr bwMode="auto">
            <a:xfrm>
              <a:off x="480" y="1200"/>
              <a:ext cx="1248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14" name="Rectangle 6"/>
            <p:cNvSpPr>
              <a:spLocks noChangeArrowheads="1"/>
            </p:cNvSpPr>
            <p:nvPr/>
          </p:nvSpPr>
          <p:spPr bwMode="auto">
            <a:xfrm>
              <a:off x="480" y="2016"/>
              <a:ext cx="124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27" name="Rectangle 7"/>
            <p:cNvSpPr>
              <a:spLocks noChangeArrowheads="1"/>
            </p:cNvSpPr>
            <p:nvPr/>
          </p:nvSpPr>
          <p:spPr bwMode="auto">
            <a:xfrm>
              <a:off x="480" y="1728"/>
              <a:ext cx="124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28" name="Rectangle 8"/>
            <p:cNvSpPr>
              <a:spLocks noChangeArrowheads="1"/>
            </p:cNvSpPr>
            <p:nvPr/>
          </p:nvSpPr>
          <p:spPr bwMode="auto">
            <a:xfrm>
              <a:off x="480" y="2352"/>
              <a:ext cx="124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>
              <a:off x="480" y="3168"/>
              <a:ext cx="12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30" name="Rectangle 10"/>
            <p:cNvSpPr>
              <a:spLocks noChangeArrowheads="1"/>
            </p:cNvSpPr>
            <p:nvPr/>
          </p:nvSpPr>
          <p:spPr bwMode="auto">
            <a:xfrm>
              <a:off x="480" y="2880"/>
              <a:ext cx="12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31" name="Text Box 11"/>
            <p:cNvSpPr txBox="1">
              <a:spLocks noChangeArrowheads="1"/>
            </p:cNvSpPr>
            <p:nvPr/>
          </p:nvSpPr>
          <p:spPr bwMode="auto">
            <a:xfrm>
              <a:off x="672" y="1344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(50%)</a:t>
              </a:r>
            </a:p>
          </p:txBody>
        </p:sp>
        <p:sp>
          <p:nvSpPr>
            <p:cNvPr id="132" name="Text Box 12"/>
            <p:cNvSpPr txBox="1">
              <a:spLocks noChangeArrowheads="1"/>
            </p:cNvSpPr>
            <p:nvPr/>
          </p:nvSpPr>
          <p:spPr bwMode="auto">
            <a:xfrm>
              <a:off x="672" y="1776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(25%)</a:t>
              </a:r>
            </a:p>
          </p:txBody>
        </p:sp>
        <p:sp>
          <p:nvSpPr>
            <p:cNvPr id="133" name="Text Box 13"/>
            <p:cNvSpPr txBox="1">
              <a:spLocks noChangeArrowheads="1"/>
            </p:cNvSpPr>
            <p:nvPr/>
          </p:nvSpPr>
          <p:spPr bwMode="auto">
            <a:xfrm>
              <a:off x="672" y="2064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(25%)</a:t>
              </a:r>
            </a:p>
          </p:txBody>
        </p:sp>
        <p:sp>
          <p:nvSpPr>
            <p:cNvPr id="134" name="Text Box 14"/>
            <p:cNvSpPr txBox="1">
              <a:spLocks noChangeArrowheads="1"/>
            </p:cNvSpPr>
            <p:nvPr/>
          </p:nvSpPr>
          <p:spPr bwMode="auto">
            <a:xfrm>
              <a:off x="672" y="2496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(50%)</a:t>
              </a:r>
            </a:p>
          </p:txBody>
        </p:sp>
        <p:sp>
          <p:nvSpPr>
            <p:cNvPr id="135" name="Text Box 15"/>
            <p:cNvSpPr txBox="1">
              <a:spLocks noChangeArrowheads="1"/>
            </p:cNvSpPr>
            <p:nvPr/>
          </p:nvSpPr>
          <p:spPr bwMode="auto">
            <a:xfrm>
              <a:off x="672" y="2880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(25%)</a:t>
              </a:r>
            </a:p>
          </p:txBody>
        </p:sp>
        <p:sp>
          <p:nvSpPr>
            <p:cNvPr id="136" name="Text Box 16"/>
            <p:cNvSpPr txBox="1">
              <a:spLocks noChangeArrowheads="1"/>
            </p:cNvSpPr>
            <p:nvPr/>
          </p:nvSpPr>
          <p:spPr bwMode="auto">
            <a:xfrm>
              <a:off x="672" y="3168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(25%)</a:t>
              </a:r>
            </a:p>
          </p:txBody>
        </p:sp>
      </p:grpSp>
      <p:grpSp>
        <p:nvGrpSpPr>
          <p:cNvPr id="137" name="Group 54"/>
          <p:cNvGrpSpPr>
            <a:grpSpLocks/>
          </p:cNvGrpSpPr>
          <p:nvPr/>
        </p:nvGrpSpPr>
        <p:grpSpPr bwMode="auto">
          <a:xfrm>
            <a:off x="3355032" y="2381845"/>
            <a:ext cx="1981200" cy="3352800"/>
            <a:chOff x="2208" y="1200"/>
            <a:chExt cx="1248" cy="2112"/>
          </a:xfrm>
        </p:grpSpPr>
        <p:sp>
          <p:nvSpPr>
            <p:cNvPr id="138" name="Rectangle 18"/>
            <p:cNvSpPr>
              <a:spLocks noChangeArrowheads="1"/>
            </p:cNvSpPr>
            <p:nvPr/>
          </p:nvSpPr>
          <p:spPr bwMode="auto">
            <a:xfrm>
              <a:off x="2208" y="1200"/>
              <a:ext cx="1248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39" name="Text Box 19"/>
            <p:cNvSpPr txBox="1">
              <a:spLocks noChangeArrowheads="1"/>
            </p:cNvSpPr>
            <p:nvPr/>
          </p:nvSpPr>
          <p:spPr bwMode="auto">
            <a:xfrm>
              <a:off x="2400" y="1344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(50%)</a:t>
              </a:r>
            </a:p>
          </p:txBody>
        </p:sp>
        <p:sp>
          <p:nvSpPr>
            <p:cNvPr id="140" name="Rectangle 20"/>
            <p:cNvSpPr>
              <a:spLocks noChangeArrowheads="1"/>
            </p:cNvSpPr>
            <p:nvPr/>
          </p:nvSpPr>
          <p:spPr bwMode="auto">
            <a:xfrm>
              <a:off x="2208" y="1680"/>
              <a:ext cx="124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41" name="Text Box 21"/>
            <p:cNvSpPr txBox="1">
              <a:spLocks noChangeArrowheads="1"/>
            </p:cNvSpPr>
            <p:nvPr/>
          </p:nvSpPr>
          <p:spPr bwMode="auto">
            <a:xfrm>
              <a:off x="2400" y="1824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(50%)</a:t>
              </a:r>
            </a:p>
          </p:txBody>
        </p:sp>
        <p:sp>
          <p:nvSpPr>
            <p:cNvPr id="142" name="Rectangle 22"/>
            <p:cNvSpPr>
              <a:spLocks noChangeArrowheads="1"/>
            </p:cNvSpPr>
            <p:nvPr/>
          </p:nvSpPr>
          <p:spPr bwMode="auto">
            <a:xfrm>
              <a:off x="2208" y="2256"/>
              <a:ext cx="124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43" name="Text Box 23"/>
            <p:cNvSpPr txBox="1">
              <a:spLocks noChangeArrowheads="1"/>
            </p:cNvSpPr>
            <p:nvPr/>
          </p:nvSpPr>
          <p:spPr bwMode="auto">
            <a:xfrm>
              <a:off x="2400" y="2304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(25%)</a:t>
              </a:r>
            </a:p>
          </p:txBody>
        </p:sp>
        <p:sp>
          <p:nvSpPr>
            <p:cNvPr id="144" name="Rectangle 24"/>
            <p:cNvSpPr>
              <a:spLocks noChangeArrowheads="1"/>
            </p:cNvSpPr>
            <p:nvPr/>
          </p:nvSpPr>
          <p:spPr bwMode="auto">
            <a:xfrm>
              <a:off x="2208" y="2496"/>
              <a:ext cx="12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45" name="Text Box 25"/>
            <p:cNvSpPr txBox="1">
              <a:spLocks noChangeArrowheads="1"/>
            </p:cNvSpPr>
            <p:nvPr/>
          </p:nvSpPr>
          <p:spPr bwMode="auto">
            <a:xfrm>
              <a:off x="2400" y="2496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(25%)</a:t>
              </a:r>
            </a:p>
          </p:txBody>
        </p:sp>
        <p:sp>
          <p:nvSpPr>
            <p:cNvPr id="146" name="Rectangle 26"/>
            <p:cNvSpPr>
              <a:spLocks noChangeArrowheads="1"/>
            </p:cNvSpPr>
            <p:nvPr/>
          </p:nvSpPr>
          <p:spPr bwMode="auto">
            <a:xfrm>
              <a:off x="2208" y="2832"/>
              <a:ext cx="124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47" name="Text Box 27"/>
            <p:cNvSpPr txBox="1">
              <a:spLocks noChangeArrowheads="1"/>
            </p:cNvSpPr>
            <p:nvPr/>
          </p:nvSpPr>
          <p:spPr bwMode="auto">
            <a:xfrm>
              <a:off x="2400" y="2880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(25%)</a:t>
              </a:r>
            </a:p>
          </p:txBody>
        </p:sp>
        <p:sp>
          <p:nvSpPr>
            <p:cNvPr id="148" name="Rectangle 28"/>
            <p:cNvSpPr>
              <a:spLocks noChangeArrowheads="1"/>
            </p:cNvSpPr>
            <p:nvPr/>
          </p:nvSpPr>
          <p:spPr bwMode="auto">
            <a:xfrm>
              <a:off x="2208" y="3072"/>
              <a:ext cx="12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49" name="Text Box 29"/>
            <p:cNvSpPr txBox="1">
              <a:spLocks noChangeArrowheads="1"/>
            </p:cNvSpPr>
            <p:nvPr/>
          </p:nvSpPr>
          <p:spPr bwMode="auto">
            <a:xfrm>
              <a:off x="2400" y="3072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(25%)</a:t>
              </a:r>
            </a:p>
          </p:txBody>
        </p:sp>
      </p:grpSp>
      <p:grpSp>
        <p:nvGrpSpPr>
          <p:cNvPr id="150" name="Group 53"/>
          <p:cNvGrpSpPr>
            <a:grpSpLocks/>
          </p:cNvGrpSpPr>
          <p:nvPr/>
        </p:nvGrpSpPr>
        <p:grpSpPr bwMode="auto">
          <a:xfrm>
            <a:off x="2593032" y="2762845"/>
            <a:ext cx="762000" cy="2895600"/>
            <a:chOff x="1728" y="1440"/>
            <a:chExt cx="480" cy="1824"/>
          </a:xfrm>
        </p:grpSpPr>
        <p:sp>
          <p:nvSpPr>
            <p:cNvPr id="151" name="Line 30"/>
            <p:cNvSpPr>
              <a:spLocks noChangeShapeType="1"/>
            </p:cNvSpPr>
            <p:nvPr/>
          </p:nvSpPr>
          <p:spPr bwMode="auto">
            <a:xfrm>
              <a:off x="1728" y="1440"/>
              <a:ext cx="480" cy="0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2" name="Line 31"/>
            <p:cNvSpPr>
              <a:spLocks noChangeShapeType="1"/>
            </p:cNvSpPr>
            <p:nvPr/>
          </p:nvSpPr>
          <p:spPr bwMode="auto">
            <a:xfrm flipV="1">
              <a:off x="1728" y="1920"/>
              <a:ext cx="480" cy="672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" name="Line 32"/>
            <p:cNvSpPr>
              <a:spLocks noChangeShapeType="1"/>
            </p:cNvSpPr>
            <p:nvPr/>
          </p:nvSpPr>
          <p:spPr bwMode="auto">
            <a:xfrm>
              <a:off x="1728" y="1824"/>
              <a:ext cx="480" cy="576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" name="Line 33"/>
            <p:cNvSpPr>
              <a:spLocks noChangeShapeType="1"/>
            </p:cNvSpPr>
            <p:nvPr/>
          </p:nvSpPr>
          <p:spPr bwMode="auto">
            <a:xfrm flipV="1">
              <a:off x="1728" y="2640"/>
              <a:ext cx="480" cy="336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" name="Line 34"/>
            <p:cNvSpPr>
              <a:spLocks noChangeShapeType="1"/>
            </p:cNvSpPr>
            <p:nvPr/>
          </p:nvSpPr>
          <p:spPr bwMode="auto">
            <a:xfrm>
              <a:off x="1728" y="2112"/>
              <a:ext cx="480" cy="864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" name="Line 35"/>
            <p:cNvSpPr>
              <a:spLocks noChangeShapeType="1"/>
            </p:cNvSpPr>
            <p:nvPr/>
          </p:nvSpPr>
          <p:spPr bwMode="auto">
            <a:xfrm flipV="1">
              <a:off x="1728" y="3168"/>
              <a:ext cx="480" cy="96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7" name="Text Box 39"/>
          <p:cNvSpPr txBox="1">
            <a:spLocks noChangeArrowheads="1"/>
          </p:cNvSpPr>
          <p:nvPr/>
        </p:nvSpPr>
        <p:spPr bwMode="auto">
          <a:xfrm>
            <a:off x="3948757" y="585212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>
              <a:latin typeface="Lucida Sans Unicode" pitchFamily="34" charset="0"/>
            </a:endParaRPr>
          </a:p>
        </p:txBody>
      </p:sp>
      <p:grpSp>
        <p:nvGrpSpPr>
          <p:cNvPr id="158" name="Group 56"/>
          <p:cNvGrpSpPr>
            <a:grpSpLocks/>
          </p:cNvGrpSpPr>
          <p:nvPr/>
        </p:nvGrpSpPr>
        <p:grpSpPr bwMode="auto">
          <a:xfrm>
            <a:off x="6479232" y="2381845"/>
            <a:ext cx="1981200" cy="3352800"/>
            <a:chOff x="4176" y="1200"/>
            <a:chExt cx="1248" cy="2112"/>
          </a:xfrm>
        </p:grpSpPr>
        <p:sp>
          <p:nvSpPr>
            <p:cNvPr id="159" name="Rectangle 36"/>
            <p:cNvSpPr>
              <a:spLocks noChangeArrowheads="1"/>
            </p:cNvSpPr>
            <p:nvPr/>
          </p:nvSpPr>
          <p:spPr bwMode="auto">
            <a:xfrm>
              <a:off x="4176" y="1200"/>
              <a:ext cx="1248" cy="960"/>
            </a:xfrm>
            <a:prstGeom prst="rect">
              <a:avLst/>
            </a:prstGeom>
            <a:solidFill>
              <a:srgbClr val="9900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60" name="Rectangle 37"/>
            <p:cNvSpPr>
              <a:spLocks noChangeArrowheads="1"/>
            </p:cNvSpPr>
            <p:nvPr/>
          </p:nvSpPr>
          <p:spPr bwMode="auto">
            <a:xfrm>
              <a:off x="4176" y="2256"/>
              <a:ext cx="1248" cy="480"/>
            </a:xfrm>
            <a:prstGeom prst="rect">
              <a:avLst/>
            </a:prstGeom>
            <a:solidFill>
              <a:srgbClr val="9900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61" name="Rectangle 38"/>
            <p:cNvSpPr>
              <a:spLocks noChangeArrowheads="1"/>
            </p:cNvSpPr>
            <p:nvPr/>
          </p:nvSpPr>
          <p:spPr bwMode="auto">
            <a:xfrm>
              <a:off x="4176" y="2832"/>
              <a:ext cx="1248" cy="480"/>
            </a:xfrm>
            <a:prstGeom prst="rect">
              <a:avLst/>
            </a:prstGeom>
            <a:solidFill>
              <a:srgbClr val="9900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62" name="Text Box 40"/>
            <p:cNvSpPr txBox="1">
              <a:spLocks noChangeArrowheads="1"/>
            </p:cNvSpPr>
            <p:nvPr/>
          </p:nvSpPr>
          <p:spPr bwMode="auto">
            <a:xfrm>
              <a:off x="4320" y="1584"/>
              <a:ext cx="10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>
                  <a:solidFill>
                    <a:srgbClr val="FFFF00"/>
                  </a:solidFill>
                  <a:latin typeface="Lucida Sans Unicode" pitchFamily="34" charset="0"/>
                </a:rPr>
                <a:t>Treinamento</a:t>
              </a:r>
            </a:p>
          </p:txBody>
        </p:sp>
        <p:sp>
          <p:nvSpPr>
            <p:cNvPr id="163" name="Text Box 41"/>
            <p:cNvSpPr txBox="1">
              <a:spLocks noChangeArrowheads="1"/>
            </p:cNvSpPr>
            <p:nvPr/>
          </p:nvSpPr>
          <p:spPr bwMode="auto">
            <a:xfrm>
              <a:off x="4416" y="2352"/>
              <a:ext cx="8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>
                  <a:solidFill>
                    <a:srgbClr val="FFFF00"/>
                  </a:solidFill>
                  <a:latin typeface="Lucida Sans Unicode" pitchFamily="34" charset="0"/>
                </a:rPr>
                <a:t>Validação</a:t>
              </a:r>
            </a:p>
          </p:txBody>
        </p:sp>
        <p:sp>
          <p:nvSpPr>
            <p:cNvPr id="164" name="Text Box 42"/>
            <p:cNvSpPr txBox="1">
              <a:spLocks noChangeArrowheads="1"/>
            </p:cNvSpPr>
            <p:nvPr/>
          </p:nvSpPr>
          <p:spPr bwMode="auto">
            <a:xfrm>
              <a:off x="4512" y="292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>
                  <a:solidFill>
                    <a:srgbClr val="FFFF00"/>
                  </a:solidFill>
                  <a:latin typeface="Lucida Sans Unicode" pitchFamily="34" charset="0"/>
                </a:rPr>
                <a:t>Teste</a:t>
              </a:r>
            </a:p>
          </p:txBody>
        </p:sp>
      </p:grpSp>
      <p:grpSp>
        <p:nvGrpSpPr>
          <p:cNvPr id="165" name="Group 57"/>
          <p:cNvGrpSpPr>
            <a:grpSpLocks/>
          </p:cNvGrpSpPr>
          <p:nvPr/>
        </p:nvGrpSpPr>
        <p:grpSpPr bwMode="auto">
          <a:xfrm>
            <a:off x="5336232" y="2762845"/>
            <a:ext cx="1143000" cy="2971800"/>
            <a:chOff x="3456" y="1440"/>
            <a:chExt cx="720" cy="1872"/>
          </a:xfrm>
        </p:grpSpPr>
        <p:sp>
          <p:nvSpPr>
            <p:cNvPr id="166" name="AutoShape 44"/>
            <p:cNvSpPr>
              <a:spLocks noChangeArrowheads="1"/>
            </p:cNvSpPr>
            <p:nvPr/>
          </p:nvSpPr>
          <p:spPr bwMode="auto">
            <a:xfrm>
              <a:off x="3456" y="1440"/>
              <a:ext cx="720" cy="48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67" name="AutoShape 48"/>
            <p:cNvSpPr>
              <a:spLocks noChangeArrowheads="1"/>
            </p:cNvSpPr>
            <p:nvPr/>
          </p:nvSpPr>
          <p:spPr bwMode="auto">
            <a:xfrm>
              <a:off x="3456" y="2256"/>
              <a:ext cx="720" cy="48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68" name="AutoShape 50"/>
            <p:cNvSpPr>
              <a:spLocks noChangeArrowheads="1"/>
            </p:cNvSpPr>
            <p:nvPr/>
          </p:nvSpPr>
          <p:spPr bwMode="auto">
            <a:xfrm>
              <a:off x="3456" y="2832"/>
              <a:ext cx="720" cy="48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4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276872"/>
            <a:ext cx="8424936" cy="4343400"/>
          </a:xfrm>
        </p:spPr>
        <p:txBody>
          <a:bodyPr>
            <a:normAutofit fontScale="92500" lnSpcReduction="10000"/>
          </a:bodyPr>
          <a:lstStyle/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200" b="1" i="1" dirty="0" smtClean="0">
                <a:solidFill>
                  <a:srgbClr val="FF0000"/>
                </a:solidFill>
              </a:rPr>
              <a:t>Aspectos que serão fixos neste projeto: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pt-BR" b="1" dirty="0" smtClean="0"/>
              <a:t>Nº de nodos de entrada: </a:t>
            </a:r>
            <a:r>
              <a:rPr lang="pt-BR" sz="2100" dirty="0" smtClean="0"/>
              <a:t>Quantidade de atributos de entrada.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pt-BR" b="1" dirty="0" smtClean="0"/>
              <a:t>Nº de nodos de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/>
              <a:t>saída: </a:t>
            </a:r>
          </a:p>
          <a:p>
            <a:pPr lvl="3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pt-BR" dirty="0" smtClean="0"/>
              <a:t>Em problemas de classificação, é a quantidade de classes.</a:t>
            </a:r>
          </a:p>
          <a:p>
            <a:pPr lvl="4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pt-BR" dirty="0" smtClean="0"/>
              <a:t>Regra de classificação </a:t>
            </a:r>
            <a:r>
              <a:rPr lang="pt-BR" i="1" dirty="0" err="1" smtClean="0"/>
              <a:t>winner-takes-all</a:t>
            </a:r>
            <a:r>
              <a:rPr lang="pt-BR" dirty="0" smtClean="0"/>
              <a:t>: o nodo de saída que gerar a maior saída define a classe do padrão.</a:t>
            </a:r>
          </a:p>
          <a:p>
            <a:pPr lvl="3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pt-BR" dirty="0" smtClean="0"/>
              <a:t>Em problemas de aproximação, é a quantidade de variáveis de saída.</a:t>
            </a:r>
            <a:endParaRPr lang="pt-BR" sz="1800" dirty="0" smtClean="0"/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pt-BR" b="1" dirty="0" smtClean="0"/>
              <a:t>Uma única camada escondida</a:t>
            </a:r>
            <a:r>
              <a:rPr lang="pt-BR" b="1" dirty="0" smtClean="0">
                <a:solidFill>
                  <a:schemeClr val="bg1"/>
                </a:solidFill>
              </a:rPr>
              <a:t>.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pt-BR" b="1" dirty="0" smtClean="0"/>
              <a:t>Função de ativação dos neurônios: sigmóide logística.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pt-BR" b="1" dirty="0" smtClean="0"/>
              <a:t>Todas as possíveis conexões entre camadas adjacentes, sem conexões entre camadas não-adjacentes.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539552" y="1772816"/>
            <a:ext cx="3258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/>
              <a:t>Definição da Topologia MLP</a:t>
            </a:r>
            <a:endParaRPr lang="pt-B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Objetivos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132856"/>
            <a:ext cx="8892480" cy="4752528"/>
          </a:xfrm>
        </p:spPr>
        <p:txBody>
          <a:bodyPr/>
          <a:lstStyle/>
          <a:p>
            <a:pPr eaLnBrk="1" hangingPunct="1">
              <a:buNone/>
            </a:pPr>
            <a:r>
              <a:rPr lang="pt-BR" sz="4000" b="1" dirty="0" smtClean="0"/>
              <a:t>Projeto da disciplina</a:t>
            </a:r>
          </a:p>
          <a:p>
            <a:pPr lvl="1">
              <a:buFont typeface="Wingdings" pitchFamily="2" charset="2"/>
              <a:buChar char="Ø"/>
            </a:pPr>
            <a:r>
              <a:rPr lang="pt-BR" b="1" dirty="0" smtClean="0"/>
              <a:t> O que é o </a:t>
            </a:r>
            <a:r>
              <a:rPr lang="pt-BR" b="1" dirty="0" err="1" smtClean="0"/>
              <a:t>MatLab</a:t>
            </a:r>
            <a:r>
              <a:rPr lang="pt-BR" b="1" dirty="0" smtClean="0"/>
              <a:t>?</a:t>
            </a:r>
          </a:p>
          <a:p>
            <a:pPr lvl="1">
              <a:buFont typeface="Wingdings" pitchFamily="2" charset="2"/>
              <a:buChar char="Ø"/>
            </a:pPr>
            <a:r>
              <a:rPr lang="pt-BR" b="1" dirty="0" smtClean="0"/>
              <a:t>Como usar o projeto? Aliás, o que será feito? </a:t>
            </a:r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1475656" y="4462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/>
              <a:t>Começando a entender?</a:t>
            </a:r>
            <a:endParaRPr lang="pt-BR" b="1" i="1" dirty="0"/>
          </a:p>
        </p:txBody>
      </p:sp>
      <p:pic>
        <p:nvPicPr>
          <p:cNvPr id="140292" name="Picture 4" descr="http://www.cerebromente.org.br/n05/tecnologia/image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20888"/>
            <a:ext cx="6733343" cy="360040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4037985" y="1331476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Em que não iremos mexer?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644008" y="5517232"/>
            <a:ext cx="201622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851920" y="5723964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Uma única camada escondida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7668344" y="3789040"/>
            <a:ext cx="14756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051720" y="3789040"/>
            <a:ext cx="14756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156176" y="2420888"/>
            <a:ext cx="14756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652120" y="2555612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9536" lvl="2" eaLnBrk="1" fontAlgn="auto" hangingPunct="1">
              <a:spcAft>
                <a:spcPts val="0"/>
              </a:spcAft>
              <a:defRPr/>
            </a:pPr>
            <a:r>
              <a:rPr lang="pt-BR" b="1" dirty="0" smtClean="0"/>
              <a:t>Nº de nodos de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/>
              <a:t>saída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779912" y="2276872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70498" y="2276872"/>
            <a:ext cx="2757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Nº de nodos de entrada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5724128" y="5229200"/>
            <a:ext cx="35573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/>
              <a:t>Função de ativação dos neurônios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6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071389"/>
            <a:ext cx="8229600" cy="4525963"/>
          </a:xfrm>
        </p:spPr>
        <p:txBody>
          <a:bodyPr/>
          <a:lstStyle/>
          <a:p>
            <a:pPr marL="621792" lvl="1" fontAlgn="auto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000" b="1" i="1" dirty="0" smtClean="0">
                <a:solidFill>
                  <a:srgbClr val="FF0000"/>
                </a:solidFill>
              </a:rPr>
              <a:t>Aspectos que serão variados neste projeto:</a:t>
            </a:r>
          </a:p>
          <a:p>
            <a:pPr marL="859536" lvl="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2200" b="1" dirty="0" smtClean="0"/>
              <a:t>Nº de neurônios escondidos (serão usados 3 valores);</a:t>
            </a:r>
          </a:p>
          <a:p>
            <a:pPr marL="859536" lvl="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2200" b="1" dirty="0" smtClean="0"/>
              <a:t>A taxa de aprendizado a ser utilizada  (serão usados 3 valores);</a:t>
            </a:r>
          </a:p>
          <a:p>
            <a:pPr marL="859536" lvl="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2200" b="1" dirty="0" smtClean="0"/>
              <a:t>O número de máximo de iterações.</a:t>
            </a:r>
          </a:p>
          <a:p>
            <a:pPr marL="859536" lvl="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pt-BR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31" name="Rectangle 3"/>
          <p:cNvSpPr>
            <a:spLocks noGrp="1" noChangeArrowheads="1"/>
          </p:cNvSpPr>
          <p:nvPr>
            <p:ph idx="1"/>
          </p:nvPr>
        </p:nvSpPr>
        <p:spPr>
          <a:xfrm>
            <a:off x="-36512" y="2132856"/>
            <a:ext cx="8424936" cy="432048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pt-BR" sz="2000" dirty="0" smtClean="0"/>
              <a:t>	Variando o nº de neurônios escondidos, estamos variando a quantidade de pesos da rede.</a:t>
            </a:r>
          </a:p>
          <a:p>
            <a:pPr lvl="1">
              <a:buNone/>
            </a:pPr>
            <a:r>
              <a:rPr lang="pt-BR" sz="2000" dirty="0" smtClean="0"/>
              <a:t>	Explicação: Uma rede neural implementa uma função.</a:t>
            </a:r>
          </a:p>
          <a:p>
            <a:pPr marL="1021842" lvl="2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t-BR" sz="1800" dirty="0" smtClean="0"/>
              <a:t>Os pesos da rede são os parâmetros da função.</a:t>
            </a:r>
          </a:p>
          <a:p>
            <a:pPr marL="1021842" lvl="2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t-BR" sz="1800" dirty="0" smtClean="0"/>
              <a:t>Dessa forma, aumentar a quantidade de pesos da rede significa aumentar a complexidade da função implementada.</a:t>
            </a:r>
          </a:p>
          <a:p>
            <a:pPr marL="621792" lvl="1" algn="ctr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FF0000"/>
                </a:solidFill>
              </a:rPr>
              <a:t>	</a:t>
            </a:r>
            <a:r>
              <a:rPr lang="pt-BR" sz="2400" b="1" dirty="0" smtClean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628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1792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Número</a:t>
            </a:r>
            <a:r>
              <a:rPr kumimoji="0" lang="pt-BR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neurônios na camada escondida</a:t>
            </a:r>
            <a:endParaRPr kumimoji="0" lang="pt-BR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9536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219128" y="431554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219128" y="530614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23728" y="4293096"/>
            <a:ext cx="304800" cy="381000"/>
          </a:xfrm>
          <a:prstGeom prst="rect">
            <a:avLst/>
          </a:prstGeom>
          <a:solidFill>
            <a:srgbClr val="99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23728" y="5306144"/>
            <a:ext cx="304800" cy="381000"/>
          </a:xfrm>
          <a:prstGeom prst="rect">
            <a:avLst/>
          </a:prstGeom>
          <a:solidFill>
            <a:srgbClr val="99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285928" y="469654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228528" y="4467944"/>
            <a:ext cx="990600" cy="1588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228528" y="5458544"/>
            <a:ext cx="990600" cy="1588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228528" y="4467944"/>
            <a:ext cx="990600" cy="99060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2228528" y="4467944"/>
            <a:ext cx="990600" cy="99060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3523928" y="4544144"/>
            <a:ext cx="762000" cy="30480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3523928" y="4848944"/>
            <a:ext cx="762000" cy="60960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590728" y="4848944"/>
            <a:ext cx="304800" cy="1588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411760" y="4149080"/>
            <a:ext cx="64807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latin typeface="Lucida Sans Unicode" pitchFamily="34" charset="0"/>
              </a:rPr>
              <a:t>w</a:t>
            </a:r>
            <a:r>
              <a:rPr lang="pt-BR" b="1" baseline="-25000" dirty="0">
                <a:latin typeface="Lucida Sans Unicode" pitchFamily="34" charset="0"/>
              </a:rPr>
              <a:t>1</a:t>
            </a:r>
            <a:endParaRPr lang="pt-BR" b="1" dirty="0">
              <a:latin typeface="Lucida Sans Unicode" pitchFamily="34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914328" y="5001344"/>
            <a:ext cx="7935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latin typeface="Lucida Sans Unicode" pitchFamily="34" charset="0"/>
              </a:rPr>
              <a:t>w</a:t>
            </a:r>
            <a:r>
              <a:rPr lang="pt-BR" b="1" baseline="-25000" dirty="0">
                <a:latin typeface="Lucida Sans Unicode" pitchFamily="34" charset="0"/>
              </a:rPr>
              <a:t>2</a:t>
            </a:r>
            <a:endParaRPr lang="pt-BR" b="1" dirty="0">
              <a:latin typeface="Lucida Sans Unicode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914328" y="4544144"/>
            <a:ext cx="64956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latin typeface="Lucida Sans Unicode" pitchFamily="34" charset="0"/>
              </a:rPr>
              <a:t>w</a:t>
            </a:r>
            <a:r>
              <a:rPr lang="pt-BR" b="1" baseline="-25000" dirty="0">
                <a:latin typeface="Lucida Sans Unicode" pitchFamily="34" charset="0"/>
              </a:rPr>
              <a:t>3</a:t>
            </a:r>
            <a:endParaRPr lang="pt-BR" b="1" dirty="0">
              <a:latin typeface="Lucida Sans Unicode" pitchFamily="34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533328" y="5382344"/>
            <a:ext cx="67052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latin typeface="Lucida Sans Unicode" pitchFamily="34" charset="0"/>
              </a:rPr>
              <a:t>w</a:t>
            </a:r>
            <a:r>
              <a:rPr lang="pt-BR" b="1" baseline="-25000" dirty="0">
                <a:latin typeface="Lucida Sans Unicode" pitchFamily="34" charset="0"/>
              </a:rPr>
              <a:t>4</a:t>
            </a:r>
            <a:endParaRPr lang="pt-BR" b="1" dirty="0">
              <a:latin typeface="Lucida Sans Unicode" pitchFamily="34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676328" y="4293096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Lucida Sans Unicode" pitchFamily="34" charset="0"/>
              </a:rPr>
              <a:t>w</a:t>
            </a:r>
            <a:r>
              <a:rPr lang="pt-BR" b="1" baseline="-25000">
                <a:latin typeface="Lucida Sans Unicode" pitchFamily="34" charset="0"/>
              </a:rPr>
              <a:t>5</a:t>
            </a:r>
            <a:endParaRPr lang="pt-BR" b="1">
              <a:latin typeface="Lucida Sans Unicode" pitchFamily="34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752528" y="5153744"/>
            <a:ext cx="67545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latin typeface="Lucida Sans Unicode" pitchFamily="34" charset="0"/>
              </a:rPr>
              <a:t>w</a:t>
            </a:r>
            <a:r>
              <a:rPr lang="pt-BR" b="1" baseline="-25000" dirty="0">
                <a:latin typeface="Lucida Sans Unicode" pitchFamily="34" charset="0"/>
              </a:rPr>
              <a:t>6</a:t>
            </a:r>
            <a:endParaRPr lang="pt-BR" b="1" dirty="0">
              <a:latin typeface="Lucida Sans Unicode" pitchFamily="34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219128" y="4070399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latin typeface="Lucida Sans Unicode" pitchFamily="34" charset="0"/>
              </a:rPr>
              <a:t>f</a:t>
            </a:r>
            <a:r>
              <a:rPr lang="pt-BR" b="1" baseline="-25000" dirty="0">
                <a:latin typeface="Lucida Sans Unicode" pitchFamily="34" charset="0"/>
              </a:rPr>
              <a:t>1</a:t>
            </a:r>
            <a:endParaRPr lang="pt-BR" b="1" dirty="0">
              <a:latin typeface="Lucida Sans Unicode" pitchFamily="34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219128" y="5534744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Lucida Sans Unicode" pitchFamily="34" charset="0"/>
              </a:rPr>
              <a:t>f</a:t>
            </a:r>
            <a:r>
              <a:rPr lang="pt-BR" b="1" baseline="-25000">
                <a:latin typeface="Lucida Sans Unicode" pitchFamily="34" charset="0"/>
              </a:rPr>
              <a:t>2</a:t>
            </a:r>
            <a:endParaRPr lang="pt-BR" b="1">
              <a:latin typeface="Lucida Sans Unicode" pitchFamily="34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285928" y="4365104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latin typeface="Lucida Sans Unicode" pitchFamily="34" charset="0"/>
              </a:rPr>
              <a:t>f</a:t>
            </a:r>
            <a:r>
              <a:rPr lang="pt-BR" b="1" baseline="-25000" dirty="0">
                <a:latin typeface="Lucida Sans Unicode" pitchFamily="34" charset="0"/>
              </a:rPr>
              <a:t>3</a:t>
            </a:r>
            <a:endParaRPr lang="pt-BR" b="1" dirty="0">
              <a:latin typeface="Lucida Sans Unicode" pitchFamily="34" charset="0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895528" y="4696544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Lucida Sans Unicode" pitchFamily="34" charset="0"/>
              </a:rPr>
              <a:t>y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1542728" y="4293096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Lucida Sans Unicode" pitchFamily="34" charset="0"/>
              </a:rPr>
              <a:t>x</a:t>
            </a:r>
            <a:r>
              <a:rPr lang="pt-BR" b="1" baseline="-25000">
                <a:latin typeface="Lucida Sans Unicode" pitchFamily="34" charset="0"/>
              </a:rPr>
              <a:t>1</a:t>
            </a:r>
            <a:endParaRPr lang="pt-BR" b="1">
              <a:latin typeface="Lucida Sans Unicode" pitchFamily="34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1542728" y="5306144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Lucida Sans Unicode" pitchFamily="34" charset="0"/>
              </a:rPr>
              <a:t>x</a:t>
            </a:r>
            <a:r>
              <a:rPr lang="pt-BR" b="1" baseline="-25000">
                <a:latin typeface="Lucida Sans Unicode" pitchFamily="34" charset="0"/>
              </a:rPr>
              <a:t>2</a:t>
            </a:r>
            <a:endParaRPr lang="pt-BR" b="1">
              <a:latin typeface="Lucida Sans Unicode" pitchFamily="34" charset="0"/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899592" y="6093296"/>
            <a:ext cx="7370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>
                <a:latin typeface="Lucida Sans Unicode" pitchFamily="34" charset="0"/>
              </a:rPr>
              <a:t>y = f</a:t>
            </a:r>
            <a:r>
              <a:rPr lang="pt-BR" sz="2000" b="1" baseline="-25000" dirty="0">
                <a:latin typeface="Lucida Sans Unicode" pitchFamily="34" charset="0"/>
              </a:rPr>
              <a:t>3</a:t>
            </a:r>
            <a:r>
              <a:rPr lang="pt-BR" sz="2000" b="1" dirty="0">
                <a:latin typeface="Lucida Sans Unicode" pitchFamily="34" charset="0"/>
              </a:rPr>
              <a:t>( w</a:t>
            </a:r>
            <a:r>
              <a:rPr lang="pt-BR" sz="2000" b="1" baseline="-25000" dirty="0">
                <a:latin typeface="Lucida Sans Unicode" pitchFamily="34" charset="0"/>
              </a:rPr>
              <a:t>5</a:t>
            </a:r>
            <a:r>
              <a:rPr lang="pt-BR" sz="2000" b="1" dirty="0">
                <a:latin typeface="Lucida Sans Unicode" pitchFamily="34" charset="0"/>
              </a:rPr>
              <a:t> f</a:t>
            </a:r>
            <a:r>
              <a:rPr lang="pt-BR" sz="2000" b="1" baseline="-25000" dirty="0">
                <a:latin typeface="Lucida Sans Unicode" pitchFamily="34" charset="0"/>
              </a:rPr>
              <a:t>1</a:t>
            </a:r>
            <a:r>
              <a:rPr lang="pt-BR" sz="2000" b="1" dirty="0">
                <a:latin typeface="Lucida Sans Unicode" pitchFamily="34" charset="0"/>
              </a:rPr>
              <a:t> (w</a:t>
            </a:r>
            <a:r>
              <a:rPr lang="pt-BR" sz="2000" b="1" baseline="-25000" dirty="0">
                <a:latin typeface="Lucida Sans Unicode" pitchFamily="34" charset="0"/>
              </a:rPr>
              <a:t>1</a:t>
            </a:r>
            <a:r>
              <a:rPr lang="pt-BR" sz="2000" b="1" dirty="0">
                <a:latin typeface="Lucida Sans Unicode" pitchFamily="34" charset="0"/>
              </a:rPr>
              <a:t> x</a:t>
            </a:r>
            <a:r>
              <a:rPr lang="pt-BR" sz="2000" b="1" baseline="-25000" dirty="0">
                <a:latin typeface="Lucida Sans Unicode" pitchFamily="34" charset="0"/>
              </a:rPr>
              <a:t>1</a:t>
            </a:r>
            <a:r>
              <a:rPr lang="pt-BR" sz="2000" b="1" dirty="0">
                <a:latin typeface="Lucida Sans Unicode" pitchFamily="34" charset="0"/>
              </a:rPr>
              <a:t> + w</a:t>
            </a:r>
            <a:r>
              <a:rPr lang="pt-BR" sz="2000" b="1" baseline="-25000" dirty="0">
                <a:latin typeface="Lucida Sans Unicode" pitchFamily="34" charset="0"/>
              </a:rPr>
              <a:t>3</a:t>
            </a:r>
            <a:r>
              <a:rPr lang="pt-BR" sz="2000" b="1" dirty="0">
                <a:latin typeface="Lucida Sans Unicode" pitchFamily="34" charset="0"/>
              </a:rPr>
              <a:t> x</a:t>
            </a:r>
            <a:r>
              <a:rPr lang="pt-BR" sz="2000" b="1" baseline="-25000" dirty="0">
                <a:latin typeface="Lucida Sans Unicode" pitchFamily="34" charset="0"/>
              </a:rPr>
              <a:t>2</a:t>
            </a:r>
            <a:r>
              <a:rPr lang="pt-BR" sz="2000" b="1" dirty="0">
                <a:latin typeface="Lucida Sans Unicode" pitchFamily="34" charset="0"/>
              </a:rPr>
              <a:t>) + w</a:t>
            </a:r>
            <a:r>
              <a:rPr lang="pt-BR" sz="2000" b="1" baseline="-25000" dirty="0">
                <a:latin typeface="Lucida Sans Unicode" pitchFamily="34" charset="0"/>
              </a:rPr>
              <a:t>6</a:t>
            </a:r>
            <a:r>
              <a:rPr lang="pt-BR" sz="2000" b="1" dirty="0">
                <a:latin typeface="Lucida Sans Unicode" pitchFamily="34" charset="0"/>
              </a:rPr>
              <a:t> f</a:t>
            </a:r>
            <a:r>
              <a:rPr lang="pt-BR" sz="2000" b="1" baseline="-25000" dirty="0">
                <a:latin typeface="Lucida Sans Unicode" pitchFamily="34" charset="0"/>
              </a:rPr>
              <a:t>2</a:t>
            </a:r>
            <a:r>
              <a:rPr lang="pt-BR" sz="2000" b="1" dirty="0">
                <a:latin typeface="Lucida Sans Unicode" pitchFamily="34" charset="0"/>
              </a:rPr>
              <a:t> (w</a:t>
            </a:r>
            <a:r>
              <a:rPr lang="pt-BR" sz="2000" b="1" baseline="-25000" dirty="0">
                <a:latin typeface="Lucida Sans Unicode" pitchFamily="34" charset="0"/>
              </a:rPr>
              <a:t>2</a:t>
            </a:r>
            <a:r>
              <a:rPr lang="pt-BR" sz="2000" b="1" dirty="0">
                <a:latin typeface="Lucida Sans Unicode" pitchFamily="34" charset="0"/>
              </a:rPr>
              <a:t> x</a:t>
            </a:r>
            <a:r>
              <a:rPr lang="pt-BR" sz="2000" b="1" baseline="-25000" dirty="0">
                <a:latin typeface="Lucida Sans Unicode" pitchFamily="34" charset="0"/>
              </a:rPr>
              <a:t>1</a:t>
            </a:r>
            <a:r>
              <a:rPr lang="pt-BR" sz="2000" b="1" dirty="0">
                <a:latin typeface="Lucida Sans Unicode" pitchFamily="34" charset="0"/>
              </a:rPr>
              <a:t> + w</a:t>
            </a:r>
            <a:r>
              <a:rPr lang="pt-BR" sz="2000" b="1" baseline="-25000" dirty="0">
                <a:latin typeface="Lucida Sans Unicode" pitchFamily="34" charset="0"/>
              </a:rPr>
              <a:t>4</a:t>
            </a:r>
            <a:r>
              <a:rPr lang="pt-BR" sz="2000" b="1" dirty="0">
                <a:latin typeface="Lucida Sans Unicode" pitchFamily="34" charset="0"/>
              </a:rPr>
              <a:t> x</a:t>
            </a:r>
            <a:r>
              <a:rPr lang="pt-BR" sz="2000" b="1" baseline="-25000" dirty="0">
                <a:latin typeface="Lucida Sans Unicode" pitchFamily="34" charset="0"/>
              </a:rPr>
              <a:t>2</a:t>
            </a:r>
            <a:r>
              <a:rPr lang="pt-BR" sz="2000" b="1" dirty="0">
                <a:latin typeface="Lucida Sans Unicode" pitchFamily="34" charset="0"/>
              </a:rPr>
              <a:t>) ).</a:t>
            </a:r>
            <a:endParaRPr lang="pt-BR" dirty="0">
              <a:latin typeface="Lucida Sans Unicode" pitchFamily="34" charset="0"/>
            </a:endParaRP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220072" y="4221088"/>
            <a:ext cx="3638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>
                <a:latin typeface="Lucida Sans Unicode" pitchFamily="34" charset="0"/>
              </a:rPr>
              <a:t>As funções </a:t>
            </a:r>
            <a:r>
              <a:rPr lang="pt-BR" sz="1600" b="1" dirty="0" err="1">
                <a:latin typeface="Lucida Sans Unicode" pitchFamily="34" charset="0"/>
              </a:rPr>
              <a:t>f</a:t>
            </a:r>
            <a:r>
              <a:rPr lang="pt-BR" sz="1600" b="1" baseline="-25000" dirty="0" err="1">
                <a:latin typeface="Lucida Sans Unicode" pitchFamily="34" charset="0"/>
              </a:rPr>
              <a:t>i</a:t>
            </a:r>
            <a:r>
              <a:rPr lang="pt-BR" sz="1600" b="1" dirty="0">
                <a:latin typeface="Lucida Sans Unicode" pitchFamily="34" charset="0"/>
              </a:rPr>
              <a:t> são do tipo</a:t>
            </a:r>
          </a:p>
          <a:p>
            <a:r>
              <a:rPr lang="pt-BR" sz="1600" b="1" dirty="0">
                <a:latin typeface="Lucida Sans Unicode" pitchFamily="34" charset="0"/>
              </a:rPr>
              <a:t>sigmóide logística</a:t>
            </a:r>
            <a:r>
              <a:rPr lang="pt-BR" sz="1600" b="1" dirty="0">
                <a:solidFill>
                  <a:srgbClr val="FFFF00"/>
                </a:solidFill>
                <a:latin typeface="Lucida Sans Unicode" pitchFamily="34" charset="0"/>
              </a:rPr>
              <a:t>.</a:t>
            </a:r>
            <a:endParaRPr lang="pt-BR" sz="1400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-1116632" y="1957913"/>
            <a:ext cx="10333656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792" lvl="1" algn="ctr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ATENÇÃO!</a:t>
            </a:r>
          </a:p>
          <a:p>
            <a:pPr marL="621792" lvl="1" algn="ctr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pt-BR" sz="2000" b="1" dirty="0" smtClean="0">
              <a:solidFill>
                <a:srgbClr val="FF0000"/>
              </a:solidFill>
            </a:endParaRPr>
          </a:p>
          <a:p>
            <a:pPr marL="859536" lvl="2" algn="ctr" eaLnBrk="1" fontAlgn="auto" hangingPunct="1">
              <a:spcAft>
                <a:spcPts val="0"/>
              </a:spcAft>
              <a:defRPr/>
            </a:pPr>
            <a:r>
              <a:rPr lang="pt-BR" sz="2000" b="1" dirty="0" smtClean="0"/>
              <a:t>Se a quantidade de pesos for pequena demais, pode haver </a:t>
            </a:r>
            <a:r>
              <a:rPr lang="pt-BR" sz="2000" b="1" i="1" dirty="0" err="1" smtClean="0"/>
              <a:t>underfitting</a:t>
            </a:r>
            <a:r>
              <a:rPr lang="pt-BR" sz="2000" b="1" i="1" dirty="0" smtClean="0"/>
              <a:t>.</a:t>
            </a:r>
          </a:p>
          <a:p>
            <a:pPr lvl="3" algn="ctr" eaLnBrk="1" fontAlgn="auto" hangingPunct="1">
              <a:spcAft>
                <a:spcPts val="0"/>
              </a:spcAft>
              <a:defRPr/>
            </a:pPr>
            <a:r>
              <a:rPr lang="pt-BR" dirty="0" smtClean="0"/>
              <a:t>A função implementada não tem complexidade suficiente para resolver o problema abordado.</a:t>
            </a:r>
          </a:p>
          <a:p>
            <a:pPr marL="859536" lvl="2" algn="ctr" eaLnBrk="1" fontAlgn="auto" hangingPunct="1">
              <a:spcAft>
                <a:spcPts val="0"/>
              </a:spcAft>
              <a:defRPr/>
            </a:pPr>
            <a:endParaRPr lang="pt-BR" sz="2000" dirty="0" smtClean="0"/>
          </a:p>
          <a:p>
            <a:pPr marL="859536" lvl="2" algn="ctr" eaLnBrk="1" fontAlgn="auto" hangingPunct="1">
              <a:spcAft>
                <a:spcPts val="0"/>
              </a:spcAft>
              <a:defRPr/>
            </a:pPr>
            <a:r>
              <a:rPr lang="pt-BR" sz="2000" b="1" dirty="0" smtClean="0"/>
              <a:t>Se a quantidade de pesos for grande demais, pode haver </a:t>
            </a:r>
            <a:r>
              <a:rPr lang="pt-BR" sz="2000" b="1" i="1" dirty="0" err="1" smtClean="0"/>
              <a:t>overfitting</a:t>
            </a:r>
            <a:r>
              <a:rPr lang="pt-BR" sz="2000" b="1" i="1" dirty="0" smtClean="0"/>
              <a:t>.</a:t>
            </a:r>
          </a:p>
          <a:p>
            <a:pPr lvl="3" algn="ctr" eaLnBrk="1" fontAlgn="auto" hangingPunct="1">
              <a:spcAft>
                <a:spcPts val="0"/>
              </a:spcAft>
              <a:defRPr/>
            </a:pPr>
            <a:r>
              <a:rPr lang="pt-BR" dirty="0" smtClean="0"/>
              <a:t>A função implementada tem complexidade demais para o problema, sendo capaz de modelar detalhes demais dos dados de treinamento.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-468560" y="1844824"/>
            <a:ext cx="9649072" cy="4509120"/>
          </a:xfrm>
        </p:spPr>
        <p:txBody>
          <a:bodyPr>
            <a:normAutofit/>
          </a:bodyPr>
          <a:lstStyle/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000" dirty="0" smtClean="0"/>
              <a:t>	</a:t>
            </a:r>
            <a:r>
              <a:rPr lang="pt-BR" sz="2000" b="1" dirty="0" smtClean="0"/>
              <a:t> </a:t>
            </a:r>
            <a:r>
              <a:rPr lang="pt-BR" sz="2400" b="1" i="1" dirty="0" smtClean="0">
                <a:solidFill>
                  <a:srgbClr val="FF0000"/>
                </a:solidFill>
              </a:rPr>
              <a:t>A taxa de aprendizado a ser utilizada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pt-BR" sz="2000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000" dirty="0" smtClean="0"/>
              <a:t>	Usando taxa de aprendizado muito baixa, cada iteração faz um ajuste muito pequeno nos pesos (passo muito pequeno).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pt-BR" sz="2000" dirty="0" smtClean="0"/>
              <a:t>Pode precisar de muitas iterações para convergir para o ponto de mínimo desejado na superfície de busca.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000" dirty="0" smtClean="0"/>
              <a:t>	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000" dirty="0" smtClean="0"/>
              <a:t>	Usando taxa de aprendizado muito alta, cada iteração faz um ajuste muito grande nos pesos (passo muito grande).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pt-BR" sz="2000" dirty="0" smtClean="0"/>
              <a:t>Pode causar oscilações em torno de um ponto de mínimo.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359421"/>
            <a:ext cx="8229600" cy="4525963"/>
          </a:xfrm>
        </p:spPr>
        <p:txBody>
          <a:bodyPr/>
          <a:lstStyle/>
          <a:p>
            <a:pPr marL="450850" lvl="1" indent="6350" eaLnBrk="1" hangingPunct="1">
              <a:buNone/>
            </a:pPr>
            <a:r>
              <a:rPr lang="pt-BR" sz="2000" dirty="0" smtClean="0"/>
              <a:t>Para ambos os tipos de problema, será usado o erro SSE (</a:t>
            </a:r>
            <a:r>
              <a:rPr lang="pt-BR" sz="2000" i="1" dirty="0" err="1" smtClean="0"/>
              <a:t>sum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squared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error</a:t>
            </a:r>
            <a:r>
              <a:rPr lang="pt-BR" sz="2000" dirty="0" smtClean="0"/>
              <a:t> - soma dos erros quadráticos).</a:t>
            </a:r>
          </a:p>
          <a:p>
            <a:pPr lvl="1" eaLnBrk="1" hangingPunct="1"/>
            <a:endParaRPr lang="pt-BR" sz="800" dirty="0" smtClean="0"/>
          </a:p>
          <a:p>
            <a:pPr lvl="1" eaLnBrk="1" hangingPunct="1">
              <a:buNone/>
            </a:pPr>
            <a:r>
              <a:rPr lang="pt-BR" sz="2000" dirty="0" smtClean="0"/>
              <a:t>Ex.:</a:t>
            </a:r>
          </a:p>
          <a:p>
            <a:pPr lvl="1" eaLnBrk="1" hangingPunct="1">
              <a:buFontTx/>
              <a:buNone/>
            </a:pPr>
            <a:r>
              <a:rPr lang="pt-BR" sz="1800" dirty="0" smtClean="0"/>
              <a:t>			Saídas da rede		Saídas desejadas</a:t>
            </a:r>
          </a:p>
          <a:p>
            <a:pPr lvl="1" eaLnBrk="1" hangingPunct="1">
              <a:buFontTx/>
              <a:buNone/>
            </a:pPr>
            <a:r>
              <a:rPr lang="pt-BR" sz="1800" dirty="0" smtClean="0"/>
              <a:t>Padrão 	1         ...	  N		1         ...    N </a:t>
            </a:r>
          </a:p>
          <a:p>
            <a:pPr lvl="1" eaLnBrk="1" hangingPunct="1">
              <a:buFontTx/>
              <a:buNone/>
            </a:pPr>
            <a:r>
              <a:rPr lang="pt-BR" sz="1800" dirty="0" smtClean="0"/>
              <a:t>Nodo 1	0.98    ...    0.12		1.00    ...    0.00</a:t>
            </a:r>
          </a:p>
          <a:p>
            <a:pPr lvl="1" eaLnBrk="1" hangingPunct="1">
              <a:buFontTx/>
              <a:buNone/>
            </a:pPr>
            <a:r>
              <a:rPr lang="pt-BR" sz="1800" dirty="0" smtClean="0"/>
              <a:t>Nodo 2	0.02    ...    0.96		0.00    ...    1.00</a:t>
            </a:r>
            <a:endParaRPr lang="pt-BR" sz="800" dirty="0" smtClean="0"/>
          </a:p>
          <a:p>
            <a:pPr lvl="1" eaLnBrk="1" hangingPunct="1"/>
            <a:endParaRPr lang="pt-BR" sz="2000" dirty="0" smtClean="0"/>
          </a:p>
          <a:p>
            <a:pPr lvl="1" eaLnBrk="1" hangingPunct="1">
              <a:buNone/>
            </a:pPr>
            <a:r>
              <a:rPr lang="pt-BR" sz="2000" dirty="0" smtClean="0"/>
              <a:t>Soma dos erros quadráticos (SSE):</a:t>
            </a:r>
          </a:p>
          <a:p>
            <a:pPr lvl="1" eaLnBrk="1" hangingPunct="1">
              <a:buFontTx/>
              <a:buNone/>
            </a:pPr>
            <a:r>
              <a:rPr lang="pt-BR" sz="2000" dirty="0" smtClean="0"/>
              <a:t>      SSE =  	(0.98 – 1.00)</a:t>
            </a:r>
            <a:r>
              <a:rPr lang="pt-BR" sz="2000" baseline="30000" dirty="0" smtClean="0"/>
              <a:t>2</a:t>
            </a:r>
            <a:r>
              <a:rPr lang="pt-BR" sz="2000" dirty="0" smtClean="0"/>
              <a:t> + ... + (0.12 – 0.00)</a:t>
            </a:r>
            <a:r>
              <a:rPr lang="pt-BR" sz="2000" baseline="30000" dirty="0" smtClean="0"/>
              <a:t>2 </a:t>
            </a:r>
            <a:r>
              <a:rPr lang="pt-BR" sz="2000" dirty="0" smtClean="0"/>
              <a:t>+</a:t>
            </a:r>
            <a:endParaRPr lang="pt-BR" sz="2000" baseline="30000" dirty="0" smtClean="0"/>
          </a:p>
          <a:p>
            <a:pPr lvl="1" eaLnBrk="1" hangingPunct="1">
              <a:buFontTx/>
              <a:buNone/>
            </a:pPr>
            <a:r>
              <a:rPr lang="pt-BR" sz="2000" baseline="30000" dirty="0" smtClean="0"/>
              <a:t>			</a:t>
            </a:r>
            <a:r>
              <a:rPr lang="pt-BR" sz="2000" dirty="0" smtClean="0"/>
              <a:t>(0.02 – 0.00)</a:t>
            </a:r>
            <a:r>
              <a:rPr lang="pt-BR" sz="2000" baseline="30000" dirty="0" smtClean="0"/>
              <a:t>2</a:t>
            </a:r>
            <a:r>
              <a:rPr lang="pt-BR" sz="2000" dirty="0" smtClean="0"/>
              <a:t> + ... + (0.96 – 1.00)</a:t>
            </a:r>
            <a:r>
              <a:rPr lang="pt-BR" sz="2000" baseline="30000" dirty="0" smtClean="0"/>
              <a:t>2</a:t>
            </a:r>
            <a:r>
              <a:rPr lang="pt-BR" sz="2000" dirty="0" smtClean="0"/>
              <a:t>.</a:t>
            </a:r>
            <a:endParaRPr lang="pt-BR" sz="2000" baseline="30000" dirty="0" smtClean="0"/>
          </a:p>
        </p:txBody>
      </p:sp>
      <p:sp>
        <p:nvSpPr>
          <p:cNvPr id="7" name="Retângulo 6"/>
          <p:cNvSpPr/>
          <p:nvPr/>
        </p:nvSpPr>
        <p:spPr>
          <a:xfrm>
            <a:off x="1043608" y="1772816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Medidas de Erro</a:t>
            </a:r>
            <a:endParaRPr lang="pt-BR" b="1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2123728" y="3573016"/>
            <a:ext cx="0" cy="13716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4562128" y="3573016"/>
            <a:ext cx="0" cy="13716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170080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Medidas de Erro</a:t>
            </a:r>
            <a:endParaRPr lang="pt-BR" b="1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27584" y="2060848"/>
            <a:ext cx="75608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61950" marR="0" lvl="1" indent="-26988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tabLst>
                <a:tab pos="361950" algn="l"/>
              </a:tabLst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problemas de classificação, também será calculado o erro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classificação (neste projeto, só para o conjunto de teste).</a:t>
            </a:r>
          </a:p>
          <a:p>
            <a:pPr marL="621792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62000" y="3743672"/>
            <a:ext cx="777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pt-BR" sz="2000" b="1" dirty="0">
                <a:latin typeface="Lucida Sans Unicode" pitchFamily="34" charset="0"/>
              </a:rPr>
              <a:t>Ex.:</a:t>
            </a:r>
          </a:p>
          <a:p>
            <a:pPr marL="742950" lvl="1" indent="-285750">
              <a:spcBef>
                <a:spcPct val="20000"/>
              </a:spcBef>
            </a:pPr>
            <a:r>
              <a:rPr lang="pt-BR" b="1" dirty="0">
                <a:latin typeface="Lucida Sans Unicode" pitchFamily="34" charset="0"/>
              </a:rPr>
              <a:t>			Saídas da rede		Saídas desejadas</a:t>
            </a:r>
          </a:p>
          <a:p>
            <a:pPr marL="742950" lvl="1" indent="-285750">
              <a:spcBef>
                <a:spcPct val="20000"/>
              </a:spcBef>
            </a:pPr>
            <a:r>
              <a:rPr lang="pt-BR" b="1" dirty="0">
                <a:latin typeface="Lucida Sans Unicode" pitchFamily="34" charset="0"/>
              </a:rPr>
              <a:t>Padrão 	1         ...	  N	1         ...    N </a:t>
            </a:r>
          </a:p>
          <a:p>
            <a:pPr marL="742950" lvl="1" indent="-285750">
              <a:spcBef>
                <a:spcPct val="20000"/>
              </a:spcBef>
            </a:pPr>
            <a:r>
              <a:rPr lang="pt-BR" b="1" dirty="0">
                <a:latin typeface="Lucida Sans Unicode" pitchFamily="34" charset="0"/>
              </a:rPr>
              <a:t>Nodo 1	0.98    ...    0.12		1.00    ...    0.00</a:t>
            </a:r>
          </a:p>
          <a:p>
            <a:pPr marL="742950" lvl="1" indent="-285750">
              <a:spcBef>
                <a:spcPct val="20000"/>
              </a:spcBef>
            </a:pPr>
            <a:r>
              <a:rPr lang="pt-BR" b="1" dirty="0">
                <a:latin typeface="Lucida Sans Unicode" pitchFamily="34" charset="0"/>
              </a:rPr>
              <a:t>Nodo 2	0.02    ...    0.96		0.00    ...    1.00</a:t>
            </a:r>
          </a:p>
          <a:p>
            <a:pPr marL="742950" lvl="1" indent="-285750">
              <a:spcBef>
                <a:spcPct val="20000"/>
              </a:spcBef>
            </a:pPr>
            <a:r>
              <a:rPr lang="pt-BR" b="1" dirty="0">
                <a:latin typeface="Lucida Sans Unicode" pitchFamily="34" charset="0"/>
              </a:rPr>
              <a:t>Classe	1         ...    2		1         ...    2</a:t>
            </a:r>
            <a:endParaRPr lang="pt-BR" sz="2000" b="1" dirty="0">
              <a:latin typeface="Lucida Sans Unicode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295400" y="4734272"/>
            <a:ext cx="5867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>
            <a:off x="2286000" y="4048472"/>
            <a:ext cx="0" cy="16764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1295400" y="4429472"/>
            <a:ext cx="5867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H="1">
            <a:off x="4929188" y="4038947"/>
            <a:ext cx="0" cy="16764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1295400" y="5420072"/>
            <a:ext cx="5867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28625" y="5942856"/>
            <a:ext cx="7326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latin typeface="Lucida Sans Unicode" pitchFamily="34" charset="0"/>
              </a:rPr>
              <a:t>Erro Classif. = 100 x </a:t>
            </a:r>
            <a:r>
              <a:rPr lang="pt-BR" sz="2000" b="1" u="sng">
                <a:latin typeface="Lucida Sans Unicode" pitchFamily="34" charset="0"/>
              </a:rPr>
              <a:t>Quant. de padrões classificados erradamente</a:t>
            </a:r>
          </a:p>
          <a:p>
            <a:r>
              <a:rPr lang="pt-BR" sz="2000" b="1">
                <a:latin typeface="Lucida Sans Unicode" pitchFamily="34" charset="0"/>
              </a:rPr>
              <a:t>                                                   Quant. total de padrões</a:t>
            </a:r>
            <a:endParaRPr lang="pt-BR" sz="2000">
              <a:latin typeface="Lucida Sans Unicode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83568" y="2708920"/>
            <a:ext cx="7326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792" lvl="1" indent="-285750" algn="ctr"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pt-BR" sz="2000" b="1" dirty="0" smtClean="0">
                <a:latin typeface="+mn-lt"/>
              </a:rPr>
              <a:t>Regra de classificação </a:t>
            </a:r>
            <a:r>
              <a:rPr lang="pt-BR" sz="2000" b="1" dirty="0" err="1" smtClean="0">
                <a:latin typeface="+mn-lt"/>
              </a:rPr>
              <a:t>winner-takes-all</a:t>
            </a:r>
            <a:r>
              <a:rPr lang="pt-BR" sz="2000" b="1" dirty="0" smtClean="0">
                <a:latin typeface="+mn-lt"/>
              </a:rPr>
              <a:t>: </a:t>
            </a:r>
          </a:p>
          <a:p>
            <a:pPr marL="180975" lvl="2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b="1" dirty="0" smtClean="0">
                <a:latin typeface="+mn-lt"/>
              </a:rPr>
              <a:t>O neurônio de saída que apresentar o maior valor de saída determina a classe do padrão.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idx="1"/>
          </p:nvPr>
        </p:nvSpPr>
        <p:spPr>
          <a:xfrm>
            <a:off x="-108520" y="1885528"/>
            <a:ext cx="9036496" cy="4495800"/>
          </a:xfrm>
        </p:spPr>
        <p:txBody>
          <a:bodyPr>
            <a:normAutofit fontScale="92500" lnSpcReduction="20000"/>
          </a:bodyPr>
          <a:lstStyle/>
          <a:p>
            <a:pPr marL="621792" lvl="1" algn="ctr" fontAlgn="auto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600" b="1" dirty="0" smtClean="0"/>
              <a:t>Será usado  o algoritmo </a:t>
            </a:r>
            <a:r>
              <a:rPr lang="pt-BR" sz="2600" b="1" i="1" dirty="0" err="1" smtClean="0"/>
              <a:t>Backpropagation</a:t>
            </a:r>
            <a:r>
              <a:rPr lang="pt-BR" sz="2600" b="1" dirty="0" smtClean="0"/>
              <a:t> padrão</a:t>
            </a:r>
            <a:endParaRPr lang="pt-BR" sz="2600" dirty="0" smtClean="0"/>
          </a:p>
          <a:p>
            <a:pPr marL="623888" lvl="2" indent="6350" algn="ctr" eaLnBrk="1" fontAlgn="auto" hangingPunct="1">
              <a:spcAft>
                <a:spcPts val="0"/>
              </a:spcAft>
              <a:buNone/>
              <a:defRPr/>
            </a:pPr>
            <a:endParaRPr lang="pt-BR" sz="2200" dirty="0" smtClean="0"/>
          </a:p>
          <a:p>
            <a:pPr marL="623888" lvl="2" indent="6350" algn="ctr" eaLnBrk="1" fontAlgn="auto" hangingPunct="1">
              <a:spcAft>
                <a:spcPts val="0"/>
              </a:spcAft>
              <a:buNone/>
              <a:defRPr/>
            </a:pPr>
            <a:r>
              <a:rPr lang="pt-BR" sz="2200" dirty="0" smtClean="0"/>
              <a:t>É um algoritmo de gradiente descendente, ou seja, utiliza informações de derivada.</a:t>
            </a:r>
          </a:p>
          <a:p>
            <a:pPr marL="623888" lvl="2" indent="6350" algn="ctr" eaLnBrk="1" fontAlgn="auto" hangingPunct="1">
              <a:spcAft>
                <a:spcPts val="0"/>
              </a:spcAft>
              <a:buNone/>
              <a:defRPr/>
            </a:pPr>
            <a:r>
              <a:rPr lang="pt-BR" sz="2200" dirty="0" smtClean="0"/>
              <a:t>Por isso, as funções de ativação devem ser contínuas e diferenciáveis (é o caso da sigmóide logística).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pt-BR" sz="1000" dirty="0" smtClean="0"/>
          </a:p>
          <a:p>
            <a:pPr marL="621792" lvl="1" algn="ctr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400" b="1" i="1" dirty="0" smtClean="0"/>
              <a:t>Objetivo: </a:t>
            </a:r>
          </a:p>
          <a:p>
            <a:pPr marL="360363" lvl="1" indent="-25400" algn="ctr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000" dirty="0" smtClean="0"/>
              <a:t>Fazer “ajuste de pesos”, ou seja, escolher os pesos que geram as saídas mais corretas possíveis (menor erro) de forma iterativa.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sz="1000" dirty="0" smtClean="0"/>
          </a:p>
          <a:p>
            <a:pPr marL="621792" lvl="1" algn="ctr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400" b="1" i="1" dirty="0" smtClean="0"/>
              <a:t>Idéia geral: </a:t>
            </a:r>
          </a:p>
          <a:p>
            <a:pPr marL="621792" lvl="1" algn="ctr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000" dirty="0" smtClean="0"/>
              <a:t>A cada iteração, obter um erro cada vez menor para os dados de treinamento.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sz="1000" dirty="0" smtClean="0"/>
          </a:p>
          <a:p>
            <a:pPr marL="621792" lvl="1" algn="ctr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400" b="1" i="1" dirty="0" smtClean="0"/>
              <a:t>Cuidado:</a:t>
            </a:r>
          </a:p>
          <a:p>
            <a:pPr marL="621792" lvl="1" algn="ctr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000" dirty="0" smtClean="0"/>
              <a:t> Não permitir que a rede aprenda detalhes demais do conjunto de treinamento (</a:t>
            </a:r>
            <a:r>
              <a:rPr lang="pt-BR" sz="2000" dirty="0" err="1" smtClean="0"/>
              <a:t>overfitting</a:t>
            </a:r>
            <a:r>
              <a:rPr lang="pt-BR" sz="20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555304" y="1925786"/>
            <a:ext cx="0" cy="419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555304" y="6116786"/>
            <a:ext cx="464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5746304" y="6116786"/>
            <a:ext cx="908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latin typeface="Lucida Sans Unicode" pitchFamily="34" charset="0"/>
              </a:rPr>
              <a:t>Iteração</a:t>
            </a: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1631504" y="1925786"/>
            <a:ext cx="544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latin typeface="Lucida Sans Unicode" pitchFamily="34" charset="0"/>
              </a:rPr>
              <a:t>SSE</a:t>
            </a:r>
          </a:p>
        </p:txBody>
      </p:sp>
      <p:sp>
        <p:nvSpPr>
          <p:cNvPr id="11" name="Line 55"/>
          <p:cNvSpPr>
            <a:spLocks noChangeShapeType="1"/>
          </p:cNvSpPr>
          <p:nvPr/>
        </p:nvSpPr>
        <p:spPr bwMode="auto">
          <a:xfrm>
            <a:off x="1555304" y="3906986"/>
            <a:ext cx="464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Oval 58"/>
          <p:cNvSpPr>
            <a:spLocks noChangeArrowheads="1"/>
          </p:cNvSpPr>
          <p:nvPr/>
        </p:nvSpPr>
        <p:spPr bwMode="auto">
          <a:xfrm>
            <a:off x="1631504" y="238298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3" name="Oval 59"/>
          <p:cNvSpPr>
            <a:spLocks noChangeArrowheads="1"/>
          </p:cNvSpPr>
          <p:nvPr/>
        </p:nvSpPr>
        <p:spPr bwMode="auto">
          <a:xfrm>
            <a:off x="1783904" y="253538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grpSp>
        <p:nvGrpSpPr>
          <p:cNvPr id="14" name="Group 82"/>
          <p:cNvGrpSpPr>
            <a:grpSpLocks/>
          </p:cNvGrpSpPr>
          <p:nvPr/>
        </p:nvGrpSpPr>
        <p:grpSpPr bwMode="auto">
          <a:xfrm>
            <a:off x="1479104" y="2230586"/>
            <a:ext cx="152400" cy="3048000"/>
            <a:chOff x="1152" y="1200"/>
            <a:chExt cx="96" cy="1920"/>
          </a:xfrm>
        </p:grpSpPr>
        <p:sp>
          <p:nvSpPr>
            <p:cNvPr id="15" name="Oval 57"/>
            <p:cNvSpPr>
              <a:spLocks noChangeArrowheads="1"/>
            </p:cNvSpPr>
            <p:nvPr/>
          </p:nvSpPr>
          <p:spPr bwMode="auto">
            <a:xfrm>
              <a:off x="1152" y="12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6" name="Oval 62"/>
            <p:cNvSpPr>
              <a:spLocks noChangeArrowheads="1"/>
            </p:cNvSpPr>
            <p:nvPr/>
          </p:nvSpPr>
          <p:spPr bwMode="auto">
            <a:xfrm>
              <a:off x="115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</p:grpSp>
      <p:sp>
        <p:nvSpPr>
          <p:cNvPr id="17" name="Oval 64"/>
          <p:cNvSpPr>
            <a:spLocks noChangeArrowheads="1"/>
          </p:cNvSpPr>
          <p:nvPr/>
        </p:nvSpPr>
        <p:spPr bwMode="auto">
          <a:xfrm>
            <a:off x="2088704" y="276398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8" name="Oval 65"/>
          <p:cNvSpPr>
            <a:spLocks noChangeArrowheads="1"/>
          </p:cNvSpPr>
          <p:nvPr/>
        </p:nvSpPr>
        <p:spPr bwMode="auto">
          <a:xfrm>
            <a:off x="2241104" y="284018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9" name="Oval 70"/>
          <p:cNvSpPr>
            <a:spLocks noChangeArrowheads="1"/>
          </p:cNvSpPr>
          <p:nvPr/>
        </p:nvSpPr>
        <p:spPr bwMode="auto">
          <a:xfrm>
            <a:off x="2545904" y="299258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20" name="Oval 71"/>
          <p:cNvSpPr>
            <a:spLocks noChangeArrowheads="1"/>
          </p:cNvSpPr>
          <p:nvPr/>
        </p:nvSpPr>
        <p:spPr bwMode="auto">
          <a:xfrm>
            <a:off x="2698304" y="314498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22" name="Oval 76"/>
          <p:cNvSpPr>
            <a:spLocks noChangeArrowheads="1"/>
          </p:cNvSpPr>
          <p:nvPr/>
        </p:nvSpPr>
        <p:spPr bwMode="auto">
          <a:xfrm>
            <a:off x="3003104" y="329738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23" name="Oval 77"/>
          <p:cNvSpPr>
            <a:spLocks noChangeArrowheads="1"/>
          </p:cNvSpPr>
          <p:nvPr/>
        </p:nvSpPr>
        <p:spPr bwMode="auto">
          <a:xfrm>
            <a:off x="3155504" y="344978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24" name="Line 80"/>
          <p:cNvSpPr>
            <a:spLocks noChangeShapeType="1"/>
          </p:cNvSpPr>
          <p:nvPr/>
        </p:nvSpPr>
        <p:spPr bwMode="auto">
          <a:xfrm>
            <a:off x="1555304" y="3678386"/>
            <a:ext cx="4419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" name="Text Box 81"/>
          <p:cNvSpPr txBox="1">
            <a:spLocks noChangeArrowheads="1"/>
          </p:cNvSpPr>
          <p:nvPr/>
        </p:nvSpPr>
        <p:spPr bwMode="auto">
          <a:xfrm>
            <a:off x="5746304" y="3906986"/>
            <a:ext cx="908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latin typeface="Lucida Sans Unicode" pitchFamily="34" charset="0"/>
              </a:rPr>
              <a:t>Iteração</a:t>
            </a:r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4069904" y="2763986"/>
            <a:ext cx="12620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600" b="1">
                <a:latin typeface="Lucida Sans Unicode" pitchFamily="34" charset="0"/>
              </a:rPr>
              <a:t>Conjunto de</a:t>
            </a:r>
          </a:p>
          <a:p>
            <a:pPr algn="ctr"/>
            <a:r>
              <a:rPr lang="pt-BR" sz="1600" b="1">
                <a:latin typeface="Lucida Sans Unicode" pitchFamily="34" charset="0"/>
              </a:rPr>
              <a:t>treinamento</a:t>
            </a:r>
          </a:p>
        </p:txBody>
      </p:sp>
      <p:sp>
        <p:nvSpPr>
          <p:cNvPr id="27" name="Text Box 88"/>
          <p:cNvSpPr txBox="1">
            <a:spLocks noChangeArrowheads="1"/>
          </p:cNvSpPr>
          <p:nvPr/>
        </p:nvSpPr>
        <p:spPr bwMode="auto">
          <a:xfrm>
            <a:off x="3879404" y="4592786"/>
            <a:ext cx="17367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600" b="1">
                <a:latin typeface="Lucida Sans Unicode" pitchFamily="34" charset="0"/>
              </a:rPr>
              <a:t>Conjunto de</a:t>
            </a:r>
          </a:p>
          <a:p>
            <a:pPr algn="ctr"/>
            <a:r>
              <a:rPr lang="pt-BR" sz="1600" b="1">
                <a:latin typeface="Lucida Sans Unicode" pitchFamily="34" charset="0"/>
              </a:rPr>
              <a:t>validação</a:t>
            </a:r>
          </a:p>
          <a:p>
            <a:pPr algn="ctr"/>
            <a:r>
              <a:rPr lang="pt-BR" sz="1600" b="1">
                <a:latin typeface="Lucida Sans Unicode" pitchFamily="34" charset="0"/>
              </a:rPr>
              <a:t>(neste exemplo,</a:t>
            </a:r>
          </a:p>
          <a:p>
            <a:pPr algn="ctr"/>
            <a:r>
              <a:rPr lang="pt-BR" sz="1600" b="1">
                <a:latin typeface="Lucida Sans Unicode" pitchFamily="34" charset="0"/>
              </a:rPr>
              <a:t>observado a cada </a:t>
            </a:r>
          </a:p>
          <a:p>
            <a:pPr algn="ctr"/>
            <a:r>
              <a:rPr lang="pt-BR" sz="1600" b="1">
                <a:latin typeface="Lucida Sans Unicode" pitchFamily="34" charset="0"/>
              </a:rPr>
              <a:t>3 iterações)</a:t>
            </a:r>
          </a:p>
        </p:txBody>
      </p:sp>
      <p:sp>
        <p:nvSpPr>
          <p:cNvPr id="28" name="Text Box 89"/>
          <p:cNvSpPr txBox="1">
            <a:spLocks noChangeArrowheads="1"/>
          </p:cNvSpPr>
          <p:nvPr/>
        </p:nvSpPr>
        <p:spPr bwMode="auto">
          <a:xfrm>
            <a:off x="5893942" y="3221186"/>
            <a:ext cx="1574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600" b="1">
                <a:latin typeface="Lucida Sans Unicode" pitchFamily="34" charset="0"/>
              </a:rPr>
              <a:t>Erro mínimo de</a:t>
            </a:r>
          </a:p>
          <a:p>
            <a:pPr algn="ctr"/>
            <a:r>
              <a:rPr lang="pt-BR" sz="1600" b="1">
                <a:latin typeface="Lucida Sans Unicode" pitchFamily="34" charset="0"/>
              </a:rPr>
              <a:t>treinamento</a:t>
            </a:r>
          </a:p>
        </p:txBody>
      </p:sp>
      <p:grpSp>
        <p:nvGrpSpPr>
          <p:cNvPr id="29" name="Group 92"/>
          <p:cNvGrpSpPr>
            <a:grpSpLocks/>
          </p:cNvGrpSpPr>
          <p:nvPr/>
        </p:nvGrpSpPr>
        <p:grpSpPr bwMode="auto">
          <a:xfrm>
            <a:off x="3307904" y="2154386"/>
            <a:ext cx="892175" cy="3962400"/>
            <a:chOff x="2304" y="1152"/>
            <a:chExt cx="562" cy="2496"/>
          </a:xfrm>
        </p:grpSpPr>
        <p:grpSp>
          <p:nvGrpSpPr>
            <p:cNvPr id="30" name="Group 91"/>
            <p:cNvGrpSpPr>
              <a:grpSpLocks/>
            </p:cNvGrpSpPr>
            <p:nvPr/>
          </p:nvGrpSpPr>
          <p:grpSpPr bwMode="auto">
            <a:xfrm>
              <a:off x="2304" y="1344"/>
              <a:ext cx="96" cy="2304"/>
              <a:chOff x="2304" y="1344"/>
              <a:chExt cx="96" cy="2304"/>
            </a:xfrm>
          </p:grpSpPr>
          <p:sp>
            <p:nvSpPr>
              <p:cNvPr id="32" name="Line 63"/>
              <p:cNvSpPr>
                <a:spLocks noChangeShapeType="1"/>
              </p:cNvSpPr>
              <p:nvPr/>
            </p:nvSpPr>
            <p:spPr bwMode="auto">
              <a:xfrm flipV="1">
                <a:off x="2352" y="1344"/>
                <a:ext cx="0" cy="2304"/>
              </a:xfrm>
              <a:prstGeom prst="line">
                <a:avLst/>
              </a:prstGeom>
              <a:noFill/>
              <a:ln w="2857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Oval 78"/>
              <p:cNvSpPr>
                <a:spLocks noChangeArrowheads="1"/>
              </p:cNvSpPr>
              <p:nvPr/>
            </p:nvSpPr>
            <p:spPr bwMode="auto">
              <a:xfrm>
                <a:off x="2304" y="206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Lucida Sans Unicode" pitchFamily="34" charset="0"/>
                </a:endParaRPr>
              </a:p>
            </p:txBody>
          </p:sp>
          <p:sp>
            <p:nvSpPr>
              <p:cNvPr id="34" name="Oval 79"/>
              <p:cNvSpPr>
                <a:spLocks noChangeArrowheads="1"/>
              </p:cNvSpPr>
              <p:nvPr/>
            </p:nvSpPr>
            <p:spPr bwMode="auto">
              <a:xfrm>
                <a:off x="2304" y="278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Lucida Sans Unicode" pitchFamily="34" charset="0"/>
                </a:endParaRPr>
              </a:p>
            </p:txBody>
          </p:sp>
        </p:grpSp>
        <p:sp>
          <p:nvSpPr>
            <p:cNvPr id="31" name="Text Box 90"/>
            <p:cNvSpPr txBox="1">
              <a:spLocks noChangeArrowheads="1"/>
            </p:cNvSpPr>
            <p:nvPr/>
          </p:nvSpPr>
          <p:spPr bwMode="auto">
            <a:xfrm>
              <a:off x="2352" y="1152"/>
              <a:ext cx="5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600" b="1">
                  <a:latin typeface="Lucida Sans Unicode" pitchFamily="34" charset="0"/>
                </a:rPr>
                <a:t>Parada</a:t>
              </a:r>
            </a:p>
          </p:txBody>
        </p:sp>
      </p:grpSp>
      <p:grpSp>
        <p:nvGrpSpPr>
          <p:cNvPr id="35" name="Group 96"/>
          <p:cNvGrpSpPr>
            <a:grpSpLocks/>
          </p:cNvGrpSpPr>
          <p:nvPr/>
        </p:nvGrpSpPr>
        <p:grpSpPr bwMode="auto">
          <a:xfrm>
            <a:off x="1936304" y="2687786"/>
            <a:ext cx="152400" cy="2895600"/>
            <a:chOff x="1440" y="1488"/>
            <a:chExt cx="96" cy="1824"/>
          </a:xfrm>
        </p:grpSpPr>
        <p:grpSp>
          <p:nvGrpSpPr>
            <p:cNvPr id="36" name="Group 83"/>
            <p:cNvGrpSpPr>
              <a:grpSpLocks/>
            </p:cNvGrpSpPr>
            <p:nvPr/>
          </p:nvGrpSpPr>
          <p:grpSpPr bwMode="auto">
            <a:xfrm>
              <a:off x="1440" y="1488"/>
              <a:ext cx="96" cy="1824"/>
              <a:chOff x="1440" y="1488"/>
              <a:chExt cx="96" cy="1824"/>
            </a:xfrm>
          </p:grpSpPr>
          <p:sp>
            <p:nvSpPr>
              <p:cNvPr id="38" name="Oval 60"/>
              <p:cNvSpPr>
                <a:spLocks noChangeArrowheads="1"/>
              </p:cNvSpPr>
              <p:nvPr/>
            </p:nvSpPr>
            <p:spPr bwMode="auto">
              <a:xfrm>
                <a:off x="1440" y="148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Lucida Sans Unicode" pitchFamily="34" charset="0"/>
                </a:endParaRPr>
              </a:p>
            </p:txBody>
          </p:sp>
          <p:sp>
            <p:nvSpPr>
              <p:cNvPr id="39" name="Oval 61"/>
              <p:cNvSpPr>
                <a:spLocks noChangeArrowheads="1"/>
              </p:cNvSpPr>
              <p:nvPr/>
            </p:nvSpPr>
            <p:spPr bwMode="auto">
              <a:xfrm>
                <a:off x="1440" y="32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Lucida Sans Unicode" pitchFamily="34" charset="0"/>
                </a:endParaRPr>
              </a:p>
            </p:txBody>
          </p:sp>
        </p:grpSp>
        <p:sp>
          <p:nvSpPr>
            <p:cNvPr id="37" name="Line 93"/>
            <p:cNvSpPr>
              <a:spLocks noChangeShapeType="1"/>
            </p:cNvSpPr>
            <p:nvPr/>
          </p:nvSpPr>
          <p:spPr bwMode="auto">
            <a:xfrm>
              <a:off x="1488" y="1584"/>
              <a:ext cx="0" cy="1632"/>
            </a:xfrm>
            <a:prstGeom prst="lin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0" name="Group 97"/>
          <p:cNvGrpSpPr>
            <a:grpSpLocks/>
          </p:cNvGrpSpPr>
          <p:nvPr/>
        </p:nvGrpSpPr>
        <p:grpSpPr bwMode="auto">
          <a:xfrm>
            <a:off x="2393504" y="2916386"/>
            <a:ext cx="152400" cy="2895600"/>
            <a:chOff x="1728" y="1632"/>
            <a:chExt cx="96" cy="1824"/>
          </a:xfrm>
        </p:grpSpPr>
        <p:grpSp>
          <p:nvGrpSpPr>
            <p:cNvPr id="41" name="Group 84"/>
            <p:cNvGrpSpPr>
              <a:grpSpLocks/>
            </p:cNvGrpSpPr>
            <p:nvPr/>
          </p:nvGrpSpPr>
          <p:grpSpPr bwMode="auto">
            <a:xfrm>
              <a:off x="1728" y="1632"/>
              <a:ext cx="96" cy="1824"/>
              <a:chOff x="1728" y="1632"/>
              <a:chExt cx="96" cy="1824"/>
            </a:xfrm>
          </p:grpSpPr>
          <p:sp>
            <p:nvSpPr>
              <p:cNvPr id="43" name="Oval 66"/>
              <p:cNvSpPr>
                <a:spLocks noChangeArrowheads="1"/>
              </p:cNvSpPr>
              <p:nvPr/>
            </p:nvSpPr>
            <p:spPr bwMode="auto">
              <a:xfrm>
                <a:off x="1728" y="16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Lucida Sans Unicode" pitchFamily="34" charset="0"/>
                </a:endParaRPr>
              </a:p>
            </p:txBody>
          </p:sp>
          <p:sp>
            <p:nvSpPr>
              <p:cNvPr id="44" name="Oval 69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Lucida Sans Unicode" pitchFamily="34" charset="0"/>
                </a:endParaRPr>
              </a:p>
            </p:txBody>
          </p:sp>
        </p:grpSp>
        <p:sp>
          <p:nvSpPr>
            <p:cNvPr id="42" name="Line 94"/>
            <p:cNvSpPr>
              <a:spLocks noChangeShapeType="1"/>
            </p:cNvSpPr>
            <p:nvPr/>
          </p:nvSpPr>
          <p:spPr bwMode="auto">
            <a:xfrm>
              <a:off x="1776" y="1728"/>
              <a:ext cx="0" cy="1632"/>
            </a:xfrm>
            <a:prstGeom prst="lin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5" name="Group 98"/>
          <p:cNvGrpSpPr>
            <a:grpSpLocks/>
          </p:cNvGrpSpPr>
          <p:nvPr/>
        </p:nvGrpSpPr>
        <p:grpSpPr bwMode="auto">
          <a:xfrm>
            <a:off x="2850704" y="3221186"/>
            <a:ext cx="152400" cy="2209800"/>
            <a:chOff x="2016" y="1824"/>
            <a:chExt cx="96" cy="1392"/>
          </a:xfrm>
        </p:grpSpPr>
        <p:grpSp>
          <p:nvGrpSpPr>
            <p:cNvPr id="46" name="Group 85"/>
            <p:cNvGrpSpPr>
              <a:grpSpLocks/>
            </p:cNvGrpSpPr>
            <p:nvPr/>
          </p:nvGrpSpPr>
          <p:grpSpPr bwMode="auto">
            <a:xfrm>
              <a:off x="2016" y="1824"/>
              <a:ext cx="96" cy="1392"/>
              <a:chOff x="2016" y="1824"/>
              <a:chExt cx="96" cy="1392"/>
            </a:xfrm>
          </p:grpSpPr>
          <p:sp>
            <p:nvSpPr>
              <p:cNvPr id="48" name="Oval 72"/>
              <p:cNvSpPr>
                <a:spLocks noChangeArrowheads="1"/>
              </p:cNvSpPr>
              <p:nvPr/>
            </p:nvSpPr>
            <p:spPr bwMode="auto">
              <a:xfrm>
                <a:off x="2016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Lucida Sans Unicode" pitchFamily="34" charset="0"/>
                </a:endParaRPr>
              </a:p>
            </p:txBody>
          </p:sp>
          <p:sp>
            <p:nvSpPr>
              <p:cNvPr id="49" name="Oval 73"/>
              <p:cNvSpPr>
                <a:spLocks noChangeArrowheads="1"/>
              </p:cNvSpPr>
              <p:nvPr/>
            </p:nvSpPr>
            <p:spPr bwMode="auto">
              <a:xfrm>
                <a:off x="2016" y="312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Lucida Sans Unicode" pitchFamily="34" charset="0"/>
                </a:endParaRPr>
              </a:p>
            </p:txBody>
          </p:sp>
        </p:grpSp>
        <p:sp>
          <p:nvSpPr>
            <p:cNvPr id="47" name="Line 95"/>
            <p:cNvSpPr>
              <a:spLocks noChangeShapeType="1"/>
            </p:cNvSpPr>
            <p:nvPr/>
          </p:nvSpPr>
          <p:spPr bwMode="auto">
            <a:xfrm>
              <a:off x="2064" y="1920"/>
              <a:ext cx="0" cy="1200"/>
            </a:xfrm>
            <a:prstGeom prst="lin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0" name="Text Box 99"/>
          <p:cNvSpPr txBox="1">
            <a:spLocks noChangeArrowheads="1"/>
          </p:cNvSpPr>
          <p:nvPr/>
        </p:nvSpPr>
        <p:spPr bwMode="auto">
          <a:xfrm>
            <a:off x="5822504" y="4668986"/>
            <a:ext cx="2667000" cy="8350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>
                <a:solidFill>
                  <a:srgbClr val="FF3300"/>
                </a:solidFill>
                <a:latin typeface="Lucida Sans Unicode" pitchFamily="34" charset="0"/>
              </a:rPr>
              <a:t>Erro alto para dados não usados no treinamento (não generaliza bem)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50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46" name="Rectangle 3"/>
          <p:cNvSpPr>
            <a:spLocks noGrp="1" noChangeArrowheads="1"/>
          </p:cNvSpPr>
          <p:nvPr>
            <p:ph idx="1"/>
          </p:nvPr>
        </p:nvSpPr>
        <p:spPr>
          <a:xfrm>
            <a:off x="-252536" y="2338536"/>
            <a:ext cx="9397552" cy="4114800"/>
          </a:xfrm>
        </p:spPr>
        <p:txBody>
          <a:bodyPr>
            <a:normAutofit/>
          </a:bodyPr>
          <a:lstStyle/>
          <a:p>
            <a:pPr marL="360363" lvl="1" indent="-2540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400" dirty="0" smtClean="0"/>
              <a:t>É recomendável que o treinamento seja interrompido quando o erro no conjunto de validação atingir um mínimo.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2000" dirty="0" smtClean="0"/>
              <a:t>A partir deste ponto, supõe-se que a rede só aprenderia detalhes irrelevantes do conjunto de treinamento.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2000" dirty="0" smtClean="0"/>
              <a:t>O erro para dados de treinamento seria cada vez menor, mas o erro para dados novos (validação) seria cada vez mais alto.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pt-BR" sz="800" dirty="0" smtClean="0"/>
          </a:p>
          <a:p>
            <a:pPr marL="621792" lvl="1" algn="ctr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pt-BR" sz="2400" dirty="0" smtClean="0"/>
          </a:p>
          <a:p>
            <a:pPr marL="621792" lvl="1" algn="ctr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400" dirty="0" smtClean="0"/>
              <a:t>Neste projeto, será usado o seguinte critério de parada:</a:t>
            </a:r>
          </a:p>
          <a:p>
            <a:pPr marL="859536" lvl="2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2000" dirty="0" smtClean="0"/>
              <a:t>Interromper o treinamento quando o erro de validação subir por 5 iterações consecutivas.</a:t>
            </a:r>
          </a:p>
          <a:p>
            <a:pPr marL="859536" lvl="2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2000" dirty="0" smtClean="0"/>
              <a:t>É o critério implementado no </a:t>
            </a:r>
            <a:r>
              <a:rPr lang="pt-BR" sz="2000" dirty="0" err="1" smtClean="0"/>
              <a:t>Matlab</a:t>
            </a:r>
            <a:r>
              <a:rPr lang="pt-BR" sz="2000" dirty="0" smtClean="0"/>
              <a:t> (parâmetro “</a:t>
            </a:r>
            <a:r>
              <a:rPr lang="pt-BR" sz="2000" dirty="0" err="1" smtClean="0"/>
              <a:t>max_fail</a:t>
            </a:r>
            <a:r>
              <a:rPr lang="pt-BR" sz="2000" dirty="0" smtClean="0"/>
              <a:t> = 5”).</a:t>
            </a:r>
          </a:p>
        </p:txBody>
      </p:sp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-921296" y="14127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Parada por Erro Mínimo de Validação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Objetivos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132856"/>
            <a:ext cx="8892480" cy="4752528"/>
          </a:xfrm>
        </p:spPr>
        <p:txBody>
          <a:bodyPr/>
          <a:lstStyle/>
          <a:p>
            <a:pPr eaLnBrk="1" hangingPunct="1">
              <a:buNone/>
            </a:pPr>
            <a:r>
              <a:rPr lang="pt-BR" sz="4000" b="1" dirty="0" smtClean="0"/>
              <a:t>Projeto da disciplina</a:t>
            </a:r>
          </a:p>
          <a:p>
            <a:pPr lvl="1">
              <a:buFont typeface="Wingdings" pitchFamily="2" charset="2"/>
              <a:buChar char="Ø"/>
            </a:pPr>
            <a:r>
              <a:rPr lang="pt-BR" b="1" dirty="0" smtClean="0"/>
              <a:t> Valor: 1 ponto</a:t>
            </a:r>
          </a:p>
          <a:p>
            <a:pPr lvl="2"/>
            <a:r>
              <a:rPr lang="pt-BR" b="1" dirty="0" smtClean="0"/>
              <a:t>50% relatório (coletivo)</a:t>
            </a:r>
          </a:p>
          <a:p>
            <a:pPr lvl="2"/>
            <a:r>
              <a:rPr lang="pt-BR" b="1" dirty="0" smtClean="0"/>
              <a:t>50% perguntas aleatórias (individual)</a:t>
            </a:r>
          </a:p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081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302840" y="2204864"/>
            <a:ext cx="8229600" cy="4525963"/>
          </a:xfrm>
        </p:spPr>
        <p:txBody>
          <a:bodyPr/>
          <a:lstStyle/>
          <a:p>
            <a:pPr lvl="1" eaLnBrk="1" hangingPunct="1"/>
            <a:r>
              <a:rPr lang="pt-BR" sz="2000" dirty="0" smtClean="0"/>
              <a:t>Vão escolher:</a:t>
            </a:r>
          </a:p>
          <a:p>
            <a:pPr lvl="2" eaLnBrk="1" hangingPunct="1"/>
            <a:r>
              <a:rPr lang="pt-BR" dirty="0" smtClean="0"/>
              <a:t>3 quantidades de neurônios escondidos,</a:t>
            </a:r>
          </a:p>
          <a:p>
            <a:pPr lvl="2" eaLnBrk="1" hangingPunct="1"/>
            <a:r>
              <a:rPr lang="pt-BR" dirty="0" smtClean="0"/>
              <a:t>3 taxas de aprendizado.</a:t>
            </a:r>
            <a:endParaRPr lang="pt-BR" sz="1800" dirty="0" smtClean="0"/>
          </a:p>
          <a:p>
            <a:pPr lvl="1" eaLnBrk="1" hangingPunct="1"/>
            <a:r>
              <a:rPr lang="pt-BR" sz="2000" dirty="0" smtClean="0"/>
              <a:t>Temos um total de 9 configurações a serem testadas.</a:t>
            </a:r>
          </a:p>
          <a:p>
            <a:pPr lvl="1" eaLnBrk="1" hangingPunct="1"/>
            <a:r>
              <a:rPr lang="pt-BR" sz="2000" dirty="0" smtClean="0"/>
              <a:t>Para cada configuração, será realizado um treinamento.</a:t>
            </a:r>
          </a:p>
          <a:p>
            <a:pPr lvl="1" eaLnBrk="1" hangingPunct="1"/>
            <a:r>
              <a:rPr lang="pt-BR" sz="2000" dirty="0" smtClean="0"/>
              <a:t>A melhor configuração a ser escolhida é a de menor erro de teste.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1713384" y="134076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que vocês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vão fazer?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2699792" y="4869160"/>
          <a:ext cx="3733800" cy="1200150"/>
        </p:xfrm>
        <a:graphic>
          <a:graphicData uri="http://schemas.openxmlformats.org/drawingml/2006/table">
            <a:tbl>
              <a:tblPr/>
              <a:tblGrid>
                <a:gridCol w="647700"/>
                <a:gridCol w="1866900"/>
                <a:gridCol w="1219200"/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Config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SSE</a:t>
                      </a:r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</a:t>
                      </a:r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Treinamento</a:t>
                      </a:r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 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SSE de Teste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2.13               </a:t>
                      </a:r>
                      <a:endParaRPr lang="pt-BR" sz="1400" b="0" i="0" u="none" strike="noStrike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idx="1"/>
          </p:nvPr>
        </p:nvSpPr>
        <p:spPr>
          <a:xfrm>
            <a:off x="268288" y="1844824"/>
            <a:ext cx="8229600" cy="4525963"/>
          </a:xfrm>
        </p:spPr>
        <p:txBody>
          <a:bodyPr/>
          <a:lstStyle/>
          <a:p>
            <a:pPr lvl="1" eaLnBrk="1" hangingPunct="1"/>
            <a:r>
              <a:rPr lang="pt-BR" sz="2000" dirty="0" smtClean="0"/>
              <a:t>Para a melhor configuração escolhida, devem ser feitos 10 treinamentos com diferentes inicializações de pesos.</a:t>
            </a:r>
          </a:p>
          <a:p>
            <a:pPr lvl="1" eaLnBrk="1" hangingPunct="1"/>
            <a:r>
              <a:rPr lang="pt-BR" sz="2000" dirty="0" smtClean="0"/>
              <a:t>O objetivo é verificar como a melhor rede se comporta quando variamos os pesos iniciais.</a:t>
            </a:r>
          </a:p>
          <a:p>
            <a:pPr lvl="1" eaLnBrk="1" hangingPunct="1"/>
            <a:endParaRPr lang="pt-BR" sz="2000" dirty="0" smtClean="0"/>
          </a:p>
          <a:p>
            <a:pPr lvl="1" eaLnBrk="1" hangingPunct="1"/>
            <a:endParaRPr lang="pt-BR" sz="2000" dirty="0" smtClean="0"/>
          </a:p>
          <a:p>
            <a:pPr lvl="1" eaLnBrk="1" hangingPunct="1"/>
            <a:endParaRPr lang="pt-BR" sz="2000" dirty="0" smtClean="0"/>
          </a:p>
          <a:p>
            <a:pPr lvl="1" eaLnBrk="1" hangingPunct="1"/>
            <a:endParaRPr lang="pt-BR" sz="2000" dirty="0" smtClean="0"/>
          </a:p>
          <a:p>
            <a:pPr lvl="1" eaLnBrk="1" hangingPunct="1"/>
            <a:endParaRPr lang="pt-BR" sz="2000" dirty="0" smtClean="0"/>
          </a:p>
          <a:p>
            <a:pPr lvl="1" eaLnBrk="1" hangingPunct="1"/>
            <a:endParaRPr lang="pt-BR" sz="2000" dirty="0" smtClean="0"/>
          </a:p>
          <a:p>
            <a:pPr lvl="1" eaLnBrk="1" hangingPunct="1"/>
            <a:endParaRPr lang="pt-BR" sz="2000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115616" y="3773210"/>
          <a:ext cx="7128792" cy="1385505"/>
        </p:xfrm>
        <a:graphic>
          <a:graphicData uri="http://schemas.openxmlformats.org/drawingml/2006/table">
            <a:tbl>
              <a:tblPr/>
              <a:tblGrid>
                <a:gridCol w="854601"/>
                <a:gridCol w="1524328"/>
                <a:gridCol w="2064995"/>
                <a:gridCol w="1185758"/>
                <a:gridCol w="1499110"/>
              </a:tblGrid>
              <a:tr h="252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Config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SSE</a:t>
                      </a:r>
                      <a:r>
                        <a:rPr lang="pt-BR" sz="14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</a:t>
                      </a:r>
                      <a:r>
                        <a:rPr lang="pt-BR" sz="14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Treinamento</a:t>
                      </a:r>
                      <a:r>
                        <a:rPr lang="pt-BR" sz="14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SSE</a:t>
                      </a:r>
                      <a:r>
                        <a:rPr lang="pt-BR" sz="14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</a:t>
                      </a:r>
                      <a:r>
                        <a:rPr lang="pt-BR" sz="14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validação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SSE de Teste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000" b="1" spc="100" dirty="0">
                          <a:latin typeface="Arial"/>
                          <a:ea typeface="Times New Roman"/>
                          <a:cs typeface="Times New Roman"/>
                        </a:rPr>
                        <a:t>Erro de Classificação</a:t>
                      </a:r>
                      <a:endParaRPr lang="pt-B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2.4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2.13               </a:t>
                      </a:r>
                      <a:endParaRPr lang="pt-BR" sz="1400" b="0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0.4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2.64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475656" y="1205880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 começar...</a:t>
            </a: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204864"/>
            <a:ext cx="6048672" cy="452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763688" y="1628800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Atenção, POR FAVOR!!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068960"/>
            <a:ext cx="63339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204864"/>
            <a:ext cx="6048672" cy="452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5371" y="3213100"/>
            <a:ext cx="2304603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latin typeface="Lucida Sans Unicode" pitchFamily="34" charset="0"/>
              </a:rPr>
              <a:t>384 linhas</a:t>
            </a:r>
          </a:p>
          <a:p>
            <a:pPr>
              <a:spcBef>
                <a:spcPct val="50000"/>
              </a:spcBef>
            </a:pPr>
            <a:r>
              <a:rPr lang="pt-BR" dirty="0">
                <a:latin typeface="Lucida Sans Unicode" pitchFamily="34" charset="0"/>
              </a:rPr>
              <a:t>Treinamento.txt</a:t>
            </a:r>
          </a:p>
          <a:p>
            <a:pPr>
              <a:spcBef>
                <a:spcPct val="50000"/>
              </a:spcBef>
            </a:pPr>
            <a:endParaRPr lang="pt-BR" sz="1600" dirty="0">
              <a:solidFill>
                <a:srgbClr val="FFFF00"/>
              </a:solidFill>
              <a:latin typeface="Lucida Sans Unicode" pitchFamily="34" charset="0"/>
            </a:endParaRPr>
          </a:p>
          <a:p>
            <a:pPr>
              <a:spcBef>
                <a:spcPct val="50000"/>
              </a:spcBef>
            </a:pPr>
            <a:endParaRPr lang="pt-BR" sz="1600" dirty="0">
              <a:solidFill>
                <a:srgbClr val="FFFF00"/>
              </a:solidFill>
              <a:latin typeface="Lucida Sans Unicode" pitchFamily="34" charset="0"/>
            </a:endParaRPr>
          </a:p>
          <a:p>
            <a:pPr>
              <a:spcBef>
                <a:spcPct val="50000"/>
              </a:spcBef>
            </a:pPr>
            <a:endParaRPr lang="pt-BR" sz="1600" dirty="0">
              <a:solidFill>
                <a:srgbClr val="FFFF00"/>
              </a:solidFill>
              <a:latin typeface="Lucida Sans Unicode" pitchFamily="34" charset="0"/>
            </a:endParaRP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1187450" y="33575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1187451" y="3357563"/>
            <a:ext cx="1152302" cy="1511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V="1">
            <a:off x="1187450" y="5804942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1187450" y="6020842"/>
            <a:ext cx="1224310" cy="6485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-29630" y="5740514"/>
            <a:ext cx="136127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 smtClean="0">
                <a:latin typeface="Lucida Sans Unicode" pitchFamily="34" charset="0"/>
              </a:rPr>
              <a:t>192 linhas</a:t>
            </a:r>
          </a:p>
          <a:p>
            <a:pPr>
              <a:spcBef>
                <a:spcPct val="50000"/>
              </a:spcBef>
            </a:pPr>
            <a:r>
              <a:rPr lang="pt-BR" dirty="0" smtClean="0">
                <a:latin typeface="Lucida Sans Unicode" pitchFamily="34" charset="0"/>
              </a:rPr>
              <a:t>Teste.txt</a:t>
            </a:r>
            <a:endParaRPr lang="pt-BR" dirty="0">
              <a:latin typeface="Lucida Sans Unicode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4732402"/>
            <a:ext cx="164820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 smtClean="0">
                <a:latin typeface="Lucida Sans Unicode" pitchFamily="34" charset="0"/>
              </a:rPr>
              <a:t>192 linhas</a:t>
            </a:r>
          </a:p>
          <a:p>
            <a:pPr>
              <a:spcBef>
                <a:spcPct val="50000"/>
              </a:spcBef>
            </a:pPr>
            <a:r>
              <a:rPr lang="pt-BR" dirty="0" smtClean="0">
                <a:latin typeface="Lucida Sans Unicode" pitchFamily="34" charset="0"/>
              </a:rPr>
              <a:t>Validacao.txt</a:t>
            </a:r>
            <a:endParaRPr lang="pt-BR" dirty="0">
              <a:latin typeface="Lucida Sans Unicode" pitchFamily="34" charset="0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V="1">
            <a:off x="1115616" y="4940846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115616" y="5156746"/>
            <a:ext cx="1224310" cy="6485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2" grpId="0" animBg="1"/>
      <p:bldP spid="14" grpId="0" animBg="1"/>
      <p:bldP spid="13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592288" y="2852936"/>
            <a:ext cx="6084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1. Abra o </a:t>
            </a:r>
            <a:r>
              <a:rPr lang="pt-BR" dirty="0" err="1" smtClean="0"/>
              <a:t>MatLab</a:t>
            </a:r>
            <a:endParaRPr lang="pt-BR" dirty="0" smtClean="0"/>
          </a:p>
          <a:p>
            <a:r>
              <a:rPr lang="pt-BR" dirty="0" smtClean="0"/>
              <a:t>2. Em "Arquivo", selecione a opção 'Open...';</a:t>
            </a:r>
          </a:p>
          <a:p>
            <a:r>
              <a:rPr lang="pt-BR" dirty="0" smtClean="0"/>
              <a:t>3. Selecione o Script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411760" y="4293096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ATENÇÃO</a:t>
            </a:r>
          </a:p>
          <a:p>
            <a:endParaRPr lang="pt-BR" dirty="0" smtClean="0"/>
          </a:p>
          <a:p>
            <a:pPr algn="ctr"/>
            <a:r>
              <a:rPr lang="pt-BR" dirty="0" smtClean="0"/>
              <a:t>Na pasta onde estiver o script deverá estar os </a:t>
            </a:r>
            <a:r>
              <a:rPr lang="pt-BR" dirty="0" err="1" smtClean="0"/>
              <a:t>txt</a:t>
            </a:r>
            <a:r>
              <a:rPr lang="pt-BR" dirty="0" smtClean="0"/>
              <a:t> Treinamento, validação e teste.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4048" cy="691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059832" y="1052736"/>
            <a:ext cx="6030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4. Modifique o </a:t>
            </a:r>
            <a:r>
              <a:rPr lang="pt-BR" dirty="0" err="1" smtClean="0"/>
              <a:t>Scrip</a:t>
            </a:r>
            <a:r>
              <a:rPr lang="pt-BR" dirty="0" smtClean="0"/>
              <a:t> para que ele se adéqüe ao seu caso.</a:t>
            </a:r>
          </a:p>
          <a:p>
            <a:endParaRPr lang="pt-BR" dirty="0" smtClean="0"/>
          </a:p>
          <a:p>
            <a:r>
              <a:rPr lang="pt-BR" dirty="0" smtClean="0"/>
              <a:t>5. Rode o script</a:t>
            </a:r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 rot="16487134">
            <a:off x="3359628" y="770210"/>
            <a:ext cx="288032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6588224" y="2060848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6. Na janela resultante, clique em </a:t>
            </a:r>
            <a:r>
              <a:rPr lang="pt-BR" sz="1600" dirty="0" err="1" smtClean="0"/>
              <a:t>Performace</a:t>
            </a:r>
            <a:r>
              <a:rPr lang="pt-BR" sz="1600" dirty="0" smtClean="0"/>
              <a:t> e tire um </a:t>
            </a:r>
            <a:r>
              <a:rPr lang="pt-BR" sz="1600" dirty="0" err="1" smtClean="0"/>
              <a:t>print</a:t>
            </a:r>
            <a:r>
              <a:rPr lang="pt-BR" sz="1600" dirty="0" smtClean="0"/>
              <a:t> do gráfico.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7272808" y="5067181"/>
            <a:ext cx="2123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b="1" dirty="0" smtClean="0"/>
          </a:p>
          <a:p>
            <a:r>
              <a:rPr lang="pt-BR" sz="1400" b="1" dirty="0" smtClean="0"/>
              <a:t>7. Na janela principal aparecerá os resultados.</a:t>
            </a:r>
            <a:endParaRPr lang="pt-BR" sz="1400" b="1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267744" y="5085184"/>
            <a:ext cx="4392488" cy="1008112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 txBox="1">
            <a:spLocks/>
          </p:cNvSpPr>
          <p:nvPr/>
        </p:nvSpPr>
        <p:spPr bwMode="auto">
          <a:xfrm>
            <a:off x="1403648" y="53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Matlab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ço Reservado para Conteúdo 1"/>
          <p:cNvSpPr>
            <a:spLocks noGrp="1"/>
          </p:cNvSpPr>
          <p:nvPr>
            <p:ph idx="1"/>
          </p:nvPr>
        </p:nvSpPr>
        <p:spPr>
          <a:xfrm>
            <a:off x="2123728" y="1268760"/>
            <a:ext cx="7056784" cy="5616624"/>
          </a:xfrm>
        </p:spPr>
        <p:txBody>
          <a:bodyPr/>
          <a:lstStyle/>
          <a:p>
            <a:pPr eaLnBrk="1" hangingPunct="1"/>
            <a:r>
              <a:rPr lang="pt-BR" sz="2800" dirty="0" err="1" smtClean="0"/>
              <a:t>Matrix</a:t>
            </a:r>
            <a:r>
              <a:rPr lang="pt-BR" sz="2800" dirty="0" smtClean="0"/>
              <a:t> </a:t>
            </a:r>
            <a:r>
              <a:rPr lang="pt-BR" sz="2800" dirty="0" err="1" smtClean="0"/>
              <a:t>LABoratory</a:t>
            </a:r>
            <a:r>
              <a:rPr lang="pt-BR" sz="2800" dirty="0" smtClean="0"/>
              <a:t> é um software de alta performance voltado para o cálculo numérico.</a:t>
            </a:r>
          </a:p>
          <a:p>
            <a:pPr eaLnBrk="1" hangingPunct="1">
              <a:buFont typeface="Wingdings 3" pitchFamily="18" charset="2"/>
              <a:buNone/>
            </a:pPr>
            <a:endParaRPr lang="pt-BR" sz="2800" dirty="0" smtClean="0"/>
          </a:p>
          <a:p>
            <a:pPr eaLnBrk="1" hangingPunct="1"/>
            <a:r>
              <a:rPr lang="pt-BR" sz="2800" dirty="0" smtClean="0"/>
              <a:t>Ele integra análise numérica, cálculo com matrizes, processamento de sinais e construção de gráficos.</a:t>
            </a:r>
          </a:p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2800" dirty="0" smtClean="0"/>
              <a:t> Problemas e soluções são expressos matematicamente através de matrizes.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600200"/>
            <a:ext cx="8229600" cy="4525963"/>
          </a:xfrm>
        </p:spPr>
        <p:txBody>
          <a:bodyPr/>
          <a:lstStyle/>
          <a:p>
            <a:pPr eaLnBrk="1" hangingPunct="1"/>
            <a:r>
              <a:rPr lang="pt-BR" dirty="0" smtClean="0"/>
              <a:t>Monitor</a:t>
            </a:r>
          </a:p>
          <a:p>
            <a:pPr lvl="1" eaLnBrk="1" hangingPunct="1"/>
            <a:r>
              <a:rPr lang="pt-BR" dirty="0" smtClean="0"/>
              <a:t>Victor Palmeira – avpll@cin.ufpe.br</a:t>
            </a:r>
            <a:endParaRPr lang="pt-BR" dirty="0" smtClean="0">
              <a:hlinkClick r:id="rId2"/>
            </a:endParaRPr>
          </a:p>
          <a:p>
            <a:pPr eaLnBrk="1" hangingPunct="1">
              <a:buFont typeface="Wingdings 3" pitchFamily="18" charset="2"/>
              <a:buNone/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Dúvidas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Conteúdo 1"/>
          <p:cNvSpPr>
            <a:spLocks noGrp="1"/>
          </p:cNvSpPr>
          <p:nvPr>
            <p:ph idx="1"/>
          </p:nvPr>
        </p:nvSpPr>
        <p:spPr>
          <a:xfrm>
            <a:off x="1944216" y="1456184"/>
            <a:ext cx="7380312" cy="5861248"/>
          </a:xfrm>
        </p:spPr>
        <p:txBody>
          <a:bodyPr/>
          <a:lstStyle/>
          <a:p>
            <a:pPr eaLnBrk="1" hangingPunct="1"/>
            <a:r>
              <a:rPr lang="pt-BR" sz="2800" dirty="0" smtClean="0"/>
              <a:t>É uma linguagem interpretada, ou seja, cada comando é lido e interpretado um por vez.</a:t>
            </a:r>
          </a:p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2800" dirty="0" smtClean="0"/>
              <a:t>Comandos são escritos na janela de comando.</a:t>
            </a:r>
          </a:p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2800" dirty="0" smtClean="0"/>
              <a:t>Tudo é considerado matriz. Dados escalares são considerados com matrizes 1x1. </a:t>
            </a:r>
          </a:p>
          <a:p>
            <a:pPr lvl="1" eaLnBrk="1" hangingPunct="1">
              <a:buNone/>
            </a:pPr>
            <a:r>
              <a:rPr lang="pt-BR" dirty="0" smtClean="0"/>
              <a:t>	</a:t>
            </a:r>
            <a:r>
              <a:rPr lang="pt-BR" sz="2400" dirty="0" smtClean="0"/>
              <a:t>Ex: x = 10; x = [1 2 3]; x = ‘final’</a:t>
            </a:r>
            <a:endParaRPr lang="pt-BR" dirty="0" smtClean="0"/>
          </a:p>
        </p:txBody>
      </p:sp>
      <p:sp>
        <p:nvSpPr>
          <p:cNvPr id="5" name="Título 2"/>
          <p:cNvSpPr txBox="1">
            <a:spLocks/>
          </p:cNvSpPr>
          <p:nvPr/>
        </p:nvSpPr>
        <p:spPr bwMode="auto">
          <a:xfrm>
            <a:off x="1403648" y="53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Matlab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Conteúdo 1"/>
          <p:cNvSpPr>
            <a:spLocks noGrp="1"/>
          </p:cNvSpPr>
          <p:nvPr>
            <p:ph idx="1"/>
          </p:nvPr>
        </p:nvSpPr>
        <p:spPr>
          <a:xfrm>
            <a:off x="1959024" y="1556792"/>
            <a:ext cx="7184976" cy="5040560"/>
          </a:xfrm>
        </p:spPr>
        <p:txBody>
          <a:bodyPr/>
          <a:lstStyle/>
          <a:p>
            <a:pPr eaLnBrk="1" hangingPunct="1"/>
            <a:r>
              <a:rPr lang="pt-BR" sz="2800" dirty="0" smtClean="0"/>
              <a:t>Os comandos do </a:t>
            </a:r>
            <a:r>
              <a:rPr lang="pt-BR" sz="2800" dirty="0" err="1" smtClean="0"/>
              <a:t>matlab</a:t>
            </a:r>
            <a:r>
              <a:rPr lang="pt-BR" sz="2800" dirty="0" smtClean="0"/>
              <a:t> são normalmente digitados na janela de comando.</a:t>
            </a:r>
          </a:p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2800" dirty="0" smtClean="0"/>
              <a:t>Apenas uma linha de comando é introduzida na janela que posteriormente é interpretada.</a:t>
            </a:r>
          </a:p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2800" dirty="0" smtClean="0"/>
              <a:t>Porém, o </a:t>
            </a:r>
            <a:r>
              <a:rPr lang="pt-BR" sz="2800" dirty="0" err="1" smtClean="0"/>
              <a:t>matlab</a:t>
            </a:r>
            <a:r>
              <a:rPr lang="pt-BR" sz="2800" dirty="0" smtClean="0"/>
              <a:t> oferece a opção de executar seqüências de comandos armazenadas em arquivos.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59632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Arquivos .m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1"/>
          <p:cNvSpPr>
            <a:spLocks noGrp="1"/>
          </p:cNvSpPr>
          <p:nvPr>
            <p:ph idx="1"/>
          </p:nvPr>
        </p:nvSpPr>
        <p:spPr>
          <a:xfrm>
            <a:off x="1619672" y="1340768"/>
            <a:ext cx="7776864" cy="5112568"/>
          </a:xfrm>
        </p:spPr>
        <p:txBody>
          <a:bodyPr/>
          <a:lstStyle/>
          <a:p>
            <a:pPr eaLnBrk="1" hangingPunct="1"/>
            <a:r>
              <a:rPr lang="pt-BR" sz="2800" dirty="0" smtClean="0"/>
              <a:t>Os arquivos que contêm essas declarações são chamados de arquivos “.m” ou também scripts.</a:t>
            </a:r>
          </a:p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2800" dirty="0" smtClean="0"/>
              <a:t>Eles consistem de uma seqüência de comandos normais do </a:t>
            </a:r>
            <a:r>
              <a:rPr lang="pt-BR" sz="2800" dirty="0" err="1" smtClean="0"/>
              <a:t>matlab</a:t>
            </a:r>
            <a:r>
              <a:rPr lang="pt-BR" sz="2800" dirty="0" smtClean="0"/>
              <a:t>.</a:t>
            </a:r>
          </a:p>
          <a:p>
            <a:pPr eaLnBrk="1" hangingPunct="1"/>
            <a:endParaRPr lang="pt-BR" sz="2800" dirty="0" smtClean="0"/>
          </a:p>
          <a:p>
            <a:pPr algn="ctr" eaLnBrk="1" hangingPunct="1">
              <a:buNone/>
            </a:pPr>
            <a:r>
              <a:rPr lang="pt-BR" sz="2800" b="1" i="1" dirty="0" smtClean="0"/>
              <a:t>Exemplo:</a:t>
            </a:r>
          </a:p>
          <a:p>
            <a:pPr algn="ctr" eaLnBrk="1" hangingPunct="1">
              <a:buNone/>
            </a:pPr>
            <a:r>
              <a:rPr lang="pt-BR" b="1" dirty="0" smtClean="0">
                <a:solidFill>
                  <a:srgbClr val="C00000"/>
                </a:solidFill>
              </a:rPr>
              <a:t> O script que será usado por vocês para treinarem a rede neural.</a:t>
            </a:r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1259632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Arquivos .m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Conteúdo 1"/>
          <p:cNvSpPr>
            <a:spLocks noGrp="1"/>
          </p:cNvSpPr>
          <p:nvPr>
            <p:ph idx="1"/>
          </p:nvPr>
        </p:nvSpPr>
        <p:spPr>
          <a:xfrm>
            <a:off x="2268760" y="1423317"/>
            <a:ext cx="6983760" cy="4525963"/>
          </a:xfrm>
        </p:spPr>
        <p:txBody>
          <a:bodyPr/>
          <a:lstStyle/>
          <a:p>
            <a:pPr eaLnBrk="1" hangingPunct="1"/>
            <a:r>
              <a:rPr lang="pt-BR" sz="2800" dirty="0" smtClean="0"/>
              <a:t>O </a:t>
            </a:r>
            <a:r>
              <a:rPr lang="pt-BR" sz="2800" dirty="0" err="1" smtClean="0"/>
              <a:t>matlab</a:t>
            </a:r>
            <a:r>
              <a:rPr lang="pt-BR" sz="2800" dirty="0" smtClean="0"/>
              <a:t> oferece a opção para visualizar gráficos.</a:t>
            </a:r>
          </a:p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2800" dirty="0" smtClean="0"/>
              <a:t>Há uma lista com vários comandos para </a:t>
            </a:r>
            <a:r>
              <a:rPr lang="pt-BR" sz="2800" dirty="0" err="1" smtClean="0"/>
              <a:t>plotar</a:t>
            </a:r>
            <a:r>
              <a:rPr lang="pt-BR" sz="2800" dirty="0" smtClean="0"/>
              <a:t> diferentes tipos de gráficos.</a:t>
            </a:r>
          </a:p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2800" dirty="0" smtClean="0"/>
              <a:t>Todos esses comandos recebem como argumento um vetor numérico.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736304" y="44624"/>
            <a:ext cx="630019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Gráficos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1772816"/>
            <a:ext cx="7848872" cy="5030019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000" dirty="0" smtClean="0"/>
              <a:t>Serão usados os problemas disponíveis na conhecida base de dados </a:t>
            </a:r>
            <a:r>
              <a:rPr lang="pt-BR" sz="2000" i="1" dirty="0" smtClean="0"/>
              <a:t>Proben1.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sz="1800" i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000" dirty="0" smtClean="0"/>
              <a:t>Cada problema possui 3 arquivos de dados.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pt-BR" sz="1800" dirty="0" smtClean="0"/>
              <a:t>		Ex: O problema câncer possui os arquivos cancer1.</a:t>
            </a:r>
            <a:r>
              <a:rPr lang="pt-BR" sz="1800" dirty="0" err="1" smtClean="0"/>
              <a:t>dt</a:t>
            </a:r>
            <a:r>
              <a:rPr lang="pt-BR" sz="1800" dirty="0" smtClean="0"/>
              <a:t>, cancer2.</a:t>
            </a:r>
            <a:r>
              <a:rPr lang="pt-BR" sz="1800" dirty="0" err="1" smtClean="0"/>
              <a:t>dt</a:t>
            </a:r>
            <a:r>
              <a:rPr lang="pt-BR" sz="1800" dirty="0" smtClean="0"/>
              <a:t> e cancer3.</a:t>
            </a:r>
            <a:r>
              <a:rPr lang="pt-BR" sz="1800" dirty="0" err="1" smtClean="0"/>
              <a:t>dt</a:t>
            </a:r>
            <a:r>
              <a:rPr lang="pt-BR" sz="1800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000" dirty="0" smtClean="0"/>
              <a:t>Os arquivos diferem na ordem de apresentação dos padrões, dependendo desta ordem a rede neural pode gerar resultados diferentes.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sz="18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t-BR" sz="1800" b="1" u="sng" dirty="0" smtClean="0"/>
              <a:t>Não haverá </a:t>
            </a:r>
            <a:r>
              <a:rPr lang="pt-BR" sz="1800" dirty="0" smtClean="0"/>
              <a:t>equipes com o mesmo arquivo de dados. As equipes terão no máximo 5 integrantes e a equipe deverá mandar email para mim (</a:t>
            </a:r>
            <a:r>
              <a:rPr lang="pt-BR" sz="1800" u="sng" dirty="0" smtClean="0"/>
              <a:t>avpll</a:t>
            </a:r>
            <a:r>
              <a:rPr lang="pt-BR" sz="1800" dirty="0" smtClean="0"/>
              <a:t>@cin.ufpe.br) com o subject </a:t>
            </a:r>
            <a:r>
              <a:rPr lang="pt-BR" sz="1800" dirty="0" smtClean="0"/>
              <a:t>“[SI] Equipe” </a:t>
            </a:r>
            <a:r>
              <a:rPr lang="pt-BR" sz="1800" dirty="0" smtClean="0"/>
              <a:t>informando quais são os alunos que compõem a equipe. Assim que o email for recebido</a:t>
            </a:r>
            <a:r>
              <a:rPr lang="pt-BR" sz="2000" b="1" dirty="0" smtClean="0"/>
              <a:t>, será enviado ao grupo o nome do arquivo referente ao seu projeto</a:t>
            </a:r>
            <a:r>
              <a:rPr lang="pt-BR" sz="1800" dirty="0" smtClean="0"/>
              <a:t>.</a:t>
            </a:r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146</Template>
  <TotalTime>2079</TotalTime>
  <Words>1559</Words>
  <Application>Microsoft Office PowerPoint</Application>
  <PresentationFormat>On-screen Show (4:3)</PresentationFormat>
  <Paragraphs>387</Paragraphs>
  <Slides>40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146</vt:lpstr>
      <vt:lpstr>Equação</vt:lpstr>
      <vt:lpstr>Monitoria de Sistemas Inteligentes</vt:lpstr>
      <vt:lpstr>Objetivos</vt:lpstr>
      <vt:lpstr>Objetivos</vt:lpstr>
      <vt:lpstr>PowerPoint Presentation</vt:lpstr>
      <vt:lpstr>PowerPoint Presentation</vt:lpstr>
      <vt:lpstr>Arquivos .m</vt:lpstr>
      <vt:lpstr>Arquivos .m</vt:lpstr>
      <vt:lpstr>Gráficos</vt:lpstr>
      <vt:lpstr>Projeto da disciplina</vt:lpstr>
      <vt:lpstr>O que é isso?</vt:lpstr>
      <vt:lpstr>E isso?</vt:lpstr>
      <vt:lpstr>Como vocês sabem?</vt:lpstr>
      <vt:lpstr>Entendi nada...</vt:lpstr>
      <vt:lpstr>Projeto da disciplina</vt:lpstr>
      <vt:lpstr>Projeto da disciplina</vt:lpstr>
      <vt:lpstr>Projeto da disciplina</vt:lpstr>
      <vt:lpstr>Projeto da disciplina</vt:lpstr>
      <vt:lpstr>Projeto da disciplina</vt:lpstr>
      <vt:lpstr>Projeto da disciplina</vt:lpstr>
      <vt:lpstr>Começando a entender?</vt:lpstr>
      <vt:lpstr>Projeto da disciplina</vt:lpstr>
      <vt:lpstr>Projeto da disciplina</vt:lpstr>
      <vt:lpstr>Projeto da disciplina</vt:lpstr>
      <vt:lpstr>Projeto da disciplina</vt:lpstr>
      <vt:lpstr>Projeto da disciplina</vt:lpstr>
      <vt:lpstr>Projeto da disciplina</vt:lpstr>
      <vt:lpstr>Projeto da disciplina</vt:lpstr>
      <vt:lpstr>Projeto da disciplina</vt:lpstr>
      <vt:lpstr>Projeto da disciplina</vt:lpstr>
      <vt:lpstr>Projeto da disciplina</vt:lpstr>
      <vt:lpstr>Projeto da disciplina</vt:lpstr>
      <vt:lpstr>Projeto da disciplina</vt:lpstr>
      <vt:lpstr>Projeto da disciplina</vt:lpstr>
      <vt:lpstr>Projeto da disciplina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Dúvidas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Monitoria de Sistemas Inteligentes</dc:title>
  <dc:creator>Alice</dc:creator>
  <cp:lastModifiedBy>Victor</cp:lastModifiedBy>
  <cp:revision>165</cp:revision>
  <dcterms:created xsi:type="dcterms:W3CDTF">2010-08-24T01:11:34Z</dcterms:created>
  <dcterms:modified xsi:type="dcterms:W3CDTF">2013-06-10T01:40:45Z</dcterms:modified>
</cp:coreProperties>
</file>