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1" r:id="rId1"/>
  </p:sldMasterIdLst>
  <p:notesMasterIdLst>
    <p:notesMasterId r:id="rId31"/>
  </p:notesMasterIdLst>
  <p:handoutMasterIdLst>
    <p:handoutMasterId r:id="rId32"/>
  </p:handoutMasterIdLst>
  <p:sldIdLst>
    <p:sldId id="560" r:id="rId2"/>
    <p:sldId id="892" r:id="rId3"/>
    <p:sldId id="904" r:id="rId4"/>
    <p:sldId id="905" r:id="rId5"/>
    <p:sldId id="933" r:id="rId6"/>
    <p:sldId id="926" r:id="rId7"/>
    <p:sldId id="927" r:id="rId8"/>
    <p:sldId id="922" r:id="rId9"/>
    <p:sldId id="924" r:id="rId10"/>
    <p:sldId id="930" r:id="rId11"/>
    <p:sldId id="931" r:id="rId12"/>
    <p:sldId id="932" r:id="rId13"/>
    <p:sldId id="929" r:id="rId14"/>
    <p:sldId id="934" r:id="rId15"/>
    <p:sldId id="935" r:id="rId16"/>
    <p:sldId id="936" r:id="rId17"/>
    <p:sldId id="937" r:id="rId18"/>
    <p:sldId id="938" r:id="rId19"/>
    <p:sldId id="939" r:id="rId20"/>
    <p:sldId id="941" r:id="rId21"/>
    <p:sldId id="940" r:id="rId22"/>
    <p:sldId id="942" r:id="rId23"/>
    <p:sldId id="943" r:id="rId24"/>
    <p:sldId id="944" r:id="rId25"/>
    <p:sldId id="945" r:id="rId26"/>
    <p:sldId id="946" r:id="rId27"/>
    <p:sldId id="947" r:id="rId28"/>
    <p:sldId id="948" r:id="rId29"/>
    <p:sldId id="949" r:id="rId30"/>
  </p:sldIdLst>
  <p:sldSz cx="9144000" cy="6858000" type="screen4x3"/>
  <p:notesSz cx="6788150" cy="99187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encoding="windows-1252"/>
  <p:showPr showNarration="1">
    <p:present/>
    <p:sldAll/>
    <p:penClr>
      <a:schemeClr val="tx1"/>
    </p:penClr>
  </p:showPr>
  <p:clrMru>
    <a:srgbClr val="2FBDFD"/>
    <a:srgbClr val="A4B7C0"/>
    <a:srgbClr val="CCECFF"/>
    <a:srgbClr val="7ED6FE"/>
    <a:srgbClr val="67CFFD"/>
    <a:srgbClr val="FF3300"/>
    <a:srgbClr val="969696"/>
    <a:srgbClr val="D0D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67598" autoAdjust="0"/>
  </p:normalViewPr>
  <p:slideViewPr>
    <p:cSldViewPr>
      <p:cViewPr varScale="1">
        <p:scale>
          <a:sx n="88" d="100"/>
          <a:sy n="88" d="100"/>
        </p:scale>
        <p:origin x="-96" y="-576"/>
      </p:cViewPr>
      <p:guideLst>
        <p:guide orient="horz" pos="822"/>
        <p:guide pos="2880"/>
      </p:guideLst>
    </p:cSldViewPr>
  </p:slideViewPr>
  <p:outlineViewPr>
    <p:cViewPr>
      <p:scale>
        <a:sx n="33" d="100"/>
        <a:sy n="33" d="100"/>
      </p:scale>
      <p:origin x="6" y="24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6" y="-78"/>
      </p:cViewPr>
      <p:guideLst>
        <p:guide orient="horz" pos="3124"/>
        <p:guide pos="2138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9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2340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A08DE34-EA2F-4337-B37D-5881FB9E7C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84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2340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8" rIns="91393" bIns="4569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00C63D2-21AA-4CF7-B67C-18F6550ABA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D502DD-BBC2-4A93-9F24-FC55BA3860C5}" type="slidenum">
              <a:rPr lang="pt-BR" smtClean="0"/>
              <a:pPr>
                <a:defRPr/>
              </a:pPr>
              <a:t>1</a:t>
            </a:fld>
            <a:endParaRPr lang="pt-BR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46513" y="942340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3" tIns="45698" rIns="91393" bIns="45698" anchor="b"/>
          <a:lstStyle/>
          <a:p>
            <a:pPr algn="r"/>
            <a:fld id="{F5034E58-E78B-42EE-B686-2DB150D3B84D}" type="slidenum">
              <a:rPr lang="pt-BR" sz="1200">
                <a:latin typeface="Times New Roman" pitchFamily="18" charset="0"/>
              </a:rPr>
              <a:pPr algn="r"/>
              <a:t>1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endParaRPr lang="en-US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3FA568-43AC-4794-A945-3B78AC0254C9}" type="slidenum">
              <a:rPr lang="pt-BR" smtClean="0"/>
              <a:pPr>
                <a:defRPr/>
              </a:pPr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D502DD-BBC2-4A93-9F24-FC55BA3860C5}" type="slidenum">
              <a:rPr lang="pt-BR" smtClean="0"/>
              <a:pPr>
                <a:defRPr/>
              </a:pPr>
              <a:t>29</a:t>
            </a:fld>
            <a:endParaRPr lang="pt-BR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46513" y="942340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3" tIns="45698" rIns="91393" bIns="45698" anchor="b"/>
          <a:lstStyle/>
          <a:p>
            <a:pPr algn="r"/>
            <a:fld id="{F5034E58-E78B-42EE-B686-2DB150D3B84D}" type="slidenum">
              <a:rPr lang="pt-BR" sz="1200">
                <a:latin typeface="Times New Roman" pitchFamily="18" charset="0"/>
              </a:rPr>
              <a:pPr algn="r"/>
              <a:t>29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charset="0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080E-8984-4CE1-86EC-48E4F1C3A2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charset="0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2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4F94-A3CB-4C77-B69D-55DB18A86E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charset="0"/>
              <a:cs typeface="+mn-cs"/>
            </a:endParaRPr>
          </a:p>
        </p:txBody>
      </p:sp>
      <p:sp>
        <p:nvSpPr>
          <p:cNvPr id="8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BEB793-1588-492B-A6FC-19B64BF336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charset="0"/>
              <a:cs typeface="+mn-cs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FF96529-3986-4B1D-8BB7-AA46FD86CC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charset="0"/>
              <a:cs typeface="+mn-cs"/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C347B-F628-4B71-882E-B8538F77D6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charset="0"/>
              <a:cs typeface="+mn-cs"/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7B45-C204-474C-8603-F15F6958CC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1276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3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>
              <a:defRPr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2BC89BDB-3460-461E-BFE4-7A287432F3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1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rgbClr val="FFFFFF"/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>
              <a:defRPr sz="1200">
                <a:solidFill>
                  <a:srgbClr val="FFFFFF"/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fs.gallup.unm.edu/DSmT.htm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4294967295"/>
          </p:nvPr>
        </p:nvSpPr>
        <p:spPr>
          <a:xfrm>
            <a:off x="3059113" y="3681413"/>
            <a:ext cx="5784850" cy="1331912"/>
          </a:xfrm>
        </p:spPr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Maio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2009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906588" y="2265351"/>
            <a:ext cx="5186362" cy="1017597"/>
          </a:xfrm>
        </p:spPr>
        <p:txBody>
          <a:bodyPr/>
          <a:lstStyle/>
          <a:p>
            <a:pPr eaLnBrk="1" hangingPunct="1"/>
            <a:r>
              <a:rPr lang="pt-BR" sz="2800" dirty="0" smtClean="0"/>
              <a:t>Técnicas de Modelagem de Dados</a:t>
            </a:r>
            <a:endParaRPr lang="en-US" sz="2800" dirty="0" smtClean="0">
              <a:latin typeface="Georgia" pitchFamily="18" charset="0"/>
            </a:endParaRPr>
          </a:p>
        </p:txBody>
      </p:sp>
      <p:sp>
        <p:nvSpPr>
          <p:cNvPr id="12292" name="Rectangle 14"/>
          <p:cNvSpPr>
            <a:spLocks noChangeArrowheads="1"/>
          </p:cNvSpPr>
          <p:nvPr/>
        </p:nvSpPr>
        <p:spPr bwMode="auto">
          <a:xfrm>
            <a:off x="0" y="7938"/>
            <a:ext cx="9144000" cy="194468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pic>
        <p:nvPicPr>
          <p:cNvPr id="12293" name="Picture 2" descr="LOGO_GPRT_1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5084763"/>
            <a:ext cx="11144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176713" y="5911884"/>
            <a:ext cx="4656137" cy="57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pt-BR" sz="2200" dirty="0"/>
              <a:t>Bruno Filipe de Oliveira </a:t>
            </a:r>
            <a:r>
              <a:rPr lang="pt-BR" sz="2200" dirty="0" smtClean="0"/>
              <a:t>Lins</a:t>
            </a:r>
            <a:endParaRPr lang="pt-B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8395" y="5473728"/>
            <a:ext cx="19526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CA6CB802-E595-4213-8967-FCB22C3CF35F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10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2700" dirty="0" err="1" smtClean="0">
                <a:latin typeface="Georgia" pitchFamily="18" charset="0"/>
              </a:rPr>
              <a:t>bpa</a:t>
            </a:r>
            <a:endParaRPr lang="pt-BR" dirty="0">
              <a:solidFill>
                <a:schemeClr val="tx2"/>
              </a:solidFill>
              <a:latin typeface="Georgia" pitchFamily="18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sz="2300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7414" name="Rectangle 2"/>
          <p:cNvSpPr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pt-BR" sz="3300">
                <a:solidFill>
                  <a:srgbClr val="7B9899"/>
                </a:solidFill>
                <a:latin typeface="Georgia" pitchFamily="18" charset="0"/>
              </a:rPr>
              <a:t>Conceitos Básicos</a:t>
            </a:r>
          </a:p>
        </p:txBody>
      </p:sp>
      <p:pic>
        <p:nvPicPr>
          <p:cNvPr id="17415" name="Imagem 1" descr="FR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325" y="2152685"/>
            <a:ext cx="572452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147993" y="4958344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0,2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87792" y="496254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0,3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864104" y="496254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0,1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052603" y="400900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0,4</a:t>
            </a: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11" name="Picture 2" descr="C:\Documents and Settings\Bruno_Pigmeu\Local Settings\Temporary Internet Files\Content.IE5\T1C3W7AI\MCj0432667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3300" y="5692806"/>
            <a:ext cx="741214" cy="741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CA6CB802-E595-4213-8967-FCB22C3CF35F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11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2700" dirty="0" smtClean="0">
                <a:latin typeface="Georgia" pitchFamily="18" charset="0"/>
              </a:rPr>
              <a:t>bel()</a:t>
            </a:r>
            <a:endParaRPr lang="pt-BR" dirty="0">
              <a:solidFill>
                <a:schemeClr val="tx2"/>
              </a:solidFill>
              <a:latin typeface="Georgia" pitchFamily="18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sz="2300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7414" name="Rectangle 2"/>
          <p:cNvSpPr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pt-BR" sz="3300">
                <a:solidFill>
                  <a:srgbClr val="7B9899"/>
                </a:solidFill>
                <a:latin typeface="Georgia" pitchFamily="18" charset="0"/>
              </a:rPr>
              <a:t>Conceitos Básicos</a:t>
            </a:r>
          </a:p>
        </p:txBody>
      </p:sp>
      <p:pic>
        <p:nvPicPr>
          <p:cNvPr id="17415" name="Imagem 1" descr="FR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325" y="2152685"/>
            <a:ext cx="572452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147993" y="4958344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0,2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87792" y="496254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0,3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864104" y="496254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0,1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052603" y="400900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0,4</a:t>
            </a: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11" name="Picture 2" descr="C:\Documents and Settings\Bruno_Pigmeu\Local Settings\Temporary Internet Files\Content.IE5\T1C3W7AI\MCj0432667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3300" y="5692806"/>
            <a:ext cx="741214" cy="74121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016090" y="1639863"/>
            <a:ext cx="514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bel(N, T) = m({N}) + m({T}) + m ({N, T})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016090" y="1635661"/>
            <a:ext cx="339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bel(N, T) = 0,2 + 0,3 + 0,4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016090" y="1635661"/>
            <a:ext cx="339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bel(N, T) = 0,9</a:t>
            </a:r>
            <a:endParaRPr lang="pt-BR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2" grpId="2"/>
      <p:bldP spid="13" grpId="0"/>
      <p:bldP spid="13" grpId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CA6CB802-E595-4213-8967-FCB22C3CF35F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12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2700" dirty="0" err="1" smtClean="0">
                <a:latin typeface="Georgia" pitchFamily="18" charset="0"/>
              </a:rPr>
              <a:t>pl</a:t>
            </a:r>
            <a:r>
              <a:rPr lang="pt-BR" sz="2700" dirty="0" smtClean="0">
                <a:latin typeface="Georgia" pitchFamily="18" charset="0"/>
              </a:rPr>
              <a:t>()</a:t>
            </a:r>
            <a:endParaRPr lang="pt-BR" dirty="0">
              <a:solidFill>
                <a:schemeClr val="tx2"/>
              </a:solidFill>
              <a:latin typeface="Georgia" pitchFamily="18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sz="2300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7414" name="Rectangle 2"/>
          <p:cNvSpPr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pt-BR" sz="3300">
                <a:solidFill>
                  <a:srgbClr val="7B9899"/>
                </a:solidFill>
                <a:latin typeface="Georgia" pitchFamily="18" charset="0"/>
              </a:rPr>
              <a:t>Conceitos Básicos</a:t>
            </a:r>
          </a:p>
        </p:txBody>
      </p:sp>
      <p:pic>
        <p:nvPicPr>
          <p:cNvPr id="17415" name="Imagem 1" descr="FR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325" y="2152685"/>
            <a:ext cx="572452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147993" y="4958344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0,2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87792" y="496254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0,3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864104" y="496254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0,1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052603" y="4009006"/>
            <a:ext cx="54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smtClean="0">
                <a:solidFill>
                  <a:srgbClr val="FF0000"/>
                </a:solidFill>
              </a:rPr>
              <a:t>0,4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016090" y="1639863"/>
            <a:ext cx="514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solidFill>
                  <a:srgbClr val="FF0000"/>
                </a:solidFill>
              </a:rPr>
              <a:t>pl</a:t>
            </a:r>
            <a:r>
              <a:rPr lang="pt-BR" sz="1800" dirty="0" smtClean="0">
                <a:solidFill>
                  <a:srgbClr val="FF0000"/>
                </a:solidFill>
              </a:rPr>
              <a:t>(N) = m({N}) + m ({N, T})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016090" y="1635661"/>
            <a:ext cx="339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solidFill>
                  <a:srgbClr val="FF0000"/>
                </a:solidFill>
              </a:rPr>
              <a:t>pl</a:t>
            </a:r>
            <a:r>
              <a:rPr lang="pt-BR" sz="1800" dirty="0" smtClean="0">
                <a:solidFill>
                  <a:srgbClr val="FF0000"/>
                </a:solidFill>
              </a:rPr>
              <a:t>(N) = 0,2 + 0,4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016090" y="1639863"/>
            <a:ext cx="339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solidFill>
                  <a:srgbClr val="FF0000"/>
                </a:solidFill>
              </a:rPr>
              <a:t>pl</a:t>
            </a:r>
            <a:r>
              <a:rPr lang="pt-BR" sz="1800" dirty="0" smtClean="0">
                <a:solidFill>
                  <a:srgbClr val="FF0000"/>
                </a:solidFill>
              </a:rPr>
              <a:t>(N) = 0,6</a:t>
            </a:r>
            <a:endParaRPr lang="pt-BR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2" grpId="1"/>
      <p:bldP spid="13" grpId="0"/>
      <p:bldP spid="13" grpId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13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 smtClean="0">
                <a:latin typeface="Georgia" pitchFamily="18" charset="0"/>
              </a:rPr>
              <a:t>Limitações</a:t>
            </a:r>
          </a:p>
          <a:p>
            <a:pPr marL="742950" lvl="1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smtClean="0">
                <a:latin typeface="Georgia" pitchFamily="18" charset="0"/>
              </a:rPr>
              <a:t>Possibilidade de obtenção de resultados contra intuitivos</a:t>
            </a:r>
          </a:p>
          <a:p>
            <a:pPr marL="742950" lvl="1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smtClean="0">
                <a:latin typeface="Georgia" pitchFamily="18" charset="0"/>
              </a:rPr>
              <a:t>Problemas no gerenciamento de combinação de funções de crenças conflitantes</a:t>
            </a:r>
          </a:p>
          <a:p>
            <a:pPr marL="742950" lvl="1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smtClean="0">
                <a:latin typeface="Georgia" pitchFamily="18" charset="0"/>
              </a:rPr>
              <a:t>Grande necessidade computacional</a:t>
            </a:r>
            <a:endParaRPr lang="pt-BR" dirty="0">
              <a:latin typeface="Georgia" pitchFamily="18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sz="2300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pt-BR" dirty="0" err="1" smtClean="0"/>
              <a:t>Dempster-Shafer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C347B-F628-4B71-882E-B8538F77D656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16090" y="2892208"/>
            <a:ext cx="5075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err="1" smtClean="0"/>
              <a:t>Dezert-Smarandach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15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 smtClean="0">
                <a:latin typeface="Georgia" pitchFamily="18" charset="0"/>
              </a:rPr>
              <a:t>Extensão do modelo de DST</a:t>
            </a:r>
          </a:p>
          <a:p>
            <a:pPr marL="742950" lvl="1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smtClean="0"/>
              <a:t>propõe novas regras quantitativas de combinação para fontes de informação incertas, imprecisas e altamente conflitantes.</a:t>
            </a:r>
            <a:endParaRPr lang="pt-BR" dirty="0">
              <a:latin typeface="Georgia" pitchFamily="18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sz="2300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pt-BR" dirty="0" err="1" smtClean="0"/>
              <a:t>Dezert-Smarandach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16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 smtClean="0">
                <a:latin typeface="Georgia" pitchFamily="18" charset="0"/>
              </a:rPr>
              <a:t>Propostas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i="1" dirty="0" err="1" smtClean="0"/>
              <a:t>hyper-power</a:t>
            </a:r>
            <a:r>
              <a:rPr lang="pt-BR" i="1" dirty="0" smtClean="0"/>
              <a:t> set </a:t>
            </a:r>
            <a:r>
              <a:rPr lang="pt-BR" dirty="0" smtClean="0"/>
              <a:t>D</a:t>
            </a:r>
            <a:r>
              <a:rPr lang="pt-BR" baseline="30000" dirty="0" smtClean="0">
                <a:latin typeface="Symbol" pitchFamily="18" charset="2"/>
              </a:rPr>
              <a:t>Q</a:t>
            </a:r>
          </a:p>
          <a:p>
            <a:pPr marL="1200150" lvl="2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sz="2300" dirty="0" smtClean="0">
                <a:solidFill>
                  <a:schemeClr val="tx2"/>
                </a:solidFill>
                <a:latin typeface="Georgia" pitchFamily="18" charset="0"/>
              </a:rPr>
              <a:t>Composto pelo conjunto de todos os elementos formados a partir  dos elementos de </a:t>
            </a:r>
            <a:r>
              <a:rPr lang="pt-BR" sz="2300" dirty="0" smtClean="0">
                <a:solidFill>
                  <a:schemeClr val="tx2"/>
                </a:solidFill>
                <a:latin typeface="Symbol" pitchFamily="18" charset="2"/>
              </a:rPr>
              <a:t>Q </a:t>
            </a:r>
            <a:r>
              <a:rPr lang="pt-BR" sz="2300" dirty="0" smtClean="0">
                <a:solidFill>
                  <a:schemeClr val="tx2"/>
                </a:solidFill>
                <a:latin typeface="Georgia" pitchFamily="18" charset="0"/>
              </a:rPr>
              <a:t>através da utilização dos operadores </a:t>
            </a:r>
            <a:r>
              <a:rPr lang="pt-BR" sz="2300" dirty="0" smtClean="0">
                <a:solidFill>
                  <a:schemeClr val="tx2"/>
                </a:solidFill>
                <a:latin typeface="Century Gothic"/>
              </a:rPr>
              <a:t>∩ e U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pt-BR" dirty="0" err="1" smtClean="0"/>
              <a:t>Dezert-Smarandach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17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i="1" dirty="0" err="1" smtClean="0">
                <a:latin typeface="Georgia" pitchFamily="18" charset="0"/>
              </a:rPr>
              <a:t>Hyper-Power</a:t>
            </a:r>
            <a:r>
              <a:rPr lang="pt-BR" sz="3200" i="1" dirty="0" smtClean="0">
                <a:latin typeface="Georgia" pitchFamily="18" charset="0"/>
              </a:rPr>
              <a:t> Set </a:t>
            </a:r>
            <a:r>
              <a:rPr lang="pt-BR" sz="3200" dirty="0" smtClean="0">
                <a:latin typeface="Georgia" pitchFamily="18" charset="0"/>
              </a:rPr>
              <a:t>D</a:t>
            </a:r>
            <a:r>
              <a:rPr lang="pt-BR" sz="3200" baseline="30000" dirty="0" smtClean="0">
                <a:latin typeface="Symbol" pitchFamily="18" charset="2"/>
              </a:rPr>
              <a:t>Q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pt-BR" dirty="0" err="1" smtClean="0"/>
              <a:t>Dezert-Smarandach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11161" y="2260584"/>
            <a:ext cx="7193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Quando </a:t>
            </a:r>
            <a:r>
              <a:rPr lang="pt-BR" dirty="0" smtClean="0">
                <a:latin typeface="Symbol" pitchFamily="18" charset="2"/>
              </a:rPr>
              <a:t>Q</a:t>
            </a:r>
            <a:r>
              <a:rPr lang="pt-BR" dirty="0" smtClean="0"/>
              <a:t> = {</a:t>
            </a:r>
            <a:r>
              <a:rPr lang="el-GR" dirty="0" smtClean="0">
                <a:latin typeface="Century Gothic"/>
              </a:rPr>
              <a:t>θ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>
                <a:latin typeface="Century Gothic"/>
              </a:rPr>
              <a:t>θ</a:t>
            </a:r>
            <a:r>
              <a:rPr lang="pt-BR" baseline="-25000" dirty="0" smtClean="0"/>
              <a:t>2</a:t>
            </a:r>
            <a:r>
              <a:rPr lang="pt-BR" dirty="0" smtClean="0"/>
              <a:t>,</a:t>
            </a:r>
            <a:r>
              <a:rPr lang="el-GR" dirty="0" smtClean="0">
                <a:latin typeface="Century Gothic"/>
              </a:rPr>
              <a:t>θ</a:t>
            </a:r>
            <a:r>
              <a:rPr lang="pt-BR" baseline="-25000" dirty="0" smtClean="0"/>
              <a:t>3</a:t>
            </a:r>
            <a:r>
              <a:rPr lang="pt-BR" dirty="0" smtClean="0"/>
              <a:t>}</a:t>
            </a:r>
          </a:p>
          <a:p>
            <a:endParaRPr lang="pt-BR" dirty="0" smtClean="0"/>
          </a:p>
          <a:p>
            <a:r>
              <a:rPr lang="pt-BR" dirty="0" smtClean="0"/>
              <a:t>Então D</a:t>
            </a:r>
            <a:r>
              <a:rPr lang="pt-BR" baseline="30000" dirty="0" smtClean="0">
                <a:latin typeface="Symbol" pitchFamily="18" charset="2"/>
              </a:rPr>
              <a:t>Q</a:t>
            </a:r>
            <a:r>
              <a:rPr lang="pt-BR" dirty="0" smtClean="0"/>
              <a:t> = {</a:t>
            </a:r>
            <a:r>
              <a:rPr lang="el-GR" dirty="0" smtClean="0">
                <a:latin typeface="Century Gothic"/>
              </a:rPr>
              <a:t>θ</a:t>
            </a:r>
            <a:r>
              <a:rPr lang="pt-BR" baseline="-25000" dirty="0" smtClean="0"/>
              <a:t>0 </a:t>
            </a:r>
            <a:r>
              <a:rPr lang="pt-BR" dirty="0" smtClean="0"/>
              <a:t>,</a:t>
            </a:r>
            <a:r>
              <a:rPr lang="pt-BR" baseline="-25000" dirty="0" smtClean="0"/>
              <a:t> </a:t>
            </a:r>
            <a:r>
              <a:rPr lang="el-GR" dirty="0" smtClean="0">
                <a:latin typeface="Century Gothic"/>
              </a:rPr>
              <a:t>θ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>
                <a:latin typeface="Century Gothic"/>
              </a:rPr>
              <a:t>θ</a:t>
            </a:r>
            <a:r>
              <a:rPr lang="pt-BR" baseline="-25000" dirty="0" smtClean="0"/>
              <a:t>2</a:t>
            </a:r>
            <a:r>
              <a:rPr lang="pt-BR" dirty="0" smtClean="0"/>
              <a:t> ... </a:t>
            </a:r>
            <a:r>
              <a:rPr lang="el-GR" dirty="0" smtClean="0">
                <a:latin typeface="Century Gothic"/>
              </a:rPr>
              <a:t>θ</a:t>
            </a:r>
            <a:r>
              <a:rPr lang="pt-BR" baseline="-25000" dirty="0" smtClean="0"/>
              <a:t>18</a:t>
            </a:r>
            <a:r>
              <a:rPr lang="pt-BR" dirty="0" smtClean="0"/>
              <a:t>}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064" y="3648078"/>
            <a:ext cx="5067300" cy="2619375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18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 smtClean="0">
                <a:latin typeface="Georgia" pitchFamily="18" charset="0"/>
              </a:rPr>
              <a:t>Propostas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err="1" smtClean="0"/>
              <a:t>bpa</a:t>
            </a:r>
            <a:endParaRPr lang="pt-BR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smtClean="0"/>
              <a:t>bel()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dirty="0" smtClean="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smtClean="0"/>
              <a:t> </a:t>
            </a:r>
            <a:r>
              <a:rPr lang="pt-BR" dirty="0" err="1" smtClean="0"/>
              <a:t>pl</a:t>
            </a:r>
            <a:r>
              <a:rPr lang="pt-BR" dirty="0" smtClean="0"/>
              <a:t>()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pt-BR" dirty="0" err="1" smtClean="0"/>
              <a:t>Dezert-Smarandach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03265" y="2698740"/>
            <a:ext cx="525787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dirty="0" smtClean="0">
                <a:latin typeface="Calibri"/>
                <a:ea typeface="Calibri"/>
                <a:cs typeface="Times New Roman"/>
              </a:rPr>
              <a:t>m(</a:t>
            </a:r>
            <a:r>
              <a:rPr lang="pt-BR" sz="2000" dirty="0" smtClean="0">
                <a:latin typeface="Arial"/>
                <a:ea typeface="Calibri"/>
                <a:cs typeface="Arial"/>
              </a:rPr>
              <a:t>Ø) = 0        ∑m(A) = 1</a:t>
            </a:r>
            <a:endParaRPr lang="pt-BR" sz="20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63785" y="3027357"/>
            <a:ext cx="584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A </a:t>
            </a:r>
            <a:r>
              <a:rPr lang="az-Cyrl-AZ" sz="1000" dirty="0" smtClean="0"/>
              <a:t>Є</a:t>
            </a:r>
            <a:r>
              <a:rPr lang="pt-BR" sz="1000" dirty="0" smtClean="0"/>
              <a:t> D</a:t>
            </a:r>
            <a:r>
              <a:rPr lang="pt-BR" sz="1000" baseline="30000" dirty="0" smtClean="0">
                <a:latin typeface="Symbol" pitchFamily="18" charset="2"/>
              </a:rPr>
              <a:t>Q</a:t>
            </a:r>
            <a:r>
              <a:rPr lang="pt-BR" sz="1000" dirty="0" smtClean="0">
                <a:latin typeface="Symbol" pitchFamily="18" charset="2"/>
              </a:rPr>
              <a:t>  </a:t>
            </a:r>
            <a:endParaRPr lang="pt-BR" sz="1000" dirty="0">
              <a:latin typeface="Symbol" pitchFamily="18" charset="2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76291" y="3940182"/>
            <a:ext cx="5513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bel(A) = </a:t>
            </a:r>
            <a:r>
              <a:rPr lang="pt-BR" dirty="0" smtClean="0">
                <a:latin typeface="Arial"/>
                <a:ea typeface="Calibri"/>
                <a:cs typeface="Arial"/>
              </a:rPr>
              <a:t>∑m(B)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344707" y="4424221"/>
            <a:ext cx="584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B </a:t>
            </a:r>
            <a:r>
              <a:rPr lang="az-Cyrl-AZ" sz="1000" dirty="0" smtClean="0"/>
              <a:t>Є</a:t>
            </a:r>
            <a:r>
              <a:rPr lang="pt-BR" sz="1000" dirty="0" smtClean="0"/>
              <a:t> D</a:t>
            </a:r>
            <a:r>
              <a:rPr lang="pt-BR" sz="1000" baseline="30000" dirty="0" smtClean="0">
                <a:latin typeface="Symbol" pitchFamily="18" charset="2"/>
              </a:rPr>
              <a:t>Q</a:t>
            </a:r>
            <a:r>
              <a:rPr lang="pt-BR" sz="1000" dirty="0" smtClean="0">
                <a:latin typeface="Symbol" pitchFamily="18" charset="2"/>
              </a:rPr>
              <a:t>  </a:t>
            </a:r>
            <a:endParaRPr lang="pt-BR" sz="1000" dirty="0">
              <a:latin typeface="Symbol" pitchFamily="18" charset="2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344707" y="4314682"/>
            <a:ext cx="663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B    A</a:t>
            </a:r>
            <a:r>
              <a:rPr lang="pt-BR" sz="1000" dirty="0" smtClean="0">
                <a:latin typeface="Symbol" pitchFamily="18" charset="2"/>
              </a:rPr>
              <a:t>  </a:t>
            </a:r>
            <a:endParaRPr lang="pt-BR" sz="1000" dirty="0">
              <a:latin typeface="Symbol" pitchFamily="18" charset="2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32036" y="4370403"/>
            <a:ext cx="104775" cy="190500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1212804" y="5291163"/>
            <a:ext cx="5513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pl</a:t>
            </a:r>
            <a:r>
              <a:rPr lang="pt-BR" dirty="0" smtClean="0"/>
              <a:t>(A) = </a:t>
            </a:r>
            <a:r>
              <a:rPr lang="pt-BR" dirty="0" smtClean="0">
                <a:latin typeface="Arial"/>
                <a:ea typeface="Calibri"/>
                <a:cs typeface="Arial"/>
              </a:rPr>
              <a:t>∑m(B)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235168" y="5775202"/>
            <a:ext cx="584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B </a:t>
            </a:r>
            <a:r>
              <a:rPr lang="az-Cyrl-AZ" sz="1000" dirty="0" smtClean="0"/>
              <a:t>Є</a:t>
            </a:r>
            <a:r>
              <a:rPr lang="pt-BR" sz="1000" dirty="0" smtClean="0"/>
              <a:t> D</a:t>
            </a:r>
            <a:r>
              <a:rPr lang="pt-BR" sz="1000" baseline="30000" dirty="0" smtClean="0">
                <a:latin typeface="Symbol" pitchFamily="18" charset="2"/>
              </a:rPr>
              <a:t>Q</a:t>
            </a:r>
            <a:r>
              <a:rPr lang="pt-BR" sz="1000" dirty="0" smtClean="0">
                <a:latin typeface="Symbol" pitchFamily="18" charset="2"/>
              </a:rPr>
              <a:t>  </a:t>
            </a:r>
            <a:endParaRPr lang="pt-BR" sz="1000" dirty="0">
              <a:latin typeface="Symbol" pitchFamily="18" charset="2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162142" y="5665663"/>
            <a:ext cx="876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B  </a:t>
            </a:r>
            <a:r>
              <a:rPr lang="pt-BR" sz="1000" dirty="0" smtClean="0">
                <a:latin typeface="Century Gothic"/>
              </a:rPr>
              <a:t>∩ </a:t>
            </a:r>
            <a:r>
              <a:rPr lang="pt-BR" sz="1000" dirty="0" smtClean="0"/>
              <a:t>A ≠</a:t>
            </a:r>
            <a:r>
              <a:rPr lang="pt-BR" sz="1000" dirty="0" smtClean="0">
                <a:latin typeface="Arial"/>
                <a:cs typeface="Arial"/>
              </a:rPr>
              <a:t>Ø</a:t>
            </a:r>
            <a:r>
              <a:rPr lang="pt-BR" sz="1000" dirty="0" smtClean="0">
                <a:latin typeface="Symbol" pitchFamily="18" charset="2"/>
              </a:rPr>
              <a:t>  </a:t>
            </a:r>
            <a:endParaRPr lang="pt-BR" sz="10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19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 smtClean="0">
                <a:latin typeface="Georgia" pitchFamily="18" charset="0"/>
              </a:rPr>
              <a:t>Propostas</a:t>
            </a:r>
          </a:p>
          <a:p>
            <a:pPr marL="742950" lvl="1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smtClean="0"/>
              <a:t>Modificação nas regras de combinação de funções de crença proporcionando desta forma o tratamento dos conflitos (PCR-5)</a:t>
            </a:r>
          </a:p>
          <a:p>
            <a:pPr marL="742950" lvl="1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 smtClean="0"/>
              <a:t>Redistribuição (total ou parcial) das massas de conflitos entre os subconjuntos não vazios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pt-BR" dirty="0" err="1" smtClean="0"/>
              <a:t>Dezert-Smarandach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Texto 1"/>
          <p:cNvSpPr>
            <a:spLocks noGrp="1"/>
          </p:cNvSpPr>
          <p:nvPr>
            <p:ph type="body" idx="4294967295"/>
          </p:nvPr>
        </p:nvSpPr>
        <p:spPr>
          <a:xfrm>
            <a:off x="468312" y="1484313"/>
            <a:ext cx="4395791" cy="4052887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pt-BR" sz="2000" b="1" dirty="0" smtClean="0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pt-BR" dirty="0" smtClean="0"/>
              <a:t>Problema</a:t>
            </a:r>
          </a:p>
          <a:p>
            <a:r>
              <a:rPr lang="pt-BR" dirty="0" smtClean="0"/>
              <a:t>Incerteza</a:t>
            </a:r>
          </a:p>
          <a:p>
            <a:r>
              <a:rPr lang="pt-BR" dirty="0" err="1" smtClean="0"/>
              <a:t>Dempster-Shafer</a:t>
            </a:r>
            <a:endParaRPr lang="pt-BR" dirty="0" smtClean="0"/>
          </a:p>
          <a:p>
            <a:r>
              <a:rPr lang="pt-BR" dirty="0" err="1" smtClean="0"/>
              <a:t>Dezert-Smarandach</a:t>
            </a:r>
            <a:endParaRPr lang="pt-BR" dirty="0" smtClean="0"/>
          </a:p>
          <a:p>
            <a:r>
              <a:rPr lang="pt-BR" dirty="0" smtClean="0"/>
              <a:t>Trabalhos Relacionados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343400" y="1052513"/>
            <a:ext cx="457200" cy="441325"/>
          </a:xfrm>
        </p:spPr>
        <p:txBody>
          <a:bodyPr/>
          <a:lstStyle/>
          <a:p>
            <a:pPr>
              <a:defRPr/>
            </a:pPr>
            <a:fld id="{C71F31BA-3FE8-4746-9CCE-C43B22E3C017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13318" name="Title 1"/>
          <p:cNvSpPr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pt-BR" sz="3300">
                <a:solidFill>
                  <a:srgbClr val="7B9899"/>
                </a:solidFill>
                <a:latin typeface="Georgia" pitchFamily="18" charset="0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C347B-F628-4B71-882E-B8538F77D656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16090" y="2892208"/>
            <a:ext cx="5075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Trabalhos Relacionados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21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dirty="0" smtClean="0"/>
              <a:t>Proposta por </a:t>
            </a:r>
            <a:r>
              <a:rPr lang="pt-BR" dirty="0" err="1" smtClean="0"/>
              <a:t>Siartelis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, descreve a utilização da teoria da evidência de </a:t>
            </a:r>
            <a:r>
              <a:rPr lang="pt-BR" dirty="0" err="1" smtClean="0"/>
              <a:t>Dempster-Shafer</a:t>
            </a:r>
            <a:r>
              <a:rPr lang="pt-BR" dirty="0" smtClean="0"/>
              <a:t> na elaboração de um sistemas de </a:t>
            </a:r>
            <a:r>
              <a:rPr lang="pt-BR" dirty="0" err="1" smtClean="0"/>
              <a:t>DDoS</a:t>
            </a:r>
            <a:r>
              <a:rPr lang="pt-BR" dirty="0" smtClean="0"/>
              <a:t>. </a:t>
            </a:r>
          </a:p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dirty="0" smtClean="0"/>
              <a:t>Fazendo uso dos dados fornecidos por múltiplos sensores, este trabalho emprega a TDS como arcabouço para a criação de um mecanismo (</a:t>
            </a:r>
            <a:r>
              <a:rPr lang="pt-BR" dirty="0" err="1" smtClean="0"/>
              <a:t>engine</a:t>
            </a:r>
            <a:r>
              <a:rPr lang="pt-BR" dirty="0" smtClean="0"/>
              <a:t>) de fusão de dados </a:t>
            </a:r>
            <a:r>
              <a:rPr lang="pt-BR" dirty="0" err="1" smtClean="0"/>
              <a:t>multisensor</a:t>
            </a:r>
            <a:r>
              <a:rPr lang="pt-BR" dirty="0" smtClean="0"/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406369"/>
            <a:ext cx="8534400" cy="7588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novel approach for a Distributed Denial of Service Detection </a:t>
            </a:r>
            <a:r>
              <a:rPr lang="en-US" dirty="0" smtClean="0"/>
              <a:t>Engine</a:t>
            </a:r>
            <a:endParaRPr lang="pt-B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22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406369"/>
            <a:ext cx="8534400" cy="7588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novel approach for a Distributed Denial of Service Detection </a:t>
            </a:r>
            <a:r>
              <a:rPr lang="en-US" dirty="0" smtClean="0"/>
              <a:t>Engine</a:t>
            </a:r>
            <a:endParaRPr lang="pt-B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249317" y="2552688"/>
          <a:ext cx="6677453" cy="2592423"/>
        </p:xfrm>
        <a:graphic>
          <a:graphicData uri="http://schemas.openxmlformats.org/presentationml/2006/ole">
            <p:oleObj spid="_x0000_s43010" name="Visio" r:id="rId3" imgW="9985248" imgH="389001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23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dirty="0" smtClean="0"/>
              <a:t>O </a:t>
            </a:r>
            <a:r>
              <a:rPr lang="pt-BR" dirty="0" smtClean="0"/>
              <a:t>método proposto por Chen e </a:t>
            </a:r>
            <a:r>
              <a:rPr lang="pt-BR" dirty="0" err="1" smtClean="0"/>
              <a:t>Aickelin</a:t>
            </a:r>
            <a:r>
              <a:rPr lang="pt-BR" dirty="0" smtClean="0"/>
              <a:t> [24] descreve a utilização da fusão de dados em um sistema para detecção de trafego anômalo. </a:t>
            </a:r>
          </a:p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dirty="0" smtClean="0"/>
              <a:t>O </a:t>
            </a:r>
            <a:r>
              <a:rPr lang="pt-BR" dirty="0" smtClean="0"/>
              <a:t>sistema possui um mecanismo capaz de “aprender” as características fundamentais do ambiente e, desta forma, gerar inferências sobre o estado da rede. </a:t>
            </a:r>
          </a:p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406369"/>
            <a:ext cx="8534400" cy="758825"/>
          </a:xfrm>
        </p:spPr>
        <p:txBody>
          <a:bodyPr/>
          <a:lstStyle/>
          <a:p>
            <a:r>
              <a:rPr lang="en-US" dirty="0" smtClean="0"/>
              <a:t>Anomaly </a:t>
            </a:r>
            <a:r>
              <a:rPr lang="en-US" dirty="0" smtClean="0"/>
              <a:t>Detection Using the </a:t>
            </a:r>
            <a:r>
              <a:rPr lang="en-US" dirty="0" err="1" smtClean="0"/>
              <a:t>Dempster</a:t>
            </a:r>
            <a:r>
              <a:rPr lang="en-US" dirty="0" smtClean="0"/>
              <a:t>-Shafer Method</a:t>
            </a:r>
            <a:endParaRPr lang="pt-B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24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406369"/>
            <a:ext cx="8534400" cy="758825"/>
          </a:xfrm>
        </p:spPr>
        <p:txBody>
          <a:bodyPr/>
          <a:lstStyle/>
          <a:p>
            <a:r>
              <a:rPr lang="en-US" dirty="0" smtClean="0"/>
              <a:t>Anomaly </a:t>
            </a:r>
            <a:r>
              <a:rPr lang="en-US" dirty="0" smtClean="0"/>
              <a:t>Detection Using the </a:t>
            </a:r>
            <a:r>
              <a:rPr lang="en-US" dirty="0" err="1" smtClean="0"/>
              <a:t>Dempster</a:t>
            </a:r>
            <a:r>
              <a:rPr lang="en-US" dirty="0" smtClean="0"/>
              <a:t>-Shafer Method</a:t>
            </a:r>
            <a:endParaRPr lang="pt-B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2016090" y="1822428"/>
          <a:ext cx="5111820" cy="4330314"/>
        </p:xfrm>
        <a:graphic>
          <a:graphicData uri="http://schemas.openxmlformats.org/presentationml/2006/ole">
            <p:oleObj spid="_x0000_s44033" name="Visio" r:id="rId3" imgW="7495413" imgH="643089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25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dirty="0" smtClean="0"/>
              <a:t>O </a:t>
            </a:r>
            <a:r>
              <a:rPr lang="pt-BR" dirty="0" smtClean="0"/>
              <a:t>IDSDMF, proposto por </a:t>
            </a:r>
            <a:r>
              <a:rPr lang="pt-BR" dirty="0" err="1" smtClean="0"/>
              <a:t>Tian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</a:t>
            </a:r>
            <a:r>
              <a:rPr lang="pt-BR" dirty="0" smtClean="0"/>
              <a:t>., </a:t>
            </a:r>
            <a:r>
              <a:rPr lang="pt-BR" dirty="0" smtClean="0"/>
              <a:t>é um modelo que descreve o uso de um mecanismo de fusão de dados baseado na teoria da evidência de </a:t>
            </a:r>
            <a:r>
              <a:rPr lang="pt-BR" dirty="0" err="1" smtClean="0"/>
              <a:t>Dempster-Shafer</a:t>
            </a:r>
            <a:r>
              <a:rPr lang="pt-BR" dirty="0" smtClean="0"/>
              <a:t> visando minimizar o número de falsos positivos encontrados nos alertas gerados pelos </a:t>
            </a:r>
            <a:r>
              <a:rPr lang="pt-BR" dirty="0" err="1" smtClean="0"/>
              <a:t>IDSs</a:t>
            </a:r>
            <a:r>
              <a:rPr lang="pt-BR" dirty="0" smtClean="0"/>
              <a:t> espalhados pela rede.</a:t>
            </a:r>
          </a:p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406369"/>
            <a:ext cx="8534400" cy="758825"/>
          </a:xfrm>
        </p:spPr>
        <p:txBody>
          <a:bodyPr/>
          <a:lstStyle/>
          <a:p>
            <a:r>
              <a:rPr lang="en-US" dirty="0" smtClean="0"/>
              <a:t>DS </a:t>
            </a:r>
            <a:r>
              <a:rPr lang="en-US" dirty="0" smtClean="0"/>
              <a:t>Evidence Theory and its Data Fusion Application in Intrusion Detection</a:t>
            </a:r>
            <a:endParaRPr lang="pt-BR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26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406369"/>
            <a:ext cx="8534400" cy="758825"/>
          </a:xfrm>
        </p:spPr>
        <p:txBody>
          <a:bodyPr/>
          <a:lstStyle/>
          <a:p>
            <a:r>
              <a:rPr lang="en-US" dirty="0" smtClean="0"/>
              <a:t>DS </a:t>
            </a:r>
            <a:r>
              <a:rPr lang="en-US" dirty="0" smtClean="0"/>
              <a:t>Evidence Theory and its Data Fusion Application in Intrusion Detection</a:t>
            </a:r>
            <a:endParaRPr lang="pt-BR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1468395" y="1858941"/>
          <a:ext cx="6316749" cy="4311815"/>
        </p:xfrm>
        <a:graphic>
          <a:graphicData uri="http://schemas.openxmlformats.org/presentationml/2006/ole">
            <p:oleObj spid="_x0000_s46081" name="Visio" r:id="rId3" imgW="10154412" imgH="6922770" progId="Visio.Drawing.11">
              <p:embed/>
            </p:oleObj>
          </a:graphicData>
        </a:graphic>
      </p:graphicFrame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249317" y="2406636"/>
          <a:ext cx="6681879" cy="2920556"/>
        </p:xfrm>
        <a:graphic>
          <a:graphicData uri="http://schemas.openxmlformats.org/presentationml/2006/ole">
            <p:oleObj spid="_x0000_s46083" name="Visio" r:id="rId4" imgW="9478137" imgH="414947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27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Dempster</a:t>
            </a:r>
            <a:r>
              <a:rPr lang="en-US" sz="2000" dirty="0" smtClean="0"/>
              <a:t>, A. P. (1967) Upper and Lower Probabilities Induced by a </a:t>
            </a:r>
            <a:r>
              <a:rPr lang="en-US" sz="2000" dirty="0" err="1" smtClean="0"/>
              <a:t>Multivalued</a:t>
            </a:r>
            <a:r>
              <a:rPr lang="en-US" sz="2000" dirty="0" smtClean="0"/>
              <a:t> Mapping.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i="1" dirty="0" smtClean="0"/>
              <a:t>Annals Mathematics Statistics</a:t>
            </a:r>
            <a:r>
              <a:rPr lang="en-US" sz="2000" dirty="0" smtClean="0"/>
              <a:t>, 38, </a:t>
            </a:r>
            <a:r>
              <a:rPr lang="en-US" sz="2000" dirty="0" err="1" smtClean="0"/>
              <a:t>páginas</a:t>
            </a:r>
            <a:r>
              <a:rPr lang="en-US" sz="2000" dirty="0" smtClean="0"/>
              <a:t> 325-339</a:t>
            </a:r>
            <a:r>
              <a:rPr lang="en-US" sz="2000" dirty="0" smtClean="0"/>
              <a:t>.</a:t>
            </a:r>
          </a:p>
          <a:p>
            <a:endParaRPr lang="pt-BR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Dempster</a:t>
            </a:r>
            <a:r>
              <a:rPr lang="en-US" sz="2000" dirty="0" smtClean="0"/>
              <a:t>, A. P. (1967) Upper and Lower Probability Inferences Based on a Sample from a Finite </a:t>
            </a:r>
            <a:r>
              <a:rPr lang="en-US" sz="2000" dirty="0" err="1" smtClean="0"/>
              <a:t>Univariate</a:t>
            </a:r>
            <a:r>
              <a:rPr lang="en-US" sz="2000" dirty="0" smtClean="0"/>
              <a:t> Population.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Biometrika</a:t>
            </a:r>
            <a:r>
              <a:rPr lang="en-US" sz="2000" dirty="0" smtClean="0"/>
              <a:t>, 54, </a:t>
            </a:r>
            <a:r>
              <a:rPr lang="en-US" sz="2000" dirty="0" err="1" smtClean="0"/>
              <a:t>páginas</a:t>
            </a:r>
            <a:r>
              <a:rPr lang="en-US" sz="2000" dirty="0" smtClean="0"/>
              <a:t> 515-528</a:t>
            </a:r>
            <a:r>
              <a:rPr lang="en-US" sz="2000" dirty="0" smtClean="0"/>
              <a:t>.</a:t>
            </a:r>
          </a:p>
          <a:p>
            <a:endParaRPr lang="pt-BR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Shafer, G. (1976) </a:t>
            </a:r>
            <a:r>
              <a:rPr lang="en-US" sz="2000" i="1" dirty="0" smtClean="0"/>
              <a:t>A </a:t>
            </a:r>
            <a:r>
              <a:rPr lang="en-US" sz="2000" i="1" dirty="0" err="1" smtClean="0"/>
              <a:t>mathemathical</a:t>
            </a:r>
            <a:r>
              <a:rPr lang="en-US" sz="2000" i="1" dirty="0" smtClean="0"/>
              <a:t> theory of evidence</a:t>
            </a:r>
            <a:r>
              <a:rPr lang="en-US" sz="2000" dirty="0" smtClean="0"/>
              <a:t>. Princeton, Princeton University Press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Chen</a:t>
            </a:r>
            <a:r>
              <a:rPr lang="en-US" sz="2000" dirty="0" smtClean="0"/>
              <a:t>, Q., and </a:t>
            </a:r>
            <a:r>
              <a:rPr lang="en-US" sz="2000" dirty="0" err="1" smtClean="0"/>
              <a:t>Aickelin</a:t>
            </a:r>
            <a:r>
              <a:rPr lang="en-US" sz="2000" dirty="0" smtClean="0"/>
              <a:t>, U. (2006) Anomaly Detection Using the </a:t>
            </a:r>
            <a:r>
              <a:rPr lang="en-US" sz="2000" dirty="0" err="1" smtClean="0"/>
              <a:t>Dempster</a:t>
            </a:r>
            <a:r>
              <a:rPr lang="en-US" sz="2000" dirty="0" smtClean="0"/>
              <a:t>-Shafer Method.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i="1" dirty="0" smtClean="0"/>
              <a:t>International Conference on Data Mining, DMIN 2006</a:t>
            </a:r>
            <a:r>
              <a:rPr lang="en-US" sz="2000" dirty="0" smtClean="0"/>
              <a:t>, Las Vegas, Nevada, USA.</a:t>
            </a:r>
            <a:endParaRPr lang="pt-BR" sz="2000" dirty="0" smtClean="0"/>
          </a:p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406369"/>
            <a:ext cx="8534400" cy="758825"/>
          </a:xfrm>
        </p:spPr>
        <p:txBody>
          <a:bodyPr/>
          <a:lstStyle/>
          <a:p>
            <a:r>
              <a:rPr lang="en-US" dirty="0" err="1" smtClean="0"/>
              <a:t>Referências</a:t>
            </a:r>
            <a:endParaRPr lang="pt-BR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28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Tian</a:t>
            </a:r>
            <a:r>
              <a:rPr lang="en-US" sz="2000" dirty="0" smtClean="0"/>
              <a:t>, J., Zhao, W, Du, R., e Zhang, Z. (2005) D-S Evidence Theory and its Data Fusion Application in Intrusion Detection.</a:t>
            </a:r>
            <a:r>
              <a:rPr lang="en-US" sz="2000" b="1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i="1" dirty="0" smtClean="0"/>
              <a:t>The Sixth International Conference on Parallel and Distributed Computing Applications and Technologies</a:t>
            </a:r>
            <a:r>
              <a:rPr lang="en-US" sz="2000" dirty="0" smtClean="0"/>
              <a:t>. </a:t>
            </a:r>
            <a:r>
              <a:rPr lang="en-US" sz="2000" dirty="0" err="1" smtClean="0"/>
              <a:t>Páginas</a:t>
            </a:r>
            <a:r>
              <a:rPr lang="en-US" sz="2000" dirty="0" smtClean="0"/>
              <a:t> 115 </a:t>
            </a:r>
            <a:r>
              <a:rPr lang="en-US" sz="2000" dirty="0" smtClean="0"/>
              <a:t>– 119,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http://fs.gallup.unm.edu//</a:t>
            </a:r>
            <a:r>
              <a:rPr lang="en-US" sz="2000" dirty="0" smtClean="0">
                <a:hlinkClick r:id="rId2"/>
              </a:rPr>
              <a:t>DSmT.htm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Dezert</a:t>
            </a:r>
            <a:r>
              <a:rPr lang="en-US" sz="2000" dirty="0" smtClean="0"/>
              <a:t>, J., </a:t>
            </a:r>
            <a:r>
              <a:rPr lang="pt-BR" sz="2000" dirty="0" err="1" smtClean="0"/>
              <a:t>Smarandache</a:t>
            </a:r>
            <a:r>
              <a:rPr lang="pt-BR" sz="2000" dirty="0" smtClean="0"/>
              <a:t>, F. - </a:t>
            </a:r>
            <a:r>
              <a:rPr lang="pt-BR" sz="2000" dirty="0" err="1" smtClean="0"/>
              <a:t>An</a:t>
            </a:r>
            <a:r>
              <a:rPr lang="pt-BR" sz="2000" dirty="0" smtClean="0"/>
              <a:t> </a:t>
            </a:r>
            <a:r>
              <a:rPr lang="pt-BR" sz="2000" dirty="0" err="1" smtClean="0"/>
              <a:t>introduction</a:t>
            </a:r>
            <a:r>
              <a:rPr lang="pt-BR" sz="2000" dirty="0" smtClean="0"/>
              <a:t> to </a:t>
            </a:r>
            <a:r>
              <a:rPr lang="pt-BR" sz="2000" dirty="0" err="1" smtClean="0"/>
              <a:t>DSmT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pt-BR" sz="2000" dirty="0" smtClean="0"/>
          </a:p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1625" y="406369"/>
            <a:ext cx="8534400" cy="758825"/>
          </a:xfrm>
        </p:spPr>
        <p:txBody>
          <a:bodyPr/>
          <a:lstStyle/>
          <a:p>
            <a:r>
              <a:rPr lang="en-US" dirty="0" err="1" smtClean="0"/>
              <a:t>Referências</a:t>
            </a:r>
            <a:endParaRPr lang="pt-BR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4294967295"/>
          </p:nvPr>
        </p:nvSpPr>
        <p:spPr>
          <a:xfrm>
            <a:off x="3059113" y="3681413"/>
            <a:ext cx="5784850" cy="1331912"/>
          </a:xfrm>
        </p:spPr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Maio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2009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906588" y="2265351"/>
            <a:ext cx="5186362" cy="1017597"/>
          </a:xfrm>
        </p:spPr>
        <p:txBody>
          <a:bodyPr/>
          <a:lstStyle/>
          <a:p>
            <a:pPr eaLnBrk="1" hangingPunct="1"/>
            <a:r>
              <a:rPr lang="pt-BR" sz="2800" dirty="0" smtClean="0"/>
              <a:t>Técnicas de Modelagem de Dados</a:t>
            </a:r>
            <a:endParaRPr lang="en-US" sz="2800" dirty="0" smtClean="0">
              <a:latin typeface="Georgia" pitchFamily="18" charset="0"/>
            </a:endParaRPr>
          </a:p>
        </p:txBody>
      </p:sp>
      <p:sp>
        <p:nvSpPr>
          <p:cNvPr id="12292" name="Rectangle 14"/>
          <p:cNvSpPr>
            <a:spLocks noChangeArrowheads="1"/>
          </p:cNvSpPr>
          <p:nvPr/>
        </p:nvSpPr>
        <p:spPr bwMode="auto">
          <a:xfrm>
            <a:off x="0" y="7938"/>
            <a:ext cx="9144000" cy="194468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4000"/>
          </a:p>
        </p:txBody>
      </p:sp>
      <p:pic>
        <p:nvPicPr>
          <p:cNvPr id="12293" name="Picture 2" descr="LOGO_GPRT_1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5084763"/>
            <a:ext cx="11144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176713" y="5911884"/>
            <a:ext cx="4656137" cy="57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pt-BR" sz="2200" dirty="0"/>
              <a:t>Bruno Filipe de Oliveira </a:t>
            </a:r>
            <a:r>
              <a:rPr lang="pt-BR" sz="2200" dirty="0" smtClean="0"/>
              <a:t>Lins</a:t>
            </a:r>
            <a:endParaRPr lang="pt-B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8395" y="5473728"/>
            <a:ext cx="19526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Georgia" pitchFamily="18" charset="0"/>
              </a:rPr>
              <a:t>Problema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BR" sz="3200" dirty="0" smtClean="0"/>
              <a:t>Sistemas baseados em conhecimento devem ser capazes de representar, manipular e comunicar dados</a:t>
            </a:r>
          </a:p>
          <a:p>
            <a:pPr algn="just"/>
            <a:r>
              <a:rPr lang="pt-BR" sz="3200" dirty="0" smtClean="0"/>
              <a:t>Devem estar preparados para modelar e tratar dados considerados imperfeitos</a:t>
            </a:r>
            <a:endParaRPr lang="pt-BR" sz="2900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742950" lvl="1" indent="-285750"/>
            <a:endParaRPr lang="pt-BR" sz="2400" dirty="0" smtClean="0">
              <a:latin typeface="Georgia" pitchFamily="18" charset="0"/>
            </a:endParaRPr>
          </a:p>
          <a:p>
            <a:pPr marL="742950" lvl="1" indent="-285750"/>
            <a:endParaRPr lang="pt-BR" sz="2300" dirty="0" smtClean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/>
          <a:p>
            <a:pPr>
              <a:defRPr/>
            </a:pPr>
            <a:fld id="{ABDF1AA9-5C2C-49A1-A85D-2CF53B74D4B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>
                <a:latin typeface="Georgia" pitchFamily="18" charset="0"/>
              </a:rPr>
              <a:t>Incerteza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pt-BR" sz="3200" dirty="0" smtClean="0"/>
              <a:t>A incerteza em um problema ocorre sempre que as informação pertinente a situação sejam deficientes em algum aspecto</a:t>
            </a:r>
          </a:p>
          <a:p>
            <a:pPr algn="just"/>
            <a:r>
              <a:rPr lang="pt-BR" sz="3200" dirty="0" smtClean="0"/>
              <a:t>Essa deficiência pode ser causada por uma informação incompleta, imprecisa, vaga, incerta, contraditória, entre outros motivos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FAB2B2CF-C963-4596-8897-8A62ABEFB775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4</a:t>
            </a:fld>
            <a:endParaRPr lang="pt-BR" sz="160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C347B-F628-4B71-882E-B8538F77D656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016090" y="2892208"/>
            <a:ext cx="5075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err="1" smtClean="0"/>
              <a:t>Dempster-Shafer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Dempster-Shafer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C347B-F628-4B71-882E-B8538F77D656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 smtClean="0">
                <a:latin typeface="+mn-lt"/>
                <a:cs typeface="+mn-cs"/>
              </a:rPr>
              <a:t>Originou-se com o trabalho de </a:t>
            </a:r>
            <a:r>
              <a:rPr lang="pt-BR" sz="3200" dirty="0" err="1" smtClean="0">
                <a:latin typeface="+mn-lt"/>
                <a:cs typeface="+mn-cs"/>
              </a:rPr>
              <a:t>Dempster</a:t>
            </a:r>
            <a:r>
              <a:rPr lang="pt-BR" sz="3200" dirty="0" smtClean="0">
                <a:latin typeface="+mn-lt"/>
                <a:cs typeface="+mn-cs"/>
              </a:rPr>
              <a:t> sobre probabilidades inferior e superior e teve continuidade com os trabalhos de </a:t>
            </a:r>
            <a:r>
              <a:rPr lang="pt-BR" sz="3200" dirty="0" err="1" smtClean="0">
                <a:latin typeface="+mn-lt"/>
                <a:cs typeface="+mn-cs"/>
              </a:rPr>
              <a:t>Shafer</a:t>
            </a:r>
            <a:r>
              <a:rPr lang="pt-BR" sz="3200" dirty="0" smtClean="0">
                <a:latin typeface="+mn-lt"/>
                <a:cs typeface="+mn-cs"/>
              </a:rPr>
              <a:t> , que refinou e estendeu as idéias de  </a:t>
            </a:r>
            <a:r>
              <a:rPr lang="pt-BR" sz="3200" dirty="0" err="1" smtClean="0">
                <a:latin typeface="+mn-lt"/>
                <a:cs typeface="+mn-cs"/>
              </a:rPr>
              <a:t>Dempster</a:t>
            </a:r>
            <a:r>
              <a:rPr lang="pt-BR" sz="3200" dirty="0" smtClean="0">
                <a:latin typeface="+mn-lt"/>
                <a:cs typeface="+mn-cs"/>
              </a:rPr>
              <a:t>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tabLst/>
              <a:defRPr/>
            </a:pPr>
            <a:endParaRPr kumimoji="0" lang="pt-B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Dempster-Shafer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C347B-F628-4B71-882E-B8538F77D656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 smtClean="0">
                <a:latin typeface="+mn-lt"/>
                <a:cs typeface="+mn-cs"/>
              </a:rPr>
              <a:t>Provêm métodos simples de combinar evidências oriundas de diferentes fontes sem a necessidade de um conhecimento a priori de suas distribuições de probabilidade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tabLst/>
              <a:defRPr/>
            </a:pPr>
            <a:endParaRPr kumimoji="0" lang="pt-B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CA6CB802-E595-4213-8967-FCB22C3CF35F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8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2700">
                <a:latin typeface="Georgia" pitchFamily="18" charset="0"/>
              </a:rPr>
              <a:t>Frame de discernimento – </a:t>
            </a:r>
            <a:r>
              <a:rPr lang="pt-BR">
                <a:latin typeface="Symbol" pitchFamily="18" charset="2"/>
              </a:rPr>
              <a:t>Q</a:t>
            </a:r>
            <a:endParaRPr lang="pt-BR">
              <a:solidFill>
                <a:schemeClr val="tx2"/>
              </a:solidFill>
              <a:latin typeface="Georgia" pitchFamily="18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sz="230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7414" name="Rectangle 2"/>
          <p:cNvSpPr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pt-BR" sz="3300">
                <a:solidFill>
                  <a:srgbClr val="7B9899"/>
                </a:solidFill>
                <a:latin typeface="Georgia" pitchFamily="18" charset="0"/>
              </a:rPr>
              <a:t>Conceitos Básicos</a:t>
            </a:r>
          </a:p>
        </p:txBody>
      </p:sp>
      <p:pic>
        <p:nvPicPr>
          <p:cNvPr id="17415" name="Imagem 1" descr="FR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325" y="2133600"/>
            <a:ext cx="572452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4333875" y="101917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5C9E7772-2B5D-45A7-9E22-330F9D1AA579}" type="slidenum">
              <a:rPr lang="pt-BR" sz="1600">
                <a:solidFill>
                  <a:schemeClr val="accent3">
                    <a:shade val="75000"/>
                  </a:schemeClr>
                </a:solidFill>
                <a:latin typeface="Tahoma" charset="0"/>
                <a:cs typeface="+mn-cs"/>
              </a:rPr>
              <a:pPr algn="ctr">
                <a:defRPr/>
              </a:pPr>
              <a:t>9</a:t>
            </a:fld>
            <a:endParaRPr lang="pt-BR" sz="1600" dirty="0">
              <a:solidFill>
                <a:schemeClr val="accent3">
                  <a:shade val="75000"/>
                </a:schemeClr>
              </a:solidFill>
              <a:latin typeface="Tahoma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>
                <a:latin typeface="Georgia" pitchFamily="18" charset="0"/>
                <a:hlinkClick r:id="rId2" action="ppaction://hlinksldjump"/>
              </a:rPr>
              <a:t>Atribuição de probabilidade básica – </a:t>
            </a:r>
            <a:r>
              <a:rPr lang="pt-BR" sz="3200" dirty="0" err="1">
                <a:latin typeface="Georgia" pitchFamily="18" charset="0"/>
                <a:hlinkClick r:id="rId2" action="ppaction://hlinksldjump"/>
              </a:rPr>
              <a:t>bpa</a:t>
            </a:r>
            <a:endParaRPr lang="pt-BR" sz="3200" dirty="0">
              <a:latin typeface="Georgia" pitchFamily="18" charset="0"/>
            </a:endParaRPr>
          </a:p>
          <a:p>
            <a:pPr marL="742950" lvl="1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>
                <a:latin typeface="Georgia" pitchFamily="18" charset="0"/>
              </a:rPr>
              <a:t>Indica a crença em determinada hipótese</a:t>
            </a:r>
          </a:p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>
                <a:latin typeface="Georgia" pitchFamily="18" charset="0"/>
                <a:hlinkClick r:id="rId3" action="ppaction://hlinksldjump"/>
              </a:rPr>
              <a:t>Função de Crença – bel</a:t>
            </a:r>
            <a:r>
              <a:rPr lang="pt-BR" sz="3200" dirty="0" smtClean="0">
                <a:latin typeface="Georgia" pitchFamily="18" charset="0"/>
                <a:hlinkClick r:id="rId3" action="ppaction://hlinksldjump"/>
              </a:rPr>
              <a:t>()</a:t>
            </a:r>
            <a:endParaRPr lang="pt-BR" sz="3200" dirty="0">
              <a:latin typeface="Georgia" pitchFamily="18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>
                <a:latin typeface="Georgia" pitchFamily="18" charset="0"/>
              </a:rPr>
              <a:t>Total de crença atribuída a um determinado subconjunto de</a:t>
            </a:r>
            <a:r>
              <a:rPr lang="pt-BR" dirty="0">
                <a:latin typeface="Symbol" pitchFamily="18" charset="2"/>
              </a:rPr>
              <a:t> Q</a:t>
            </a:r>
          </a:p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pt-BR" sz="3200" dirty="0">
                <a:latin typeface="Georgia" pitchFamily="18" charset="0"/>
                <a:hlinkClick r:id="rId4" action="ppaction://hlinksldjump"/>
              </a:rPr>
              <a:t>Plausibilidade – </a:t>
            </a:r>
            <a:r>
              <a:rPr lang="pt-BR" sz="3200" dirty="0" err="1">
                <a:latin typeface="Georgia" pitchFamily="18" charset="0"/>
                <a:hlinkClick r:id="rId4" action="ppaction://hlinksldjump"/>
              </a:rPr>
              <a:t>pl</a:t>
            </a:r>
            <a:r>
              <a:rPr lang="pt-BR" sz="3200" dirty="0">
                <a:latin typeface="Georgia" pitchFamily="18" charset="0"/>
                <a:hlinkClick r:id="rId4" action="ppaction://hlinksldjump"/>
              </a:rPr>
              <a:t>()</a:t>
            </a:r>
            <a:endParaRPr lang="pt-BR" sz="3200" dirty="0">
              <a:latin typeface="Georgia" pitchFamily="18" charset="0"/>
            </a:endParaRPr>
          </a:p>
          <a:p>
            <a:pPr marL="742950" lvl="1" indent="-285750" algn="just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pt-BR" dirty="0">
                <a:latin typeface="Georgia" pitchFamily="18" charset="0"/>
              </a:rPr>
              <a:t>Quantidade máxima de crença que pode ser atribuída a um determinado subconjunto de </a:t>
            </a:r>
            <a:r>
              <a:rPr lang="pt-BR" dirty="0" smtClean="0">
                <a:latin typeface="Symbol" pitchFamily="18" charset="2"/>
              </a:rPr>
              <a:t>Q</a:t>
            </a:r>
            <a:endParaRPr lang="pt-BR" dirty="0">
              <a:solidFill>
                <a:schemeClr val="tx2"/>
              </a:solidFill>
              <a:latin typeface="Georgia" pitchFamily="18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pt-BR" sz="2300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54276" name="Rectangle 2"/>
          <p:cNvSpPr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pt-BR" sz="3300">
                <a:solidFill>
                  <a:srgbClr val="7B9899"/>
                </a:solidFill>
                <a:latin typeface="Georgia" pitchFamily="18" charset="0"/>
              </a:rPr>
              <a:t>Conceitos Básicos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8_Cívic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22387</TotalTime>
  <Words>906</Words>
  <Application>Microsoft Office PowerPoint</Application>
  <PresentationFormat>Apresentação na tela (4:3)</PresentationFormat>
  <Paragraphs>155</Paragraphs>
  <Slides>29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1" baseType="lpstr">
      <vt:lpstr>8_Cívico</vt:lpstr>
      <vt:lpstr>Microsoft Office Visio Drawing</vt:lpstr>
      <vt:lpstr>Técnicas de Modelagem de Dados</vt:lpstr>
      <vt:lpstr>Slide 2</vt:lpstr>
      <vt:lpstr>Problema</vt:lpstr>
      <vt:lpstr>Incerteza</vt:lpstr>
      <vt:lpstr>Slide 5</vt:lpstr>
      <vt:lpstr>Dempster-Shafer</vt:lpstr>
      <vt:lpstr>Dempster-Shafer</vt:lpstr>
      <vt:lpstr>Slide 8</vt:lpstr>
      <vt:lpstr>Slide 9</vt:lpstr>
      <vt:lpstr>Slide 10</vt:lpstr>
      <vt:lpstr>Slide 11</vt:lpstr>
      <vt:lpstr>Slide 12</vt:lpstr>
      <vt:lpstr>Dempster-Shafer</vt:lpstr>
      <vt:lpstr>Slide 14</vt:lpstr>
      <vt:lpstr>Dezert-Smarandach</vt:lpstr>
      <vt:lpstr>Dezert-Smarandach</vt:lpstr>
      <vt:lpstr>Dezert-Smarandach</vt:lpstr>
      <vt:lpstr>Dezert-Smarandach</vt:lpstr>
      <vt:lpstr>Dezert-Smarandach</vt:lpstr>
      <vt:lpstr>Slide 20</vt:lpstr>
      <vt:lpstr>A novel approach for a Distributed Denial of Service Detection Engine</vt:lpstr>
      <vt:lpstr>A novel approach for a Distributed Denial of Service Detection Engine</vt:lpstr>
      <vt:lpstr>Anomaly Detection Using the Dempster-Shafer Method</vt:lpstr>
      <vt:lpstr>Anomaly Detection Using the Dempster-Shafer Method</vt:lpstr>
      <vt:lpstr>DS Evidence Theory and its Data Fusion Application in Intrusion Detection</vt:lpstr>
      <vt:lpstr>DS Evidence Theory and its Data Fusion Application in Intrusion Detection</vt:lpstr>
      <vt:lpstr>Referências</vt:lpstr>
      <vt:lpstr>Referências</vt:lpstr>
      <vt:lpstr>Técnicas de Modelagem de Dados</vt:lpstr>
    </vt:vector>
  </TitlesOfParts>
  <Manager>Djamel Sadok / Stenio Fernandes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BTMA Phase 2</dc:title>
  <dc:creator>GPRT - UFPE</dc:creator>
  <cp:lastModifiedBy>GPRT</cp:lastModifiedBy>
  <cp:revision>2103</cp:revision>
  <dcterms:created xsi:type="dcterms:W3CDTF">2000-06-06T00:11:16Z</dcterms:created>
  <dcterms:modified xsi:type="dcterms:W3CDTF">2009-05-06T18:05:21Z</dcterms:modified>
  <cp:category>Meeting</cp:category>
</cp:coreProperties>
</file>