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68" r:id="rId3"/>
    <p:sldId id="263" r:id="rId4"/>
    <p:sldId id="272" r:id="rId5"/>
    <p:sldId id="264" r:id="rId6"/>
    <p:sldId id="265" r:id="rId7"/>
    <p:sldId id="275" r:id="rId8"/>
    <p:sldId id="276" r:id="rId9"/>
    <p:sldId id="266" r:id="rId10"/>
    <p:sldId id="274" r:id="rId11"/>
    <p:sldId id="279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AFF07ED-13EC-4A20-82FC-6B404D0A3E3F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8CE8BD0-230E-4574-9620-B91593005C4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7FC663-B8C9-4454-AD7D-2A67EB06E2E3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8F4FB4-1AF4-42B8-9919-8B9C4AADB7B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391E20-5D88-4D0B-8902-34515CBF7523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B3731B-5B9B-4E91-821D-7CCF7F4A012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41042D3-12D7-4104-8EAD-C115F1405098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7C389B-DE52-4165-88B4-D041F764C1D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CFB3E86-FAE7-4644-B77C-B81F20E4462C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CEEA8C-C650-4542-9445-0100592DBCF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47A8F6-9099-4A72-9137-B8D294B0C5BE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90055F-1205-49AF-87D4-850D00B2B0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C94681-189A-4993-89F2-69509C168D67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9D08EC-F976-4C76-AA22-1A97444E848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12FBD2-49BA-4E01-86CF-7D76E52A929E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C8B380-A896-42E1-B556-2AA7E14AEAB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6E5B53-223A-4CFB-861F-639D62750683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44B58D-D6D9-4A8F-9DCF-A20F4E0350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E55D93B-7F05-4284-BF25-C9001B1870E3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98FE9C-4E1F-47B6-960F-89EF3DC6A11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22DDC47-C306-45D9-A8A7-765A4AFAD8DF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7E4DE4-C42B-412F-9B93-8574598A4DA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2B47040-B2BE-434D-AA1D-67491EB2F550}" type="datetimeFigureOut">
              <a:rPr lang="pt-BR" smtClean="0"/>
              <a:pPr>
                <a:defRPr/>
              </a:pPr>
              <a:t>29/03/2011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592036D-B3DC-46CA-8563-5C5A795B44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1752601"/>
            <a:ext cx="8101042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Requisitos e Casos de Uso</a:t>
            </a:r>
            <a:endParaRPr lang="pt-BR" dirty="0"/>
          </a:p>
        </p:txBody>
      </p:sp>
      <p:sp>
        <p:nvSpPr>
          <p:cNvPr id="8195" name="Subtítulo 2"/>
          <p:cNvSpPr>
            <a:spLocks noGrp="1"/>
          </p:cNvSpPr>
          <p:nvPr>
            <p:ph type="subTitle" idx="1"/>
          </p:nvPr>
        </p:nvSpPr>
        <p:spPr>
          <a:xfrm>
            <a:off x="1385888" y="3886200"/>
            <a:ext cx="6758012" cy="971560"/>
          </a:xfrm>
        </p:spPr>
        <p:txBody>
          <a:bodyPr>
            <a:normAutofit/>
          </a:bodyPr>
          <a:lstStyle/>
          <a:p>
            <a:pPr eaLnBrk="1" hangingPunct="1"/>
            <a:r>
              <a:rPr lang="pt-BR" dirty="0" smtClean="0"/>
              <a:t>Bruno Pinheiro (</a:t>
            </a:r>
            <a:r>
              <a:rPr lang="pt-BR" dirty="0" err="1" smtClean="0"/>
              <a:t>bfp</a:t>
            </a:r>
            <a:r>
              <a:rPr lang="pt-BR" dirty="0" smtClean="0"/>
              <a:t>)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Cadastrar Produto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Diagrama de Caso de Uso</a:t>
            </a:r>
            <a:endParaRPr lang="pt-BR" dirty="0"/>
          </a:p>
        </p:txBody>
      </p:sp>
      <p:pic>
        <p:nvPicPr>
          <p:cNvPr id="5" name="Imagem 4" descr="casosdeu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2214554"/>
            <a:ext cx="4991100" cy="27717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Descrição do Requisito e Diagrama de Caso de Uso</a:t>
            </a:r>
          </a:p>
          <a:p>
            <a:pPr lvl="1"/>
            <a:r>
              <a:rPr lang="pt-BR" dirty="0" smtClean="0"/>
              <a:t>Efetuar </a:t>
            </a:r>
            <a:r>
              <a:rPr lang="pt-BR" dirty="0" err="1" smtClean="0"/>
              <a:t>Login</a:t>
            </a:r>
            <a:endParaRPr lang="pt-BR" dirty="0" smtClean="0"/>
          </a:p>
          <a:p>
            <a:pPr lvl="1"/>
            <a:r>
              <a:rPr lang="pt-BR" dirty="0" smtClean="0"/>
              <a:t>Consultar produto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Exercício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Sistema</a:t>
            </a:r>
          </a:p>
          <a:p>
            <a:pPr lvl="1" eaLnBrk="1" hangingPunct="1"/>
            <a:r>
              <a:rPr lang="pt-BR" dirty="0" smtClean="0"/>
              <a:t>Funcionalidades</a:t>
            </a:r>
          </a:p>
          <a:p>
            <a:pPr eaLnBrk="1" hangingPunct="1"/>
            <a:r>
              <a:rPr lang="pt-BR" dirty="0" smtClean="0"/>
              <a:t>Documento de Requisitos</a:t>
            </a:r>
          </a:p>
          <a:p>
            <a:pPr lvl="1" eaLnBrk="1" hangingPunct="1"/>
            <a:r>
              <a:rPr lang="pt-BR" dirty="0" smtClean="0"/>
              <a:t>Exemplos</a:t>
            </a:r>
          </a:p>
          <a:p>
            <a:pPr eaLnBrk="1" hangingPunct="1"/>
            <a:r>
              <a:rPr lang="pt-BR" dirty="0" smtClean="0"/>
              <a:t>Diagrama de Casos de Uso</a:t>
            </a:r>
          </a:p>
          <a:p>
            <a:pPr lvl="1" eaLnBrk="1" hangingPunct="1"/>
            <a:r>
              <a:rPr lang="pt-BR" dirty="0" smtClean="0"/>
              <a:t>Exemplos</a:t>
            </a:r>
          </a:p>
          <a:p>
            <a:pPr eaLnBrk="1" hangingPunct="1"/>
            <a:r>
              <a:rPr lang="pt-BR" dirty="0" smtClean="0"/>
              <a:t>JUDE</a:t>
            </a:r>
          </a:p>
          <a:p>
            <a:pPr lvl="1" eaLnBrk="1" hangingPunct="1"/>
            <a:r>
              <a:rPr lang="pt-BR" dirty="0" smtClean="0"/>
              <a:t>Exercícios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Roteiro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Cadastrar Produto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Consultar Produto</a:t>
            </a:r>
          </a:p>
          <a:p>
            <a:endParaRPr lang="pt-BR" dirty="0" smtClean="0"/>
          </a:p>
          <a:p>
            <a:r>
              <a:rPr lang="pt-BR" dirty="0" smtClean="0"/>
              <a:t>Efetuar Pedido</a:t>
            </a:r>
          </a:p>
          <a:p>
            <a:endParaRPr lang="pt-BR" dirty="0" smtClean="0"/>
          </a:p>
          <a:p>
            <a:r>
              <a:rPr lang="pt-BR" dirty="0" smtClean="0"/>
              <a:t>Emitir notas</a:t>
            </a:r>
          </a:p>
          <a:p>
            <a:endParaRPr lang="pt-BR" dirty="0" smtClean="0"/>
          </a:p>
          <a:p>
            <a:r>
              <a:rPr lang="pt-BR" dirty="0" smtClean="0"/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Sistema de Supermercado – Funcionalidades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Documento de requisitos – Requisito Não Funcional</a:t>
            </a:r>
            <a:endParaRPr lang="pt-BR" dirty="0"/>
          </a:p>
        </p:txBody>
      </p:sp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1214414" y="2428868"/>
          <a:ext cx="7358114" cy="2214578"/>
        </p:xfrm>
        <a:graphic>
          <a:graphicData uri="http://schemas.openxmlformats.org/drawingml/2006/table">
            <a:tbl>
              <a:tblPr/>
              <a:tblGrid>
                <a:gridCol w="1565556"/>
                <a:gridCol w="5792558"/>
              </a:tblGrid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 err="1">
                          <a:latin typeface="Calibri"/>
                          <a:ea typeface="Calibri"/>
                          <a:cs typeface="Arial"/>
                        </a:rPr>
                        <a:t>Ident</a:t>
                      </a:r>
                      <a:r>
                        <a:rPr lang="pt-BR" sz="1800" dirty="0"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800" b="1">
                          <a:latin typeface="Calibri"/>
                          <a:ea typeface="Times New Roman"/>
                          <a:cs typeface="Arial"/>
                        </a:rPr>
                        <a:t>Descrição</a:t>
                      </a:r>
                      <a:endParaRPr lang="pt-BR" sz="1800" b="1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643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Calibri"/>
                          <a:ea typeface="Calibri"/>
                          <a:cs typeface="Arial"/>
                        </a:rPr>
                        <a:t>RNF/USA-07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latin typeface="Calibri"/>
                          <a:ea typeface="Calibri"/>
                          <a:cs typeface="Arial"/>
                        </a:rPr>
                        <a:t>A interface com o usuário deverá ser amigável e intuitiva para permitir a utilização de todas as funcionalidades do sistema, sem precisar para tanto algum treinamento intensivo prévio.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Documento de requisitos – Requisito Funcional</a:t>
            </a:r>
            <a:endParaRPr lang="pt-BR" dirty="0"/>
          </a:p>
        </p:txBody>
      </p:sp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428596" y="1142984"/>
          <a:ext cx="8501122" cy="5008983"/>
        </p:xfrm>
        <a:graphic>
          <a:graphicData uri="http://schemas.openxmlformats.org/drawingml/2006/table">
            <a:tbl>
              <a:tblPr/>
              <a:tblGrid>
                <a:gridCol w="3057421"/>
                <a:gridCol w="5443701"/>
              </a:tblGrid>
              <a:tr h="223854">
                <a:tc grid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>
                          <a:latin typeface="Calibri"/>
                          <a:ea typeface="Times New Roman"/>
                          <a:cs typeface="Arial"/>
                        </a:rPr>
                        <a:t>RF-03</a:t>
                      </a:r>
                      <a:endParaRPr lang="pt-BR" sz="1400" b="1" dirty="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812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solidFill>
                            <a:srgbClr val="404040"/>
                          </a:solidFill>
                          <a:latin typeface="Calibri"/>
                          <a:ea typeface="Times New Roman"/>
                          <a:cs typeface="Arial"/>
                        </a:rPr>
                        <a:t>Nome:</a:t>
                      </a:r>
                      <a:endParaRPr lang="pt-BR" sz="1400" i="1" dirty="0">
                        <a:solidFill>
                          <a:srgbClr val="40404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Arial"/>
                        </a:rPr>
                        <a:t>Cadastrar Produto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5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solidFill>
                            <a:srgbClr val="404040"/>
                          </a:solidFill>
                          <a:latin typeface="Calibri"/>
                          <a:ea typeface="Times New Roman"/>
                          <a:cs typeface="Arial"/>
                        </a:rPr>
                        <a:t>Descrição:</a:t>
                      </a:r>
                      <a:endParaRPr lang="pt-BR" sz="1400" i="1" dirty="0">
                        <a:solidFill>
                          <a:srgbClr val="40404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Arial"/>
                        </a:rPr>
                        <a:t>O sistema deve inserir um novo </a:t>
                      </a:r>
                      <a:r>
                        <a:rPr lang="pt-BR" sz="1400" dirty="0" smtClean="0">
                          <a:latin typeface="Calibri"/>
                          <a:ea typeface="Calibri"/>
                          <a:cs typeface="Arial"/>
                        </a:rPr>
                        <a:t>produto </a:t>
                      </a:r>
                      <a:r>
                        <a:rPr lang="pt-BR" sz="1400" dirty="0">
                          <a:latin typeface="Calibri"/>
                          <a:ea typeface="Calibri"/>
                          <a:cs typeface="Arial"/>
                        </a:rPr>
                        <a:t>no seu banco de dados.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5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>
                          <a:latin typeface="Calibri"/>
                          <a:ea typeface="Times New Roman"/>
                          <a:cs typeface="Arial"/>
                        </a:rPr>
                        <a:t>Atores:</a:t>
                      </a:r>
                      <a:endParaRPr lang="pt-BR" sz="1400" b="1" dirty="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>
                          <a:latin typeface="Calibri"/>
                          <a:ea typeface="Calibri"/>
                          <a:cs typeface="Arial"/>
                        </a:rPr>
                        <a:t>Administrador e Funcionário.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5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>
                          <a:latin typeface="Calibri"/>
                          <a:ea typeface="Times New Roman"/>
                          <a:cs typeface="Arial"/>
                        </a:rPr>
                        <a:t>Prioridade:</a:t>
                      </a:r>
                      <a:endParaRPr lang="pt-BR" sz="1400" b="1" dirty="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>
                          <a:latin typeface="Calibri"/>
                          <a:ea typeface="Calibri"/>
                          <a:cs typeface="Arial"/>
                        </a:rPr>
                        <a:t>Essencial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30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 smtClean="0">
                          <a:latin typeface="Calibri"/>
                          <a:ea typeface="Times New Roman"/>
                          <a:cs typeface="Arial"/>
                        </a:rPr>
                        <a:t>Requisitos</a:t>
                      </a:r>
                      <a:r>
                        <a:rPr lang="pt-BR" sz="1400" b="1" baseline="0" dirty="0" smtClean="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t-BR" sz="1400" b="1" dirty="0" smtClean="0">
                          <a:latin typeface="Calibri"/>
                          <a:ea typeface="Times New Roman"/>
                          <a:cs typeface="Arial"/>
                        </a:rPr>
                        <a:t>Não </a:t>
                      </a:r>
                      <a:r>
                        <a:rPr lang="pt-BR" sz="1400" b="1" dirty="0">
                          <a:latin typeface="Calibri"/>
                          <a:ea typeface="Times New Roman"/>
                          <a:cs typeface="Arial"/>
                        </a:rPr>
                        <a:t>Funcionais Associados:</a:t>
                      </a:r>
                      <a:endParaRPr lang="pt-BR" sz="1400" b="1" dirty="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_tradnl" sz="14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RNF/USA-07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794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RNF/PER-05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794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RNF/MAN-08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07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>
                          <a:latin typeface="Calibri"/>
                          <a:ea typeface="Times New Roman"/>
                          <a:cs typeface="Arial"/>
                        </a:rPr>
                        <a:t>Entradas e pré-condições:</a:t>
                      </a:r>
                      <a:endParaRPr lang="pt-BR" sz="1400" b="1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pt-BR" sz="1400" dirty="0" smtClean="0">
                          <a:latin typeface="Calibri"/>
                          <a:ea typeface="Calibri"/>
                          <a:cs typeface="Arial"/>
                        </a:rPr>
                        <a:t>Ter efetuado o </a:t>
                      </a:r>
                      <a:r>
                        <a:rPr lang="pt-BR" sz="1400" dirty="0" err="1" smtClean="0">
                          <a:latin typeface="Calibri"/>
                          <a:ea typeface="Calibri"/>
                          <a:cs typeface="Arial"/>
                        </a:rPr>
                        <a:t>login</a:t>
                      </a:r>
                      <a:r>
                        <a:rPr lang="pt-BR" sz="1400" dirty="0" smtClean="0">
                          <a:latin typeface="Calibri"/>
                          <a:ea typeface="Calibri"/>
                          <a:cs typeface="Arial"/>
                        </a:rPr>
                        <a:t> no sistema</a:t>
                      </a:r>
                      <a:endParaRPr lang="pt-BR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pt-BR" sz="1400" dirty="0" smtClean="0">
                          <a:latin typeface="Calibri"/>
                          <a:ea typeface="Calibri"/>
                          <a:cs typeface="Arial"/>
                        </a:rPr>
                        <a:t>Entradas: Nome, Tipo, Preço, Descrição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5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>
                          <a:latin typeface="Calibri"/>
                          <a:ea typeface="Times New Roman"/>
                          <a:cs typeface="Arial"/>
                        </a:rPr>
                        <a:t>Saídas e pós-condições:</a:t>
                      </a:r>
                      <a:endParaRPr lang="pt-BR" sz="1400" b="1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Arial"/>
                        </a:rPr>
                        <a:t>Produto cadastrado no sistema com um Id definido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54">
                <a:tc grid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>
                          <a:latin typeface="Calibri"/>
                          <a:ea typeface="Times New Roman"/>
                          <a:cs typeface="Arial"/>
                        </a:rPr>
                        <a:t>Fluxos de eventos</a:t>
                      </a:r>
                      <a:endParaRPr lang="pt-BR" sz="1400" b="1" dirty="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5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>
                          <a:latin typeface="Calibri"/>
                          <a:ea typeface="Times New Roman"/>
                          <a:cs typeface="Arial"/>
                        </a:rPr>
                        <a:t>Fluxo principal:</a:t>
                      </a:r>
                      <a:endParaRPr lang="pt-BR" sz="1400" b="1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7010" indent="-144145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Arial"/>
                        </a:rPr>
                        <a:t>O usuário deve informar nome, tipo, preço e descrição do produto. Após essa etapa o usuário terá cadastrado um novo produto no banco de dados do sistema.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5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>
                          <a:latin typeface="Calibri"/>
                          <a:ea typeface="Times New Roman"/>
                          <a:cs typeface="Arial"/>
                        </a:rPr>
                        <a:t>Fluxo secundário:</a:t>
                      </a:r>
                      <a:endParaRPr lang="pt-BR" sz="1400" b="1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Arial"/>
                        </a:rPr>
                        <a:t>O usuário pode esquecer alguma dessas informações. Caso isso aconteça, será mostrada uma mensagem informando qual campo ficou sem o seu devido preenchimento.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438" marR="36438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67600" cy="37576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GB" dirty="0" err="1" smtClean="0"/>
              <a:t>Atores</a:t>
            </a:r>
            <a:endParaRPr lang="en-GB" dirty="0" smtClean="0"/>
          </a:p>
          <a:p>
            <a:pPr lvl="2" eaLnBrk="1" hangingPunct="1">
              <a:lnSpc>
                <a:spcPct val="90000"/>
              </a:lnSpc>
            </a:pPr>
            <a:endParaRPr lang="en-GB" dirty="0" smtClean="0"/>
          </a:p>
          <a:p>
            <a:pPr lvl="2" eaLnBrk="1" hangingPunct="1">
              <a:lnSpc>
                <a:spcPct val="90000"/>
              </a:lnSpc>
            </a:pPr>
            <a:endParaRPr lang="en-GB" dirty="0" smtClean="0"/>
          </a:p>
          <a:p>
            <a:pPr lvl="2" eaLnBrk="1" hangingPunct="1">
              <a:lnSpc>
                <a:spcPct val="90000"/>
              </a:lnSpc>
            </a:pPr>
            <a:endParaRPr lang="en-GB" dirty="0" smtClean="0"/>
          </a:p>
          <a:p>
            <a:pPr lvl="1" eaLnBrk="1" hangingPunct="1">
              <a:lnSpc>
                <a:spcPct val="90000"/>
              </a:lnSpc>
            </a:pPr>
            <a:r>
              <a:rPr lang="en-GB" dirty="0" err="1" smtClean="0"/>
              <a:t>Casos</a:t>
            </a:r>
            <a:r>
              <a:rPr lang="en-GB" dirty="0" smtClean="0"/>
              <a:t> de </a:t>
            </a:r>
            <a:r>
              <a:rPr lang="en-GB" dirty="0" err="1" smtClean="0"/>
              <a:t>Uso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</a:pPr>
            <a:endParaRPr lang="en-GB" dirty="0" smtClean="0"/>
          </a:p>
          <a:p>
            <a:pPr lvl="1" eaLnBrk="1" hangingPunct="1">
              <a:lnSpc>
                <a:spcPct val="90000"/>
              </a:lnSpc>
            </a:pPr>
            <a:endParaRPr lang="en-GB" dirty="0" smtClean="0"/>
          </a:p>
          <a:p>
            <a:pPr lvl="1" eaLnBrk="1" hangingPunct="1">
              <a:lnSpc>
                <a:spcPct val="90000"/>
              </a:lnSpc>
            </a:pPr>
            <a:r>
              <a:rPr lang="en-GB" dirty="0" err="1" smtClean="0"/>
              <a:t>Relacionamentos</a:t>
            </a:r>
            <a:r>
              <a:rPr lang="en-GB" dirty="0" smtClean="0"/>
              <a:t>   </a:t>
            </a:r>
          </a:p>
          <a:p>
            <a:pPr eaLnBrk="1" hangingPunct="1"/>
            <a:endParaRPr lang="pt-BR" sz="28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Diagrama de caso de uso - Elementos</a:t>
            </a:r>
            <a:endParaRPr lang="pt-BR" dirty="0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428736"/>
            <a:ext cx="762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786058"/>
            <a:ext cx="19526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3714752"/>
            <a:ext cx="32480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Include</a:t>
            </a:r>
          </a:p>
          <a:p>
            <a:pPr lvl="1"/>
            <a:r>
              <a:rPr lang="en-US" sz="1800" dirty="0" err="1" smtClean="0"/>
              <a:t>Execução</a:t>
            </a:r>
            <a:r>
              <a:rPr lang="en-US" sz="1800" dirty="0" smtClean="0"/>
              <a:t> </a:t>
            </a:r>
            <a:r>
              <a:rPr lang="en-US" sz="1800" dirty="0" err="1" smtClean="0"/>
              <a:t>obrigatória</a:t>
            </a:r>
            <a:r>
              <a:rPr lang="en-US" sz="1800" dirty="0" smtClean="0"/>
              <a:t> entre </a:t>
            </a:r>
            <a:r>
              <a:rPr lang="en-US" sz="1800" dirty="0" err="1" smtClean="0"/>
              <a:t>casos</a:t>
            </a:r>
            <a:r>
              <a:rPr lang="en-US" sz="1800" dirty="0" smtClean="0"/>
              <a:t> de </a:t>
            </a:r>
            <a:r>
              <a:rPr lang="en-US" sz="1800" dirty="0" err="1" smtClean="0"/>
              <a:t>uso</a:t>
            </a:r>
            <a:r>
              <a:rPr lang="en-US" sz="1800" dirty="0" smtClean="0"/>
              <a:t>.</a:t>
            </a:r>
            <a:endParaRPr lang="pt-BR" sz="1800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Diagrama</a:t>
            </a:r>
            <a:r>
              <a:rPr lang="en-GB" dirty="0" smtClean="0"/>
              <a:t> de </a:t>
            </a:r>
            <a:r>
              <a:rPr lang="en-GB" dirty="0" err="1" smtClean="0"/>
              <a:t>Caso</a:t>
            </a:r>
            <a:r>
              <a:rPr lang="en-GB" dirty="0" smtClean="0"/>
              <a:t> de </a:t>
            </a:r>
            <a:r>
              <a:rPr lang="en-GB" dirty="0" err="1" smtClean="0"/>
              <a:t>Uso</a:t>
            </a:r>
            <a:endParaRPr lang="pt-BR" dirty="0" smtClean="0"/>
          </a:p>
        </p:txBody>
      </p:sp>
      <p:pic>
        <p:nvPicPr>
          <p:cNvPr id="16388" name="Picture 4" descr="includ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743200"/>
            <a:ext cx="4038600" cy="294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Extend</a:t>
            </a:r>
          </a:p>
          <a:p>
            <a:pPr lvl="1"/>
            <a:r>
              <a:rPr lang="en-US" sz="1800" dirty="0" err="1" smtClean="0"/>
              <a:t>Execução</a:t>
            </a:r>
            <a:r>
              <a:rPr lang="en-US" sz="1800" dirty="0" smtClean="0"/>
              <a:t> </a:t>
            </a:r>
            <a:r>
              <a:rPr lang="en-US" sz="1800" dirty="0" err="1" smtClean="0"/>
              <a:t>ocasional</a:t>
            </a:r>
            <a:r>
              <a:rPr lang="en-US" sz="1800" dirty="0" smtClean="0"/>
              <a:t>. </a:t>
            </a:r>
          </a:p>
          <a:p>
            <a:pPr lvl="1"/>
            <a:r>
              <a:rPr lang="en-US" sz="1800" dirty="0" smtClean="0"/>
              <a:t>Um </a:t>
            </a:r>
            <a:r>
              <a:rPr lang="en-US" sz="1800" dirty="0" err="1" smtClean="0"/>
              <a:t>caso</a:t>
            </a:r>
            <a:r>
              <a:rPr lang="en-US" sz="1800" dirty="0" smtClean="0"/>
              <a:t> de </a:t>
            </a:r>
            <a:r>
              <a:rPr lang="en-US" sz="1800" dirty="0" err="1" smtClean="0"/>
              <a:t>uso</a:t>
            </a:r>
            <a:r>
              <a:rPr lang="en-US" sz="1800" dirty="0" smtClean="0"/>
              <a:t> é </a:t>
            </a:r>
            <a:r>
              <a:rPr lang="en-US" sz="1800" dirty="0" err="1" smtClean="0"/>
              <a:t>parado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o </a:t>
            </a:r>
            <a:r>
              <a:rPr lang="en-US" sz="1800" dirty="0" err="1" smtClean="0"/>
              <a:t>outro</a:t>
            </a:r>
            <a:r>
              <a:rPr lang="en-US" sz="1800" dirty="0" smtClean="0"/>
              <a:t> </a:t>
            </a:r>
            <a:r>
              <a:rPr lang="en-US" sz="1800" dirty="0" err="1" smtClean="0"/>
              <a:t>seja</a:t>
            </a:r>
            <a:r>
              <a:rPr lang="en-US" sz="1800" dirty="0" smtClean="0"/>
              <a:t> </a:t>
            </a:r>
            <a:r>
              <a:rPr lang="en-US" sz="1800" dirty="0" err="1" smtClean="0"/>
              <a:t>executado</a:t>
            </a:r>
            <a:r>
              <a:rPr lang="en-US" sz="1800" dirty="0" smtClean="0"/>
              <a:t>.</a:t>
            </a:r>
            <a:endParaRPr lang="pt-BR" sz="1800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Diagrama</a:t>
            </a:r>
            <a:r>
              <a:rPr lang="en-GB" dirty="0" smtClean="0"/>
              <a:t> de </a:t>
            </a:r>
            <a:r>
              <a:rPr lang="en-GB" dirty="0" err="1" smtClean="0"/>
              <a:t>Caso</a:t>
            </a:r>
            <a:r>
              <a:rPr lang="en-GB" dirty="0" smtClean="0"/>
              <a:t> de </a:t>
            </a:r>
            <a:r>
              <a:rPr lang="en-GB" dirty="0" err="1" smtClean="0"/>
              <a:t>Uso</a:t>
            </a:r>
            <a:endParaRPr lang="pt-BR" dirty="0" smtClean="0"/>
          </a:p>
        </p:txBody>
      </p:sp>
      <p:pic>
        <p:nvPicPr>
          <p:cNvPr id="17412" name="Picture 4" descr="exten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819400"/>
            <a:ext cx="3810000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JUDE</a:t>
            </a:r>
            <a:endParaRPr lang="pt-BR" dirty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928813"/>
            <a:ext cx="7299325" cy="341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289</Words>
  <Application>Microsoft Office PowerPoint</Application>
  <PresentationFormat>Apresentação na tela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Concurso</vt:lpstr>
      <vt:lpstr>Requisitos e Casos de Uso</vt:lpstr>
      <vt:lpstr>Roteiro</vt:lpstr>
      <vt:lpstr>Sistema de Supermercado – Funcionalidades</vt:lpstr>
      <vt:lpstr>Documento de requisitos – Requisito Não Funcional</vt:lpstr>
      <vt:lpstr>Documento de requisitos – Requisito Funcional</vt:lpstr>
      <vt:lpstr>Diagrama de caso de uso - Elementos</vt:lpstr>
      <vt:lpstr>Diagrama de Caso de Uso</vt:lpstr>
      <vt:lpstr>Diagrama de Caso de Uso</vt:lpstr>
      <vt:lpstr>JUDE</vt:lpstr>
      <vt:lpstr>Diagrama de Caso de Uso</vt:lpstr>
      <vt:lpstr>Exercício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QIB</dc:title>
  <dc:creator>Rebeka Gomes</dc:creator>
  <cp:lastModifiedBy>Bruno</cp:lastModifiedBy>
  <cp:revision>36</cp:revision>
  <dcterms:created xsi:type="dcterms:W3CDTF">2008-03-12T14:55:25Z</dcterms:created>
  <dcterms:modified xsi:type="dcterms:W3CDTF">2011-03-29T11:02:40Z</dcterms:modified>
</cp:coreProperties>
</file>