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5" r:id="rId2"/>
    <p:sldId id="341" r:id="rId3"/>
    <p:sldId id="344" r:id="rId4"/>
    <p:sldId id="342" r:id="rId5"/>
    <p:sldId id="343" r:id="rId6"/>
    <p:sldId id="290" r:id="rId7"/>
    <p:sldId id="291" r:id="rId8"/>
    <p:sldId id="292" r:id="rId9"/>
    <p:sldId id="313" r:id="rId10"/>
    <p:sldId id="315" r:id="rId11"/>
    <p:sldId id="316" r:id="rId12"/>
    <p:sldId id="317" r:id="rId13"/>
    <p:sldId id="321" r:id="rId14"/>
    <p:sldId id="340" r:id="rId15"/>
    <p:sldId id="294" r:id="rId16"/>
    <p:sldId id="320" r:id="rId17"/>
    <p:sldId id="295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27" r:id="rId30"/>
    <p:sldId id="308" r:id="rId31"/>
    <p:sldId id="322" r:id="rId32"/>
    <p:sldId id="323" r:id="rId33"/>
    <p:sldId id="324" r:id="rId34"/>
    <p:sldId id="325" r:id="rId35"/>
    <p:sldId id="326" r:id="rId36"/>
    <p:sldId id="318" r:id="rId37"/>
    <p:sldId id="339" r:id="rId38"/>
    <p:sldId id="319" r:id="rId39"/>
    <p:sldId id="309" r:id="rId40"/>
  </p:sldIdLst>
  <p:sldSz cx="9144000" cy="6858000" type="screen4x3"/>
  <p:notesSz cx="6858000" cy="9144000"/>
  <p:custDataLst>
    <p:tags r:id="rId42"/>
  </p:custDataLst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833" autoAdjust="0"/>
  </p:normalViewPr>
  <p:slideViewPr>
    <p:cSldViewPr>
      <p:cViewPr>
        <p:scale>
          <a:sx n="50" d="100"/>
          <a:sy n="50" d="100"/>
        </p:scale>
        <p:origin x="-1650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7D7DE4-8950-4079-95C1-FC37F1CD15A3}" type="datetimeFigureOut">
              <a:rPr lang="pt-BR"/>
              <a:pPr>
                <a:defRPr/>
              </a:pPr>
              <a:t>09/12/2010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066711-EC48-41ED-B417-993E87BE68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46358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8695C3-0DC9-47E9-B263-22993CFAD0DB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516552-6FAB-4046-8341-C26A2D2D10A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583EC6-5804-4650-A928-3381F0382EDA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A37E7B-3DF7-4EF2-8821-D37139A77B9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8B481A-7607-445A-976E-C44A44A5B30F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8B481A-7607-445A-976E-C44A44A5B30F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B38D9-8B2E-4634-88EA-0A7EDC5FC63A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07BCCC-5BFF-46FC-9EAE-360C59A0BA8E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C72F27-005C-499E-84E8-80B8525B59F0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1358A4-73D3-4E10-81BE-C21C796B1AE0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712C97-A5E4-43A8-A9D3-8D5B16ABDAE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86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65D1C7-97B6-4731-A834-4B6A15204A02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28B4C0-B14F-4332-8C94-B4840D15841E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4D615E-9B61-4BAE-A2BC-FA739C4B7D0F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A27644-8F3E-4E01-877F-8A3AB9974419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3CA8E-A93A-4BB7-A246-C9F68C6875E3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1FA4C7-9EF5-410E-93A1-8A52F9AC2FD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170E58-59C3-4720-B753-AD1EAEDDBE3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B9C90A-7622-45E5-8236-BDD062F0639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97EFB6-2735-4097-88A0-D8171D0C4520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8A8F91-8845-4942-B857-49E8AD7BC067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0BC551-69DF-4D7F-B257-43ED8FE49BC3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BFFCF-8AA3-429C-84F4-F1FBAEB2A889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1F62A-FFFB-4FF7-9FF5-86CDFB41830B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pt-B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4673AC-0CD0-484F-9AA0-436C9C25465F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pt-B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058503-BBB8-438A-9C25-B4E229825CEA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pt-B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33E6E8-CC2A-4976-B599-9857247351A0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pt-B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BFA0CD-3F74-49FD-AC32-C43DB1167A2B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pt-B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8AF7FB-A6B0-4BBA-A82E-0E3699878B8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pt-B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4766D5-F265-4736-9D82-BB04C332E0DF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pt-B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87EB42-657B-4E81-96C1-F59CA35CFCBB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pt-B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93BEA3-24B0-456A-8D5B-1A2D08868F61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pt-B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46654B-EC66-4521-813E-C827C6754343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78AE0C-7D1A-4D86-A443-E1C820F931A3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B081C4-946C-481A-B866-DB07FF93613F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E30338-8CFE-4571-BF73-D820E3E93D18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39796C-4BC5-4B10-B6DA-022F4B3769C6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B90BB1-33DD-41F6-89C2-5BA0E5AB7F1E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488A82-2B45-4D96-BA3D-E378BDFFAE09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FF643-13B0-46FB-931D-C2E1AD878785}" type="datetimeFigureOut">
              <a:rPr lang="pt-BR"/>
              <a:pPr>
                <a:defRPr/>
              </a:pPr>
              <a:t>09/12/2010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E3887-E538-43BB-A4B6-F78BD9740D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99122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9B399-1B13-4EA8-B0B9-A21C2895C0AE}" type="datetimeFigureOut">
              <a:rPr lang="pt-BR"/>
              <a:pPr>
                <a:defRPr/>
              </a:pPr>
              <a:t>09/12/2010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995DE-8917-46CB-B126-4F75169E52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7874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0E6EB-96BF-4CB1-868A-08816026E22C}" type="datetimeFigureOut">
              <a:rPr lang="pt-BR"/>
              <a:pPr>
                <a:defRPr/>
              </a:pPr>
              <a:t>09/12/2010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76CFE-D170-4470-A126-B6FABFB7AAC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11728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DE136-54A6-4A72-B96F-9D76EDD39425}" type="datetimeFigureOut">
              <a:rPr lang="pt-BR"/>
              <a:pPr>
                <a:defRPr/>
              </a:pPr>
              <a:t>09/12/2010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B1A3F-98E7-4AD6-BC12-C2463FB7FC9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24662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0FC81-A528-410E-B1FE-9E3630287B71}" type="datetimeFigureOut">
              <a:rPr lang="pt-BR"/>
              <a:pPr>
                <a:defRPr/>
              </a:pPr>
              <a:t>09/12/2010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9DA5B-13CF-453D-A048-5D5BBD5525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56630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60BA-9623-4084-AB34-9CF05C5FC7FE}" type="datetimeFigureOut">
              <a:rPr lang="pt-BR"/>
              <a:pPr>
                <a:defRPr/>
              </a:pPr>
              <a:t>09/12/2010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A1A84-BFF8-495D-AE9A-4A25691C72E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72762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19274-66E0-410B-8D94-F4A4018B5B87}" type="datetimeFigureOut">
              <a:rPr lang="pt-BR"/>
              <a:pPr>
                <a:defRPr/>
              </a:pPr>
              <a:t>09/12/2010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A4FC5-27AA-4603-9888-9141333C17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7763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44280-57B3-4EB4-B2A3-4A492417905B}" type="datetimeFigureOut">
              <a:rPr lang="pt-BR"/>
              <a:pPr>
                <a:defRPr/>
              </a:pPr>
              <a:t>09/12/2010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127C8-B012-4430-B7C6-4100211CEF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1083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01255-9BE6-4D5A-9B3D-8374E357D5D7}" type="datetimeFigureOut">
              <a:rPr lang="pt-BR"/>
              <a:pPr>
                <a:defRPr/>
              </a:pPr>
              <a:t>09/12/2010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A150B-E658-44B0-9929-77141401CF9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5486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9F20F-90B6-4DBC-ADF5-DE87988EC5D0}" type="datetimeFigureOut">
              <a:rPr lang="pt-BR"/>
              <a:pPr>
                <a:defRPr/>
              </a:pPr>
              <a:t>09/12/2010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84473-FFC9-433E-88C5-0788A792D42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44637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9C8AA-A57B-4403-AB2B-947E04A9D85F}" type="datetimeFigureOut">
              <a:rPr lang="pt-BR"/>
              <a:pPr>
                <a:defRPr/>
              </a:pPr>
              <a:t>09/12/2010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5732B-1CC2-4E03-96FB-18A13014CC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4525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8180F7-235A-4CE3-8903-CC98A9920ED3}" type="datetimeFigureOut">
              <a:rPr lang="pt-BR"/>
              <a:pPr>
                <a:defRPr/>
              </a:pPr>
              <a:t>09/12/2010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C36480-E904-4308-9E20-49B9F0E05E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1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4.png"/><Relationship Id="rId10" Type="http://schemas.openxmlformats.org/officeDocument/2006/relationships/image" Target="../media/image35.jpeg"/><Relationship Id="rId4" Type="http://schemas.openxmlformats.org/officeDocument/2006/relationships/image" Target="../media/image1.png"/><Relationship Id="rId9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4.png"/><Relationship Id="rId10" Type="http://schemas.openxmlformats.org/officeDocument/2006/relationships/image" Target="../media/image40.jpeg"/><Relationship Id="rId4" Type="http://schemas.openxmlformats.org/officeDocument/2006/relationships/image" Target="../media/image1.png"/><Relationship Id="rId9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4.png"/><Relationship Id="rId10" Type="http://schemas.openxmlformats.org/officeDocument/2006/relationships/image" Target="../media/image61.png"/><Relationship Id="rId4" Type="http://schemas.openxmlformats.org/officeDocument/2006/relationships/image" Target="../media/image1.png"/><Relationship Id="rId9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4" descr="Head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914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Head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C:\Users\Danilo\Desktop\LogoMobiclubShado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844675"/>
            <a:ext cx="6119812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C:\Users\Danilo\Desktop\celular b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1857375"/>
            <a:ext cx="6500812" cy="45831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9" name="Retângulo de cantos arredondados 21"/>
          <p:cNvSpPr/>
          <p:nvPr/>
        </p:nvSpPr>
        <p:spPr>
          <a:xfrm>
            <a:off x="2214563" y="1066800"/>
            <a:ext cx="7081837" cy="457200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196" name="Title 9"/>
          <p:cNvSpPr>
            <a:spLocks/>
          </p:cNvSpPr>
          <p:nvPr/>
        </p:nvSpPr>
        <p:spPr bwMode="auto">
          <a:xfrm>
            <a:off x="3000375" y="685800"/>
            <a:ext cx="6072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defTabSz="912813"/>
            <a:r>
              <a:rPr lang="pt-BR" sz="3600" b="1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Mapeamento análise/projeto</a:t>
            </a:r>
          </a:p>
        </p:txBody>
      </p:sp>
      <p:pic>
        <p:nvPicPr>
          <p:cNvPr id="8197" name="Picture 3" descr="Header.png"/>
          <p:cNvPicPr>
            <a:picLocks noChangeAspect="1"/>
          </p:cNvPicPr>
          <p:nvPr/>
        </p:nvPicPr>
        <p:blipFill>
          <a:blip r:embed="rId4" cstate="print">
            <a:lum brigh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4" descr="Mobiclub 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917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34" descr="Head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CaixaDeTexto 15"/>
          <p:cNvSpPr txBox="1">
            <a:spLocks noChangeArrowheads="1"/>
          </p:cNvSpPr>
          <p:nvPr/>
        </p:nvSpPr>
        <p:spPr bwMode="auto">
          <a:xfrm>
            <a:off x="6786563" y="6488113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Segoe Script" pitchFamily="34" charset="0"/>
              </a:rPr>
              <a:t>Pague sem fila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827088" y="1916113"/>
          <a:ext cx="7848600" cy="4032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176"/>
                <a:gridCol w="5544424"/>
              </a:tblGrid>
              <a:tr h="511025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Classe</a:t>
                      </a:r>
                      <a:r>
                        <a:rPr lang="pt-BR" sz="1800" baseline="0" dirty="0" smtClean="0"/>
                        <a:t> de Análise</a:t>
                      </a:r>
                      <a:endParaRPr lang="pt-BR" sz="18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Elemento de projeto</a:t>
                      </a:r>
                      <a:endParaRPr lang="pt-BR" sz="1800" dirty="0"/>
                    </a:p>
                  </a:txBody>
                  <a:tcPr marL="91437" marR="91437" marT="45718" marB="45718"/>
                </a:tc>
              </a:tr>
              <a:tr h="1760613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37" marR="91437" marT="45718" marB="45718"/>
                </a:tc>
              </a:tr>
              <a:tr h="1760613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37" marR="91437" marT="45718" marB="45718"/>
                </a:tc>
              </a:tr>
            </a:tbl>
          </a:graphicData>
        </a:graphic>
      </p:graphicFrame>
      <p:pic>
        <p:nvPicPr>
          <p:cNvPr id="82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38" y="2781300"/>
            <a:ext cx="13874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36838"/>
            <a:ext cx="2286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492375"/>
            <a:ext cx="20383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8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581525"/>
            <a:ext cx="1520825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9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292600"/>
            <a:ext cx="187325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C:\Users\Danilo\Desktop\celular b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1857375"/>
            <a:ext cx="6500812" cy="45831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9" name="Retângulo de cantos arredondados 21"/>
          <p:cNvSpPr/>
          <p:nvPr/>
        </p:nvSpPr>
        <p:spPr>
          <a:xfrm>
            <a:off x="2214563" y="1066800"/>
            <a:ext cx="7081837" cy="457200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220" name="Title 9"/>
          <p:cNvSpPr>
            <a:spLocks/>
          </p:cNvSpPr>
          <p:nvPr/>
        </p:nvSpPr>
        <p:spPr bwMode="auto">
          <a:xfrm>
            <a:off x="3000375" y="685800"/>
            <a:ext cx="6072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defTabSz="912813"/>
            <a:r>
              <a:rPr lang="pt-BR" sz="3600" b="1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Mapeamento análise/projeto</a:t>
            </a:r>
          </a:p>
        </p:txBody>
      </p:sp>
      <p:pic>
        <p:nvPicPr>
          <p:cNvPr id="9221" name="Picture 3" descr="Header.png"/>
          <p:cNvPicPr>
            <a:picLocks noChangeAspect="1"/>
          </p:cNvPicPr>
          <p:nvPr/>
        </p:nvPicPr>
        <p:blipFill>
          <a:blip r:embed="rId4" cstate="print">
            <a:lum brigh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4" descr="Mobiclub 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917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34" descr="Head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CaixaDeTexto 15"/>
          <p:cNvSpPr txBox="1">
            <a:spLocks noChangeArrowheads="1"/>
          </p:cNvSpPr>
          <p:nvPr/>
        </p:nvSpPr>
        <p:spPr bwMode="auto">
          <a:xfrm>
            <a:off x="6786563" y="6488113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Segoe Script" pitchFamily="34" charset="0"/>
              </a:rPr>
              <a:t>Pague sem fila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827088" y="1916113"/>
          <a:ext cx="7848600" cy="4032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176"/>
                <a:gridCol w="5544424"/>
              </a:tblGrid>
              <a:tr h="511025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Classe</a:t>
                      </a:r>
                      <a:r>
                        <a:rPr lang="pt-BR" sz="1800" baseline="0" dirty="0" smtClean="0"/>
                        <a:t> de Análise</a:t>
                      </a:r>
                      <a:endParaRPr lang="pt-BR" sz="18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Elemento de projeto</a:t>
                      </a:r>
                      <a:endParaRPr lang="pt-BR" sz="1800" dirty="0"/>
                    </a:p>
                  </a:txBody>
                  <a:tcPr marL="91437" marR="91437" marT="45718" marB="45718"/>
                </a:tc>
              </a:tr>
              <a:tr h="1760613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37" marR="91437" marT="45718" marB="45718"/>
                </a:tc>
              </a:tr>
              <a:tr h="1760613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smtClean="0"/>
                        <a:t>X</a:t>
                      </a:r>
                      <a:endParaRPr lang="pt-BR" sz="3600" dirty="0"/>
                    </a:p>
                  </a:txBody>
                  <a:tcPr marL="91437" marR="91437" marT="45718" marB="45718" anchor="ctr"/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37" marR="91437" marT="45718" marB="45718"/>
                </a:tc>
              </a:tr>
            </a:tbl>
          </a:graphicData>
        </a:graphic>
      </p:graphicFrame>
      <p:pic>
        <p:nvPicPr>
          <p:cNvPr id="923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2636838"/>
            <a:ext cx="1839913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565400"/>
            <a:ext cx="1838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565400"/>
            <a:ext cx="17589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2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565400"/>
            <a:ext cx="17732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3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292600"/>
            <a:ext cx="2232025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C:\Users\Danilo\Desktop\celular b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1857375"/>
            <a:ext cx="6500812" cy="45831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9" name="Retângulo de cantos arredondados 21"/>
          <p:cNvSpPr/>
          <p:nvPr/>
        </p:nvSpPr>
        <p:spPr>
          <a:xfrm>
            <a:off x="2214563" y="1066800"/>
            <a:ext cx="7081837" cy="457200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244" name="Title 9"/>
          <p:cNvSpPr>
            <a:spLocks/>
          </p:cNvSpPr>
          <p:nvPr/>
        </p:nvSpPr>
        <p:spPr bwMode="auto">
          <a:xfrm>
            <a:off x="3000375" y="685800"/>
            <a:ext cx="6072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defTabSz="912813"/>
            <a:r>
              <a:rPr lang="pt-BR" sz="3600" b="1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Mapeamento análise/projeto</a:t>
            </a:r>
          </a:p>
        </p:txBody>
      </p:sp>
      <p:pic>
        <p:nvPicPr>
          <p:cNvPr id="10245" name="Picture 3" descr="Header.png"/>
          <p:cNvPicPr>
            <a:picLocks noChangeAspect="1"/>
          </p:cNvPicPr>
          <p:nvPr/>
        </p:nvPicPr>
        <p:blipFill>
          <a:blip r:embed="rId4" cstate="print">
            <a:lum brigh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4" descr="Mobiclub 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917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4" descr="Head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CaixaDeTexto 15"/>
          <p:cNvSpPr txBox="1">
            <a:spLocks noChangeArrowheads="1"/>
          </p:cNvSpPr>
          <p:nvPr/>
        </p:nvSpPr>
        <p:spPr bwMode="auto">
          <a:xfrm>
            <a:off x="6786563" y="6488113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Segoe Script" pitchFamily="34" charset="0"/>
              </a:rPr>
              <a:t>Pague sem fila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827088" y="1916113"/>
          <a:ext cx="7848600" cy="2271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176"/>
                <a:gridCol w="5544424"/>
              </a:tblGrid>
              <a:tr h="511042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Classe</a:t>
                      </a:r>
                      <a:r>
                        <a:rPr lang="pt-BR" sz="1800" baseline="0" dirty="0" smtClean="0"/>
                        <a:t> de Análise</a:t>
                      </a:r>
                      <a:endParaRPr lang="pt-BR" sz="1800" dirty="0"/>
                    </a:p>
                  </a:txBody>
                  <a:tcPr marL="91437" marR="91437" marT="45719" marB="45719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Elemento de projeto</a:t>
                      </a:r>
                      <a:endParaRPr lang="pt-BR" sz="1800" dirty="0"/>
                    </a:p>
                  </a:txBody>
                  <a:tcPr marL="91437" marR="91437" marT="45719" marB="45719"/>
                </a:tc>
              </a:tr>
              <a:tr h="1760670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37" marR="91437" marT="45719" marB="45719"/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37" marR="91437" marT="45719" marB="45719"/>
                </a:tc>
              </a:tr>
            </a:tbl>
          </a:graphicData>
        </a:graphic>
      </p:graphicFrame>
      <p:pic>
        <p:nvPicPr>
          <p:cNvPr id="1026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565400"/>
            <a:ext cx="20224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492375"/>
            <a:ext cx="20574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C:\Users\Danilo\Desktop\celular b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1857375"/>
            <a:ext cx="6500812" cy="45831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9" name="Retângulo de cantos arredondados 21"/>
          <p:cNvSpPr/>
          <p:nvPr/>
        </p:nvSpPr>
        <p:spPr>
          <a:xfrm>
            <a:off x="2214563" y="1066800"/>
            <a:ext cx="7081837" cy="457200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268" name="Title 9"/>
          <p:cNvSpPr>
            <a:spLocks/>
          </p:cNvSpPr>
          <p:nvPr/>
        </p:nvSpPr>
        <p:spPr bwMode="auto">
          <a:xfrm>
            <a:off x="3000375" y="685800"/>
            <a:ext cx="6072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defTabSz="912813"/>
            <a:r>
              <a:rPr lang="en-US" sz="3600" b="1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Diagrama de sequência</a:t>
            </a:r>
          </a:p>
        </p:txBody>
      </p:sp>
      <p:sp>
        <p:nvSpPr>
          <p:cNvPr id="11269" name="TextBox 17"/>
          <p:cNvSpPr txBox="1">
            <a:spLocks noChangeArrowheads="1"/>
          </p:cNvSpPr>
          <p:nvPr/>
        </p:nvSpPr>
        <p:spPr bwMode="auto">
          <a:xfrm>
            <a:off x="7148513" y="6505575"/>
            <a:ext cx="289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paguesemfila.blogspot.com</a:t>
            </a:r>
          </a:p>
        </p:txBody>
      </p:sp>
      <p:pic>
        <p:nvPicPr>
          <p:cNvPr id="11270" name="Picture 3" descr="Header.png"/>
          <p:cNvPicPr>
            <a:picLocks noChangeAspect="1"/>
          </p:cNvPicPr>
          <p:nvPr/>
        </p:nvPicPr>
        <p:blipFill>
          <a:blip r:embed="rId4" cstate="print">
            <a:lum brigh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4" descr="Mobiclub 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917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34" descr="Head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CaixaDeTexto 15"/>
          <p:cNvSpPr txBox="1">
            <a:spLocks noChangeArrowheads="1"/>
          </p:cNvSpPr>
          <p:nvPr/>
        </p:nvSpPr>
        <p:spPr bwMode="auto">
          <a:xfrm>
            <a:off x="6786563" y="6488113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Segoe Script" pitchFamily="34" charset="0"/>
              </a:rPr>
              <a:t>Pague sem fila</a:t>
            </a:r>
          </a:p>
        </p:txBody>
      </p:sp>
      <p:pic>
        <p:nvPicPr>
          <p:cNvPr id="11274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16405"/>
            <a:ext cx="11187906" cy="85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-0.23368 -0.002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368 -0.00277 L 0.0026 -0.0027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278 L 0.00261 -0.5935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59352 L -0.2625 -0.596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25 -0.59629 L 0.0026 -0.5907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C:\Users\Danilo\Desktop\celular b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1857375"/>
            <a:ext cx="6500812" cy="45831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9" name="Retângulo de cantos arredondados 21"/>
          <p:cNvSpPr/>
          <p:nvPr/>
        </p:nvSpPr>
        <p:spPr>
          <a:xfrm>
            <a:off x="2214563" y="1066800"/>
            <a:ext cx="7081837" cy="457200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268" name="Title 9"/>
          <p:cNvSpPr>
            <a:spLocks/>
          </p:cNvSpPr>
          <p:nvPr/>
        </p:nvSpPr>
        <p:spPr bwMode="auto">
          <a:xfrm>
            <a:off x="2214563" y="6858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defTabSz="912813"/>
            <a:r>
              <a:rPr lang="en-US" sz="3600" b="1" dirty="0" err="1" smtClean="0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Diagrama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 de </a:t>
            </a:r>
            <a:r>
              <a:rPr lang="en-US" sz="3600" b="1" dirty="0" err="1" smtClean="0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sequência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 (</a:t>
            </a:r>
            <a:r>
              <a:rPr lang="en-US" sz="3600" b="1" dirty="0" err="1" smtClean="0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projeto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)</a:t>
            </a:r>
            <a:endParaRPr lang="en-US" sz="3600" b="1" dirty="0">
              <a:solidFill>
                <a:schemeClr val="bg1"/>
              </a:solidFill>
              <a:latin typeface="Calibri" pitchFamily="34" charset="0"/>
              <a:cs typeface="Aharoni" pitchFamily="2" charset="-79"/>
            </a:endParaRPr>
          </a:p>
        </p:txBody>
      </p:sp>
      <p:sp>
        <p:nvSpPr>
          <p:cNvPr id="11269" name="TextBox 17"/>
          <p:cNvSpPr txBox="1">
            <a:spLocks noChangeArrowheads="1"/>
          </p:cNvSpPr>
          <p:nvPr/>
        </p:nvSpPr>
        <p:spPr bwMode="auto">
          <a:xfrm>
            <a:off x="7148513" y="6505575"/>
            <a:ext cx="289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paguesemfila.blogspot.com</a:t>
            </a:r>
          </a:p>
        </p:txBody>
      </p:sp>
      <p:pic>
        <p:nvPicPr>
          <p:cNvPr id="11270" name="Picture 3" descr="Header.png"/>
          <p:cNvPicPr>
            <a:picLocks noChangeAspect="1"/>
          </p:cNvPicPr>
          <p:nvPr/>
        </p:nvPicPr>
        <p:blipFill>
          <a:blip r:embed="rId4" cstate="print">
            <a:lum brigh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4" descr="Mobiclub 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917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34" descr="Head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CaixaDeTexto 15"/>
          <p:cNvSpPr txBox="1">
            <a:spLocks noChangeArrowheads="1"/>
          </p:cNvSpPr>
          <p:nvPr/>
        </p:nvSpPr>
        <p:spPr bwMode="auto">
          <a:xfrm>
            <a:off x="6786563" y="6488113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Segoe Script" pitchFamily="34" charset="0"/>
              </a:rPr>
              <a:t>Pague sem fila</a:t>
            </a:r>
          </a:p>
        </p:txBody>
      </p:sp>
      <p:pic>
        <p:nvPicPr>
          <p:cNvPr id="11274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08" y="1628799"/>
            <a:ext cx="15137868" cy="969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414049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-0.6474 -0.0004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7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74 -0.00047 L 4.72222E-6 4.8148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6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0.00087 -0.633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6331 L -0.6283 -0.6307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5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917 -0.6331 L 0.00261 -0.6326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8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C:\Users\Danilo\Desktop\celular b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1857375"/>
            <a:ext cx="6500812" cy="45831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9" name="Retângulo de cantos arredondados 21"/>
          <p:cNvSpPr/>
          <p:nvPr/>
        </p:nvSpPr>
        <p:spPr>
          <a:xfrm>
            <a:off x="2214563" y="1066800"/>
            <a:ext cx="7081837" cy="457200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316" name="Title 9"/>
          <p:cNvSpPr>
            <a:spLocks/>
          </p:cNvSpPr>
          <p:nvPr/>
        </p:nvSpPr>
        <p:spPr bwMode="auto">
          <a:xfrm>
            <a:off x="3000375" y="685800"/>
            <a:ext cx="6072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defTabSz="912813"/>
            <a:r>
              <a:rPr lang="en-US" sz="3600" b="1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Diagrama de classes</a:t>
            </a:r>
          </a:p>
        </p:txBody>
      </p:sp>
      <p:sp>
        <p:nvSpPr>
          <p:cNvPr id="13317" name="TextBox 17"/>
          <p:cNvSpPr txBox="1">
            <a:spLocks noChangeArrowheads="1"/>
          </p:cNvSpPr>
          <p:nvPr/>
        </p:nvSpPr>
        <p:spPr bwMode="auto">
          <a:xfrm>
            <a:off x="7148513" y="6505575"/>
            <a:ext cx="289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paguesemfila.blogspot.com</a:t>
            </a:r>
          </a:p>
        </p:txBody>
      </p:sp>
      <p:pic>
        <p:nvPicPr>
          <p:cNvPr id="13318" name="Picture 3" descr="Header.png"/>
          <p:cNvPicPr>
            <a:picLocks noChangeAspect="1"/>
          </p:cNvPicPr>
          <p:nvPr/>
        </p:nvPicPr>
        <p:blipFill>
          <a:blip r:embed="rId4" cstate="print">
            <a:lum brigh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4" descr="Mobiclub 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917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4" descr="Head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CaixaDeTexto 15"/>
          <p:cNvSpPr txBox="1">
            <a:spLocks noChangeArrowheads="1"/>
          </p:cNvSpPr>
          <p:nvPr/>
        </p:nvSpPr>
        <p:spPr bwMode="auto">
          <a:xfrm>
            <a:off x="6786563" y="6488113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Segoe Script" pitchFamily="34" charset="0"/>
              </a:rPr>
              <a:t>Pague sem fila</a:t>
            </a:r>
          </a:p>
        </p:txBody>
      </p:sp>
      <p:pic>
        <p:nvPicPr>
          <p:cNvPr id="13322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28" y="1700808"/>
            <a:ext cx="8719546" cy="823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2.22222E-6 -0.5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C:\Users\Danilo\Desktop\celular b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1857375"/>
            <a:ext cx="6500812" cy="45831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9" name="Retângulo de cantos arredondados 21"/>
          <p:cNvSpPr/>
          <p:nvPr/>
        </p:nvSpPr>
        <p:spPr>
          <a:xfrm>
            <a:off x="2214563" y="1066800"/>
            <a:ext cx="7081837" cy="457200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4340" name="Title 9"/>
          <p:cNvSpPr>
            <a:spLocks/>
          </p:cNvSpPr>
          <p:nvPr/>
        </p:nvSpPr>
        <p:spPr bwMode="auto">
          <a:xfrm>
            <a:off x="3000375" y="685800"/>
            <a:ext cx="6072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defTabSz="912813"/>
            <a:r>
              <a:rPr lang="en-US" sz="3600" b="1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Diagrama de classes (projeto)</a:t>
            </a:r>
          </a:p>
        </p:txBody>
      </p:sp>
      <p:sp>
        <p:nvSpPr>
          <p:cNvPr id="14341" name="TextBox 17"/>
          <p:cNvSpPr txBox="1">
            <a:spLocks noChangeArrowheads="1"/>
          </p:cNvSpPr>
          <p:nvPr/>
        </p:nvSpPr>
        <p:spPr bwMode="auto">
          <a:xfrm>
            <a:off x="7148513" y="6505575"/>
            <a:ext cx="289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paguesemfila.blogspot.com</a:t>
            </a:r>
          </a:p>
        </p:txBody>
      </p:sp>
      <p:pic>
        <p:nvPicPr>
          <p:cNvPr id="14342" name="Picture 3" descr="Header.png"/>
          <p:cNvPicPr>
            <a:picLocks noChangeAspect="1"/>
          </p:cNvPicPr>
          <p:nvPr/>
        </p:nvPicPr>
        <p:blipFill>
          <a:blip r:embed="rId4" cstate="print">
            <a:lum brigh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24" descr="Mobiclub 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917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34" descr="Head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CaixaDeTexto 15"/>
          <p:cNvSpPr txBox="1">
            <a:spLocks noChangeArrowheads="1"/>
          </p:cNvSpPr>
          <p:nvPr/>
        </p:nvSpPr>
        <p:spPr bwMode="auto">
          <a:xfrm>
            <a:off x="6786563" y="6488113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Segoe Script" pitchFamily="34" charset="0"/>
              </a:rPr>
              <a:t>Pague sem fila</a:t>
            </a:r>
          </a:p>
        </p:txBody>
      </p:sp>
      <p:pic>
        <p:nvPicPr>
          <p:cNvPr id="1434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0" y="1530406"/>
            <a:ext cx="9133729" cy="650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-5.55556E-7 -0.291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Header.png"/>
          <p:cNvPicPr>
            <a:picLocks noChangeAspect="1"/>
          </p:cNvPicPr>
          <p:nvPr/>
        </p:nvPicPr>
        <p:blipFill>
          <a:blip r:embed="rId3" cstate="print">
            <a:lum bright="1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 descr="C:\Users\Danilo\Desktop\LogoMobiclubShado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8913"/>
            <a:ext cx="22447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 descr="Header.png"/>
          <p:cNvPicPr>
            <a:picLocks noChangeAspect="1"/>
          </p:cNvPicPr>
          <p:nvPr/>
        </p:nvPicPr>
        <p:blipFill>
          <a:blip r:embed="rId5" cstate="print">
            <a:lum bright="1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63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tângulo 22"/>
          <p:cNvSpPr>
            <a:spLocks noChangeArrowheads="1"/>
          </p:cNvSpPr>
          <p:nvPr/>
        </p:nvSpPr>
        <p:spPr bwMode="auto">
          <a:xfrm>
            <a:off x="468313" y="4437063"/>
            <a:ext cx="70310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4000">
                <a:solidFill>
                  <a:schemeClr val="tx2"/>
                </a:solidFill>
                <a:latin typeface="Calibri" pitchFamily="34" charset="0"/>
              </a:rPr>
              <a:t>Caso de Uso: </a:t>
            </a:r>
            <a:r>
              <a:rPr lang="pt-BR" sz="4000" b="1">
                <a:solidFill>
                  <a:schemeClr val="tx2"/>
                </a:solidFill>
                <a:latin typeface="Calibri" pitchFamily="34" charset="0"/>
              </a:rPr>
              <a:t>Efetuar Pagamento</a:t>
            </a:r>
          </a:p>
        </p:txBody>
      </p:sp>
      <p:pic>
        <p:nvPicPr>
          <p:cNvPr id="16390" name="Picture 34" descr="Head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CaixaDeTexto 13"/>
          <p:cNvSpPr txBox="1">
            <a:spLocks noChangeArrowheads="1"/>
          </p:cNvSpPr>
          <p:nvPr/>
        </p:nvSpPr>
        <p:spPr bwMode="auto">
          <a:xfrm>
            <a:off x="6786563" y="6488113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Segoe Script" pitchFamily="34" charset="0"/>
              </a:rPr>
              <a:t>Pague sem fila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C:\Users\Danilo\Desktop\celular b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1857375"/>
            <a:ext cx="6500812" cy="45831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9" name="Retângulo de cantos arredondados 21"/>
          <p:cNvSpPr/>
          <p:nvPr/>
        </p:nvSpPr>
        <p:spPr>
          <a:xfrm>
            <a:off x="2214563" y="1066800"/>
            <a:ext cx="7081837" cy="457200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7412" name="Title 9"/>
          <p:cNvSpPr>
            <a:spLocks/>
          </p:cNvSpPr>
          <p:nvPr/>
        </p:nvSpPr>
        <p:spPr bwMode="auto">
          <a:xfrm>
            <a:off x="3000375" y="685800"/>
            <a:ext cx="6072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defTabSz="912813"/>
            <a:r>
              <a:rPr lang="en-US" sz="3600" b="1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Efetuar Pagamento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14313" y="2020888"/>
            <a:ext cx="8858250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pt-BR" sz="2600" b="1" dirty="0">
                <a:latin typeface="Calibri" pitchFamily="34" charset="0"/>
              </a:rPr>
              <a:t>Descrição: </a:t>
            </a:r>
            <a:r>
              <a:rPr lang="pt-BR" sz="2600" dirty="0">
                <a:latin typeface="Calibri" pitchFamily="34" charset="0"/>
              </a:rPr>
              <a:t>Operação em que o usuário </a:t>
            </a:r>
            <a:r>
              <a:rPr lang="pt-BR" sz="2600" dirty="0">
                <a:latin typeface="+mn-lt"/>
              </a:rPr>
              <a:t>efetua pagamento de sua conta através do sistema.</a:t>
            </a:r>
          </a:p>
          <a:p>
            <a:pPr>
              <a:buFont typeface="Arial" charset="0"/>
              <a:buChar char="•"/>
              <a:defRPr/>
            </a:pPr>
            <a:r>
              <a:rPr lang="pt-BR" sz="2600" b="1" dirty="0">
                <a:latin typeface="Calibri" pitchFamily="34" charset="0"/>
              </a:rPr>
              <a:t>Entradas e pré-condições:</a:t>
            </a:r>
          </a:p>
          <a:p>
            <a:pPr lvl="1">
              <a:buFont typeface="Arial" charset="0"/>
              <a:buChar char="•"/>
              <a:defRPr/>
            </a:pPr>
            <a:r>
              <a:rPr lang="pt-BR" sz="2600" dirty="0">
                <a:latin typeface="Calibri" pitchFamily="34" charset="0"/>
              </a:rPr>
              <a:t> Usuário </a:t>
            </a:r>
            <a:r>
              <a:rPr lang="pt-BR" sz="2600" dirty="0" err="1">
                <a:latin typeface="Calibri" pitchFamily="34" charset="0"/>
              </a:rPr>
              <a:t>logado</a:t>
            </a:r>
            <a:r>
              <a:rPr lang="pt-BR" sz="2600" dirty="0">
                <a:latin typeface="Calibri" pitchFamily="34" charset="0"/>
              </a:rPr>
              <a:t> no sistema</a:t>
            </a:r>
          </a:p>
          <a:p>
            <a:pPr lvl="1">
              <a:buFont typeface="Arial" charset="0"/>
              <a:buChar char="•"/>
              <a:defRPr/>
            </a:pPr>
            <a:r>
              <a:rPr lang="pt-BR" sz="2600" dirty="0">
                <a:latin typeface="Calibri" pitchFamily="34" charset="0"/>
              </a:rPr>
              <a:t> Usuário estar conectado à rede do estabelecimento</a:t>
            </a:r>
          </a:p>
          <a:p>
            <a:pPr>
              <a:buFont typeface="Arial" charset="0"/>
              <a:buChar char="•"/>
              <a:defRPr/>
            </a:pPr>
            <a:r>
              <a:rPr lang="pt-BR" sz="2600" b="1" dirty="0">
                <a:latin typeface="Calibri" pitchFamily="34" charset="0"/>
              </a:rPr>
              <a:t>Saídas e pós-condições:</a:t>
            </a:r>
          </a:p>
          <a:p>
            <a:pPr lvl="1">
              <a:buFont typeface="Arial" charset="0"/>
              <a:buChar char="•"/>
              <a:defRPr/>
            </a:pPr>
            <a:r>
              <a:rPr lang="pt-BR" sz="2600" dirty="0">
                <a:latin typeface="Calibri" pitchFamily="34" charset="0"/>
              </a:rPr>
              <a:t> O Usuário terá sua conta paga</a:t>
            </a:r>
          </a:p>
          <a:p>
            <a:pPr lvl="1">
              <a:buFont typeface="Arial" charset="0"/>
              <a:buChar char="•"/>
              <a:defRPr/>
            </a:pPr>
            <a:r>
              <a:rPr lang="pt-BR" sz="2600" dirty="0">
                <a:latin typeface="Calibri" pitchFamily="34" charset="0"/>
              </a:rPr>
              <a:t> O usuário terá sua saída liberada.</a:t>
            </a:r>
          </a:p>
          <a:p>
            <a:pPr>
              <a:spcAft>
                <a:spcPts val="1500"/>
              </a:spcAft>
              <a:buFontTx/>
              <a:buBlip>
                <a:blip r:embed="rId4"/>
              </a:buBlip>
              <a:defRPr/>
            </a:pPr>
            <a:endParaRPr lang="pt-BR" sz="2300" dirty="0">
              <a:latin typeface="Calibri" pitchFamily="34" charset="0"/>
            </a:endParaRPr>
          </a:p>
        </p:txBody>
      </p:sp>
      <p:sp>
        <p:nvSpPr>
          <p:cNvPr id="17414" name="TextBox 17"/>
          <p:cNvSpPr txBox="1">
            <a:spLocks noChangeArrowheads="1"/>
          </p:cNvSpPr>
          <p:nvPr/>
        </p:nvSpPr>
        <p:spPr bwMode="auto">
          <a:xfrm>
            <a:off x="7148513" y="6505575"/>
            <a:ext cx="289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paguesemfila.blogspot.com</a:t>
            </a:r>
          </a:p>
        </p:txBody>
      </p:sp>
      <p:pic>
        <p:nvPicPr>
          <p:cNvPr id="17415" name="Picture 3" descr="Header.png"/>
          <p:cNvPicPr>
            <a:picLocks noChangeAspect="1"/>
          </p:cNvPicPr>
          <p:nvPr/>
        </p:nvPicPr>
        <p:blipFill>
          <a:blip r:embed="rId5" cstate="print">
            <a:lum brigh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24" descr="Mobiclub 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917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34" descr="Heade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CaixaDeTexto 15"/>
          <p:cNvSpPr txBox="1">
            <a:spLocks noChangeArrowheads="1"/>
          </p:cNvSpPr>
          <p:nvPr/>
        </p:nvSpPr>
        <p:spPr bwMode="auto">
          <a:xfrm>
            <a:off x="6786563" y="6488113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Segoe Script" pitchFamily="34" charset="0"/>
              </a:rPr>
              <a:t>Pague sem fila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C:\Users\Danilo\Desktop\celular b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1857375"/>
            <a:ext cx="6500812" cy="45831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9" name="Retângulo de cantos arredondados 21"/>
          <p:cNvSpPr/>
          <p:nvPr/>
        </p:nvSpPr>
        <p:spPr>
          <a:xfrm>
            <a:off x="2214563" y="1066800"/>
            <a:ext cx="7081837" cy="457200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8436" name="Title 9"/>
          <p:cNvSpPr>
            <a:spLocks/>
          </p:cNvSpPr>
          <p:nvPr/>
        </p:nvSpPr>
        <p:spPr bwMode="auto">
          <a:xfrm>
            <a:off x="3000375" y="685800"/>
            <a:ext cx="6072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defTabSz="912813"/>
            <a:r>
              <a:rPr lang="en-US" sz="3600" b="1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Classes de análise</a:t>
            </a:r>
          </a:p>
        </p:txBody>
      </p:sp>
      <p:pic>
        <p:nvPicPr>
          <p:cNvPr id="18437" name="Picture 3" descr="Header.png"/>
          <p:cNvPicPr>
            <a:picLocks noChangeAspect="1"/>
          </p:cNvPicPr>
          <p:nvPr/>
        </p:nvPicPr>
        <p:blipFill>
          <a:blip r:embed="rId4" cstate="print">
            <a:lum brigh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4" descr="Mobiclub 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917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2" descr="C:\Users\joao\Desktop\ca-efetuar-pg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31988"/>
            <a:ext cx="7229475" cy="381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34" descr="Head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CaixaDeTexto 15"/>
          <p:cNvSpPr txBox="1">
            <a:spLocks noChangeArrowheads="1"/>
          </p:cNvSpPr>
          <p:nvPr/>
        </p:nvSpPr>
        <p:spPr bwMode="auto">
          <a:xfrm>
            <a:off x="6786563" y="6488113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Segoe Script" pitchFamily="34" charset="0"/>
              </a:rPr>
              <a:t>Pague sem fila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Danilo\Desktop\celular b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1857375"/>
            <a:ext cx="6500812" cy="45831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2" name="Picture 3" descr="Header.png"/>
          <p:cNvPicPr>
            <a:picLocks noChangeAspect="1"/>
          </p:cNvPicPr>
          <p:nvPr/>
        </p:nvPicPr>
        <p:blipFill>
          <a:blip r:embed="rId4" cstate="print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4" descr="Mobiclub 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76200"/>
            <a:ext cx="19177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tângulo de cantos arredondados 21"/>
          <p:cNvSpPr/>
          <p:nvPr/>
        </p:nvSpPr>
        <p:spPr>
          <a:xfrm>
            <a:off x="2214563" y="1066800"/>
            <a:ext cx="7081837" cy="457200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078" name="Title 9"/>
          <p:cNvSpPr>
            <a:spLocks/>
          </p:cNvSpPr>
          <p:nvPr/>
        </p:nvSpPr>
        <p:spPr bwMode="auto">
          <a:xfrm>
            <a:off x="2971800" y="685800"/>
            <a:ext cx="60721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3600" b="1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Roteiro</a:t>
            </a:r>
          </a:p>
        </p:txBody>
      </p:sp>
      <p:sp>
        <p:nvSpPr>
          <p:cNvPr id="33" name="Retângulo 11"/>
          <p:cNvSpPr>
            <a:spLocks noChangeArrowheads="1"/>
          </p:cNvSpPr>
          <p:nvPr/>
        </p:nvSpPr>
        <p:spPr bwMode="auto">
          <a:xfrm>
            <a:off x="428625" y="1784350"/>
            <a:ext cx="85725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2400" b="1" dirty="0">
                <a:solidFill>
                  <a:schemeClr val="tx2"/>
                </a:solidFill>
                <a:latin typeface="+mn-lt"/>
              </a:rPr>
              <a:t>Evolução da arquitetura com padrões de projeto</a:t>
            </a:r>
            <a:endParaRPr lang="pt-BR" sz="2400" b="1" dirty="0" smtClean="0">
              <a:solidFill>
                <a:schemeClr val="tx2"/>
              </a:solidFill>
              <a:latin typeface="+mn-lt"/>
            </a:endParaRPr>
          </a:p>
          <a:p>
            <a:pPr>
              <a:buFont typeface="Arial" charset="0"/>
              <a:buChar char="•"/>
            </a:pPr>
            <a:endParaRPr lang="pt-BR" sz="24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</a:rPr>
              <a:t>Projeto </a:t>
            </a:r>
            <a:r>
              <a:rPr lang="pt-BR" sz="2400" b="1" dirty="0">
                <a:solidFill>
                  <a:schemeClr val="tx2"/>
                </a:solidFill>
                <a:latin typeface="Calibri" pitchFamily="34" charset="0"/>
              </a:rPr>
              <a:t>de caso de uso</a:t>
            </a:r>
          </a:p>
          <a:p>
            <a:pPr lvl="1">
              <a:buFont typeface="Arial" charset="0"/>
              <a:buChar char="•"/>
            </a:pPr>
            <a:r>
              <a:rPr lang="pt-BR" sz="2400" b="1" dirty="0">
                <a:solidFill>
                  <a:schemeClr val="tx2"/>
                </a:solidFill>
                <a:latin typeface="Calibri" pitchFamily="34" charset="0"/>
              </a:rPr>
              <a:t> CRUD Cartão</a:t>
            </a:r>
          </a:p>
          <a:p>
            <a:pPr lvl="1">
              <a:buFont typeface="Arial" charset="0"/>
              <a:buChar char="•"/>
            </a:pPr>
            <a:r>
              <a:rPr lang="pt-BR" sz="2400" b="1" dirty="0">
                <a:solidFill>
                  <a:schemeClr val="tx2"/>
                </a:solidFill>
                <a:latin typeface="Calibri" pitchFamily="34" charset="0"/>
              </a:rPr>
              <a:t>Efetuar Pagamento</a:t>
            </a:r>
          </a:p>
          <a:p>
            <a:pPr lvl="1">
              <a:buFont typeface="Arial" charset="0"/>
              <a:buChar char="•"/>
            </a:pPr>
            <a:endParaRPr lang="pt-BR" sz="2400" b="1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pt-BR" sz="2400" b="1" dirty="0">
                <a:solidFill>
                  <a:schemeClr val="tx2"/>
                </a:solidFill>
                <a:latin typeface="Calibri" pitchFamily="34" charset="0"/>
              </a:rPr>
              <a:t>Projeto de Subsistema </a:t>
            </a:r>
          </a:p>
          <a:p>
            <a:pPr lvl="1">
              <a:buFont typeface="Wingdings" pitchFamily="2" charset="2"/>
              <a:buChar char="ü"/>
            </a:pPr>
            <a:r>
              <a:rPr lang="pt-BR" sz="2400" b="1" dirty="0">
                <a:solidFill>
                  <a:schemeClr val="tx2"/>
                </a:solidFill>
                <a:latin typeface="Calibri" pitchFamily="34" charset="0"/>
              </a:rPr>
              <a:t>Operadora de cartão</a:t>
            </a:r>
          </a:p>
          <a:p>
            <a:pPr>
              <a:buFont typeface="Arial" charset="0"/>
              <a:buChar char="•"/>
            </a:pPr>
            <a:endParaRPr lang="pt-BR" sz="2400" b="1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pt-BR" sz="2400" b="1" dirty="0">
                <a:solidFill>
                  <a:schemeClr val="tx2"/>
                </a:solidFill>
                <a:latin typeface="Calibri" pitchFamily="34" charset="0"/>
              </a:rPr>
              <a:t>Projeto de Banco de Dados</a:t>
            </a:r>
            <a:endParaRPr lang="pt-BR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080" name="TextBox 17"/>
          <p:cNvSpPr txBox="1">
            <a:spLocks noChangeArrowheads="1"/>
          </p:cNvSpPr>
          <p:nvPr/>
        </p:nvSpPr>
        <p:spPr bwMode="auto">
          <a:xfrm>
            <a:off x="7148513" y="6505575"/>
            <a:ext cx="289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paguesemfila.blogspot.com</a:t>
            </a:r>
          </a:p>
        </p:txBody>
      </p:sp>
      <p:pic>
        <p:nvPicPr>
          <p:cNvPr id="3081" name="Picture 34" descr="Heade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CaixaDeTexto 15"/>
          <p:cNvSpPr txBox="1">
            <a:spLocks noChangeArrowheads="1"/>
          </p:cNvSpPr>
          <p:nvPr/>
        </p:nvSpPr>
        <p:spPr bwMode="auto">
          <a:xfrm>
            <a:off x="6786563" y="6488113"/>
            <a:ext cx="201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Segoe Script" pitchFamily="34" charset="0"/>
              </a:rPr>
              <a:t>Pague sem fila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C:\Users\Danilo\Desktop\celular b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1857375"/>
            <a:ext cx="6500812" cy="45831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9" name="Retângulo de cantos arredondados 21"/>
          <p:cNvSpPr/>
          <p:nvPr/>
        </p:nvSpPr>
        <p:spPr>
          <a:xfrm>
            <a:off x="2214563" y="1066800"/>
            <a:ext cx="7081837" cy="457200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9460" name="Title 9"/>
          <p:cNvSpPr>
            <a:spLocks/>
          </p:cNvSpPr>
          <p:nvPr/>
        </p:nvSpPr>
        <p:spPr bwMode="auto">
          <a:xfrm>
            <a:off x="3000375" y="685800"/>
            <a:ext cx="6072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defTabSz="912813"/>
            <a:r>
              <a:rPr lang="pt-BR" sz="3600" b="1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Elementos de projeto</a:t>
            </a:r>
          </a:p>
        </p:txBody>
      </p:sp>
      <p:pic>
        <p:nvPicPr>
          <p:cNvPr id="19461" name="Picture 3" descr="Header.png"/>
          <p:cNvPicPr>
            <a:picLocks noChangeAspect="1"/>
          </p:cNvPicPr>
          <p:nvPr/>
        </p:nvPicPr>
        <p:blipFill>
          <a:blip r:embed="rId4" cstate="print">
            <a:lum brigh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4" descr="Mobiclub 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917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34" descr="Head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CaixaDeTexto 15"/>
          <p:cNvSpPr txBox="1">
            <a:spLocks noChangeArrowheads="1"/>
          </p:cNvSpPr>
          <p:nvPr/>
        </p:nvSpPr>
        <p:spPr bwMode="auto">
          <a:xfrm>
            <a:off x="6786563" y="6488113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Segoe Script" pitchFamily="34" charset="0"/>
              </a:rPr>
              <a:t>Pague sem fila</a:t>
            </a:r>
          </a:p>
        </p:txBody>
      </p:sp>
      <p:pic>
        <p:nvPicPr>
          <p:cNvPr id="19465" name="Picture 2" descr="C:\Users\joao\Documents\Universidade\APS\ca-efetuar-pg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57338"/>
            <a:ext cx="9729788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C:\Users\Danilo\Desktop\celular b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1857375"/>
            <a:ext cx="6500812" cy="45831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9" name="Retângulo de cantos arredondados 21"/>
          <p:cNvSpPr/>
          <p:nvPr/>
        </p:nvSpPr>
        <p:spPr>
          <a:xfrm>
            <a:off x="2214563" y="1066800"/>
            <a:ext cx="7081837" cy="457200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0484" name="Title 9"/>
          <p:cNvSpPr>
            <a:spLocks/>
          </p:cNvSpPr>
          <p:nvPr/>
        </p:nvSpPr>
        <p:spPr bwMode="auto">
          <a:xfrm>
            <a:off x="3000375" y="685800"/>
            <a:ext cx="6072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defTabSz="912813"/>
            <a:r>
              <a:rPr lang="pt-BR" sz="3600" b="1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Mapeamento análise/projeto</a:t>
            </a:r>
          </a:p>
        </p:txBody>
      </p:sp>
      <p:pic>
        <p:nvPicPr>
          <p:cNvPr id="20485" name="Picture 3" descr="Header.png"/>
          <p:cNvPicPr>
            <a:picLocks noChangeAspect="1"/>
          </p:cNvPicPr>
          <p:nvPr/>
        </p:nvPicPr>
        <p:blipFill>
          <a:blip r:embed="rId4" cstate="print">
            <a:lum brigh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4" descr="Mobiclub 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917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34" descr="Head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CaixaDeTexto 15"/>
          <p:cNvSpPr txBox="1">
            <a:spLocks noChangeArrowheads="1"/>
          </p:cNvSpPr>
          <p:nvPr/>
        </p:nvSpPr>
        <p:spPr bwMode="auto">
          <a:xfrm>
            <a:off x="6786563" y="6488113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Segoe Script" pitchFamily="34" charset="0"/>
              </a:rPr>
              <a:t>Pague sem fila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827088" y="1916113"/>
          <a:ext cx="7848600" cy="4032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176"/>
                <a:gridCol w="5544424"/>
              </a:tblGrid>
              <a:tr h="511025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Classe</a:t>
                      </a:r>
                      <a:r>
                        <a:rPr lang="pt-BR" sz="1800" baseline="0" dirty="0" smtClean="0"/>
                        <a:t> de Análise</a:t>
                      </a:r>
                      <a:endParaRPr lang="pt-BR" sz="18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Elemento de projeto</a:t>
                      </a:r>
                      <a:endParaRPr lang="pt-BR" sz="1800" dirty="0"/>
                    </a:p>
                  </a:txBody>
                  <a:tcPr marL="91437" marR="91437" marT="45718" marB="45718"/>
                </a:tc>
              </a:tr>
              <a:tr h="1760613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37" marR="91437" marT="45718" marB="45718"/>
                </a:tc>
              </a:tr>
              <a:tr h="1760613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37" marR="91437" marT="45718" marB="45718"/>
                </a:tc>
              </a:tr>
            </a:tbl>
          </a:graphicData>
        </a:graphic>
      </p:graphicFrame>
      <p:pic>
        <p:nvPicPr>
          <p:cNvPr id="20503" name="Picture 2" descr="C:\Users\joao\Documents\Universidade\APS\boundary-telaEfPgto-empt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781300"/>
            <a:ext cx="20193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4" name="Picture 3" descr="C:\Users\joao\Documents\Universidade\APS\control-EfPgto-empt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508500"/>
            <a:ext cx="201612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5" name="Picture 6" descr="C:\Users\joao\Documents\Universidade\APS\boundary-CBEfPgt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636838"/>
            <a:ext cx="26384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6" name="Picture 7" descr="C:\Users\joao\Documents\Universidade\APS\boundary-telaEfPgt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852738"/>
            <a:ext cx="20383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7" name="Picture 8" descr="C:\Users\joao\Documents\Universidade\APS\control-EfPgt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7063"/>
            <a:ext cx="26193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C:\Users\Danilo\Desktop\celular b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1857375"/>
            <a:ext cx="6500812" cy="45831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9" name="Retângulo de cantos arredondados 21"/>
          <p:cNvSpPr/>
          <p:nvPr/>
        </p:nvSpPr>
        <p:spPr>
          <a:xfrm>
            <a:off x="2214563" y="1066800"/>
            <a:ext cx="7081837" cy="457200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1508" name="Title 9"/>
          <p:cNvSpPr>
            <a:spLocks/>
          </p:cNvSpPr>
          <p:nvPr/>
        </p:nvSpPr>
        <p:spPr bwMode="auto">
          <a:xfrm>
            <a:off x="3000375" y="685800"/>
            <a:ext cx="6072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defTabSz="912813"/>
            <a:r>
              <a:rPr lang="pt-BR" sz="3600" b="1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Mapeamento análise/projeto</a:t>
            </a:r>
          </a:p>
        </p:txBody>
      </p:sp>
      <p:pic>
        <p:nvPicPr>
          <p:cNvPr id="21509" name="Picture 3" descr="Header.png"/>
          <p:cNvPicPr>
            <a:picLocks noChangeAspect="1"/>
          </p:cNvPicPr>
          <p:nvPr/>
        </p:nvPicPr>
        <p:blipFill>
          <a:blip r:embed="rId4" cstate="print">
            <a:lum brigh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4" descr="Mobiclub 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917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34" descr="Head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CaixaDeTexto 15"/>
          <p:cNvSpPr txBox="1">
            <a:spLocks noChangeArrowheads="1"/>
          </p:cNvSpPr>
          <p:nvPr/>
        </p:nvSpPr>
        <p:spPr bwMode="auto">
          <a:xfrm>
            <a:off x="6786563" y="6488113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Segoe Script" pitchFamily="34" charset="0"/>
              </a:rPr>
              <a:t>Pague sem fila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827088" y="1916113"/>
          <a:ext cx="7848600" cy="4032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176"/>
                <a:gridCol w="5544424"/>
              </a:tblGrid>
              <a:tr h="511025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Classe</a:t>
                      </a:r>
                      <a:r>
                        <a:rPr lang="pt-BR" sz="1800" baseline="0" dirty="0" smtClean="0"/>
                        <a:t> de Análise</a:t>
                      </a:r>
                      <a:endParaRPr lang="pt-BR" sz="18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Elemento de projeto</a:t>
                      </a:r>
                      <a:endParaRPr lang="pt-BR" sz="1800" dirty="0"/>
                    </a:p>
                  </a:txBody>
                  <a:tcPr marL="91437" marR="91437" marT="45718" marB="45718"/>
                </a:tc>
              </a:tr>
              <a:tr h="1760613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37" marR="91437" marT="45718" marB="45718"/>
                </a:tc>
              </a:tr>
              <a:tr h="1760613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smtClean="0"/>
                        <a:t>X</a:t>
                      </a:r>
                      <a:endParaRPr lang="pt-BR" sz="3600" dirty="0"/>
                    </a:p>
                  </a:txBody>
                  <a:tcPr marL="91437" marR="91437" marT="45718" marB="45718" anchor="ctr"/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37" marR="91437" marT="45718" marB="45718"/>
                </a:tc>
              </a:tr>
            </a:tbl>
          </a:graphicData>
        </a:graphic>
      </p:graphicFrame>
      <p:pic>
        <p:nvPicPr>
          <p:cNvPr id="21527" name="Picture 2" descr="C:\Users\joao\Documents\Universidade\APS\EC-cadPgto-empt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781300"/>
            <a:ext cx="2055813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Picture 3" descr="C:\Users\joao\Documents\Universidade\APS\EC-cadPgt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2886075"/>
            <a:ext cx="179863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4" descr="C:\Users\joao\Documents\Universidade\APS\EC-cadPgto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2814638"/>
            <a:ext cx="187325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Picture 6" descr="C:\Users\joao\Documents\Universidade\APS\fachad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92600"/>
            <a:ext cx="2808288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1" name="Picture 7" descr="C:\Users\joao\Documents\Universidade\APS\EC-cadPgto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5" y="2814638"/>
            <a:ext cx="18018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C:\Users\Danilo\Desktop\celular b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1857375"/>
            <a:ext cx="6500812" cy="45831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9" name="Retângulo de cantos arredondados 21"/>
          <p:cNvSpPr/>
          <p:nvPr/>
        </p:nvSpPr>
        <p:spPr>
          <a:xfrm>
            <a:off x="2214563" y="1066800"/>
            <a:ext cx="7081837" cy="457200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2532" name="Title 9"/>
          <p:cNvSpPr>
            <a:spLocks/>
          </p:cNvSpPr>
          <p:nvPr/>
        </p:nvSpPr>
        <p:spPr bwMode="auto">
          <a:xfrm>
            <a:off x="3000375" y="685800"/>
            <a:ext cx="6072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defTabSz="912813"/>
            <a:r>
              <a:rPr lang="pt-BR" sz="3600" b="1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Mapeamento análise/projeto</a:t>
            </a:r>
          </a:p>
        </p:txBody>
      </p:sp>
      <p:pic>
        <p:nvPicPr>
          <p:cNvPr id="22533" name="Picture 3" descr="Header.png"/>
          <p:cNvPicPr>
            <a:picLocks noChangeAspect="1"/>
          </p:cNvPicPr>
          <p:nvPr/>
        </p:nvPicPr>
        <p:blipFill>
          <a:blip r:embed="rId4" cstate="print">
            <a:lum brigh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4" descr="Mobiclub 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917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34" descr="Head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CaixaDeTexto 15"/>
          <p:cNvSpPr txBox="1">
            <a:spLocks noChangeArrowheads="1"/>
          </p:cNvSpPr>
          <p:nvPr/>
        </p:nvSpPr>
        <p:spPr bwMode="auto">
          <a:xfrm>
            <a:off x="6786563" y="6488113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Segoe Script" pitchFamily="34" charset="0"/>
              </a:rPr>
              <a:t>Pague sem fila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827088" y="1916113"/>
          <a:ext cx="7848600" cy="4249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176"/>
                <a:gridCol w="5544424"/>
              </a:tblGrid>
              <a:tr h="490729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Classe</a:t>
                      </a:r>
                      <a:r>
                        <a:rPr lang="pt-BR" sz="1800" baseline="0" dirty="0" smtClean="0"/>
                        <a:t> de Análise</a:t>
                      </a:r>
                      <a:endParaRPr lang="pt-BR" sz="1800" dirty="0"/>
                    </a:p>
                  </a:txBody>
                  <a:tcPr marL="91437" marR="91437" marT="45726" marB="45726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Elemento de projeto</a:t>
                      </a:r>
                      <a:endParaRPr lang="pt-BR" sz="1800" dirty="0"/>
                    </a:p>
                  </a:txBody>
                  <a:tcPr marL="91437" marR="91437" marT="45726" marB="45726"/>
                </a:tc>
              </a:tr>
              <a:tr h="2068319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37" marR="91437" marT="45726" marB="45726"/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37" marR="91437" marT="45726" marB="45726"/>
                </a:tc>
              </a:tr>
              <a:tr h="1690689">
                <a:tc>
                  <a:txBody>
                    <a:bodyPr/>
                    <a:lstStyle/>
                    <a:p>
                      <a:pPr algn="ctr"/>
                      <a:endParaRPr lang="pt-BR" sz="3600" dirty="0"/>
                    </a:p>
                  </a:txBody>
                  <a:tcPr marL="91437" marR="91437" marT="45726" marB="45726" anchor="ctr"/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37" marR="91437" marT="45726" marB="45726"/>
                </a:tc>
              </a:tr>
            </a:tbl>
          </a:graphicData>
        </a:graphic>
      </p:graphicFrame>
      <p:pic>
        <p:nvPicPr>
          <p:cNvPr id="22551" name="Picture 3" descr="C:\Users\joao\Documents\Universidade\APS\entity-pagamen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471738"/>
            <a:ext cx="26955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5" descr="C:\Users\joao\Documents\Universidade\APS\entity-pagamento-empt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54300"/>
            <a:ext cx="20161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5" descr="C:\Users\joao\Documents\Universidade\APS\class-com-operadora-empt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724400"/>
            <a:ext cx="22320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7" descr="C:\Users\joao\Documents\Universidade\APS\class-com-operador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652963"/>
            <a:ext cx="2735262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C:\Users\Danilo\Desktop\celular b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1857375"/>
            <a:ext cx="6500812" cy="45831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9" name="Retângulo de cantos arredondados 21"/>
          <p:cNvSpPr/>
          <p:nvPr/>
        </p:nvSpPr>
        <p:spPr>
          <a:xfrm>
            <a:off x="2214563" y="1066800"/>
            <a:ext cx="7081837" cy="457200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3556" name="Title 9"/>
          <p:cNvSpPr>
            <a:spLocks/>
          </p:cNvSpPr>
          <p:nvPr/>
        </p:nvSpPr>
        <p:spPr bwMode="auto">
          <a:xfrm>
            <a:off x="3000375" y="685800"/>
            <a:ext cx="6072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defTabSz="912813"/>
            <a:r>
              <a:rPr lang="pt-BR" sz="3600" b="1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Mapeamento análise/projeto</a:t>
            </a:r>
          </a:p>
        </p:txBody>
      </p:sp>
      <p:pic>
        <p:nvPicPr>
          <p:cNvPr id="23557" name="Picture 3" descr="Header.png"/>
          <p:cNvPicPr>
            <a:picLocks noChangeAspect="1"/>
          </p:cNvPicPr>
          <p:nvPr/>
        </p:nvPicPr>
        <p:blipFill>
          <a:blip r:embed="rId4" cstate="print">
            <a:lum brigh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4" descr="Mobiclub 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917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34" descr="Head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CaixaDeTexto 15"/>
          <p:cNvSpPr txBox="1">
            <a:spLocks noChangeArrowheads="1"/>
          </p:cNvSpPr>
          <p:nvPr/>
        </p:nvSpPr>
        <p:spPr bwMode="auto">
          <a:xfrm>
            <a:off x="6786563" y="6488113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Segoe Script" pitchFamily="34" charset="0"/>
              </a:rPr>
              <a:t>Pague sem fila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827088" y="1916113"/>
          <a:ext cx="7848600" cy="4249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176"/>
                <a:gridCol w="5544424"/>
              </a:tblGrid>
              <a:tr h="490729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Classe</a:t>
                      </a:r>
                      <a:r>
                        <a:rPr lang="pt-BR" sz="1800" baseline="0" dirty="0" smtClean="0"/>
                        <a:t> de Análise</a:t>
                      </a:r>
                      <a:endParaRPr lang="pt-BR" sz="1800" dirty="0"/>
                    </a:p>
                  </a:txBody>
                  <a:tcPr marL="91437" marR="91437" marT="45726" marB="45726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Elemento de projeto</a:t>
                      </a:r>
                      <a:endParaRPr lang="pt-BR" sz="1800" dirty="0"/>
                    </a:p>
                  </a:txBody>
                  <a:tcPr marL="91437" marR="91437" marT="45726" marB="45726"/>
                </a:tc>
              </a:tr>
              <a:tr h="2068319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37" marR="91437" marT="45726" marB="45726"/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37" marR="91437" marT="45726" marB="45726"/>
                </a:tc>
              </a:tr>
              <a:tr h="1690689">
                <a:tc>
                  <a:txBody>
                    <a:bodyPr/>
                    <a:lstStyle/>
                    <a:p>
                      <a:pPr algn="ctr"/>
                      <a:endParaRPr lang="pt-BR" sz="3600" dirty="0"/>
                    </a:p>
                  </a:txBody>
                  <a:tcPr marL="91437" marR="91437" marT="45726" marB="45726" anchor="ctr"/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37" marR="91437" marT="45726" marB="45726"/>
                </a:tc>
              </a:tr>
            </a:tbl>
          </a:graphicData>
        </a:graphic>
      </p:graphicFrame>
      <p:pic>
        <p:nvPicPr>
          <p:cNvPr id="23575" name="Picture 4" descr="C:\Users\joao\Documents\Universidade\APS\class-com-estabelecimento-empt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852738"/>
            <a:ext cx="217487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6" name="Picture 6" descr="C:\Users\joao\Documents\Universidade\APS\class-com-estabeleciment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708275"/>
            <a:ext cx="29718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C:\Users\Danilo\Desktop\celular b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1857375"/>
            <a:ext cx="6500812" cy="45831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9" name="Retângulo de cantos arredondados 21"/>
          <p:cNvSpPr/>
          <p:nvPr/>
        </p:nvSpPr>
        <p:spPr>
          <a:xfrm>
            <a:off x="2214563" y="1066800"/>
            <a:ext cx="7081837" cy="457200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4580" name="Title 9"/>
          <p:cNvSpPr>
            <a:spLocks/>
          </p:cNvSpPr>
          <p:nvPr/>
        </p:nvSpPr>
        <p:spPr bwMode="auto">
          <a:xfrm>
            <a:off x="3000375" y="685800"/>
            <a:ext cx="6072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defTabSz="912813"/>
            <a:r>
              <a:rPr lang="en-US" sz="3600" b="1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Diagrama de sequência</a:t>
            </a:r>
          </a:p>
        </p:txBody>
      </p:sp>
      <p:pic>
        <p:nvPicPr>
          <p:cNvPr id="24581" name="Picture 34" descr="Head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0" descr="twitte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6527800"/>
            <a:ext cx="25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Box 12"/>
          <p:cNvSpPr txBox="1">
            <a:spLocks noChangeArrowheads="1"/>
          </p:cNvSpPr>
          <p:nvPr/>
        </p:nvSpPr>
        <p:spPr bwMode="auto">
          <a:xfrm>
            <a:off x="5715000" y="6505575"/>
            <a:ext cx="289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@paguesemfila</a:t>
            </a:r>
          </a:p>
        </p:txBody>
      </p:sp>
      <p:pic>
        <p:nvPicPr>
          <p:cNvPr id="24584" name="Picture 16" descr="blogger_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535738"/>
            <a:ext cx="247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Box 17"/>
          <p:cNvSpPr txBox="1">
            <a:spLocks noChangeArrowheads="1"/>
          </p:cNvSpPr>
          <p:nvPr/>
        </p:nvSpPr>
        <p:spPr bwMode="auto">
          <a:xfrm>
            <a:off x="7148513" y="6505575"/>
            <a:ext cx="289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paguesemfila.blogspot.com</a:t>
            </a:r>
          </a:p>
        </p:txBody>
      </p:sp>
      <p:sp>
        <p:nvSpPr>
          <p:cNvPr id="24586" name="TextBox 18"/>
          <p:cNvSpPr txBox="1">
            <a:spLocks noChangeArrowheads="1"/>
          </p:cNvSpPr>
          <p:nvPr/>
        </p:nvSpPr>
        <p:spPr bwMode="auto">
          <a:xfrm>
            <a:off x="3733800" y="6505575"/>
            <a:ext cx="289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www.mobiclub.com.br</a:t>
            </a:r>
          </a:p>
        </p:txBody>
      </p:sp>
      <p:pic>
        <p:nvPicPr>
          <p:cNvPr id="24587" name="Picture 25" descr="Mobiclub Celular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438900"/>
            <a:ext cx="2984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3" descr="Header.png"/>
          <p:cNvPicPr>
            <a:picLocks noChangeAspect="1"/>
          </p:cNvPicPr>
          <p:nvPr/>
        </p:nvPicPr>
        <p:blipFill>
          <a:blip r:embed="rId4" cstate="print">
            <a:lum brigh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4" descr="Mobiclub logo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917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15" descr="C:\Users\joao\Desktop\seq-efetuar-pgto_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" y="1628800"/>
            <a:ext cx="13939011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022E-16 L -0.53056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2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056 0.0037 L 2.77778E-6 0.0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C:\Users\Danilo\Desktop\celular b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1857375"/>
            <a:ext cx="6500812" cy="45831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9" name="Retângulo de cantos arredondados 21"/>
          <p:cNvSpPr/>
          <p:nvPr/>
        </p:nvSpPr>
        <p:spPr>
          <a:xfrm>
            <a:off x="2214563" y="1066800"/>
            <a:ext cx="7081837" cy="457200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5604" name="Title 9"/>
          <p:cNvSpPr>
            <a:spLocks/>
          </p:cNvSpPr>
          <p:nvPr/>
        </p:nvSpPr>
        <p:spPr bwMode="auto">
          <a:xfrm>
            <a:off x="2195513" y="685800"/>
            <a:ext cx="6877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defTabSz="912813"/>
            <a:r>
              <a:rPr lang="en-US" sz="3600" b="1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Diagrama de sequência (projeto)</a:t>
            </a:r>
          </a:p>
        </p:txBody>
      </p:sp>
      <p:pic>
        <p:nvPicPr>
          <p:cNvPr id="25605" name="Picture 34" descr="Head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0" descr="twitte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6527800"/>
            <a:ext cx="25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Box 12"/>
          <p:cNvSpPr txBox="1">
            <a:spLocks noChangeArrowheads="1"/>
          </p:cNvSpPr>
          <p:nvPr/>
        </p:nvSpPr>
        <p:spPr bwMode="auto">
          <a:xfrm>
            <a:off x="5715000" y="6505575"/>
            <a:ext cx="289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@paguesemfila</a:t>
            </a:r>
          </a:p>
        </p:txBody>
      </p:sp>
      <p:pic>
        <p:nvPicPr>
          <p:cNvPr id="25608" name="Picture 16" descr="blogger_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535738"/>
            <a:ext cx="247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Box 17"/>
          <p:cNvSpPr txBox="1">
            <a:spLocks noChangeArrowheads="1"/>
          </p:cNvSpPr>
          <p:nvPr/>
        </p:nvSpPr>
        <p:spPr bwMode="auto">
          <a:xfrm>
            <a:off x="7148513" y="6505575"/>
            <a:ext cx="289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paguesemfila.blogspot.com</a:t>
            </a:r>
          </a:p>
        </p:txBody>
      </p:sp>
      <p:sp>
        <p:nvSpPr>
          <p:cNvPr id="25610" name="TextBox 18"/>
          <p:cNvSpPr txBox="1">
            <a:spLocks noChangeArrowheads="1"/>
          </p:cNvSpPr>
          <p:nvPr/>
        </p:nvSpPr>
        <p:spPr bwMode="auto">
          <a:xfrm>
            <a:off x="3733800" y="6505575"/>
            <a:ext cx="289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www.mobiclub.com.br</a:t>
            </a:r>
          </a:p>
        </p:txBody>
      </p:sp>
      <p:pic>
        <p:nvPicPr>
          <p:cNvPr id="25611" name="Picture 25" descr="Mobiclub Celular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438900"/>
            <a:ext cx="2984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3" descr="Header.png"/>
          <p:cNvPicPr>
            <a:picLocks noChangeAspect="1"/>
          </p:cNvPicPr>
          <p:nvPr/>
        </p:nvPicPr>
        <p:blipFill>
          <a:blip r:embed="rId4" cstate="print">
            <a:lum brigh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24" descr="Mobiclub logo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917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15" descr="C:\Users\joao\Desktop\seq-efetuar-pgto_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16844963" cy="691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-0.83837 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3837 1.48148E-6 L -0.83837 -0.241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3837 -0.24144 L 3.05556E-6 -0.241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C:\Users\Danilo\Desktop\celular b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1857375"/>
            <a:ext cx="6500812" cy="45831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9" name="Retângulo de cantos arredondados 21"/>
          <p:cNvSpPr/>
          <p:nvPr/>
        </p:nvSpPr>
        <p:spPr>
          <a:xfrm>
            <a:off x="2214563" y="1066800"/>
            <a:ext cx="7081837" cy="457200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6628" name="Title 9"/>
          <p:cNvSpPr>
            <a:spLocks/>
          </p:cNvSpPr>
          <p:nvPr/>
        </p:nvSpPr>
        <p:spPr bwMode="auto">
          <a:xfrm>
            <a:off x="3000375" y="685800"/>
            <a:ext cx="6072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defTabSz="912813"/>
            <a:r>
              <a:rPr lang="en-US" sz="3600" b="1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Diagrama de classes</a:t>
            </a:r>
          </a:p>
        </p:txBody>
      </p:sp>
      <p:sp>
        <p:nvSpPr>
          <p:cNvPr id="26629" name="TextBox 17"/>
          <p:cNvSpPr txBox="1">
            <a:spLocks noChangeArrowheads="1"/>
          </p:cNvSpPr>
          <p:nvPr/>
        </p:nvSpPr>
        <p:spPr bwMode="auto">
          <a:xfrm>
            <a:off x="7148513" y="6505575"/>
            <a:ext cx="289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paguesemfila.blogspot.com</a:t>
            </a:r>
          </a:p>
        </p:txBody>
      </p:sp>
      <p:pic>
        <p:nvPicPr>
          <p:cNvPr id="26630" name="Picture 3" descr="Header.png"/>
          <p:cNvPicPr>
            <a:picLocks noChangeAspect="1"/>
          </p:cNvPicPr>
          <p:nvPr/>
        </p:nvPicPr>
        <p:blipFill>
          <a:blip r:embed="rId4" cstate="print">
            <a:lum brigh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24" descr="Mobiclub 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917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Picture 2" descr="C:\Users\joao\Desktop\class-efetuar-pg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13" y="2065338"/>
            <a:ext cx="95932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34" descr="Head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CaixaDeTexto 15"/>
          <p:cNvSpPr txBox="1">
            <a:spLocks noChangeArrowheads="1"/>
          </p:cNvSpPr>
          <p:nvPr/>
        </p:nvSpPr>
        <p:spPr bwMode="auto">
          <a:xfrm>
            <a:off x="6786563" y="6488113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Segoe Script" pitchFamily="34" charset="0"/>
              </a:rPr>
              <a:t>Pague sem fila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C:\Users\Danilo\Desktop\celular b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1857375"/>
            <a:ext cx="6500812" cy="45831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9" name="Retângulo de cantos arredondados 21"/>
          <p:cNvSpPr/>
          <p:nvPr/>
        </p:nvSpPr>
        <p:spPr>
          <a:xfrm>
            <a:off x="2214563" y="1066800"/>
            <a:ext cx="7081837" cy="457200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7652" name="Title 9"/>
          <p:cNvSpPr>
            <a:spLocks/>
          </p:cNvSpPr>
          <p:nvPr/>
        </p:nvSpPr>
        <p:spPr bwMode="auto">
          <a:xfrm>
            <a:off x="3000375" y="685800"/>
            <a:ext cx="6072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defTabSz="912813"/>
            <a:r>
              <a:rPr lang="en-US" sz="3600" b="1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Diagrama de classes (projeto)</a:t>
            </a:r>
          </a:p>
        </p:txBody>
      </p:sp>
      <p:sp>
        <p:nvSpPr>
          <p:cNvPr id="27653" name="TextBox 17"/>
          <p:cNvSpPr txBox="1">
            <a:spLocks noChangeArrowheads="1"/>
          </p:cNvSpPr>
          <p:nvPr/>
        </p:nvSpPr>
        <p:spPr bwMode="auto">
          <a:xfrm>
            <a:off x="7148513" y="6505575"/>
            <a:ext cx="289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paguesemfila.blogspot.com</a:t>
            </a:r>
          </a:p>
        </p:txBody>
      </p:sp>
      <p:pic>
        <p:nvPicPr>
          <p:cNvPr id="27654" name="Picture 3" descr="Header.png"/>
          <p:cNvPicPr>
            <a:picLocks noChangeAspect="1"/>
          </p:cNvPicPr>
          <p:nvPr/>
        </p:nvPicPr>
        <p:blipFill>
          <a:blip r:embed="rId4" cstate="print">
            <a:lum brigh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24" descr="Mobiclub 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917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Picture 2" descr="C:\Users\joao\Desktop\class-efetuar-pg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" y="1628799"/>
            <a:ext cx="9221129" cy="48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34" descr="Head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CaixaDeTexto 15"/>
          <p:cNvSpPr txBox="1">
            <a:spLocks noChangeArrowheads="1"/>
          </p:cNvSpPr>
          <p:nvPr/>
        </p:nvSpPr>
        <p:spPr bwMode="auto">
          <a:xfrm>
            <a:off x="6786563" y="6488113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Segoe Script" pitchFamily="34" charset="0"/>
              </a:rPr>
              <a:t>Pague sem fila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Header.png"/>
          <p:cNvPicPr>
            <a:picLocks noChangeAspect="1"/>
          </p:cNvPicPr>
          <p:nvPr/>
        </p:nvPicPr>
        <p:blipFill>
          <a:blip r:embed="rId3" cstate="print">
            <a:lum bright="1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6" descr="C:\Users\Danilo\Desktop\LogoMobiclubShado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8913"/>
            <a:ext cx="22447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 descr="Header.png"/>
          <p:cNvPicPr>
            <a:picLocks noChangeAspect="1"/>
          </p:cNvPicPr>
          <p:nvPr/>
        </p:nvPicPr>
        <p:blipFill>
          <a:blip r:embed="rId5" cstate="print">
            <a:lum bright="1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63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tângulo 22"/>
          <p:cNvSpPr>
            <a:spLocks noChangeArrowheads="1"/>
          </p:cNvSpPr>
          <p:nvPr/>
        </p:nvSpPr>
        <p:spPr bwMode="auto">
          <a:xfrm>
            <a:off x="468313" y="4437063"/>
            <a:ext cx="2544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4000">
                <a:solidFill>
                  <a:schemeClr val="tx2"/>
                </a:solidFill>
                <a:latin typeface="Calibri" pitchFamily="34" charset="0"/>
              </a:rPr>
              <a:t>Subsistema</a:t>
            </a:r>
            <a:endParaRPr lang="pt-BR" sz="4000" b="1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28678" name="Picture 34" descr="Head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CaixaDeTexto 13"/>
          <p:cNvSpPr txBox="1">
            <a:spLocks noChangeArrowheads="1"/>
          </p:cNvSpPr>
          <p:nvPr/>
        </p:nvSpPr>
        <p:spPr bwMode="auto">
          <a:xfrm>
            <a:off x="6786563" y="6488113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Segoe Script" pitchFamily="34" charset="0"/>
              </a:rPr>
              <a:t>Pague sem fila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C:\Users\Danilo\Desktop\celular b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1857375"/>
            <a:ext cx="6500812" cy="45831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9" name="Retângulo de cantos arredondados 21"/>
          <p:cNvSpPr/>
          <p:nvPr/>
        </p:nvSpPr>
        <p:spPr>
          <a:xfrm>
            <a:off x="2214563" y="1066800"/>
            <a:ext cx="7081837" cy="457200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100" name="Title 9"/>
          <p:cNvSpPr>
            <a:spLocks/>
          </p:cNvSpPr>
          <p:nvPr/>
        </p:nvSpPr>
        <p:spPr bwMode="auto">
          <a:xfrm>
            <a:off x="3000375" y="685800"/>
            <a:ext cx="60721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3600" b="1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Descrição do Projeto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14313" y="1681163"/>
            <a:ext cx="88582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pt-BR" sz="2400">
                <a:latin typeface="Calibri" pitchFamily="34" charset="0"/>
              </a:rPr>
              <a:t>	</a:t>
            </a:r>
            <a:r>
              <a:rPr lang="pt-BR" sz="2800">
                <a:latin typeface="Calibri" pitchFamily="34" charset="0"/>
              </a:rPr>
              <a:t>Este projeto tem como objetivo criar uma ferramenta capaz de </a:t>
            </a:r>
            <a:r>
              <a:rPr lang="pt-BR" sz="2800" b="1">
                <a:latin typeface="Calibri" pitchFamily="34" charset="0"/>
              </a:rPr>
              <a:t>aumentar o consumo de produtos numa boate</a:t>
            </a:r>
            <a:r>
              <a:rPr lang="pt-BR" sz="2800">
                <a:latin typeface="Calibri" pitchFamily="34" charset="0"/>
              </a:rPr>
              <a:t>. A principal maneira encontrada é </a:t>
            </a:r>
            <a:r>
              <a:rPr lang="pt-BR" sz="2800" b="1">
                <a:latin typeface="Calibri" pitchFamily="34" charset="0"/>
              </a:rPr>
              <a:t>automatizar o pagamento na saída</a:t>
            </a:r>
            <a:r>
              <a:rPr lang="pt-BR" sz="2800">
                <a:latin typeface="Calibri" pitchFamily="34" charset="0"/>
              </a:rPr>
              <a:t>, de maneira que as pessoas não são obrigadas a passar horas na fila esperando a sua vez de pagar. </a:t>
            </a:r>
          </a:p>
          <a:p>
            <a:pPr algn="just"/>
            <a:r>
              <a:rPr lang="pt-BR" sz="2800">
                <a:latin typeface="Calibri" pitchFamily="34" charset="0"/>
              </a:rPr>
              <a:t>	</a:t>
            </a:r>
          </a:p>
          <a:p>
            <a:pPr algn="just"/>
            <a:r>
              <a:rPr lang="pt-BR" sz="2800">
                <a:latin typeface="Calibri" pitchFamily="34" charset="0"/>
              </a:rPr>
              <a:t>	A ideia é que a partir de um </a:t>
            </a:r>
            <a:r>
              <a:rPr lang="pt-BR" sz="2800" b="1">
                <a:latin typeface="Calibri" pitchFamily="34" charset="0"/>
              </a:rPr>
              <a:t>dispositivo móvel</a:t>
            </a:r>
            <a:r>
              <a:rPr lang="pt-BR" sz="2800">
                <a:latin typeface="Calibri" pitchFamily="34" charset="0"/>
              </a:rPr>
              <a:t>, a pessoa vai poder </a:t>
            </a:r>
            <a:r>
              <a:rPr lang="pt-BR" sz="2800" b="1">
                <a:latin typeface="Calibri" pitchFamily="34" charset="0"/>
              </a:rPr>
              <a:t>visualizar a sua conta e autorizar o pagamento, sem precisar se dirigir ao caixa.</a:t>
            </a:r>
          </a:p>
          <a:p>
            <a:pPr>
              <a:spcAft>
                <a:spcPts val="1500"/>
              </a:spcAft>
              <a:buFontTx/>
              <a:buBlip>
                <a:blip r:embed="rId4"/>
              </a:buBlip>
            </a:pPr>
            <a:endParaRPr lang="pt-BR" sz="2300">
              <a:latin typeface="Calibri" pitchFamily="34" charset="0"/>
            </a:endParaRPr>
          </a:p>
        </p:txBody>
      </p:sp>
      <p:sp>
        <p:nvSpPr>
          <p:cNvPr id="4102" name="TextBox 18"/>
          <p:cNvSpPr txBox="1">
            <a:spLocks noChangeArrowheads="1"/>
          </p:cNvSpPr>
          <p:nvPr/>
        </p:nvSpPr>
        <p:spPr bwMode="auto">
          <a:xfrm>
            <a:off x="3733800" y="6505575"/>
            <a:ext cx="289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www.moiclub.com.br</a:t>
            </a:r>
          </a:p>
        </p:txBody>
      </p:sp>
      <p:pic>
        <p:nvPicPr>
          <p:cNvPr id="4103" name="Picture 3" descr="Header.png"/>
          <p:cNvPicPr>
            <a:picLocks noChangeAspect="1"/>
          </p:cNvPicPr>
          <p:nvPr/>
        </p:nvPicPr>
        <p:blipFill>
          <a:blip r:embed="rId5" cstate="print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4" descr="Mobiclub 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76200"/>
            <a:ext cx="19177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34" descr="Header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CaixaDeTexto 15"/>
          <p:cNvSpPr txBox="1">
            <a:spLocks noChangeArrowheads="1"/>
          </p:cNvSpPr>
          <p:nvPr/>
        </p:nvSpPr>
        <p:spPr bwMode="auto">
          <a:xfrm>
            <a:off x="6786563" y="6488113"/>
            <a:ext cx="201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Segoe Script" pitchFamily="34" charset="0"/>
              </a:rPr>
              <a:t>Pague sem fila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C:\Users\Danilo\Desktop\celular b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1857375"/>
            <a:ext cx="6500812" cy="45831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9" name="Retângulo de cantos arredondados 21"/>
          <p:cNvSpPr/>
          <p:nvPr/>
        </p:nvSpPr>
        <p:spPr>
          <a:xfrm>
            <a:off x="2214563" y="1066800"/>
            <a:ext cx="7081837" cy="457200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9700" name="Title 9"/>
          <p:cNvSpPr>
            <a:spLocks/>
          </p:cNvSpPr>
          <p:nvPr/>
        </p:nvSpPr>
        <p:spPr bwMode="auto">
          <a:xfrm>
            <a:off x="3000375" y="685800"/>
            <a:ext cx="6072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defTabSz="912813"/>
            <a:r>
              <a:rPr lang="en-US" sz="3600" b="1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Subsistema</a:t>
            </a:r>
          </a:p>
        </p:txBody>
      </p:sp>
      <p:pic>
        <p:nvPicPr>
          <p:cNvPr id="29701" name="Picture 34" descr="Head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3" descr="Header.png"/>
          <p:cNvPicPr>
            <a:picLocks noChangeAspect="1"/>
          </p:cNvPicPr>
          <p:nvPr/>
        </p:nvPicPr>
        <p:blipFill>
          <a:blip r:embed="rId4" cstate="print">
            <a:lum brigh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9" name="Picture 24" descr="Mobiclub 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917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912225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ângulo de cantos arredondados 17"/>
          <p:cNvSpPr/>
          <p:nvPr/>
        </p:nvSpPr>
        <p:spPr>
          <a:xfrm>
            <a:off x="2339975" y="5516563"/>
            <a:ext cx="3240088" cy="122396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9712" name="CaixaDeTexto 18"/>
          <p:cNvSpPr txBox="1">
            <a:spLocks noChangeArrowheads="1"/>
          </p:cNvSpPr>
          <p:nvPr/>
        </p:nvSpPr>
        <p:spPr bwMode="auto">
          <a:xfrm>
            <a:off x="3613150" y="5445125"/>
            <a:ext cx="1246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400" b="1">
                <a:solidFill>
                  <a:schemeClr val="tx2"/>
                </a:solidFill>
              </a:rPr>
              <a:t>Façade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177800" y="3068638"/>
            <a:ext cx="2952750" cy="2376487"/>
          </a:xfrm>
          <a:prstGeom prst="roundRect">
            <a:avLst>
              <a:gd name="adj" fmla="val 651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9714" name="CaixaDeTexto 20"/>
          <p:cNvSpPr txBox="1">
            <a:spLocks noChangeArrowheads="1"/>
          </p:cNvSpPr>
          <p:nvPr/>
        </p:nvSpPr>
        <p:spPr bwMode="auto">
          <a:xfrm>
            <a:off x="3078163" y="3255963"/>
            <a:ext cx="1349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400" b="1" dirty="0" err="1">
                <a:solidFill>
                  <a:schemeClr val="tx2"/>
                </a:solidFill>
              </a:rPr>
              <a:t>Adapter</a:t>
            </a:r>
            <a:endParaRPr lang="pt-BR" sz="2400" b="1" dirty="0">
              <a:solidFill>
                <a:schemeClr val="tx2"/>
              </a:solidFill>
            </a:endParaRPr>
          </a:p>
        </p:txBody>
      </p:sp>
      <p:sp>
        <p:nvSpPr>
          <p:cNvPr id="19" name="CaixaDeTexto 13"/>
          <p:cNvSpPr txBox="1">
            <a:spLocks noChangeArrowheads="1"/>
          </p:cNvSpPr>
          <p:nvPr/>
        </p:nvSpPr>
        <p:spPr bwMode="auto">
          <a:xfrm>
            <a:off x="6786563" y="6488113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 dirty="0">
                <a:solidFill>
                  <a:schemeClr val="bg1"/>
                </a:solidFill>
                <a:latin typeface="Segoe Script" pitchFamily="34" charset="0"/>
              </a:rPr>
              <a:t>Pague sem fila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712" grpId="0"/>
      <p:bldP spid="20" grpId="0" animBg="1"/>
      <p:bldP spid="297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C:\Users\Danilo\Desktop\celular b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1857375"/>
            <a:ext cx="6500812" cy="45831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9" name="Retângulo de cantos arredondados 21"/>
          <p:cNvSpPr/>
          <p:nvPr/>
        </p:nvSpPr>
        <p:spPr>
          <a:xfrm>
            <a:off x="2214563" y="1066800"/>
            <a:ext cx="7081837" cy="457200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0724" name="Title 9"/>
          <p:cNvSpPr>
            <a:spLocks/>
          </p:cNvSpPr>
          <p:nvPr/>
        </p:nvSpPr>
        <p:spPr bwMode="auto">
          <a:xfrm>
            <a:off x="3000375" y="685800"/>
            <a:ext cx="6072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defTabSz="912813"/>
            <a:r>
              <a:rPr lang="en-US" sz="3600" b="1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Subsistema</a:t>
            </a:r>
          </a:p>
        </p:txBody>
      </p:sp>
      <p:pic>
        <p:nvPicPr>
          <p:cNvPr id="30725" name="Picture 34" descr="Head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3" descr="Header.png"/>
          <p:cNvPicPr>
            <a:picLocks noChangeAspect="1"/>
          </p:cNvPicPr>
          <p:nvPr/>
        </p:nvPicPr>
        <p:blipFill>
          <a:blip r:embed="rId4" cstate="print">
            <a:lum brigh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24" descr="Mobiclub 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917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08275"/>
            <a:ext cx="871061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3"/>
          <p:cNvSpPr txBox="1">
            <a:spLocks noChangeArrowheads="1"/>
          </p:cNvSpPr>
          <p:nvPr/>
        </p:nvSpPr>
        <p:spPr bwMode="auto">
          <a:xfrm>
            <a:off x="6786563" y="6488113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 dirty="0">
                <a:solidFill>
                  <a:schemeClr val="bg1"/>
                </a:solidFill>
                <a:latin typeface="Segoe Script" pitchFamily="34" charset="0"/>
              </a:rPr>
              <a:t>Pague sem fila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C:\Users\Danilo\Desktop\celular b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1857375"/>
            <a:ext cx="6500812" cy="45831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9" name="Retângulo de cantos arredondados 21"/>
          <p:cNvSpPr/>
          <p:nvPr/>
        </p:nvSpPr>
        <p:spPr>
          <a:xfrm>
            <a:off x="2214563" y="1066800"/>
            <a:ext cx="7081837" cy="457200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1748" name="Title 9"/>
          <p:cNvSpPr>
            <a:spLocks/>
          </p:cNvSpPr>
          <p:nvPr/>
        </p:nvSpPr>
        <p:spPr bwMode="auto">
          <a:xfrm>
            <a:off x="3000375" y="685800"/>
            <a:ext cx="6072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defTabSz="912813"/>
            <a:r>
              <a:rPr lang="en-US" sz="3600" b="1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Subsistema</a:t>
            </a:r>
          </a:p>
        </p:txBody>
      </p:sp>
      <p:pic>
        <p:nvPicPr>
          <p:cNvPr id="31749" name="Picture 34" descr="Head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3" descr="Header.png"/>
          <p:cNvPicPr>
            <a:picLocks noChangeAspect="1"/>
          </p:cNvPicPr>
          <p:nvPr/>
        </p:nvPicPr>
        <p:blipFill>
          <a:blip r:embed="rId4" cstate="print">
            <a:lum brigh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24" descr="Mobiclub 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917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97" y="1916832"/>
            <a:ext cx="853281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3"/>
          <p:cNvSpPr txBox="1">
            <a:spLocks noChangeArrowheads="1"/>
          </p:cNvSpPr>
          <p:nvPr/>
        </p:nvSpPr>
        <p:spPr bwMode="auto">
          <a:xfrm>
            <a:off x="6786563" y="6488113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 dirty="0">
                <a:solidFill>
                  <a:schemeClr val="bg1"/>
                </a:solidFill>
                <a:latin typeface="Segoe Script" pitchFamily="34" charset="0"/>
              </a:rPr>
              <a:t>Pague sem fila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C:\Users\Danilo\Desktop\celular b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1857375"/>
            <a:ext cx="6500812" cy="45831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9" name="Retângulo de cantos arredondados 21"/>
          <p:cNvSpPr/>
          <p:nvPr/>
        </p:nvSpPr>
        <p:spPr>
          <a:xfrm>
            <a:off x="2214563" y="1066800"/>
            <a:ext cx="7081837" cy="457200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2772" name="Title 9"/>
          <p:cNvSpPr>
            <a:spLocks/>
          </p:cNvSpPr>
          <p:nvPr/>
        </p:nvSpPr>
        <p:spPr bwMode="auto">
          <a:xfrm>
            <a:off x="3000375" y="685800"/>
            <a:ext cx="6072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defTabSz="912813"/>
            <a:r>
              <a:rPr lang="en-US" sz="3600" b="1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Subsistema</a:t>
            </a:r>
          </a:p>
        </p:txBody>
      </p:sp>
      <p:pic>
        <p:nvPicPr>
          <p:cNvPr id="32773" name="Picture 34" descr="Head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3" descr="Header.png"/>
          <p:cNvPicPr>
            <a:picLocks noChangeAspect="1"/>
          </p:cNvPicPr>
          <p:nvPr/>
        </p:nvPicPr>
        <p:blipFill>
          <a:blip r:embed="rId4" cstate="print">
            <a:lum brigh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24" descr="Mobiclub 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917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43075"/>
            <a:ext cx="4764087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3"/>
          <p:cNvSpPr txBox="1">
            <a:spLocks noChangeArrowheads="1"/>
          </p:cNvSpPr>
          <p:nvPr/>
        </p:nvSpPr>
        <p:spPr bwMode="auto">
          <a:xfrm>
            <a:off x="6786563" y="6488113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 dirty="0">
                <a:solidFill>
                  <a:schemeClr val="bg1"/>
                </a:solidFill>
                <a:latin typeface="Segoe Script" pitchFamily="34" charset="0"/>
              </a:rPr>
              <a:t>Pague sem fila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C:\Users\Danilo\Desktop\celular b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1857375"/>
            <a:ext cx="6500812" cy="45831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9" name="Retângulo de cantos arredondados 21"/>
          <p:cNvSpPr/>
          <p:nvPr/>
        </p:nvSpPr>
        <p:spPr>
          <a:xfrm>
            <a:off x="2214563" y="1066800"/>
            <a:ext cx="7081837" cy="457200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3796" name="Title 9"/>
          <p:cNvSpPr>
            <a:spLocks/>
          </p:cNvSpPr>
          <p:nvPr/>
        </p:nvSpPr>
        <p:spPr bwMode="auto">
          <a:xfrm>
            <a:off x="3000375" y="685800"/>
            <a:ext cx="6072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defTabSz="912813"/>
            <a:r>
              <a:rPr lang="en-US" sz="3600" b="1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Subsistema</a:t>
            </a:r>
          </a:p>
        </p:txBody>
      </p:sp>
      <p:pic>
        <p:nvPicPr>
          <p:cNvPr id="33797" name="Picture 34" descr="Head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3" descr="Header.png"/>
          <p:cNvPicPr>
            <a:picLocks noChangeAspect="1"/>
          </p:cNvPicPr>
          <p:nvPr/>
        </p:nvPicPr>
        <p:blipFill>
          <a:blip r:embed="rId4" cstate="print">
            <a:lum brigh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24" descr="Mobiclub 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917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00213"/>
            <a:ext cx="2817813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07" name="Grupo 36"/>
          <p:cNvGrpSpPr>
            <a:grpSpLocks/>
          </p:cNvGrpSpPr>
          <p:nvPr/>
        </p:nvGrpSpPr>
        <p:grpSpPr bwMode="auto">
          <a:xfrm>
            <a:off x="5364163" y="4797425"/>
            <a:ext cx="2087562" cy="1079500"/>
            <a:chOff x="5076056" y="4581128"/>
            <a:chExt cx="2088233" cy="1080120"/>
          </a:xfrm>
        </p:grpSpPr>
        <p:sp>
          <p:nvSpPr>
            <p:cNvPr id="17" name="Retângulo 16"/>
            <p:cNvSpPr/>
            <p:nvPr/>
          </p:nvSpPr>
          <p:spPr>
            <a:xfrm>
              <a:off x="5076056" y="4581128"/>
              <a:ext cx="2088233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b="1" dirty="0">
                  <a:solidFill>
                    <a:schemeClr val="tx2"/>
                  </a:solidFill>
                </a:rPr>
                <a:t>Adaptador</a:t>
              </a:r>
            </a:p>
          </p:txBody>
        </p:sp>
        <p:cxnSp>
          <p:nvCxnSpPr>
            <p:cNvPr id="19" name="Conector reto 18"/>
            <p:cNvCxnSpPr/>
            <p:nvPr/>
          </p:nvCxnSpPr>
          <p:spPr>
            <a:xfrm rot="10800000" flipH="1">
              <a:off x="5076056" y="5265734"/>
              <a:ext cx="20882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rot="10800000" flipH="1">
              <a:off x="5076056" y="5418222"/>
              <a:ext cx="20882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tângulo 20"/>
          <p:cNvSpPr/>
          <p:nvPr/>
        </p:nvSpPr>
        <p:spPr>
          <a:xfrm>
            <a:off x="5364163" y="2565400"/>
            <a:ext cx="2087562" cy="107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err="1">
                <a:solidFill>
                  <a:schemeClr val="tx2"/>
                </a:solidFill>
              </a:rPr>
              <a:t>OperadoraCartao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22" name="Losango 21"/>
          <p:cNvSpPr/>
          <p:nvPr/>
        </p:nvSpPr>
        <p:spPr>
          <a:xfrm>
            <a:off x="6372225" y="4365625"/>
            <a:ext cx="144463" cy="4318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24" name="Conector reto 23"/>
          <p:cNvCxnSpPr>
            <a:stCxn id="22" idx="0"/>
            <a:endCxn id="21" idx="2"/>
          </p:cNvCxnSpPr>
          <p:nvPr/>
        </p:nvCxnSpPr>
        <p:spPr>
          <a:xfrm rot="16200000" flipV="1">
            <a:off x="6065838" y="3987800"/>
            <a:ext cx="720725" cy="349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>
            <a:stCxn id="17" idx="1"/>
          </p:cNvCxnSpPr>
          <p:nvPr/>
        </p:nvCxnSpPr>
        <p:spPr>
          <a:xfrm rot="10800000" flipV="1">
            <a:off x="4211638" y="5337175"/>
            <a:ext cx="1152525" cy="365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13"/>
          <p:cNvSpPr txBox="1">
            <a:spLocks noChangeArrowheads="1"/>
          </p:cNvSpPr>
          <p:nvPr/>
        </p:nvSpPr>
        <p:spPr bwMode="auto">
          <a:xfrm>
            <a:off x="6786563" y="6488113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 dirty="0">
                <a:solidFill>
                  <a:schemeClr val="bg1"/>
                </a:solidFill>
                <a:latin typeface="Segoe Script" pitchFamily="34" charset="0"/>
              </a:rPr>
              <a:t>Pague sem fila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C:\Users\Danilo\Desktop\celular b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1857375"/>
            <a:ext cx="6500812" cy="45831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9" name="Retângulo de cantos arredondados 21"/>
          <p:cNvSpPr/>
          <p:nvPr/>
        </p:nvSpPr>
        <p:spPr>
          <a:xfrm>
            <a:off x="2214563" y="1066800"/>
            <a:ext cx="7081837" cy="457200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4820" name="Title 9"/>
          <p:cNvSpPr>
            <a:spLocks/>
          </p:cNvSpPr>
          <p:nvPr/>
        </p:nvSpPr>
        <p:spPr bwMode="auto">
          <a:xfrm>
            <a:off x="3000375" y="685800"/>
            <a:ext cx="6072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defTabSz="912813"/>
            <a:r>
              <a:rPr lang="en-US" sz="3600" b="1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Subsistema</a:t>
            </a:r>
          </a:p>
        </p:txBody>
      </p:sp>
      <p:pic>
        <p:nvPicPr>
          <p:cNvPr id="34821" name="Picture 34" descr="Head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3" descr="Header.png"/>
          <p:cNvPicPr>
            <a:picLocks noChangeAspect="1"/>
          </p:cNvPicPr>
          <p:nvPr/>
        </p:nvPicPr>
        <p:blipFill>
          <a:blip r:embed="rId4" cstate="print">
            <a:lum brigh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24" descr="Mobiclub 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917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30" name="Grupo 35"/>
          <p:cNvGrpSpPr>
            <a:grpSpLocks/>
          </p:cNvGrpSpPr>
          <p:nvPr/>
        </p:nvGrpSpPr>
        <p:grpSpPr bwMode="auto">
          <a:xfrm>
            <a:off x="338138" y="2708275"/>
            <a:ext cx="8482012" cy="2233613"/>
            <a:chOff x="337930" y="2708920"/>
            <a:chExt cx="8482542" cy="2232248"/>
          </a:xfrm>
        </p:grpSpPr>
        <p:pic>
          <p:nvPicPr>
            <p:cNvPr id="3483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30" y="2708920"/>
              <a:ext cx="8482542" cy="223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Conector de seta reta 25"/>
            <p:cNvCxnSpPr/>
            <p:nvPr/>
          </p:nvCxnSpPr>
          <p:spPr>
            <a:xfrm>
              <a:off x="1835036" y="3284831"/>
              <a:ext cx="1008126" cy="72028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aixaDeTexto 13"/>
          <p:cNvSpPr txBox="1">
            <a:spLocks noChangeArrowheads="1"/>
          </p:cNvSpPr>
          <p:nvPr/>
        </p:nvSpPr>
        <p:spPr bwMode="auto">
          <a:xfrm>
            <a:off x="6786563" y="6488113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 dirty="0">
                <a:solidFill>
                  <a:schemeClr val="bg1"/>
                </a:solidFill>
                <a:latin typeface="Segoe Script" pitchFamily="34" charset="0"/>
              </a:rPr>
              <a:t>Pague sem fila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Header.png"/>
          <p:cNvPicPr>
            <a:picLocks noChangeAspect="1"/>
          </p:cNvPicPr>
          <p:nvPr/>
        </p:nvPicPr>
        <p:blipFill>
          <a:blip r:embed="rId3" cstate="print">
            <a:lum bright="1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6" descr="C:\Users\Danilo\Desktop\LogoMobiclubShado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8913"/>
            <a:ext cx="22447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3" descr="Header.png"/>
          <p:cNvPicPr>
            <a:picLocks noChangeAspect="1"/>
          </p:cNvPicPr>
          <p:nvPr/>
        </p:nvPicPr>
        <p:blipFill>
          <a:blip r:embed="rId5" cstate="print">
            <a:lum bright="1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63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tângulo 22"/>
          <p:cNvSpPr>
            <a:spLocks noChangeArrowheads="1"/>
          </p:cNvSpPr>
          <p:nvPr/>
        </p:nvSpPr>
        <p:spPr bwMode="auto">
          <a:xfrm>
            <a:off x="468313" y="4437063"/>
            <a:ext cx="5792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4000">
                <a:solidFill>
                  <a:schemeClr val="tx2"/>
                </a:solidFill>
                <a:latin typeface="Calibri" pitchFamily="34" charset="0"/>
              </a:rPr>
              <a:t>Projeto de Banco de Dados</a:t>
            </a:r>
            <a:endParaRPr lang="pt-BR" sz="4000" b="1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35846" name="Picture 34" descr="Head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CaixaDeTexto 13"/>
          <p:cNvSpPr txBox="1">
            <a:spLocks noChangeArrowheads="1"/>
          </p:cNvSpPr>
          <p:nvPr/>
        </p:nvSpPr>
        <p:spPr bwMode="auto">
          <a:xfrm>
            <a:off x="6786563" y="6488113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 dirty="0">
                <a:solidFill>
                  <a:schemeClr val="bg1"/>
                </a:solidFill>
                <a:latin typeface="Segoe Script" pitchFamily="34" charset="0"/>
              </a:rPr>
              <a:t>Pague sem fila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C:\Users\Danilo\Desktop\celular b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1857375"/>
            <a:ext cx="6500812" cy="45831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9" name="Retângulo de cantos arredondados 21"/>
          <p:cNvSpPr/>
          <p:nvPr/>
        </p:nvSpPr>
        <p:spPr>
          <a:xfrm>
            <a:off x="2214563" y="1066800"/>
            <a:ext cx="7081837" cy="457200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6868" name="Title 9"/>
          <p:cNvSpPr>
            <a:spLocks/>
          </p:cNvSpPr>
          <p:nvPr/>
        </p:nvSpPr>
        <p:spPr bwMode="auto">
          <a:xfrm>
            <a:off x="2268538" y="685800"/>
            <a:ext cx="6804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defTabSz="912813"/>
            <a:r>
              <a:rPr lang="en-US" sz="3600" b="1" dirty="0" err="1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Mapear</a:t>
            </a:r>
            <a:r>
              <a:rPr lang="en-US" sz="3600" b="1" dirty="0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 classes </a:t>
            </a:r>
            <a:r>
              <a:rPr lang="en-US" sz="3600" b="1" dirty="0" err="1" smtClean="0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persistentes</a:t>
            </a:r>
            <a:endParaRPr lang="en-US" sz="3600" b="1" dirty="0">
              <a:solidFill>
                <a:schemeClr val="bg1"/>
              </a:solidFill>
              <a:latin typeface="Calibri" pitchFamily="34" charset="0"/>
              <a:cs typeface="Aharoni" pitchFamily="2" charset="-79"/>
            </a:endParaRPr>
          </a:p>
        </p:txBody>
      </p:sp>
      <p:pic>
        <p:nvPicPr>
          <p:cNvPr id="36869" name="Picture 34" descr="Head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3" descr="Header.png"/>
          <p:cNvPicPr>
            <a:picLocks noChangeAspect="1"/>
          </p:cNvPicPr>
          <p:nvPr/>
        </p:nvPicPr>
        <p:blipFill>
          <a:blip r:embed="rId4" cstate="print">
            <a:lum brigh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24" descr="Mobiclub 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917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250825" y="2060575"/>
            <a:ext cx="1081088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Pessoa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692275" y="2060575"/>
            <a:ext cx="1584325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Pagamento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887788" y="2060575"/>
            <a:ext cx="1439862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Cartão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5688013" y="2060575"/>
            <a:ext cx="1295400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Conta</a:t>
            </a:r>
          </a:p>
        </p:txBody>
      </p:sp>
      <p:sp>
        <p:nvSpPr>
          <p:cNvPr id="20" name="Seta para baixo 19"/>
          <p:cNvSpPr/>
          <p:nvPr/>
        </p:nvSpPr>
        <p:spPr>
          <a:xfrm>
            <a:off x="611188" y="2636838"/>
            <a:ext cx="431800" cy="7921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1" name="Seta para baixo 20"/>
          <p:cNvSpPr/>
          <p:nvPr/>
        </p:nvSpPr>
        <p:spPr>
          <a:xfrm>
            <a:off x="2339975" y="2708275"/>
            <a:ext cx="431800" cy="792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2" name="Seta para baixo 21"/>
          <p:cNvSpPr/>
          <p:nvPr/>
        </p:nvSpPr>
        <p:spPr>
          <a:xfrm>
            <a:off x="4391025" y="2708275"/>
            <a:ext cx="431800" cy="792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3" name="Seta para baixo 22"/>
          <p:cNvSpPr/>
          <p:nvPr/>
        </p:nvSpPr>
        <p:spPr>
          <a:xfrm>
            <a:off x="6119813" y="2708275"/>
            <a:ext cx="431800" cy="792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7308850" y="2133600"/>
            <a:ext cx="1727200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Estabelecimento</a:t>
            </a:r>
          </a:p>
        </p:txBody>
      </p:sp>
      <p:sp>
        <p:nvSpPr>
          <p:cNvPr id="25" name="Seta para baixo 24"/>
          <p:cNvSpPr/>
          <p:nvPr/>
        </p:nvSpPr>
        <p:spPr>
          <a:xfrm>
            <a:off x="7956550" y="2708275"/>
            <a:ext cx="431800" cy="792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36888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644900"/>
            <a:ext cx="18002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9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941888"/>
            <a:ext cx="13239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0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73463"/>
            <a:ext cx="13716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1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644900"/>
            <a:ext cx="17430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2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644900"/>
            <a:ext cx="13620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3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581525"/>
            <a:ext cx="15240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4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573463"/>
            <a:ext cx="1619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CaixaDeTexto 13"/>
          <p:cNvSpPr txBox="1">
            <a:spLocks noChangeArrowheads="1"/>
          </p:cNvSpPr>
          <p:nvPr/>
        </p:nvSpPr>
        <p:spPr bwMode="auto">
          <a:xfrm>
            <a:off x="6786563" y="6488113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 dirty="0">
                <a:solidFill>
                  <a:schemeClr val="bg1"/>
                </a:solidFill>
                <a:latin typeface="Segoe Script" pitchFamily="34" charset="0"/>
              </a:rPr>
              <a:t>Pague sem fila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C:\Users\Danilo\Desktop\celular b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1857375"/>
            <a:ext cx="6500812" cy="45831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9" name="Retângulo de cantos arredondados 21"/>
          <p:cNvSpPr/>
          <p:nvPr/>
        </p:nvSpPr>
        <p:spPr>
          <a:xfrm>
            <a:off x="2214563" y="1066800"/>
            <a:ext cx="7081837" cy="457200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7892" name="Title 9"/>
          <p:cNvSpPr>
            <a:spLocks/>
          </p:cNvSpPr>
          <p:nvPr/>
        </p:nvSpPr>
        <p:spPr bwMode="auto">
          <a:xfrm>
            <a:off x="3000375" y="685800"/>
            <a:ext cx="6072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defTabSz="912813"/>
            <a:r>
              <a:rPr lang="en-US" sz="3600" b="1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Modelo Lógico</a:t>
            </a:r>
          </a:p>
        </p:txBody>
      </p:sp>
      <p:pic>
        <p:nvPicPr>
          <p:cNvPr id="37893" name="Picture 34" descr="Head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3" descr="Header.png"/>
          <p:cNvPicPr>
            <a:picLocks noChangeAspect="1"/>
          </p:cNvPicPr>
          <p:nvPr/>
        </p:nvPicPr>
        <p:blipFill>
          <a:blip r:embed="rId4" cstate="print">
            <a:lum brigh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Picture 24" descr="Mobiclub 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917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Picture 15" descr="C:\Users\user\Desktop\APS\ModeloLogicoAP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813752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3"/>
          <p:cNvSpPr txBox="1">
            <a:spLocks noChangeArrowheads="1"/>
          </p:cNvSpPr>
          <p:nvPr/>
        </p:nvSpPr>
        <p:spPr bwMode="auto">
          <a:xfrm>
            <a:off x="6786563" y="6488113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 dirty="0">
                <a:solidFill>
                  <a:schemeClr val="bg1"/>
                </a:solidFill>
                <a:latin typeface="Segoe Script" pitchFamily="34" charset="0"/>
              </a:rPr>
              <a:t>Pague sem fila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ângulo de cantos arredondados 21"/>
          <p:cNvSpPr/>
          <p:nvPr/>
        </p:nvSpPr>
        <p:spPr>
          <a:xfrm>
            <a:off x="2214563" y="1066800"/>
            <a:ext cx="7081837" cy="457200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8915" name="Title 9"/>
          <p:cNvSpPr>
            <a:spLocks/>
          </p:cNvSpPr>
          <p:nvPr/>
        </p:nvSpPr>
        <p:spPr bwMode="auto">
          <a:xfrm>
            <a:off x="3000375" y="685800"/>
            <a:ext cx="6072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defTabSz="912813"/>
            <a:r>
              <a:rPr lang="en-US" sz="3600" b="1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Dúvidas</a:t>
            </a:r>
          </a:p>
        </p:txBody>
      </p:sp>
      <p:pic>
        <p:nvPicPr>
          <p:cNvPr id="38916" name="Picture 3" descr="Header.png"/>
          <p:cNvPicPr>
            <a:picLocks noChangeAspect="1"/>
          </p:cNvPicPr>
          <p:nvPr/>
        </p:nvPicPr>
        <p:blipFill>
          <a:blip r:embed="rId3" cstate="print">
            <a:lum brigh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24" descr="Mobiclub 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917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2" descr="C:\Users\user\Desktop\1285201810_Help-and-suppo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133600"/>
            <a:ext cx="350202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34" descr="Head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CaixaDeTexto 14"/>
          <p:cNvSpPr txBox="1">
            <a:spLocks noChangeArrowheads="1"/>
          </p:cNvSpPr>
          <p:nvPr/>
        </p:nvSpPr>
        <p:spPr bwMode="auto">
          <a:xfrm>
            <a:off x="6786563" y="6488113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Segoe Script" pitchFamily="34" charset="0"/>
              </a:rPr>
              <a:t>Pague sem fila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Header.png"/>
          <p:cNvPicPr>
            <a:picLocks noChangeAspect="1"/>
          </p:cNvPicPr>
          <p:nvPr/>
        </p:nvPicPr>
        <p:blipFill>
          <a:blip r:embed="rId3" cstate="print">
            <a:lum bright="14000"/>
          </a:blip>
          <a:srcRect/>
          <a:stretch>
            <a:fillRect/>
          </a:stretch>
        </p:blipFill>
        <p:spPr bwMode="auto">
          <a:xfrm>
            <a:off x="0" y="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6" descr="C:\Users\Danilo\Desktop\LogoMobiclubShad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188913"/>
            <a:ext cx="22447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" descr="Header.png"/>
          <p:cNvPicPr>
            <a:picLocks noChangeAspect="1"/>
          </p:cNvPicPr>
          <p:nvPr/>
        </p:nvPicPr>
        <p:blipFill>
          <a:blip r:embed="rId5" cstate="print">
            <a:lum bright="14000"/>
          </a:blip>
          <a:srcRect/>
          <a:stretch>
            <a:fillRect/>
          </a:stretch>
        </p:blipFill>
        <p:spPr bwMode="auto">
          <a:xfrm>
            <a:off x="0" y="1643063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tângulo 22"/>
          <p:cNvSpPr>
            <a:spLocks noChangeArrowheads="1"/>
          </p:cNvSpPr>
          <p:nvPr/>
        </p:nvSpPr>
        <p:spPr bwMode="auto">
          <a:xfrm>
            <a:off x="468313" y="4437063"/>
            <a:ext cx="51280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000" dirty="0" smtClean="0">
                <a:solidFill>
                  <a:schemeClr val="tx2"/>
                </a:solidFill>
                <a:latin typeface="Calibri" pitchFamily="34" charset="0"/>
              </a:rPr>
              <a:t>Evolução da arquitetura</a:t>
            </a:r>
            <a:endParaRPr lang="pt-BR" sz="4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4102" name="Picture 34" descr="Head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CaixaDeTexto 13"/>
          <p:cNvSpPr txBox="1">
            <a:spLocks noChangeArrowheads="1"/>
          </p:cNvSpPr>
          <p:nvPr/>
        </p:nvSpPr>
        <p:spPr bwMode="auto">
          <a:xfrm>
            <a:off x="6786563" y="6488113"/>
            <a:ext cx="2016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Segoe Script" pitchFamily="34" charset="0"/>
              </a:rPr>
              <a:t>Pague sem fila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C:\Users\Danilo\Desktop\celular b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1857375"/>
            <a:ext cx="6500812" cy="45831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9" name="Retângulo de cantos arredondados 21"/>
          <p:cNvSpPr/>
          <p:nvPr/>
        </p:nvSpPr>
        <p:spPr>
          <a:xfrm>
            <a:off x="971550" y="1066800"/>
            <a:ext cx="8324850" cy="457200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5060" name="Title 9"/>
          <p:cNvSpPr>
            <a:spLocks/>
          </p:cNvSpPr>
          <p:nvPr/>
        </p:nvSpPr>
        <p:spPr bwMode="auto">
          <a:xfrm>
            <a:off x="611188" y="685800"/>
            <a:ext cx="8461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r>
              <a:rPr lang="en-US" sz="3600" b="1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Diagrama de classes e padrões de projeto</a:t>
            </a:r>
          </a:p>
        </p:txBody>
      </p:sp>
      <p:pic>
        <p:nvPicPr>
          <p:cNvPr id="45061" name="Picture 34" descr="Header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10" descr="twitter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7200" y="6527800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TextBox 12"/>
          <p:cNvSpPr txBox="1">
            <a:spLocks noChangeArrowheads="1"/>
          </p:cNvSpPr>
          <p:nvPr/>
        </p:nvSpPr>
        <p:spPr bwMode="auto">
          <a:xfrm>
            <a:off x="5715000" y="6505575"/>
            <a:ext cx="289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@paguesemfila</a:t>
            </a:r>
          </a:p>
        </p:txBody>
      </p:sp>
      <p:pic>
        <p:nvPicPr>
          <p:cNvPr id="45064" name="Picture 16" descr="blogger_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6535738"/>
            <a:ext cx="2476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5" name="TextBox 17"/>
          <p:cNvSpPr txBox="1">
            <a:spLocks noChangeArrowheads="1"/>
          </p:cNvSpPr>
          <p:nvPr/>
        </p:nvSpPr>
        <p:spPr bwMode="auto">
          <a:xfrm>
            <a:off x="7148513" y="6505575"/>
            <a:ext cx="289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paguesemfila.blogspot.com</a:t>
            </a:r>
          </a:p>
        </p:txBody>
      </p:sp>
      <p:sp>
        <p:nvSpPr>
          <p:cNvPr id="45066" name="TextBox 18"/>
          <p:cNvSpPr txBox="1">
            <a:spLocks noChangeArrowheads="1"/>
          </p:cNvSpPr>
          <p:nvPr/>
        </p:nvSpPr>
        <p:spPr bwMode="auto">
          <a:xfrm>
            <a:off x="3733800" y="6505575"/>
            <a:ext cx="2895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Calibri" pitchFamily="34" charset="0"/>
              </a:rPr>
              <a:t>www.mobiclub.com.br</a:t>
            </a:r>
          </a:p>
        </p:txBody>
      </p:sp>
      <p:pic>
        <p:nvPicPr>
          <p:cNvPr id="45067" name="Picture 25" descr="Mobiclub Celular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6438900"/>
            <a:ext cx="2984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3" descr="Header.png"/>
          <p:cNvPicPr>
            <a:picLocks noChangeAspect="1"/>
          </p:cNvPicPr>
          <p:nvPr/>
        </p:nvPicPr>
        <p:blipFill>
          <a:blip r:embed="rId4" cstate="print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9" name="Picture 24" descr="Mobiclub logo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76200"/>
            <a:ext cx="19177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0" name="Picture 2" descr="C:\Users\user\Desktop\Class Diagram0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-55563" y="1700808"/>
            <a:ext cx="17516476" cy="1246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1"/>
          <p:cNvGrpSpPr>
            <a:grpSpLocks/>
          </p:cNvGrpSpPr>
          <p:nvPr/>
        </p:nvGrpSpPr>
        <p:grpSpPr bwMode="auto">
          <a:xfrm>
            <a:off x="3198665" y="2564904"/>
            <a:ext cx="5045743" cy="2736304"/>
            <a:chOff x="5196376" y="4557699"/>
            <a:chExt cx="4344945" cy="1824050"/>
          </a:xfrm>
        </p:grpSpPr>
        <p:sp>
          <p:nvSpPr>
            <p:cNvPr id="16" name="Retângulo de cantos arredondados 15"/>
            <p:cNvSpPr/>
            <p:nvPr/>
          </p:nvSpPr>
          <p:spPr>
            <a:xfrm>
              <a:off x="6300788" y="4557699"/>
              <a:ext cx="3240533" cy="1824050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5105" name="CaixaDeTexto 17"/>
            <p:cNvSpPr txBox="1">
              <a:spLocks noChangeArrowheads="1"/>
            </p:cNvSpPr>
            <p:nvPr/>
          </p:nvSpPr>
          <p:spPr bwMode="auto">
            <a:xfrm>
              <a:off x="5196376" y="5272088"/>
              <a:ext cx="1244600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 b="1" dirty="0" err="1">
                  <a:solidFill>
                    <a:schemeClr val="tx2"/>
                  </a:solidFill>
                </a:rPr>
                <a:t>Façade</a:t>
              </a:r>
              <a:endParaRPr lang="pt-BR" sz="24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Grupo 2"/>
          <p:cNvGrpSpPr>
            <a:grpSpLocks/>
          </p:cNvGrpSpPr>
          <p:nvPr/>
        </p:nvGrpSpPr>
        <p:grpSpPr bwMode="auto">
          <a:xfrm>
            <a:off x="2915815" y="2636914"/>
            <a:ext cx="3240088" cy="770427"/>
            <a:chOff x="5220011" y="5258282"/>
            <a:chExt cx="3239702" cy="771392"/>
          </a:xfrm>
        </p:grpSpPr>
        <p:sp>
          <p:nvSpPr>
            <p:cNvPr id="22" name="Retângulo de cantos arredondados 21"/>
            <p:cNvSpPr/>
            <p:nvPr/>
          </p:nvSpPr>
          <p:spPr bwMode="auto">
            <a:xfrm>
              <a:off x="6804147" y="5373216"/>
              <a:ext cx="1655566" cy="656458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5103" name="CaixaDeTexto 22"/>
            <p:cNvSpPr txBox="1">
              <a:spLocks noChangeArrowheads="1"/>
            </p:cNvSpPr>
            <p:nvPr/>
          </p:nvSpPr>
          <p:spPr bwMode="auto">
            <a:xfrm>
              <a:off x="5220011" y="5258282"/>
              <a:ext cx="1584237" cy="462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 b="1" dirty="0" err="1">
                  <a:solidFill>
                    <a:schemeClr val="tx2"/>
                  </a:solidFill>
                </a:rPr>
                <a:t>Singleton</a:t>
              </a:r>
              <a:endParaRPr lang="pt-BR" sz="24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" name="Grupo 26"/>
          <p:cNvGrpSpPr>
            <a:grpSpLocks/>
          </p:cNvGrpSpPr>
          <p:nvPr/>
        </p:nvGrpSpPr>
        <p:grpSpPr bwMode="auto">
          <a:xfrm>
            <a:off x="3779909" y="2636912"/>
            <a:ext cx="3672411" cy="2376264"/>
            <a:chOff x="10908367" y="4077254"/>
            <a:chExt cx="3672690" cy="2375790"/>
          </a:xfrm>
        </p:grpSpPr>
        <p:sp>
          <p:nvSpPr>
            <p:cNvPr id="25" name="Retângulo de cantos arredondados 24"/>
            <p:cNvSpPr/>
            <p:nvPr/>
          </p:nvSpPr>
          <p:spPr>
            <a:xfrm>
              <a:off x="12852733" y="4077254"/>
              <a:ext cx="1728324" cy="2375790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5101" name="CaixaDeTexto 25"/>
            <p:cNvSpPr txBox="1">
              <a:spLocks noChangeArrowheads="1"/>
            </p:cNvSpPr>
            <p:nvPr/>
          </p:nvSpPr>
          <p:spPr bwMode="auto">
            <a:xfrm>
              <a:off x="10908367" y="4941178"/>
              <a:ext cx="194636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 b="1" dirty="0" err="1">
                  <a:solidFill>
                    <a:schemeClr val="tx2"/>
                  </a:solidFill>
                </a:rPr>
                <a:t>SubSistema</a:t>
              </a:r>
              <a:endParaRPr lang="pt-BR" sz="24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7" name="Grupo 5"/>
          <p:cNvGrpSpPr>
            <a:grpSpLocks/>
          </p:cNvGrpSpPr>
          <p:nvPr/>
        </p:nvGrpSpPr>
        <p:grpSpPr bwMode="auto">
          <a:xfrm>
            <a:off x="412836" y="2348880"/>
            <a:ext cx="8298203" cy="1544111"/>
            <a:chOff x="388373" y="3658562"/>
            <a:chExt cx="8591558" cy="1543026"/>
          </a:xfrm>
        </p:grpSpPr>
        <p:grpSp>
          <p:nvGrpSpPr>
            <p:cNvPr id="8" name="Grupo 4"/>
            <p:cNvGrpSpPr>
              <a:grpSpLocks/>
            </p:cNvGrpSpPr>
            <p:nvPr/>
          </p:nvGrpSpPr>
          <p:grpSpPr bwMode="auto">
            <a:xfrm>
              <a:off x="388373" y="3658562"/>
              <a:ext cx="6468253" cy="1543026"/>
              <a:chOff x="4348044" y="9822130"/>
              <a:chExt cx="6468253" cy="1543026"/>
            </a:xfrm>
          </p:grpSpPr>
          <p:grpSp>
            <p:nvGrpSpPr>
              <p:cNvPr id="9" name="Grupo 45"/>
              <p:cNvGrpSpPr>
                <a:grpSpLocks/>
              </p:cNvGrpSpPr>
              <p:nvPr/>
            </p:nvGrpSpPr>
            <p:grpSpPr bwMode="auto">
              <a:xfrm>
                <a:off x="4348044" y="9880596"/>
                <a:ext cx="2144142" cy="1484560"/>
                <a:chOff x="4348812" y="9880103"/>
                <a:chExt cx="2144113" cy="1485389"/>
              </a:xfrm>
            </p:grpSpPr>
            <p:sp>
              <p:nvSpPr>
                <p:cNvPr id="38" name="Retângulo de cantos arredondados 37"/>
                <p:cNvSpPr/>
                <p:nvPr/>
              </p:nvSpPr>
              <p:spPr>
                <a:xfrm>
                  <a:off x="4443255" y="10313255"/>
                  <a:ext cx="2049670" cy="1052237"/>
                </a:xfrm>
                <a:prstGeom prst="roundRect">
                  <a:avLst>
                    <a:gd name="adj" fmla="val 6685"/>
                  </a:avLst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45095" name="CaixaDeTexto 38"/>
                <p:cNvSpPr txBox="1">
                  <a:spLocks noChangeArrowheads="1"/>
                </p:cNvSpPr>
                <p:nvPr/>
              </p:nvSpPr>
              <p:spPr bwMode="auto">
                <a:xfrm>
                  <a:off x="4348812" y="9880103"/>
                  <a:ext cx="1159292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t-BR" sz="2400" b="1" dirty="0" err="1">
                      <a:solidFill>
                        <a:schemeClr val="tx2"/>
                      </a:solidFill>
                    </a:rPr>
                    <a:t>Bridge</a:t>
                  </a:r>
                  <a:endParaRPr lang="pt-BR" sz="2400" b="1" dirty="0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10" name="Grupo 46"/>
              <p:cNvGrpSpPr>
                <a:grpSpLocks/>
              </p:cNvGrpSpPr>
              <p:nvPr/>
            </p:nvGrpSpPr>
            <p:grpSpPr bwMode="auto">
              <a:xfrm>
                <a:off x="6770908" y="9822130"/>
                <a:ext cx="4045389" cy="1541165"/>
                <a:chOff x="6771518" y="9822841"/>
                <a:chExt cx="4043141" cy="1540685"/>
              </a:xfrm>
            </p:grpSpPr>
            <p:sp>
              <p:nvSpPr>
                <p:cNvPr id="40" name="Retângulo de cantos arredondados 39"/>
                <p:cNvSpPr/>
                <p:nvPr/>
              </p:nvSpPr>
              <p:spPr>
                <a:xfrm>
                  <a:off x="6940027" y="10314058"/>
                  <a:ext cx="3874632" cy="1049468"/>
                </a:xfrm>
                <a:prstGeom prst="roundRect">
                  <a:avLst>
                    <a:gd name="adj" fmla="val 6685"/>
                  </a:avLst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pt-BR"/>
                </a:p>
              </p:txBody>
            </p:sp>
            <p:sp>
              <p:nvSpPr>
                <p:cNvPr id="45093" name="CaixaDeTexto 40"/>
                <p:cNvSpPr txBox="1">
                  <a:spLocks noChangeArrowheads="1"/>
                </p:cNvSpPr>
                <p:nvPr/>
              </p:nvSpPr>
              <p:spPr bwMode="auto">
                <a:xfrm>
                  <a:off x="6771518" y="9822841"/>
                  <a:ext cx="1205665" cy="4616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pt-BR" sz="2400" b="1" dirty="0" err="1">
                      <a:solidFill>
                        <a:schemeClr val="tx2"/>
                      </a:solidFill>
                    </a:rPr>
                    <a:t>Bridge</a:t>
                  </a:r>
                  <a:endParaRPr lang="pt-BR" sz="2400" b="1" dirty="0">
                    <a:solidFill>
                      <a:schemeClr val="tx2"/>
                    </a:solidFill>
                  </a:endParaRPr>
                </a:p>
              </p:txBody>
            </p:sp>
          </p:grpSp>
        </p:grpSp>
        <p:grpSp>
          <p:nvGrpSpPr>
            <p:cNvPr id="12" name="Grupo 48"/>
            <p:cNvGrpSpPr>
              <a:grpSpLocks/>
            </p:cNvGrpSpPr>
            <p:nvPr/>
          </p:nvGrpSpPr>
          <p:grpSpPr bwMode="auto">
            <a:xfrm>
              <a:off x="7080288" y="3762441"/>
              <a:ext cx="1899643" cy="1437290"/>
              <a:chOff x="11329163" y="9990894"/>
              <a:chExt cx="1898737" cy="1436000"/>
            </a:xfrm>
          </p:grpSpPr>
          <p:sp>
            <p:nvSpPr>
              <p:cNvPr id="44" name="Retângulo de cantos arredondados 43"/>
              <p:cNvSpPr/>
              <p:nvPr/>
            </p:nvSpPr>
            <p:spPr>
              <a:xfrm>
                <a:off x="11329163" y="10378040"/>
                <a:ext cx="1898737" cy="1048854"/>
              </a:xfrm>
              <a:prstGeom prst="roundRect">
                <a:avLst>
                  <a:gd name="adj" fmla="val 6685"/>
                </a:avLst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sp>
            <p:nvSpPr>
              <p:cNvPr id="45086" name="CaixaDeTexto 44"/>
              <p:cNvSpPr txBox="1">
                <a:spLocks noChangeArrowheads="1"/>
              </p:cNvSpPr>
              <p:nvPr/>
            </p:nvSpPr>
            <p:spPr bwMode="auto">
              <a:xfrm>
                <a:off x="11740485" y="9990894"/>
                <a:ext cx="115929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sz="2400" b="1" dirty="0" err="1">
                    <a:solidFill>
                      <a:schemeClr val="tx2"/>
                    </a:solidFill>
                  </a:rPr>
                  <a:t>Bridge</a:t>
                </a:r>
                <a:endParaRPr lang="pt-BR" sz="2400" b="1" dirty="0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14" name="Grupo 49"/>
          <p:cNvGrpSpPr>
            <a:grpSpLocks/>
          </p:cNvGrpSpPr>
          <p:nvPr/>
        </p:nvGrpSpPr>
        <p:grpSpPr bwMode="auto">
          <a:xfrm>
            <a:off x="34925" y="1340769"/>
            <a:ext cx="9037638" cy="5400600"/>
            <a:chOff x="3995936" y="8629677"/>
            <a:chExt cx="9865096" cy="5602112"/>
          </a:xfrm>
        </p:grpSpPr>
        <p:sp>
          <p:nvSpPr>
            <p:cNvPr id="49" name="Retângulo de cantos arredondados 48"/>
            <p:cNvSpPr/>
            <p:nvPr/>
          </p:nvSpPr>
          <p:spPr>
            <a:xfrm>
              <a:off x="3995936" y="8629677"/>
              <a:ext cx="9865096" cy="5544858"/>
            </a:xfrm>
            <a:prstGeom prst="roundRect">
              <a:avLst>
                <a:gd name="adj" fmla="val 2170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45080" name="CaixaDeTexto 32"/>
            <p:cNvSpPr txBox="1">
              <a:spLocks noChangeArrowheads="1"/>
            </p:cNvSpPr>
            <p:nvPr/>
          </p:nvSpPr>
          <p:spPr bwMode="auto">
            <a:xfrm>
              <a:off x="6206267" y="13770124"/>
              <a:ext cx="499046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 b="1" dirty="0">
                  <a:solidFill>
                    <a:schemeClr val="tx2"/>
                  </a:solidFill>
                </a:rPr>
                <a:t>PDC – </a:t>
              </a:r>
              <a:r>
                <a:rPr lang="pt-BR" sz="2400" b="1" dirty="0" err="1">
                  <a:solidFill>
                    <a:schemeClr val="tx2"/>
                  </a:solidFill>
                </a:rPr>
                <a:t>Persistent</a:t>
              </a:r>
              <a:r>
                <a:rPr lang="pt-BR" sz="2400" b="1" dirty="0">
                  <a:solidFill>
                    <a:schemeClr val="tx2"/>
                  </a:solidFill>
                </a:rPr>
                <a:t> Data </a:t>
              </a:r>
              <a:r>
                <a:rPr lang="pt-BR" sz="2400" b="1" dirty="0" err="1">
                  <a:solidFill>
                    <a:schemeClr val="tx2"/>
                  </a:solidFill>
                </a:rPr>
                <a:t>Collection</a:t>
              </a:r>
              <a:endParaRPr lang="pt-BR" sz="24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0" name="Grupo 26"/>
          <p:cNvGrpSpPr>
            <a:grpSpLocks/>
          </p:cNvGrpSpPr>
          <p:nvPr/>
        </p:nvGrpSpPr>
        <p:grpSpPr bwMode="auto">
          <a:xfrm>
            <a:off x="395536" y="734994"/>
            <a:ext cx="2952327" cy="2477982"/>
            <a:chOff x="12850729" y="3543595"/>
            <a:chExt cx="2952552" cy="2477487"/>
          </a:xfrm>
        </p:grpSpPr>
        <p:sp>
          <p:nvSpPr>
            <p:cNvPr id="52" name="Retângulo de cantos arredondados 51"/>
            <p:cNvSpPr/>
            <p:nvPr/>
          </p:nvSpPr>
          <p:spPr>
            <a:xfrm>
              <a:off x="12852729" y="4077254"/>
              <a:ext cx="2950552" cy="1943828"/>
            </a:xfrm>
            <a:prstGeom prst="roundRect">
              <a:avLst>
                <a:gd name="adj" fmla="val 7849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53" name="CaixaDeTexto 25"/>
            <p:cNvSpPr txBox="1">
              <a:spLocks noChangeArrowheads="1"/>
            </p:cNvSpPr>
            <p:nvPr/>
          </p:nvSpPr>
          <p:spPr bwMode="auto">
            <a:xfrm>
              <a:off x="12850729" y="3543595"/>
              <a:ext cx="194636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400" b="1" dirty="0" err="1">
                  <a:solidFill>
                    <a:schemeClr val="tx2"/>
                  </a:solidFill>
                </a:rPr>
                <a:t>SubSistema</a:t>
              </a:r>
              <a:endParaRPr lang="pt-BR" sz="2400" b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92135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2136 -0.00162 L -0.23907 -0.225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" y="-1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907 -0.22569 L -0.66441 -0.2256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441 -0.22569 L -0.25486 -0.5092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-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86 -0.50926 L -0.25486 -1.0761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86 -1.07616 L -0.49896 -1.0761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Header.png"/>
          <p:cNvPicPr>
            <a:picLocks noChangeAspect="1"/>
          </p:cNvPicPr>
          <p:nvPr/>
        </p:nvPicPr>
        <p:blipFill>
          <a:blip r:embed="rId3" cstate="print">
            <a:lum bright="1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C:\Users\Danilo\Desktop\LogoMobiclubShado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8913"/>
            <a:ext cx="22447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 descr="Header.png"/>
          <p:cNvPicPr>
            <a:picLocks noChangeAspect="1"/>
          </p:cNvPicPr>
          <p:nvPr/>
        </p:nvPicPr>
        <p:blipFill>
          <a:blip r:embed="rId5" cstate="print">
            <a:lum bright="1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63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tângulo 22"/>
          <p:cNvSpPr>
            <a:spLocks noChangeArrowheads="1"/>
          </p:cNvSpPr>
          <p:nvPr/>
        </p:nvSpPr>
        <p:spPr bwMode="auto">
          <a:xfrm>
            <a:off x="468313" y="4437063"/>
            <a:ext cx="6051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4000">
                <a:solidFill>
                  <a:schemeClr val="tx2"/>
                </a:solidFill>
                <a:latin typeface="Calibri" pitchFamily="34" charset="0"/>
              </a:rPr>
              <a:t>Caso de Uso: </a:t>
            </a:r>
            <a:r>
              <a:rPr lang="pt-BR" sz="4000" b="1">
                <a:solidFill>
                  <a:schemeClr val="tx2"/>
                </a:solidFill>
                <a:latin typeface="Calibri" pitchFamily="34" charset="0"/>
              </a:rPr>
              <a:t>CRUD Cartões</a:t>
            </a:r>
          </a:p>
        </p:txBody>
      </p:sp>
      <p:pic>
        <p:nvPicPr>
          <p:cNvPr id="4102" name="Picture 34" descr="Head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CaixaDeTexto 13"/>
          <p:cNvSpPr txBox="1">
            <a:spLocks noChangeArrowheads="1"/>
          </p:cNvSpPr>
          <p:nvPr/>
        </p:nvSpPr>
        <p:spPr bwMode="auto">
          <a:xfrm>
            <a:off x="6786563" y="6488113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Segoe Script" pitchFamily="34" charset="0"/>
              </a:rPr>
              <a:t>Pague sem fila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C:\Users\Danilo\Desktop\celular b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1857375"/>
            <a:ext cx="6500812" cy="45831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9" name="Retângulo de cantos arredondados 21"/>
          <p:cNvSpPr/>
          <p:nvPr/>
        </p:nvSpPr>
        <p:spPr>
          <a:xfrm>
            <a:off x="2214563" y="1066800"/>
            <a:ext cx="7081837" cy="457200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124" name="Title 9"/>
          <p:cNvSpPr>
            <a:spLocks/>
          </p:cNvSpPr>
          <p:nvPr/>
        </p:nvSpPr>
        <p:spPr bwMode="auto">
          <a:xfrm>
            <a:off x="3000375" y="685800"/>
            <a:ext cx="6072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defTabSz="912813"/>
            <a:r>
              <a:rPr lang="en-US" sz="3600" b="1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CRUD Cartões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14313" y="2220913"/>
            <a:ext cx="8858250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2600" b="1">
                <a:latin typeface="Calibri" pitchFamily="34" charset="0"/>
              </a:rPr>
              <a:t>Descrição: </a:t>
            </a:r>
            <a:r>
              <a:rPr lang="pt-BR" sz="2600">
                <a:latin typeface="Calibri" pitchFamily="34" charset="0"/>
              </a:rPr>
              <a:t>Operação em que o usuário cria ou recupera ou atualiza ou apaga cartões em nosso sistema</a:t>
            </a:r>
          </a:p>
          <a:p>
            <a:pPr>
              <a:buFont typeface="Arial" charset="0"/>
              <a:buChar char="•"/>
            </a:pPr>
            <a:r>
              <a:rPr lang="pt-BR" sz="2600" b="1">
                <a:latin typeface="Calibri" pitchFamily="34" charset="0"/>
              </a:rPr>
              <a:t>Entradas e pré-condições:</a:t>
            </a:r>
          </a:p>
          <a:p>
            <a:pPr lvl="1">
              <a:buFont typeface="Arial" charset="0"/>
              <a:buChar char="•"/>
            </a:pPr>
            <a:r>
              <a:rPr lang="pt-BR" sz="2600">
                <a:latin typeface="Calibri" pitchFamily="34" charset="0"/>
              </a:rPr>
              <a:t> Usuário logado no sistema</a:t>
            </a:r>
          </a:p>
          <a:p>
            <a:pPr lvl="1">
              <a:buFont typeface="Arial" charset="0"/>
              <a:buChar char="•"/>
            </a:pPr>
            <a:r>
              <a:rPr lang="pt-BR" sz="2600">
                <a:latin typeface="Calibri" pitchFamily="34" charset="0"/>
              </a:rPr>
              <a:t> Dados do cartão</a:t>
            </a:r>
          </a:p>
          <a:p>
            <a:pPr>
              <a:buFont typeface="Arial" charset="0"/>
              <a:buChar char="•"/>
            </a:pPr>
            <a:r>
              <a:rPr lang="pt-BR" sz="2600" b="1">
                <a:latin typeface="Calibri" pitchFamily="34" charset="0"/>
              </a:rPr>
              <a:t>Saídas e pós-condições:</a:t>
            </a:r>
          </a:p>
          <a:p>
            <a:pPr lvl="1">
              <a:buFont typeface="Arial" charset="0"/>
              <a:buChar char="•"/>
            </a:pPr>
            <a:r>
              <a:rPr lang="pt-BR" sz="2600">
                <a:latin typeface="Calibri" pitchFamily="34" charset="0"/>
              </a:rPr>
              <a:t> Cartão modificado, criado ou apagado.</a:t>
            </a:r>
          </a:p>
          <a:p>
            <a:pPr>
              <a:spcAft>
                <a:spcPts val="1500"/>
              </a:spcAft>
              <a:buFontTx/>
              <a:buBlip>
                <a:blip r:embed="rId4"/>
              </a:buBlip>
            </a:pPr>
            <a:endParaRPr lang="pt-BR" sz="2300">
              <a:latin typeface="Calibri" pitchFamily="34" charset="0"/>
            </a:endParaRPr>
          </a:p>
        </p:txBody>
      </p:sp>
      <p:pic>
        <p:nvPicPr>
          <p:cNvPr id="5126" name="Picture 3" descr="Header.png"/>
          <p:cNvPicPr>
            <a:picLocks noChangeAspect="1"/>
          </p:cNvPicPr>
          <p:nvPr/>
        </p:nvPicPr>
        <p:blipFill>
          <a:blip r:embed="rId5" cstate="print">
            <a:lum brigh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4" descr="Mobiclub 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917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34" descr="Heade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CaixaDeTexto 15"/>
          <p:cNvSpPr txBox="1">
            <a:spLocks noChangeArrowheads="1"/>
          </p:cNvSpPr>
          <p:nvPr/>
        </p:nvSpPr>
        <p:spPr bwMode="auto">
          <a:xfrm>
            <a:off x="6786563" y="6488113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Segoe Script" pitchFamily="34" charset="0"/>
              </a:rPr>
              <a:t>Pague sem fila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C:\Users\Danilo\Desktop\celular b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1857375"/>
            <a:ext cx="6500812" cy="45831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9" name="Retângulo de cantos arredondados 21"/>
          <p:cNvSpPr/>
          <p:nvPr/>
        </p:nvSpPr>
        <p:spPr>
          <a:xfrm>
            <a:off x="2214563" y="1066800"/>
            <a:ext cx="7081837" cy="457200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148" name="Title 9"/>
          <p:cNvSpPr>
            <a:spLocks/>
          </p:cNvSpPr>
          <p:nvPr/>
        </p:nvSpPr>
        <p:spPr bwMode="auto">
          <a:xfrm>
            <a:off x="3000375" y="685800"/>
            <a:ext cx="6072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defTabSz="912813"/>
            <a:r>
              <a:rPr lang="en-US" sz="3600" b="1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Classes de análise</a:t>
            </a:r>
          </a:p>
        </p:txBody>
      </p:sp>
      <p:pic>
        <p:nvPicPr>
          <p:cNvPr id="6149" name="Picture 3" descr="Header.png"/>
          <p:cNvPicPr>
            <a:picLocks noChangeAspect="1"/>
          </p:cNvPicPr>
          <p:nvPr/>
        </p:nvPicPr>
        <p:blipFill>
          <a:blip r:embed="rId4" cstate="print">
            <a:lum brigh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4" descr="Mobiclub 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917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5" descr="C:\Users\joao\Desktop\ca-crud-carta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28775"/>
            <a:ext cx="6326188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34" descr="Head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CaixaDeTexto 15"/>
          <p:cNvSpPr txBox="1">
            <a:spLocks noChangeArrowheads="1"/>
          </p:cNvSpPr>
          <p:nvPr/>
        </p:nvSpPr>
        <p:spPr bwMode="auto">
          <a:xfrm>
            <a:off x="6786563" y="6488113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Segoe Script" pitchFamily="34" charset="0"/>
              </a:rPr>
              <a:t>Pague sem fila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C:\Users\Danilo\Desktop\celular ba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88" y="1857375"/>
            <a:ext cx="6500812" cy="45831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9" name="Retângulo de cantos arredondados 21"/>
          <p:cNvSpPr/>
          <p:nvPr/>
        </p:nvSpPr>
        <p:spPr>
          <a:xfrm>
            <a:off x="2214563" y="1066800"/>
            <a:ext cx="7081837" cy="457200"/>
          </a:xfrm>
          <a:prstGeom prst="roundRect">
            <a:avLst/>
          </a:prstGeom>
          <a:solidFill>
            <a:srgbClr val="FA7A1A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172" name="Title 9"/>
          <p:cNvSpPr>
            <a:spLocks/>
          </p:cNvSpPr>
          <p:nvPr/>
        </p:nvSpPr>
        <p:spPr bwMode="auto">
          <a:xfrm>
            <a:off x="3000375" y="685800"/>
            <a:ext cx="60721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 defTabSz="912813"/>
            <a:r>
              <a:rPr lang="pt-BR" sz="3600" b="1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Elementos de projeto</a:t>
            </a:r>
          </a:p>
        </p:txBody>
      </p:sp>
      <p:pic>
        <p:nvPicPr>
          <p:cNvPr id="7173" name="Picture 3" descr="Header.png"/>
          <p:cNvPicPr>
            <a:picLocks noChangeAspect="1"/>
          </p:cNvPicPr>
          <p:nvPr/>
        </p:nvPicPr>
        <p:blipFill>
          <a:blip r:embed="rId4" cstate="print">
            <a:lum brigh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4" descr="Mobiclub 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917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34" descr="Heade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CaixaDeTexto 15"/>
          <p:cNvSpPr txBox="1">
            <a:spLocks noChangeArrowheads="1"/>
          </p:cNvSpPr>
          <p:nvPr/>
        </p:nvSpPr>
        <p:spPr bwMode="auto">
          <a:xfrm>
            <a:off x="6786563" y="6488113"/>
            <a:ext cx="2016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chemeClr val="bg1"/>
                </a:solidFill>
                <a:latin typeface="Segoe Script" pitchFamily="34" charset="0"/>
              </a:rPr>
              <a:t>Pague sem fila</a:t>
            </a:r>
          </a:p>
        </p:txBody>
      </p:sp>
      <p:pic>
        <p:nvPicPr>
          <p:cNvPr id="717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049463"/>
            <a:ext cx="8932863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5&quot;/&gt;&lt;/object&gt;&lt;object type=&quot;3&quot; unique_id=&quot;10005&quot;&gt;&lt;property id=&quot;20148&quot; value=&quot;5&quot;/&gt;&lt;property id=&quot;20300&quot; value=&quot;Slide 2&quot;/&gt;&lt;property id=&quot;20307&quot; value=&quot;266&quot;/&gt;&lt;/object&gt;&lt;object type=&quot;3&quot; unique_id=&quot;10006&quot;&gt;&lt;property id=&quot;20148&quot; value=&quot;5&quot;/&gt;&lt;property id=&quot;20300&quot; value=&quot;Slide 3&quot;/&gt;&lt;property id=&quot;20307&quot; value=&quot;290&quot;/&gt;&lt;/object&gt;&lt;object type=&quot;3&quot; unique_id=&quot;10007&quot;&gt;&lt;property id=&quot;20148&quot; value=&quot;5&quot;/&gt;&lt;property id=&quot;20300&quot; value=&quot;Slide 4&quot;/&gt;&lt;property id=&quot;20307&quot; value=&quot;291&quot;/&gt;&lt;/object&gt;&lt;object type=&quot;3&quot; unique_id=&quot;10008&quot;&gt;&lt;property id=&quot;20148&quot; value=&quot;5&quot;/&gt;&lt;property id=&quot;20300&quot; value=&quot;Slide 5&quot;/&gt;&lt;property id=&quot;20307&quot; value=&quot;292&quot;/&gt;&lt;/object&gt;&lt;object type=&quot;3&quot; unique_id=&quot;10009&quot;&gt;&lt;property id=&quot;20148&quot; value=&quot;5&quot;/&gt;&lt;property id=&quot;20300&quot; value=&quot;Slide 6&quot;/&gt;&lt;property id=&quot;20307&quot; value=&quot;313&quot;/&gt;&lt;/object&gt;&lt;object type=&quot;3&quot; unique_id=&quot;10010&quot;&gt;&lt;property id=&quot;20148&quot; value=&quot;5&quot;/&gt;&lt;property id=&quot;20300&quot; value=&quot;Slide 7&quot;/&gt;&lt;property id=&quot;20307&quot; value=&quot;315&quot;/&gt;&lt;/object&gt;&lt;object type=&quot;3&quot; unique_id=&quot;10011&quot;&gt;&lt;property id=&quot;20148&quot; value=&quot;5&quot;/&gt;&lt;property id=&quot;20300&quot; value=&quot;Slide 8&quot;/&gt;&lt;property id=&quot;20307&quot; value=&quot;316&quot;/&gt;&lt;/object&gt;&lt;object type=&quot;3&quot; unique_id=&quot;10012&quot;&gt;&lt;property id=&quot;20148&quot; value=&quot;5&quot;/&gt;&lt;property id=&quot;20300&quot; value=&quot;Slide 9&quot;/&gt;&lt;property id=&quot;20307&quot; value=&quot;317&quot;/&gt;&lt;/object&gt;&lt;object type=&quot;3&quot; unique_id=&quot;10013&quot;&gt;&lt;property id=&quot;20148&quot; value=&quot;5&quot;/&gt;&lt;property id=&quot;20300&quot; value=&quot;Slide 10&quot;/&gt;&lt;property id=&quot;20307&quot; value=&quot;321&quot;/&gt;&lt;/object&gt;&lt;object type=&quot;3&quot; unique_id=&quot;10014&quot;&gt;&lt;property id=&quot;20148&quot; value=&quot;5&quot;/&gt;&lt;property id=&quot;20300&quot; value=&quot;Slide 11&quot;/&gt;&lt;property id=&quot;20307&quot; value=&quot;340&quot;/&gt;&lt;/object&gt;&lt;object type=&quot;3&quot; unique_id=&quot;10016&quot;&gt;&lt;property id=&quot;20148&quot; value=&quot;5&quot;/&gt;&lt;property id=&quot;20300&quot; value=&quot;Slide 12&quot;/&gt;&lt;property id=&quot;20307&quot; value=&quot;294&quot;/&gt;&lt;/object&gt;&lt;object type=&quot;3&quot; unique_id=&quot;10017&quot;&gt;&lt;property id=&quot;20148&quot; value=&quot;5&quot;/&gt;&lt;property id=&quot;20300&quot; value=&quot;Slide 13&quot;/&gt;&lt;property id=&quot;20307&quot; value=&quot;320&quot;/&gt;&lt;/object&gt;&lt;object type=&quot;3&quot; unique_id=&quot;10019&quot;&gt;&lt;property id=&quot;20148&quot; value=&quot;5&quot;/&gt;&lt;property id=&quot;20300&quot; value=&quot;Slide 14&quot;/&gt;&lt;property id=&quot;20307&quot; value=&quot;295&quot;/&gt;&lt;/object&gt;&lt;object type=&quot;3&quot; unique_id=&quot;10020&quot;&gt;&lt;property id=&quot;20148&quot; value=&quot;5&quot;/&gt;&lt;property id=&quot;20300&quot; value=&quot;Slide 15&quot;/&gt;&lt;property id=&quot;20307&quot; value=&quot;328&quot;/&gt;&lt;/object&gt;&lt;object type=&quot;3&quot; unique_id=&quot;10021&quot;&gt;&lt;property id=&quot;20148&quot; value=&quot;5&quot;/&gt;&lt;property id=&quot;20300&quot; value=&quot;Slide 16&quot;/&gt;&lt;property id=&quot;20307&quot; value=&quot;329&quot;/&gt;&lt;/object&gt;&lt;object type=&quot;3&quot; unique_id=&quot;10022&quot;&gt;&lt;property id=&quot;20148&quot; value=&quot;5&quot;/&gt;&lt;property id=&quot;20300&quot; value=&quot;Slide 17&quot;/&gt;&lt;property id=&quot;20307&quot; value=&quot;330&quot;/&gt;&lt;/object&gt;&lt;object type=&quot;3&quot; unique_id=&quot;10023&quot;&gt;&lt;property id=&quot;20148&quot; value=&quot;5&quot;/&gt;&lt;property id=&quot;20300&quot; value=&quot;Slide 18&quot;/&gt;&lt;property id=&quot;20307&quot; value=&quot;331&quot;/&gt;&lt;/object&gt;&lt;object type=&quot;3&quot; unique_id=&quot;10024&quot;&gt;&lt;property id=&quot;20148&quot; value=&quot;5&quot;/&gt;&lt;property id=&quot;20300&quot; value=&quot;Slide 19&quot;/&gt;&lt;property id=&quot;20307&quot; value=&quot;332&quot;/&gt;&lt;/object&gt;&lt;object type=&quot;3&quot; unique_id=&quot;10025&quot;&gt;&lt;property id=&quot;20148&quot; value=&quot;5&quot;/&gt;&lt;property id=&quot;20300&quot; value=&quot;Slide 20&quot;/&gt;&lt;property id=&quot;20307&quot; value=&quot;333&quot;/&gt;&lt;/object&gt;&lt;object type=&quot;3&quot; unique_id=&quot;10026&quot;&gt;&lt;property id=&quot;20148&quot; value=&quot;5&quot;/&gt;&lt;property id=&quot;20300&quot; value=&quot;Slide 21&quot;/&gt;&lt;property id=&quot;20307&quot; value=&quot;334&quot;/&gt;&lt;/object&gt;&lt;object type=&quot;3&quot; unique_id=&quot;10027&quot;&gt;&lt;property id=&quot;20148&quot; value=&quot;5&quot;/&gt;&lt;property id=&quot;20300&quot; value=&quot;Slide 22&quot;/&gt;&lt;property id=&quot;20307&quot; value=&quot;335&quot;/&gt;&lt;/object&gt;&lt;object type=&quot;3&quot; unique_id=&quot;10028&quot;&gt;&lt;property id=&quot;20148&quot; value=&quot;5&quot;/&gt;&lt;property id=&quot;20300&quot; value=&quot;Slide 23&quot;/&gt;&lt;property id=&quot;20307&quot; value=&quot;336&quot;/&gt;&lt;/object&gt;&lt;object type=&quot;3&quot; unique_id=&quot;10029&quot;&gt;&lt;property id=&quot;20148&quot; value=&quot;5&quot;/&gt;&lt;property id=&quot;20300&quot; value=&quot;Slide 24&quot;/&gt;&lt;property id=&quot;20307&quot; value=&quot;337&quot;/&gt;&lt;/object&gt;&lt;object type=&quot;3&quot; unique_id=&quot;10030&quot;&gt;&lt;property id=&quot;20148&quot; value=&quot;5&quot;/&gt;&lt;property id=&quot;20300&quot; value=&quot;Slide 25&quot;/&gt;&lt;property id=&quot;20307&quot; value=&quot;338&quot;/&gt;&lt;/object&gt;&lt;object type=&quot;3&quot; unique_id=&quot;10031&quot;&gt;&lt;property id=&quot;20148&quot; value=&quot;5&quot;/&gt;&lt;property id=&quot;20300&quot; value=&quot;Slide 26&quot;/&gt;&lt;property id=&quot;20307&quot; value=&quot;327&quot;/&gt;&lt;/object&gt;&lt;object type=&quot;3&quot; unique_id=&quot;10032&quot;&gt;&lt;property id=&quot;20148&quot; value=&quot;5&quot;/&gt;&lt;property id=&quot;20300&quot; value=&quot;Slide 27&quot;/&gt;&lt;property id=&quot;20307&quot; value=&quot;308&quot;/&gt;&lt;/object&gt;&lt;object type=&quot;3&quot; unique_id=&quot;10033&quot;&gt;&lt;property id=&quot;20148&quot; value=&quot;5&quot;/&gt;&lt;property id=&quot;20300&quot; value=&quot;Slide 28&quot;/&gt;&lt;property id=&quot;20307&quot; value=&quot;322&quot;/&gt;&lt;/object&gt;&lt;object type=&quot;3&quot; unique_id=&quot;10034&quot;&gt;&lt;property id=&quot;20148&quot; value=&quot;5&quot;/&gt;&lt;property id=&quot;20300&quot; value=&quot;Slide 29&quot;/&gt;&lt;property id=&quot;20307&quot; value=&quot;323&quot;/&gt;&lt;/object&gt;&lt;object type=&quot;3&quot; unique_id=&quot;10035&quot;&gt;&lt;property id=&quot;20148&quot; value=&quot;5&quot;/&gt;&lt;property id=&quot;20300&quot; value=&quot;Slide 30&quot;/&gt;&lt;property id=&quot;20307&quot; value=&quot;324&quot;/&gt;&lt;/object&gt;&lt;object type=&quot;3&quot; unique_id=&quot;10036&quot;&gt;&lt;property id=&quot;20148&quot; value=&quot;5&quot;/&gt;&lt;property id=&quot;20300&quot; value=&quot;Slide 31&quot;/&gt;&lt;property id=&quot;20307&quot; value=&quot;325&quot;/&gt;&lt;/object&gt;&lt;object type=&quot;3&quot; unique_id=&quot;10037&quot;&gt;&lt;property id=&quot;20148&quot; value=&quot;5&quot;/&gt;&lt;property id=&quot;20300&quot; value=&quot;Slide 32&quot;/&gt;&lt;property id=&quot;20307&quot; value=&quot;326&quot;/&gt;&lt;/object&gt;&lt;object type=&quot;3&quot; unique_id=&quot;10038&quot;&gt;&lt;property id=&quot;20148&quot; value=&quot;5&quot;/&gt;&lt;property id=&quot;20300&quot; value=&quot;Slide 33&quot;/&gt;&lt;property id=&quot;20307&quot; value=&quot;318&quot;/&gt;&lt;/object&gt;&lt;object type=&quot;3&quot; unique_id=&quot;10039&quot;&gt;&lt;property id=&quot;20148&quot; value=&quot;5&quot;/&gt;&lt;property id=&quot;20300&quot; value=&quot;Slide 34&quot;/&gt;&lt;property id=&quot;20307&quot; value=&quot;339&quot;/&gt;&lt;/object&gt;&lt;object type=&quot;3&quot; unique_id=&quot;10040&quot;&gt;&lt;property id=&quot;20148&quot; value=&quot;5&quot;/&gt;&lt;property id=&quot;20300&quot; value=&quot;Slide 35&quot;/&gt;&lt;property id=&quot;20307&quot; value=&quot;319&quot;/&gt;&lt;/object&gt;&lt;object type=&quot;3&quot; unique_id=&quot;10041&quot;&gt;&lt;property id=&quot;20148&quot; value=&quot;5&quot;/&gt;&lt;property id=&quot;20300&quot; value=&quot;Slide 36&quot;/&gt;&lt;property id=&quot;20307&quot; value=&quot;30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463</Words>
  <Application>Microsoft Office PowerPoint</Application>
  <PresentationFormat>Apresentação na tela (4:3)</PresentationFormat>
  <Paragraphs>189</Paragraphs>
  <Slides>39</Slides>
  <Notes>39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MobiClub</dc:title>
  <dc:creator>Tiago Canto</dc:creator>
  <cp:lastModifiedBy>Tiago Canto</cp:lastModifiedBy>
  <cp:revision>123</cp:revision>
  <dcterms:created xsi:type="dcterms:W3CDTF">2010-09-18T13:33:58Z</dcterms:created>
  <dcterms:modified xsi:type="dcterms:W3CDTF">2010-12-09T11:20:53Z</dcterms:modified>
</cp:coreProperties>
</file>