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406" r:id="rId1"/>
  </p:sldMasterIdLst>
  <p:notesMasterIdLst>
    <p:notesMasterId r:id="rId51"/>
  </p:notesMasterIdLst>
  <p:sldIdLst>
    <p:sldId id="742" r:id="rId2"/>
    <p:sldId id="403" r:id="rId3"/>
    <p:sldId id="708" r:id="rId4"/>
    <p:sldId id="685" r:id="rId5"/>
    <p:sldId id="686" r:id="rId6"/>
    <p:sldId id="688" r:id="rId7"/>
    <p:sldId id="689" r:id="rId8"/>
    <p:sldId id="690" r:id="rId9"/>
    <p:sldId id="691" r:id="rId10"/>
    <p:sldId id="692" r:id="rId11"/>
    <p:sldId id="693" r:id="rId12"/>
    <p:sldId id="694" r:id="rId13"/>
    <p:sldId id="695" r:id="rId14"/>
    <p:sldId id="696" r:id="rId15"/>
    <p:sldId id="474" r:id="rId16"/>
    <p:sldId id="698" r:id="rId17"/>
    <p:sldId id="699" r:id="rId18"/>
    <p:sldId id="700" r:id="rId19"/>
    <p:sldId id="655" r:id="rId20"/>
    <p:sldId id="712" r:id="rId21"/>
    <p:sldId id="713" r:id="rId22"/>
    <p:sldId id="714" r:id="rId23"/>
    <p:sldId id="715" r:id="rId24"/>
    <p:sldId id="716" r:id="rId25"/>
    <p:sldId id="717" r:id="rId26"/>
    <p:sldId id="718" r:id="rId27"/>
    <p:sldId id="719" r:id="rId28"/>
    <p:sldId id="720" r:id="rId29"/>
    <p:sldId id="721" r:id="rId30"/>
    <p:sldId id="722" r:id="rId31"/>
    <p:sldId id="723" r:id="rId32"/>
    <p:sldId id="724" r:id="rId33"/>
    <p:sldId id="725" r:id="rId34"/>
    <p:sldId id="726" r:id="rId35"/>
    <p:sldId id="727" r:id="rId36"/>
    <p:sldId id="728" r:id="rId37"/>
    <p:sldId id="729" r:id="rId38"/>
    <p:sldId id="730" r:id="rId39"/>
    <p:sldId id="731" r:id="rId40"/>
    <p:sldId id="732" r:id="rId41"/>
    <p:sldId id="733" r:id="rId42"/>
    <p:sldId id="734" r:id="rId43"/>
    <p:sldId id="735" r:id="rId44"/>
    <p:sldId id="736" r:id="rId45"/>
    <p:sldId id="737" r:id="rId46"/>
    <p:sldId id="738" r:id="rId47"/>
    <p:sldId id="739" r:id="rId48"/>
    <p:sldId id="740" r:id="rId49"/>
    <p:sldId id="741" r:id="rId50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4B9D2"/>
    <a:srgbClr val="0349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334" autoAdjust="0"/>
    <p:restoredTop sz="91228" autoAdjust="0"/>
  </p:normalViewPr>
  <p:slideViewPr>
    <p:cSldViewPr>
      <p:cViewPr>
        <p:scale>
          <a:sx n="66" d="100"/>
          <a:sy n="66" d="100"/>
        </p:scale>
        <p:origin x="-1104" y="-2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88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040"/>
    </p:cViewPr>
  </p:sorterViewPr>
  <p:notesViewPr>
    <p:cSldViewPr>
      <p:cViewPr varScale="1">
        <p:scale>
          <a:sx n="80" d="100"/>
          <a:sy n="80" d="100"/>
        </p:scale>
        <p:origin x="-2058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6523FE2-4C19-4ABB-85A0-BEF6AD022787}" type="datetimeFigureOut">
              <a:rPr lang="pt-BR"/>
              <a:pPr>
                <a:defRPr/>
              </a:pPr>
              <a:t>21/07/2010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7B1CCB8-60BB-49B1-83EC-F1F9A138529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075696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961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3962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C3759C0-372C-4CE3-B248-BC00C65120A2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pt-BR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70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870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85D1124-172E-445E-9E8A-98497C8A1971}" type="slidenum">
              <a:rPr lang="pt-BR" smtClean="0">
                <a:latin typeface="Arial" pitchFamily="34" charset="0"/>
              </a:rPr>
              <a:pPr/>
              <a:t>10</a:t>
            </a:fld>
            <a:endParaRPr lang="pt-B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80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880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10F3EC-2AAB-4A5D-A518-5C0C0BF257A5}" type="slidenum">
              <a:rPr lang="pt-BR" smtClean="0">
                <a:latin typeface="Arial" pitchFamily="34" charset="0"/>
              </a:rPr>
              <a:pPr/>
              <a:t>11</a:t>
            </a:fld>
            <a:endParaRPr lang="pt-B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90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890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2AF2429-0BE1-4D34-987A-8EFDE7BA53A9}" type="slidenum">
              <a:rPr lang="pt-BR" smtClean="0">
                <a:latin typeface="Arial" pitchFamily="34" charset="0"/>
              </a:rPr>
              <a:pPr/>
              <a:t>12</a:t>
            </a:fld>
            <a:endParaRPr lang="pt-B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B082F0-DE19-4A87-8E92-C0E714DA50CD}" type="slidenum">
              <a:rPr lang="pt-BR" smtClean="0">
                <a:latin typeface="Arial" pitchFamily="34" charset="0"/>
              </a:rPr>
              <a:pPr/>
              <a:t>13</a:t>
            </a:fld>
            <a:endParaRPr lang="pt-BR" smtClean="0">
              <a:latin typeface="Arial" pitchFamily="34" charset="0"/>
            </a:endParaRPr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FCA988A-5869-4107-9C0C-BFE52A00CDCF}" type="slidenum">
              <a:rPr lang="pt-BR" smtClean="0">
                <a:latin typeface="Arial" pitchFamily="34" charset="0"/>
              </a:rPr>
              <a:pPr/>
              <a:t>14</a:t>
            </a:fld>
            <a:endParaRPr lang="pt-BR" smtClean="0">
              <a:latin typeface="Arial" pitchFamily="34" charset="0"/>
            </a:endParaRPr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04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304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43044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2416E07-C632-4A8B-9435-3F5C3E64F3C9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pt-BR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B4CD416-D0CF-4A1F-A3DE-5314F882103E}" type="slidenum">
              <a:rPr lang="pt-BR" smtClean="0">
                <a:latin typeface="Arial" pitchFamily="34" charset="0"/>
              </a:rPr>
              <a:pPr/>
              <a:t>16</a:t>
            </a:fld>
            <a:endParaRPr lang="pt-BR" smtClean="0">
              <a:latin typeface="Arial" pitchFamily="34" charset="0"/>
            </a:endParaRPr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38263" y="914400"/>
            <a:ext cx="4181475" cy="3135313"/>
          </a:xfrm>
          <a:solidFill>
            <a:srgbClr val="FFFFFF"/>
          </a:solidFill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5876" y="4352868"/>
            <a:ext cx="4770850" cy="3477755"/>
          </a:xfrm>
          <a:noFill/>
          <a:ln/>
        </p:spPr>
        <p:txBody>
          <a:bodyPr wrap="none" anchor="ctr"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42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942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94A21D-E79F-42B3-B2F7-3CAA841EA018}" type="slidenum">
              <a:rPr lang="pt-BR" smtClean="0">
                <a:latin typeface="Arial" pitchFamily="34" charset="0"/>
              </a:rPr>
              <a:pPr/>
              <a:t>17</a:t>
            </a:fld>
            <a:endParaRPr lang="pt-B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52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952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E3F481-F082-43C1-A6C5-DD74614A3BC8}" type="slidenum">
              <a:rPr lang="pt-BR" smtClean="0">
                <a:latin typeface="Arial" pitchFamily="34" charset="0"/>
              </a:rPr>
              <a:pPr/>
              <a:t>18</a:t>
            </a:fld>
            <a:endParaRPr lang="pt-B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406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44068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D51E56E-5343-4B05-8ABF-C679210AF64B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pt-B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77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877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88772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FAEB810-4552-4B2E-8B2C-DE970EBD1F11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pt-BR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97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997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39972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24B47A9-E2A5-4B35-BDBB-EB88F0D4CF31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pt-BR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0995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40996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8FA9D0B-C4DD-49B8-9BD7-703D0DA7991A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pt-BR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1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201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4202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FCC6A19-258B-4614-B7CC-ABA7792FCC02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pt-BR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CFEED0-09C7-4026-9BD0-37A379A6DD5C}" type="slidenum">
              <a:rPr lang="pt-BR" smtClean="0">
                <a:latin typeface="Arial" pitchFamily="34" charset="0"/>
              </a:rPr>
              <a:pPr/>
              <a:t>31</a:t>
            </a:fld>
            <a:endParaRPr lang="pt-BR" smtClean="0">
              <a:latin typeface="Arial" pitchFamily="34" charset="0"/>
            </a:endParaRPr>
          </a:p>
        </p:txBody>
      </p:sp>
      <p:sp>
        <p:nvSpPr>
          <p:cNvPr id="65539" name="Shap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40" name="Shap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Arial" pitchFamily="34" charset="0"/>
            </a:endParaRPr>
          </a:p>
        </p:txBody>
      </p:sp>
      <p:sp>
        <p:nvSpPr>
          <p:cNvPr id="65541" name="Shap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FAA6618-73B7-427D-87E2-97DC2B2F8764}" type="slidenum">
              <a:rPr lang="pt-BR" sz="1200">
                <a:effectLst/>
                <a:latin typeface="Calibri" pitchFamily="34" charset="0"/>
              </a:rPr>
              <a:pPr algn="r"/>
              <a:t>31</a:t>
            </a:fld>
            <a:endParaRPr lang="pt-BR" sz="1200">
              <a:effectLst/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98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2598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25988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8159D5E-9456-4F43-8F6A-C15EBC60FD5B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48</a:t>
            </a:fld>
            <a:endParaRPr lang="pt-BR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01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2701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27012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4E58BF2-7745-4CB2-A310-50B75B267103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49</a:t>
            </a:fld>
            <a:endParaRPr lang="pt-B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256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22564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D590D5B-9343-4DB5-841A-56760D214C31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pt-B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A36AE0-AEE2-4A06-B2E6-7E016B9E0A2A}" type="slidenum">
              <a:rPr lang="pt-BR" smtClean="0">
                <a:latin typeface="Arial" pitchFamily="34" charset="0"/>
              </a:rPr>
              <a:pPr/>
              <a:t>4</a:t>
            </a:fld>
            <a:endParaRPr lang="pt-BR" smtClean="0">
              <a:latin typeface="Arial" pitchFamily="34" charset="0"/>
            </a:endParaRPr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09A4345-1E5A-413A-B09E-73973F75CC33}" type="slidenum">
              <a:rPr lang="pt-BR" smtClean="0">
                <a:latin typeface="Arial" pitchFamily="34" charset="0"/>
              </a:rPr>
              <a:pPr/>
              <a:t>5</a:t>
            </a:fld>
            <a:endParaRPr lang="pt-BR" smtClean="0">
              <a:latin typeface="Arial" pitchFamily="34" charset="0"/>
            </a:endParaRPr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38263" y="914400"/>
            <a:ext cx="4181475" cy="3135313"/>
          </a:xfrm>
          <a:solidFill>
            <a:srgbClr val="FFFFFF"/>
          </a:solidFill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5876" y="4352868"/>
            <a:ext cx="4770850" cy="3477755"/>
          </a:xfrm>
          <a:noFill/>
          <a:ln/>
        </p:spPr>
        <p:txBody>
          <a:bodyPr wrap="none" anchor="ctr"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44C18BA-D137-4544-ABA6-2073AAFD0957}" type="slidenum">
              <a:rPr lang="pt-BR" smtClean="0">
                <a:latin typeface="Arial" pitchFamily="34" charset="0"/>
              </a:rPr>
              <a:pPr/>
              <a:t>6</a:t>
            </a:fld>
            <a:endParaRPr lang="pt-BR" smtClean="0">
              <a:latin typeface="Arial" pitchFamily="34" charset="0"/>
            </a:endParaRPr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39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839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AECFE0D-BCB1-425E-8F56-32013063D45A}" type="slidenum">
              <a:rPr lang="pt-BR" smtClean="0">
                <a:latin typeface="Arial" pitchFamily="34" charset="0"/>
              </a:rPr>
              <a:pPr/>
              <a:t>7</a:t>
            </a:fld>
            <a:endParaRPr lang="pt-B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849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739AA96-AC0B-4B16-8759-6044D7066311}" type="slidenum">
              <a:rPr lang="pt-BR" smtClean="0">
                <a:latin typeface="Arial" pitchFamily="34" charset="0"/>
              </a:rPr>
              <a:pPr/>
              <a:t>8</a:t>
            </a:fld>
            <a:endParaRPr lang="pt-B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623DED-7190-4552-A3E2-0AC525092E16}" type="slidenum">
              <a:rPr lang="pt-BR" smtClean="0">
                <a:latin typeface="Arial" pitchFamily="34" charset="0"/>
              </a:rPr>
              <a:pPr/>
              <a:t>9</a:t>
            </a:fld>
            <a:endParaRPr lang="pt-BR" smtClean="0">
              <a:latin typeface="Arial" pitchFamily="34" charset="0"/>
            </a:endParaRPr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D8EC9E7-5684-46D2-8015-F28D6E11206A}" type="datetimeFigureOut">
              <a:rPr lang="pt-BR" smtClean="0"/>
              <a:pPr>
                <a:defRPr/>
              </a:pPr>
              <a:t>21/07/2010</a:t>
            </a:fld>
            <a:endParaRPr lang="pt-B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FDAA662-E999-48E9-B634-891657FBA6A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D8EC9E7-5684-46D2-8015-F28D6E11206A}" type="datetimeFigureOut">
              <a:rPr lang="pt-BR" smtClean="0"/>
              <a:pPr>
                <a:defRPr/>
              </a:pPr>
              <a:t>21/07/2010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DAA662-E999-48E9-B634-891657FBA6A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D8EC9E7-5684-46D2-8015-F28D6E11206A}" type="datetimeFigureOut">
              <a:rPr lang="pt-BR" smtClean="0"/>
              <a:pPr>
                <a:defRPr/>
              </a:pPr>
              <a:t>21/07/2010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DAA662-E999-48E9-B634-891657FBA6A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ub Tópic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357158" y="320040"/>
            <a:ext cx="8043890" cy="608630"/>
          </a:xfrm>
        </p:spPr>
        <p:txBody>
          <a:bodyPr>
            <a:noAutofit/>
          </a:bodyPr>
          <a:lstStyle>
            <a:lvl1pPr>
              <a:defRPr sz="3200" u="none">
                <a:solidFill>
                  <a:schemeClr val="bg2">
                    <a:lumMod val="25000"/>
                  </a:schemeClr>
                </a:solidFill>
              </a:defRPr>
            </a:lvl1pPr>
            <a:extLst/>
          </a:lstStyle>
          <a:p>
            <a:r>
              <a:rPr lang="pt-BR" dirty="0" smtClean="0"/>
              <a:t>Clique para editar o estilo do título mestre</a:t>
            </a:r>
            <a:endParaRPr lang="en-US" dirty="0"/>
          </a:p>
        </p:txBody>
      </p:sp>
      <p:sp>
        <p:nvSpPr>
          <p:cNvPr id="9" name="Espaço Reservado para Conteúdo 2"/>
          <p:cNvSpPr>
            <a:spLocks noGrp="1"/>
          </p:cNvSpPr>
          <p:nvPr>
            <p:ph idx="1"/>
          </p:nvPr>
        </p:nvSpPr>
        <p:spPr>
          <a:xfrm>
            <a:off x="357158" y="1000108"/>
            <a:ext cx="8043890" cy="5455628"/>
          </a:xfrm>
        </p:spPr>
        <p:txBody>
          <a:bodyPr/>
          <a:lstStyle>
            <a:lvl1pPr>
              <a:defRPr u="none">
                <a:latin typeface="Arial" pitchFamily="34" charset="0"/>
                <a:cs typeface="Arial" pitchFamily="34" charset="0"/>
              </a:defRPr>
            </a:lvl1pPr>
            <a:lvl2pPr>
              <a:defRPr u="none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u="none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 u="none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u="none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defRPr>
            </a:lvl5pPr>
            <a:extLst/>
          </a:lstStyle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en-US" dirty="0"/>
          </a:p>
        </p:txBody>
      </p:sp>
      <p:sp>
        <p:nvSpPr>
          <p:cNvPr id="4" name="Espaço Reservado para Data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A59F6F-0954-457D-875E-5852EE60B525}" type="datetimeFigureOut">
              <a:rPr lang="pt-BR"/>
              <a:pPr>
                <a:defRPr/>
              </a:pPr>
              <a:t>21/07/2010</a:t>
            </a:fld>
            <a:endParaRPr lang="pt-BR"/>
          </a:p>
        </p:txBody>
      </p:sp>
      <p:sp>
        <p:nvSpPr>
          <p:cNvPr id="5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EE352B-BCD8-4685-A2D3-4305690B6B1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078430"/>
          </a:xfrm>
        </p:spPr>
        <p:txBody>
          <a:bodyPr/>
          <a:lstStyle>
            <a:extLst/>
          </a:lstStyle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en-US" dirty="0"/>
          </a:p>
        </p:txBody>
      </p:sp>
      <p:sp>
        <p:nvSpPr>
          <p:cNvPr id="11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  <a:prstGeom prst="rect">
            <a:avLst/>
          </a:prstGeom>
        </p:spPr>
        <p:txBody>
          <a:bodyPr anchor="ctr"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pt-BR" dirty="0" smtClean="0"/>
              <a:t>Clique para editar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FCC815F-AF33-48F4-B4A5-379D082C5C08}" type="datetimeFigureOut">
              <a:rPr lang="pt-BR"/>
              <a:pPr>
                <a:defRPr/>
              </a:pPr>
              <a:t>21/07/2010</a:t>
            </a:fld>
            <a:endParaRPr lang="pt-B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05B7561-7A5E-4983-9D04-A8B49B4EDDD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FCC815F-AF33-48F4-B4A5-379D082C5C08}" type="datetimeFigureOut">
              <a:rPr lang="pt-BR" smtClean="0"/>
              <a:pPr>
                <a:defRPr/>
              </a:pPr>
              <a:t>21/07/2010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5B7561-7A5E-4983-9D04-A8B49B4EDDDC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D8EC9E7-5684-46D2-8015-F28D6E11206A}" type="datetimeFigureOut">
              <a:rPr lang="pt-BR" smtClean="0"/>
              <a:pPr>
                <a:defRPr/>
              </a:pPr>
              <a:t>21/07/2010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DAA662-E999-48E9-B634-891657FBA6A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69F0D-4096-4C02-AF78-4BB6A8532590}" type="datetimeFigureOut">
              <a:rPr lang="pt-BR" smtClean="0"/>
              <a:t>21/07/2010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A8F00-D622-4F2D-BD53-FAAFE402DE2E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D8EC9E7-5684-46D2-8015-F28D6E11206A}" type="datetimeFigureOut">
              <a:rPr lang="pt-BR" smtClean="0"/>
              <a:pPr>
                <a:defRPr/>
              </a:pPr>
              <a:t>21/07/2010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DAA662-E999-48E9-B634-891657FBA6A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D8EC9E7-5684-46D2-8015-F28D6E11206A}" type="datetimeFigureOut">
              <a:rPr lang="pt-BR" smtClean="0"/>
              <a:pPr>
                <a:defRPr/>
              </a:pPr>
              <a:t>21/07/2010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DAA662-E999-48E9-B634-891657FBA6A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D8EC9E7-5684-46D2-8015-F28D6E11206A}" type="datetimeFigureOut">
              <a:rPr lang="pt-BR" smtClean="0"/>
              <a:pPr>
                <a:defRPr/>
              </a:pPr>
              <a:t>21/07/2010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DAA662-E999-48E9-B634-891657FBA6A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D8EC9E7-5684-46D2-8015-F28D6E11206A}" type="datetimeFigureOut">
              <a:rPr lang="pt-BR" smtClean="0"/>
              <a:pPr>
                <a:defRPr/>
              </a:pPr>
              <a:t>21/07/2010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DAA662-E999-48E9-B634-891657FBA6A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0705777-0585-426C-9077-A638E747F1FC}" type="datetimeFigureOut">
              <a:rPr lang="pt-BR" smtClean="0"/>
              <a:pPr>
                <a:defRPr/>
              </a:pPr>
              <a:t>21/07/2010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671B94-17BA-4A71-B2BB-156DB323533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fld id="{AD8EC9E7-5684-46D2-8015-F28D6E11206A}" type="datetimeFigureOut">
              <a:rPr lang="pt-BR" smtClean="0"/>
              <a:pPr>
                <a:defRPr/>
              </a:pPr>
              <a:t>21/07/2010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fld id="{7FDAA662-E999-48E9-B634-891657FBA6A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12" descr="MSInnovationCenterBrasil - Fonte Branca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756650" y="2214563"/>
            <a:ext cx="387350" cy="221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Imagem 16" descr="S2B.png"/>
          <p:cNvPicPr>
            <a:picLocks noChangeAspect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7353300" y="142875"/>
            <a:ext cx="1362075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407" r:id="rId1"/>
    <p:sldLayoutId id="2147484408" r:id="rId2"/>
    <p:sldLayoutId id="2147484409" r:id="rId3"/>
    <p:sldLayoutId id="2147484410" r:id="rId4"/>
    <p:sldLayoutId id="2147484411" r:id="rId5"/>
    <p:sldLayoutId id="2147484412" r:id="rId6"/>
    <p:sldLayoutId id="2147484413" r:id="rId7"/>
    <p:sldLayoutId id="2147484414" r:id="rId8"/>
    <p:sldLayoutId id="2147484415" r:id="rId9"/>
    <p:sldLayoutId id="2147484416" r:id="rId10"/>
    <p:sldLayoutId id="2147484417" r:id="rId11"/>
    <p:sldLayoutId id="2147484418" r:id="rId12"/>
    <p:sldLayoutId id="2147484386" r:id="rId13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IT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6912" y="2343944"/>
            <a:ext cx="2889264" cy="1709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ubtítulo 1"/>
          <p:cNvSpPr>
            <a:spLocks noGrp="1"/>
          </p:cNvSpPr>
          <p:nvPr>
            <p:ph type="subTitle" idx="1"/>
          </p:nvPr>
        </p:nvSpPr>
        <p:spPr>
          <a:xfrm>
            <a:off x="1043608" y="4953000"/>
            <a:ext cx="6400800" cy="121920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pt-BR" dirty="0" smtClean="0"/>
              <a:t>Bruno </a:t>
            </a:r>
            <a:r>
              <a:rPr lang="pt-BR" dirty="0" err="1" smtClean="0"/>
              <a:t>Inojosa</a:t>
            </a:r>
            <a:endParaRPr lang="pt-BR" dirty="0" smtClean="0"/>
          </a:p>
          <a:p>
            <a:pPr algn="l"/>
            <a:r>
              <a:rPr lang="pt-BR" dirty="0" smtClean="0"/>
              <a:t>MCP</a:t>
            </a:r>
          </a:p>
          <a:p>
            <a:pPr algn="l"/>
            <a:r>
              <a:rPr lang="pt-BR" dirty="0" smtClean="0"/>
              <a:t>.NET Framework</a:t>
            </a:r>
            <a:endParaRPr lang="pt-BR" dirty="0"/>
          </a:p>
        </p:txBody>
      </p:sp>
      <p:sp>
        <p:nvSpPr>
          <p:cNvPr id="9" name="Subtítulo 1"/>
          <p:cNvSpPr txBox="1">
            <a:spLocks/>
          </p:cNvSpPr>
          <p:nvPr/>
        </p:nvSpPr>
        <p:spPr>
          <a:xfrm>
            <a:off x="1475656" y="1124744"/>
            <a:ext cx="6400800" cy="121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r>
              <a:rPr lang="pt-BR" sz="3600" dirty="0" smtClean="0"/>
              <a:t>.NET com C#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467291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Interfaces</a:t>
            </a:r>
            <a:endParaRPr lang="en-US" smtClean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Implementando uma interface:</a:t>
            </a:r>
            <a:endParaRPr lang="en-US" smtClean="0"/>
          </a:p>
        </p:txBody>
      </p:sp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500034" y="1571612"/>
            <a:ext cx="8001000" cy="3140075"/>
          </a:xfrm>
          <a:prstGeom prst="rect">
            <a:avLst/>
          </a:prstGeom>
          <a:solidFill>
            <a:schemeClr val="bg1"/>
          </a:solidFill>
          <a:ln w="28575">
            <a:solidFill>
              <a:srgbClr val="7BC4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279400" indent="-279400">
              <a:buClr>
                <a:schemeClr val="bg1"/>
              </a:buClr>
              <a:buSzPct val="65000"/>
            </a:pPr>
            <a:r>
              <a:rPr lang="en-US" sz="2200">
                <a:latin typeface="Consolas" pitchFamily="49" charset="0"/>
              </a:rPr>
              <a:t>public class PilhaArray : IPilha {</a:t>
            </a:r>
          </a:p>
          <a:p>
            <a:pPr marL="279400" indent="-279400">
              <a:buClr>
                <a:schemeClr val="bg1"/>
              </a:buClr>
              <a:buSzPct val="65000"/>
            </a:pPr>
            <a:r>
              <a:rPr lang="pt-BR" sz="2200">
                <a:latin typeface="Consolas" pitchFamily="49" charset="0"/>
              </a:rPr>
              <a:t>	private object[] elementos;</a:t>
            </a:r>
            <a:endParaRPr lang="en-US" sz="2200">
              <a:latin typeface="Consolas" pitchFamily="49" charset="0"/>
            </a:endParaRPr>
          </a:p>
          <a:p>
            <a:pPr marL="279400" indent="-279400">
              <a:buClr>
                <a:schemeClr val="bg1"/>
              </a:buClr>
              <a:buSzPct val="65000"/>
            </a:pPr>
            <a:r>
              <a:rPr lang="pt-BR" sz="2200">
                <a:latin typeface="Consolas" pitchFamily="49" charset="0"/>
              </a:rPr>
              <a:t>	public void Empilhar(object obj){...}</a:t>
            </a:r>
          </a:p>
          <a:p>
            <a:pPr marL="279400" indent="-279400">
              <a:buClr>
                <a:schemeClr val="bg1"/>
              </a:buClr>
              <a:buSzPct val="65000"/>
            </a:pPr>
            <a:r>
              <a:rPr lang="pt-BR" sz="2200">
                <a:latin typeface="Consolas" pitchFamily="49" charset="0"/>
              </a:rPr>
              <a:t>	public object Desempilhar(){...}</a:t>
            </a:r>
          </a:p>
          <a:p>
            <a:pPr marL="279400" indent="-279400">
              <a:buClr>
                <a:schemeClr val="bg1"/>
              </a:buClr>
              <a:buSzPct val="65000"/>
            </a:pPr>
            <a:r>
              <a:rPr lang="pt-BR" sz="2200">
                <a:latin typeface="Consolas" pitchFamily="49" charset="0"/>
              </a:rPr>
              <a:t>	public object Topo{</a:t>
            </a:r>
          </a:p>
          <a:p>
            <a:pPr marL="279400" indent="-279400">
              <a:buClr>
                <a:schemeClr val="bg1"/>
              </a:buClr>
              <a:buSzPct val="65000"/>
            </a:pPr>
            <a:r>
              <a:rPr lang="pt-BR" sz="2200">
                <a:latin typeface="Consolas" pitchFamily="49" charset="0"/>
              </a:rPr>
              <a:t>		get {...}</a:t>
            </a:r>
          </a:p>
          <a:p>
            <a:pPr marL="279400" indent="-279400">
              <a:buClr>
                <a:schemeClr val="bg1"/>
              </a:buClr>
              <a:buSzPct val="65000"/>
            </a:pPr>
            <a:r>
              <a:rPr lang="pt-BR" sz="2200">
                <a:latin typeface="Consolas" pitchFamily="49" charset="0"/>
              </a:rPr>
              <a:t>	}</a:t>
            </a:r>
          </a:p>
          <a:p>
            <a:pPr marL="279400" indent="-279400">
              <a:buClr>
                <a:schemeClr val="bg1"/>
              </a:buClr>
              <a:buSzPct val="65000"/>
            </a:pPr>
            <a:r>
              <a:rPr lang="pt-BR" sz="2200">
                <a:latin typeface="Consolas" pitchFamily="49" charset="0"/>
              </a:rPr>
              <a:t>	...</a:t>
            </a:r>
            <a:endParaRPr lang="en-US" sz="2200">
              <a:latin typeface="Consolas" pitchFamily="49" charset="0"/>
            </a:endParaRPr>
          </a:p>
          <a:p>
            <a:pPr marL="279400" indent="-279400">
              <a:buClr>
                <a:schemeClr val="bg1"/>
              </a:buClr>
              <a:buSzPct val="65000"/>
            </a:pPr>
            <a:r>
              <a:rPr lang="pt-BR" sz="2200">
                <a:latin typeface="Consolas" pitchFamily="49" charset="0"/>
              </a:rPr>
              <a:t>}</a:t>
            </a:r>
            <a:endParaRPr lang="en-US" sz="2200">
              <a:latin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Interfaces</a:t>
            </a:r>
            <a:endParaRPr lang="en-US" smtClean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dirty="0" smtClean="0"/>
              <a:t>Implementação explícita de interfaces: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000" dirty="0" smtClean="0"/>
              <a:t>Se uma classe implementa duas interfaces que contêm um membro com a mesma assinatura, a mesma implementação será utilizada para as duas interfaces</a:t>
            </a:r>
          </a:p>
          <a:p>
            <a:pPr lvl="2" eaLnBrk="1" hangingPunct="1">
              <a:lnSpc>
                <a:spcPct val="90000"/>
              </a:lnSpc>
            </a:pPr>
            <a:r>
              <a:rPr lang="pt-BR" sz="2000" dirty="0" smtClean="0"/>
              <a:t>Esta característica pode tornar o código inconsistente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000" dirty="0" smtClean="0"/>
              <a:t>C# permite implementar explicitamente um método de uma interface agregando o nome da interface antes do nome do método</a:t>
            </a:r>
          </a:p>
          <a:p>
            <a:pPr lvl="2" eaLnBrk="1" hangingPunct="1">
              <a:lnSpc>
                <a:spcPct val="90000"/>
              </a:lnSpc>
            </a:pPr>
            <a:r>
              <a:rPr lang="pt-BR" sz="2000" dirty="0" smtClean="0"/>
              <a:t>Como </a:t>
            </a:r>
            <a:r>
              <a:rPr lang="pt-BR" sz="2000" dirty="0" err="1" smtClean="0"/>
              <a:t>conseqüência</a:t>
            </a:r>
            <a:r>
              <a:rPr lang="pt-BR" sz="2000" dirty="0" smtClean="0"/>
              <a:t>, os métodos somente poderão ser chamados via uma variável do tipo da interface adequada</a:t>
            </a: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Interfaces</a:t>
            </a:r>
            <a:endParaRPr lang="en-US" smtClean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Implementando explicitamente uma interface:</a:t>
            </a:r>
            <a:endParaRPr lang="en-US" smtClean="0"/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357158" y="1500174"/>
            <a:ext cx="7910538" cy="3785652"/>
          </a:xfrm>
          <a:prstGeom prst="rect">
            <a:avLst/>
          </a:prstGeom>
          <a:solidFill>
            <a:schemeClr val="bg1"/>
          </a:solidFill>
          <a:ln w="28575">
            <a:solidFill>
              <a:srgbClr val="7BC466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79400" indent="-279400">
              <a:buClr>
                <a:schemeClr val="bg1"/>
              </a:buClr>
              <a:buSzPct val="65000"/>
            </a:pPr>
            <a:r>
              <a:rPr lang="en-US" sz="2000" dirty="0">
                <a:latin typeface="Consolas" pitchFamily="49" charset="0"/>
              </a:rPr>
              <a:t>interface </a:t>
            </a:r>
            <a:r>
              <a:rPr lang="en-US" sz="2000" dirty="0" err="1">
                <a:latin typeface="Consolas" pitchFamily="49" charset="0"/>
              </a:rPr>
              <a:t>IUmaInterface</a:t>
            </a:r>
            <a:r>
              <a:rPr lang="en-US" sz="2000" dirty="0">
                <a:latin typeface="Consolas" pitchFamily="49" charset="0"/>
              </a:rPr>
              <a:t> {</a:t>
            </a:r>
          </a:p>
          <a:p>
            <a:pPr marL="279400" indent="-279400">
              <a:buClr>
                <a:schemeClr val="bg1"/>
              </a:buClr>
              <a:buSzPct val="65000"/>
            </a:pPr>
            <a:r>
              <a:rPr lang="pt-BR" sz="2000" dirty="0">
                <a:latin typeface="Consolas" pitchFamily="49" charset="0"/>
              </a:rPr>
              <a:t>	</a:t>
            </a:r>
            <a:r>
              <a:rPr lang="pt-BR" sz="2000" dirty="0" err="1">
                <a:latin typeface="Consolas" pitchFamily="49" charset="0"/>
              </a:rPr>
              <a:t>void</a:t>
            </a:r>
            <a:r>
              <a:rPr lang="pt-BR" sz="2000" dirty="0">
                <a:latin typeface="Consolas" pitchFamily="49" charset="0"/>
              </a:rPr>
              <a:t> </a:t>
            </a:r>
            <a:r>
              <a:rPr lang="pt-BR" sz="2000" dirty="0" err="1">
                <a:latin typeface="Consolas" pitchFamily="49" charset="0"/>
              </a:rPr>
              <a:t>metodo</a:t>
            </a:r>
            <a:r>
              <a:rPr lang="pt-BR" sz="2000" dirty="0">
                <a:latin typeface="Consolas" pitchFamily="49" charset="0"/>
              </a:rPr>
              <a:t>();</a:t>
            </a:r>
            <a:endParaRPr lang="en-US" sz="2000" dirty="0">
              <a:latin typeface="Consolas" pitchFamily="49" charset="0"/>
            </a:endParaRPr>
          </a:p>
          <a:p>
            <a:pPr marL="279400" indent="-279400">
              <a:buClr>
                <a:schemeClr val="bg1"/>
              </a:buClr>
              <a:buSzPct val="65000"/>
            </a:pPr>
            <a:r>
              <a:rPr lang="pt-BR" sz="2000" dirty="0">
                <a:latin typeface="Consolas" pitchFamily="49" charset="0"/>
              </a:rPr>
              <a:t>}</a:t>
            </a:r>
          </a:p>
          <a:p>
            <a:pPr marL="279400" indent="-279400">
              <a:buClr>
                <a:schemeClr val="bg1"/>
              </a:buClr>
              <a:buSzPct val="65000"/>
            </a:pPr>
            <a:r>
              <a:rPr lang="pt-BR" sz="2000" dirty="0">
                <a:latin typeface="Consolas" pitchFamily="49" charset="0"/>
              </a:rPr>
              <a:t>interface </a:t>
            </a:r>
            <a:r>
              <a:rPr lang="pt-BR" sz="2000" dirty="0" err="1">
                <a:latin typeface="Consolas" pitchFamily="49" charset="0"/>
              </a:rPr>
              <a:t>IOutraInterface</a:t>
            </a:r>
            <a:r>
              <a:rPr lang="pt-BR" sz="2000" dirty="0">
                <a:latin typeface="Consolas" pitchFamily="49" charset="0"/>
              </a:rPr>
              <a:t> {</a:t>
            </a:r>
          </a:p>
          <a:p>
            <a:pPr marL="279400" indent="-279400">
              <a:buClr>
                <a:schemeClr val="bg1"/>
              </a:buClr>
              <a:buSzPct val="65000"/>
            </a:pPr>
            <a:r>
              <a:rPr lang="pt-BR" sz="2000" dirty="0">
                <a:latin typeface="Consolas" pitchFamily="49" charset="0"/>
              </a:rPr>
              <a:t>	</a:t>
            </a:r>
            <a:r>
              <a:rPr lang="pt-BR" sz="2000" dirty="0" err="1">
                <a:latin typeface="Consolas" pitchFamily="49" charset="0"/>
              </a:rPr>
              <a:t>void</a:t>
            </a:r>
            <a:r>
              <a:rPr lang="pt-BR" sz="2000" dirty="0">
                <a:latin typeface="Consolas" pitchFamily="49" charset="0"/>
              </a:rPr>
              <a:t> </a:t>
            </a:r>
            <a:r>
              <a:rPr lang="pt-BR" sz="2000" dirty="0" err="1">
                <a:latin typeface="Consolas" pitchFamily="49" charset="0"/>
              </a:rPr>
              <a:t>metodo</a:t>
            </a:r>
            <a:r>
              <a:rPr lang="pt-BR" sz="2000" dirty="0">
                <a:latin typeface="Consolas" pitchFamily="49" charset="0"/>
              </a:rPr>
              <a:t>();</a:t>
            </a:r>
          </a:p>
          <a:p>
            <a:pPr marL="279400" indent="-279400">
              <a:buClr>
                <a:schemeClr val="bg1"/>
              </a:buClr>
              <a:buSzPct val="65000"/>
            </a:pPr>
            <a:r>
              <a:rPr lang="pt-BR" sz="2000" dirty="0">
                <a:latin typeface="Consolas" pitchFamily="49" charset="0"/>
              </a:rPr>
              <a:t>}</a:t>
            </a:r>
          </a:p>
          <a:p>
            <a:pPr marL="279400" indent="-279400">
              <a:buClr>
                <a:schemeClr val="bg1"/>
              </a:buClr>
              <a:buSzPct val="65000"/>
            </a:pPr>
            <a:r>
              <a:rPr lang="pt-BR" sz="2000" dirty="0" err="1">
                <a:latin typeface="Consolas" pitchFamily="49" charset="0"/>
              </a:rPr>
              <a:t>public</a:t>
            </a:r>
            <a:r>
              <a:rPr lang="pt-BR" sz="2000" dirty="0">
                <a:latin typeface="Consolas" pitchFamily="49" charset="0"/>
              </a:rPr>
              <a:t> </a:t>
            </a:r>
            <a:r>
              <a:rPr lang="pt-BR" sz="2000" dirty="0" err="1">
                <a:latin typeface="Consolas" pitchFamily="49" charset="0"/>
              </a:rPr>
              <a:t>class</a:t>
            </a:r>
            <a:r>
              <a:rPr lang="pt-BR" sz="2000" dirty="0">
                <a:latin typeface="Consolas" pitchFamily="49" charset="0"/>
              </a:rPr>
              <a:t> </a:t>
            </a:r>
            <a:r>
              <a:rPr lang="pt-BR" sz="2000" dirty="0" err="1">
                <a:latin typeface="Consolas" pitchFamily="49" charset="0"/>
              </a:rPr>
              <a:t>MinhaClasse</a:t>
            </a:r>
            <a:r>
              <a:rPr lang="pt-BR" sz="2000" dirty="0">
                <a:latin typeface="Consolas" pitchFamily="49" charset="0"/>
              </a:rPr>
              <a:t> : </a:t>
            </a:r>
            <a:r>
              <a:rPr lang="pt-BR" sz="2000" dirty="0" err="1">
                <a:latin typeface="Consolas" pitchFamily="49" charset="0"/>
              </a:rPr>
              <a:t>IUmaInterface</a:t>
            </a:r>
            <a:r>
              <a:rPr lang="pt-BR" sz="2000" dirty="0">
                <a:latin typeface="Consolas" pitchFamily="49" charset="0"/>
              </a:rPr>
              <a:t>, </a:t>
            </a:r>
            <a:r>
              <a:rPr lang="pt-BR" sz="2000" dirty="0" err="1">
                <a:latin typeface="Consolas" pitchFamily="49" charset="0"/>
              </a:rPr>
              <a:t>IOutraInterface</a:t>
            </a:r>
            <a:endParaRPr lang="pt-BR" sz="2000" dirty="0">
              <a:latin typeface="Consolas" pitchFamily="49" charset="0"/>
            </a:endParaRPr>
          </a:p>
          <a:p>
            <a:pPr marL="279400" indent="-279400">
              <a:buClr>
                <a:schemeClr val="bg1"/>
              </a:buClr>
              <a:buSzPct val="65000"/>
            </a:pPr>
            <a:r>
              <a:rPr lang="pt-BR" sz="2000" dirty="0">
                <a:latin typeface="Consolas" pitchFamily="49" charset="0"/>
              </a:rPr>
              <a:t>{</a:t>
            </a:r>
          </a:p>
          <a:p>
            <a:pPr marL="279400" indent="-279400">
              <a:buClr>
                <a:schemeClr val="bg1"/>
              </a:buClr>
              <a:buSzPct val="65000"/>
            </a:pPr>
            <a:r>
              <a:rPr lang="pt-BR" sz="2000" dirty="0">
                <a:latin typeface="Consolas" pitchFamily="49" charset="0"/>
              </a:rPr>
              <a:t>	</a:t>
            </a:r>
            <a:r>
              <a:rPr lang="pt-BR" sz="2000" dirty="0" err="1">
                <a:latin typeface="Consolas" pitchFamily="49" charset="0"/>
              </a:rPr>
              <a:t>public</a:t>
            </a:r>
            <a:r>
              <a:rPr lang="pt-BR" sz="2000" dirty="0">
                <a:latin typeface="Consolas" pitchFamily="49" charset="0"/>
              </a:rPr>
              <a:t> </a:t>
            </a:r>
            <a:r>
              <a:rPr lang="pt-BR" sz="2000" dirty="0" err="1">
                <a:latin typeface="Consolas" pitchFamily="49" charset="0"/>
              </a:rPr>
              <a:t>void</a:t>
            </a:r>
            <a:r>
              <a:rPr lang="pt-BR" sz="2000" dirty="0">
                <a:latin typeface="Consolas" pitchFamily="49" charset="0"/>
              </a:rPr>
              <a:t> </a:t>
            </a:r>
            <a:r>
              <a:rPr lang="pt-BR" sz="2000" dirty="0" err="1">
                <a:latin typeface="Consolas" pitchFamily="49" charset="0"/>
              </a:rPr>
              <a:t>IUmaInterface.metodo</a:t>
            </a:r>
            <a:r>
              <a:rPr lang="pt-BR" sz="2000" dirty="0">
                <a:latin typeface="Consolas" pitchFamily="49" charset="0"/>
              </a:rPr>
              <a:t>(){...}</a:t>
            </a:r>
          </a:p>
          <a:p>
            <a:pPr marL="279400" indent="-279400">
              <a:buClr>
                <a:schemeClr val="bg1"/>
              </a:buClr>
              <a:buSzPct val="65000"/>
            </a:pPr>
            <a:r>
              <a:rPr lang="pt-BR" sz="2000" dirty="0">
                <a:latin typeface="Consolas" pitchFamily="49" charset="0"/>
              </a:rPr>
              <a:t>	</a:t>
            </a:r>
            <a:r>
              <a:rPr lang="pt-BR" sz="2000" dirty="0" err="1">
                <a:latin typeface="Consolas" pitchFamily="49" charset="0"/>
              </a:rPr>
              <a:t>public</a:t>
            </a:r>
            <a:r>
              <a:rPr lang="pt-BR" sz="2000" dirty="0">
                <a:latin typeface="Consolas" pitchFamily="49" charset="0"/>
              </a:rPr>
              <a:t> </a:t>
            </a:r>
            <a:r>
              <a:rPr lang="pt-BR" sz="2000" dirty="0" err="1">
                <a:latin typeface="Consolas" pitchFamily="49" charset="0"/>
              </a:rPr>
              <a:t>void</a:t>
            </a:r>
            <a:r>
              <a:rPr lang="pt-BR" sz="2000" dirty="0">
                <a:latin typeface="Consolas" pitchFamily="49" charset="0"/>
              </a:rPr>
              <a:t> </a:t>
            </a:r>
            <a:r>
              <a:rPr lang="pt-BR" sz="2000" dirty="0" err="1">
                <a:latin typeface="Consolas" pitchFamily="49" charset="0"/>
              </a:rPr>
              <a:t>IOutraInterface.metodo</a:t>
            </a:r>
            <a:r>
              <a:rPr lang="pt-BR" sz="2000" dirty="0">
                <a:latin typeface="Consolas" pitchFamily="49" charset="0"/>
              </a:rPr>
              <a:t>(){...}</a:t>
            </a:r>
          </a:p>
          <a:p>
            <a:pPr marL="279400" indent="-279400">
              <a:buClr>
                <a:schemeClr val="bg1"/>
              </a:buClr>
              <a:buSzPct val="65000"/>
            </a:pPr>
            <a:r>
              <a:rPr lang="pt-BR" sz="2000" dirty="0">
                <a:latin typeface="Consolas" pitchFamily="49" charset="0"/>
              </a:rPr>
              <a:t>}</a:t>
            </a:r>
            <a:endParaRPr lang="en-US" sz="2000" dirty="0">
              <a:latin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Polimorfismo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BR" sz="2800" dirty="0" smtClean="0"/>
              <a:t>Quando declaramos uma variável como sendo do tipo de uma interface, essa variável irá aceitar qualquer objeto de uma classe que implemente essa interface</a:t>
            </a:r>
          </a:p>
          <a:p>
            <a:pPr eaLnBrk="1" hangingPunct="1"/>
            <a:r>
              <a:rPr lang="pt-BR" sz="2800" dirty="0" smtClean="0"/>
              <a:t>Dessa maneira, temos acessos aos métodos definidos na interface de forma independente do tipo de objeto que estamos utilizando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Polimorfismo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433238" y="1700808"/>
            <a:ext cx="8143875" cy="3786188"/>
          </a:xfrm>
          <a:prstGeom prst="rect">
            <a:avLst/>
          </a:prstGeom>
          <a:solidFill>
            <a:schemeClr val="bg1"/>
          </a:solidFill>
          <a:ln w="28575">
            <a:solidFill>
              <a:srgbClr val="7BC4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279400" indent="-279400">
              <a:buClr>
                <a:schemeClr val="bg1"/>
              </a:buClr>
              <a:buSzPct val="65000"/>
            </a:pPr>
            <a:r>
              <a:rPr lang="en-US" sz="2400">
                <a:latin typeface="Consolas" pitchFamily="49" charset="0"/>
              </a:rPr>
              <a:t>interface IMinhaInterface {</a:t>
            </a:r>
          </a:p>
          <a:p>
            <a:pPr marL="279400" indent="-279400">
              <a:buClr>
                <a:schemeClr val="bg1"/>
              </a:buClr>
              <a:buSzPct val="65000"/>
            </a:pPr>
            <a:r>
              <a:rPr lang="en-US" sz="2400">
                <a:latin typeface="Consolas" pitchFamily="49" charset="0"/>
              </a:rPr>
              <a:t>     …</a:t>
            </a:r>
          </a:p>
          <a:p>
            <a:pPr marL="279400" indent="-279400">
              <a:buClr>
                <a:schemeClr val="bg1"/>
              </a:buClr>
              <a:buSzPct val="65000"/>
            </a:pPr>
            <a:r>
              <a:rPr lang="en-US" sz="2400">
                <a:latin typeface="Consolas" pitchFamily="49" charset="0"/>
              </a:rPr>
              <a:t>}</a:t>
            </a:r>
          </a:p>
          <a:p>
            <a:pPr marL="279400" indent="-279400">
              <a:buClr>
                <a:schemeClr val="bg1"/>
              </a:buClr>
              <a:buSzPct val="65000"/>
            </a:pPr>
            <a:endParaRPr lang="en-US" sz="2400">
              <a:latin typeface="Consolas" pitchFamily="49" charset="0"/>
            </a:endParaRPr>
          </a:p>
          <a:p>
            <a:pPr marL="279400" indent="-279400">
              <a:buClr>
                <a:schemeClr val="bg1"/>
              </a:buClr>
              <a:buSzPct val="65000"/>
            </a:pPr>
            <a:r>
              <a:rPr lang="en-US" sz="2400">
                <a:latin typeface="Consolas" pitchFamily="49" charset="0"/>
              </a:rPr>
              <a:t>public class Classe : IMinhaInterface {</a:t>
            </a:r>
          </a:p>
          <a:p>
            <a:pPr marL="279400" indent="-279400">
              <a:buClr>
                <a:schemeClr val="bg1"/>
              </a:buClr>
              <a:buSzPct val="65000"/>
            </a:pPr>
            <a:r>
              <a:rPr lang="en-US" sz="2400">
                <a:latin typeface="Consolas" pitchFamily="49" charset="0"/>
              </a:rPr>
              <a:t>     …</a:t>
            </a:r>
          </a:p>
          <a:p>
            <a:pPr marL="279400" indent="-279400">
              <a:buClr>
                <a:schemeClr val="bg1"/>
              </a:buClr>
              <a:buSzPct val="65000"/>
            </a:pPr>
            <a:r>
              <a:rPr lang="en-US" sz="2400">
                <a:latin typeface="Consolas" pitchFamily="49" charset="0"/>
              </a:rPr>
              <a:t>}</a:t>
            </a:r>
          </a:p>
          <a:p>
            <a:pPr marL="279400" indent="-279400">
              <a:buClr>
                <a:schemeClr val="bg1"/>
              </a:buClr>
              <a:buSzPct val="65000"/>
            </a:pPr>
            <a:endParaRPr lang="en-US" sz="2400">
              <a:latin typeface="Consolas" pitchFamily="49" charset="0"/>
            </a:endParaRPr>
          </a:p>
          <a:p>
            <a:pPr marL="279400" indent="-279400">
              <a:buClr>
                <a:schemeClr val="bg1"/>
              </a:buClr>
              <a:buSzPct val="65000"/>
            </a:pPr>
            <a:r>
              <a:rPr lang="en-US" sz="2400">
                <a:latin typeface="Consolas" pitchFamily="49" charset="0"/>
              </a:rPr>
              <a:t>MinhaInterface obj;</a:t>
            </a:r>
          </a:p>
          <a:p>
            <a:pPr marL="279400" indent="-279400">
              <a:buClr>
                <a:schemeClr val="bg1"/>
              </a:buClr>
              <a:buSzPct val="65000"/>
            </a:pPr>
            <a:r>
              <a:rPr lang="en-US" sz="2400">
                <a:latin typeface="Consolas" pitchFamily="49" charset="0"/>
              </a:rPr>
              <a:t>obj = new Classe();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Laboratório 2.3.1</a:t>
            </a:r>
            <a:endParaRPr lang="pt-BR" dirty="0"/>
          </a:p>
        </p:txBody>
      </p:sp>
      <p:sp>
        <p:nvSpPr>
          <p:cNvPr id="114691" name="Espaço Reservado para Texto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Interfaces do Framework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No </a:t>
            </a:r>
            <a:r>
              <a:rPr lang="en-GB" dirty="0" err="1" smtClean="0"/>
              <a:t>ambiente</a:t>
            </a:r>
            <a:r>
              <a:rPr lang="en-GB" dirty="0" smtClean="0"/>
              <a:t> .NET </a:t>
            </a:r>
            <a:r>
              <a:rPr lang="en-GB" dirty="0" err="1" smtClean="0"/>
              <a:t>temos</a:t>
            </a:r>
            <a:r>
              <a:rPr lang="en-GB" dirty="0" smtClean="0"/>
              <a:t> </a:t>
            </a:r>
            <a:r>
              <a:rPr lang="en-GB" dirty="0" err="1" smtClean="0"/>
              <a:t>uma</a:t>
            </a:r>
            <a:r>
              <a:rPr lang="en-GB" dirty="0" smtClean="0"/>
              <a:t> </a:t>
            </a:r>
            <a:r>
              <a:rPr lang="en-GB" dirty="0" err="1" smtClean="0"/>
              <a:t>grande</a:t>
            </a:r>
            <a:r>
              <a:rPr lang="en-GB" dirty="0" smtClean="0"/>
              <a:t> </a:t>
            </a:r>
            <a:r>
              <a:rPr lang="en-GB" dirty="0" err="1" smtClean="0"/>
              <a:t>quantidade</a:t>
            </a:r>
            <a:r>
              <a:rPr lang="en-GB" dirty="0" smtClean="0"/>
              <a:t> de interfaces </a:t>
            </a:r>
            <a:r>
              <a:rPr lang="en-GB" dirty="0" err="1" smtClean="0"/>
              <a:t>pré-definidas</a:t>
            </a:r>
            <a:r>
              <a:rPr lang="en-GB" dirty="0" smtClean="0"/>
              <a:t>. </a:t>
            </a:r>
            <a:r>
              <a:rPr lang="en-GB" dirty="0" err="1" smtClean="0"/>
              <a:t>Por</a:t>
            </a:r>
            <a:r>
              <a:rPr lang="en-GB" dirty="0" smtClean="0"/>
              <a:t> </a:t>
            </a:r>
            <a:r>
              <a:rPr lang="en-GB" dirty="0" err="1" smtClean="0"/>
              <a:t>exemplo</a:t>
            </a:r>
            <a:r>
              <a:rPr lang="en-GB" dirty="0" smtClean="0"/>
              <a:t>:</a:t>
            </a:r>
          </a:p>
          <a:p>
            <a:pPr lvl="2" algn="just" eaLnBrk="1" hangingPunct="1"/>
            <a:r>
              <a:rPr lang="en-GB" sz="2000" i="1" dirty="0" err="1" smtClean="0"/>
              <a:t>IComparable</a:t>
            </a:r>
            <a:r>
              <a:rPr lang="en-GB" sz="2000" dirty="0" smtClean="0"/>
              <a:t> e </a:t>
            </a:r>
            <a:r>
              <a:rPr lang="en-GB" sz="2000" i="1" dirty="0" err="1" smtClean="0"/>
              <a:t>IComparer</a:t>
            </a:r>
            <a:r>
              <a:rPr lang="en-GB" sz="2000" dirty="0" smtClean="0"/>
              <a:t> </a:t>
            </a:r>
            <a:r>
              <a:rPr lang="en-GB" sz="2000" dirty="0" err="1" smtClean="0"/>
              <a:t>para</a:t>
            </a:r>
            <a:r>
              <a:rPr lang="en-GB" sz="2000" dirty="0" smtClean="0"/>
              <a:t> a </a:t>
            </a:r>
            <a:r>
              <a:rPr lang="en-GB" sz="2000" dirty="0" err="1" smtClean="0"/>
              <a:t>ordenação</a:t>
            </a:r>
            <a:r>
              <a:rPr lang="en-GB" sz="2000" dirty="0" smtClean="0"/>
              <a:t> de </a:t>
            </a:r>
            <a:r>
              <a:rPr lang="en-GB" sz="2000" dirty="0" err="1" smtClean="0"/>
              <a:t>objetos</a:t>
            </a:r>
            <a:r>
              <a:rPr lang="en-GB" sz="2000" dirty="0" smtClean="0"/>
              <a:t>.</a:t>
            </a:r>
          </a:p>
          <a:p>
            <a:pPr lvl="2" algn="just" eaLnBrk="1" hangingPunct="1"/>
            <a:r>
              <a:rPr lang="en-GB" sz="2000" i="1" dirty="0" err="1" smtClean="0"/>
              <a:t>IEnumerable</a:t>
            </a:r>
            <a:r>
              <a:rPr lang="en-GB" sz="2000" dirty="0" smtClean="0"/>
              <a:t> e </a:t>
            </a:r>
            <a:r>
              <a:rPr lang="en-GB" sz="2000" i="1" dirty="0" err="1" smtClean="0"/>
              <a:t>IEnumerator</a:t>
            </a:r>
            <a:r>
              <a:rPr lang="en-GB" sz="2000" dirty="0" smtClean="0"/>
              <a:t> </a:t>
            </a:r>
            <a:r>
              <a:rPr lang="en-GB" sz="2000" dirty="0" err="1" smtClean="0"/>
              <a:t>para</a:t>
            </a:r>
            <a:r>
              <a:rPr lang="en-GB" sz="2000" dirty="0" smtClean="0"/>
              <a:t> </a:t>
            </a:r>
            <a:r>
              <a:rPr lang="en-GB" sz="2000" dirty="0" err="1" smtClean="0"/>
              <a:t>implementar</a:t>
            </a:r>
            <a:r>
              <a:rPr lang="en-GB" sz="2000" dirty="0" smtClean="0"/>
              <a:t> a </a:t>
            </a:r>
            <a:r>
              <a:rPr lang="en-GB" sz="2000" dirty="0" err="1" smtClean="0"/>
              <a:t>operação</a:t>
            </a:r>
            <a:r>
              <a:rPr lang="en-GB" sz="2000" dirty="0" smtClean="0"/>
              <a:t> </a:t>
            </a:r>
            <a:r>
              <a:rPr lang="en-GB" sz="2000" dirty="0" err="1" smtClean="0"/>
              <a:t>foreach</a:t>
            </a:r>
            <a:r>
              <a:rPr lang="en-GB" sz="2000" dirty="0" smtClean="0"/>
              <a:t>.</a:t>
            </a:r>
          </a:p>
          <a:p>
            <a:pPr lvl="2" algn="just" eaLnBrk="1" hangingPunct="1"/>
            <a:r>
              <a:rPr lang="en-GB" sz="2000" i="1" dirty="0" err="1" smtClean="0"/>
              <a:t>ICloneable</a:t>
            </a:r>
            <a:r>
              <a:rPr lang="en-GB" sz="2000" dirty="0" smtClean="0"/>
              <a:t> </a:t>
            </a:r>
            <a:r>
              <a:rPr lang="en-GB" sz="2000" dirty="0" err="1" smtClean="0"/>
              <a:t>para</a:t>
            </a:r>
            <a:r>
              <a:rPr lang="en-GB" sz="2000" dirty="0" smtClean="0"/>
              <a:t> </a:t>
            </a:r>
            <a:r>
              <a:rPr lang="en-GB" sz="2000" dirty="0" err="1" smtClean="0"/>
              <a:t>permitir</a:t>
            </a:r>
            <a:r>
              <a:rPr lang="en-GB" sz="2000" dirty="0" smtClean="0"/>
              <a:t> a </a:t>
            </a:r>
            <a:r>
              <a:rPr lang="en-GB" sz="2000" dirty="0" err="1" smtClean="0"/>
              <a:t>criação</a:t>
            </a:r>
            <a:r>
              <a:rPr lang="en-GB" sz="2000" dirty="0" smtClean="0"/>
              <a:t> de </a:t>
            </a:r>
            <a:r>
              <a:rPr lang="en-GB" sz="2000" dirty="0" err="1" smtClean="0"/>
              <a:t>cópia</a:t>
            </a:r>
            <a:r>
              <a:rPr lang="en-GB" sz="2000" dirty="0" smtClean="0"/>
              <a:t> de </a:t>
            </a:r>
            <a:r>
              <a:rPr lang="en-GB" sz="2000" dirty="0" err="1" smtClean="0"/>
              <a:t>objetos</a:t>
            </a:r>
            <a:endParaRPr lang="en-GB" sz="2000" i="1" dirty="0" smtClean="0"/>
          </a:p>
          <a:p>
            <a:pPr lvl="2" algn="just" eaLnBrk="1" hangingPunct="1"/>
            <a:r>
              <a:rPr lang="en-GB" sz="2000" i="1" dirty="0" err="1" smtClean="0"/>
              <a:t>IFormattable</a:t>
            </a:r>
            <a:r>
              <a:rPr lang="en-GB" sz="2000" dirty="0" smtClean="0"/>
              <a:t> </a:t>
            </a:r>
            <a:r>
              <a:rPr lang="en-GB" sz="2000" dirty="0" err="1" smtClean="0"/>
              <a:t>para</a:t>
            </a:r>
            <a:r>
              <a:rPr lang="en-GB" sz="2000" dirty="0" smtClean="0"/>
              <a:t> </a:t>
            </a:r>
            <a:r>
              <a:rPr lang="en-GB" sz="2000" dirty="0" err="1" smtClean="0"/>
              <a:t>definir</a:t>
            </a:r>
            <a:r>
              <a:rPr lang="en-GB" sz="2000" dirty="0" smtClean="0"/>
              <a:t> </a:t>
            </a:r>
            <a:r>
              <a:rPr lang="en-GB" sz="2000" dirty="0" err="1" smtClean="0"/>
              <a:t>cadeias</a:t>
            </a:r>
            <a:r>
              <a:rPr lang="en-GB" sz="2000" dirty="0" smtClean="0"/>
              <a:t> de </a:t>
            </a:r>
            <a:r>
              <a:rPr lang="en-GB" sz="2000" dirty="0" err="1" smtClean="0"/>
              <a:t>caracteres</a:t>
            </a:r>
            <a:r>
              <a:rPr lang="en-GB" sz="2000" dirty="0" smtClean="0"/>
              <a:t> </a:t>
            </a:r>
            <a:r>
              <a:rPr lang="en-GB" sz="2000" dirty="0" err="1" smtClean="0"/>
              <a:t>formatadas</a:t>
            </a:r>
            <a:r>
              <a:rPr lang="en-GB" sz="2000" dirty="0" smtClean="0"/>
              <a:t>.</a:t>
            </a:r>
          </a:p>
          <a:p>
            <a:pPr lvl="2" algn="just" eaLnBrk="1" hangingPunct="1"/>
            <a:r>
              <a:rPr lang="en-GB" sz="2000" i="1" dirty="0" err="1" smtClean="0"/>
              <a:t>IDataErrorInfo</a:t>
            </a:r>
            <a:r>
              <a:rPr lang="en-GB" sz="2000" dirty="0" smtClean="0"/>
              <a:t> </a:t>
            </a:r>
            <a:r>
              <a:rPr lang="en-GB" sz="2000" dirty="0" err="1" smtClean="0"/>
              <a:t>para</a:t>
            </a:r>
            <a:r>
              <a:rPr lang="en-GB" sz="2000" dirty="0" smtClean="0"/>
              <a:t> </a:t>
            </a:r>
            <a:r>
              <a:rPr lang="en-GB" sz="2000" dirty="0" err="1" smtClean="0"/>
              <a:t>associar</a:t>
            </a:r>
            <a:r>
              <a:rPr lang="en-GB" sz="2000" dirty="0" smtClean="0"/>
              <a:t> </a:t>
            </a:r>
            <a:r>
              <a:rPr lang="en-GB" sz="2000" dirty="0" err="1" smtClean="0"/>
              <a:t>mensagens</a:t>
            </a:r>
            <a:r>
              <a:rPr lang="en-GB" sz="2000" dirty="0" smtClean="0"/>
              <a:t> de </a:t>
            </a:r>
            <a:r>
              <a:rPr lang="en-GB" sz="2000" dirty="0" err="1" smtClean="0"/>
              <a:t>erros</a:t>
            </a:r>
            <a:r>
              <a:rPr lang="en-GB" sz="2000" dirty="0" smtClean="0"/>
              <a:t> a </a:t>
            </a:r>
            <a:r>
              <a:rPr lang="en-GB" sz="2000" dirty="0" err="1" smtClean="0"/>
              <a:t>uma</a:t>
            </a:r>
            <a:r>
              <a:rPr lang="en-GB" sz="2000" dirty="0" smtClean="0"/>
              <a:t> </a:t>
            </a:r>
            <a:r>
              <a:rPr lang="en-GB" sz="2000" dirty="0" err="1" smtClean="0"/>
              <a:t>classe</a:t>
            </a:r>
            <a:r>
              <a:rPr lang="en-GB" sz="2000" dirty="0" smtClean="0"/>
              <a:t>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Interfaces do Framework</a:t>
            </a:r>
            <a:endParaRPr lang="en-US" smtClean="0"/>
          </a:p>
        </p:txBody>
      </p:sp>
      <p:sp>
        <p:nvSpPr>
          <p:cNvPr id="44035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dirty="0" err="1" smtClean="0"/>
              <a:t>IComparable</a:t>
            </a:r>
            <a:r>
              <a:rPr lang="pt-BR" dirty="0" smtClean="0"/>
              <a:t>:</a:t>
            </a:r>
          </a:p>
          <a:p>
            <a:pPr lvl="1" eaLnBrk="1" hangingPunct="1"/>
            <a:r>
              <a:rPr lang="pt-BR" sz="2000" dirty="0" smtClean="0"/>
              <a:t>Interface para comparação de valores segundo alguma ordem parcial</a:t>
            </a:r>
          </a:p>
          <a:p>
            <a:pPr lvl="1" eaLnBrk="1" hangingPunct="1"/>
            <a:r>
              <a:rPr lang="pt-BR" sz="2000" dirty="0" smtClean="0"/>
              <a:t>Define o método </a:t>
            </a:r>
            <a:r>
              <a:rPr lang="pt-BR" sz="2000" i="1" dirty="0" err="1" smtClean="0"/>
              <a:t>CompareTo</a:t>
            </a:r>
            <a:r>
              <a:rPr lang="pt-BR" sz="2000" i="1" dirty="0" smtClean="0"/>
              <a:t>()</a:t>
            </a:r>
            <a:r>
              <a:rPr lang="pt-BR" sz="2000" dirty="0" smtClean="0"/>
              <a:t> que deve retornar um valor inteiro com o resultado da comparação</a:t>
            </a:r>
          </a:p>
          <a:p>
            <a:pPr lvl="2" eaLnBrk="1" hangingPunct="1"/>
            <a:r>
              <a:rPr lang="pt-BR" sz="2000" dirty="0" smtClean="0"/>
              <a:t>Menor que zero – se a instância atual é menor que o valor do parâmetro</a:t>
            </a:r>
          </a:p>
          <a:p>
            <a:pPr lvl="2" eaLnBrk="1" hangingPunct="1"/>
            <a:r>
              <a:rPr lang="pt-BR" sz="2000" dirty="0" smtClean="0"/>
              <a:t>Zero – se a instância atual é igual ao valor do parâmetro</a:t>
            </a:r>
          </a:p>
          <a:p>
            <a:pPr lvl="2" eaLnBrk="1" hangingPunct="1"/>
            <a:r>
              <a:rPr lang="pt-BR" sz="2000" dirty="0" smtClean="0"/>
              <a:t>Maior que zero – se a instância atual é maior que o valor do parâmetro</a:t>
            </a: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Interfaces do Framework</a:t>
            </a:r>
            <a:endParaRPr lang="en-US" smtClean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dirty="0" err="1" smtClean="0"/>
              <a:t>IComparer</a:t>
            </a:r>
            <a:r>
              <a:rPr lang="pt-BR" dirty="0" smtClean="0"/>
              <a:t>:</a:t>
            </a:r>
          </a:p>
          <a:p>
            <a:pPr lvl="1" algn="just" eaLnBrk="1" hangingPunct="1"/>
            <a:r>
              <a:rPr lang="pt-BR" sz="2000" dirty="0" smtClean="0"/>
              <a:t>Permite diferentes algoritmos de comparação de valores</a:t>
            </a:r>
          </a:p>
          <a:p>
            <a:pPr lvl="1" algn="just" eaLnBrk="1" hangingPunct="1"/>
            <a:r>
              <a:rPr lang="pt-BR" sz="2000" dirty="0" smtClean="0"/>
              <a:t>Define o método </a:t>
            </a:r>
            <a:r>
              <a:rPr lang="pt-BR" sz="2000" i="1" dirty="0" smtClean="0"/>
              <a:t>Compare()</a:t>
            </a:r>
            <a:r>
              <a:rPr lang="pt-BR" sz="2000" dirty="0" smtClean="0"/>
              <a:t> que recebe dois objetos e deve retornar um valor inteiro com o resultado da comparação</a:t>
            </a:r>
          </a:p>
          <a:p>
            <a:pPr lvl="2" algn="just" eaLnBrk="1" hangingPunct="1"/>
            <a:r>
              <a:rPr lang="pt-BR" sz="2000" dirty="0" smtClean="0"/>
              <a:t>Menor que zero – se o primeiro objeto for menor que o segundo objeto, de acordo com o algoritmo implementado</a:t>
            </a:r>
          </a:p>
          <a:p>
            <a:pPr lvl="2" algn="just" eaLnBrk="1" hangingPunct="1"/>
            <a:r>
              <a:rPr lang="pt-BR" sz="2000" dirty="0" smtClean="0"/>
              <a:t>Zero – se os objetos forem iguais</a:t>
            </a:r>
          </a:p>
          <a:p>
            <a:pPr lvl="2" algn="just" eaLnBrk="1" hangingPunct="1"/>
            <a:r>
              <a:rPr lang="pt-BR" sz="2000" dirty="0" smtClean="0"/>
              <a:t>Maior que zero – se o primeiro objeto for maior que o segundo objeto </a:t>
            </a: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Laboratório 2.3.2</a:t>
            </a:r>
            <a:endParaRPr lang="pt-BR" dirty="0"/>
          </a:p>
        </p:txBody>
      </p:sp>
      <p:sp>
        <p:nvSpPr>
          <p:cNvPr id="115715" name="Espaço Reservado para Texto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14414" y="2426965"/>
            <a:ext cx="6255488" cy="136207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Orientação a Objeto</a:t>
            </a:r>
            <a:br>
              <a:rPr lang="pt-BR" dirty="0" smtClean="0"/>
            </a:br>
            <a:r>
              <a:rPr lang="pt-BR" dirty="0" smtClean="0"/>
              <a:t>parte II</a:t>
            </a:r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Estruturas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pt-BR" dirty="0" smtClean="0"/>
              <a:t>Estruturas são tipos por valor, que podem conter:</a:t>
            </a:r>
          </a:p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pt-BR" sz="2000" dirty="0" smtClean="0"/>
              <a:t>Um construtor </a:t>
            </a:r>
          </a:p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pt-BR" sz="2000" dirty="0" smtClean="0"/>
              <a:t>Constantes </a:t>
            </a:r>
          </a:p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pt-BR" sz="2000" dirty="0" smtClean="0"/>
              <a:t>Atributos </a:t>
            </a:r>
          </a:p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pt-BR" sz="2000" dirty="0" smtClean="0"/>
              <a:t>Métodos</a:t>
            </a:r>
          </a:p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pt-BR" sz="2000" dirty="0" smtClean="0"/>
              <a:t>Propriedades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pt-BR" dirty="0" smtClean="0"/>
              <a:t>Uso recomendado para representar objetos leves e/ou que eventualmente podem constituir </a:t>
            </a:r>
            <a:r>
              <a:rPr lang="pt-BR" dirty="0" err="1" smtClean="0"/>
              <a:t>arrays</a:t>
            </a:r>
            <a:r>
              <a:rPr lang="pt-BR" dirty="0" smtClean="0"/>
              <a:t> de grande dimensão.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pt-BR" dirty="0" smtClean="0"/>
              <a:t>Não podem ser herdados, porem podem implementar Interfaces.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Estruturas</a:t>
            </a:r>
            <a:endParaRPr lang="pt-BR" dirty="0"/>
          </a:p>
        </p:txBody>
      </p:sp>
      <p:sp>
        <p:nvSpPr>
          <p:cNvPr id="11264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Exemplo de uma estrutura:</a:t>
            </a:r>
          </a:p>
        </p:txBody>
      </p:sp>
      <p:sp>
        <p:nvSpPr>
          <p:cNvPr id="112644" name="Rectangle 4"/>
          <p:cNvSpPr>
            <a:spLocks noChangeArrowheads="1"/>
          </p:cNvSpPr>
          <p:nvPr/>
        </p:nvSpPr>
        <p:spPr bwMode="auto">
          <a:xfrm>
            <a:off x="357188" y="1500188"/>
            <a:ext cx="8286750" cy="5214937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 b="1">
                <a:latin typeface="Courier New" pitchFamily="49" charset="0"/>
                <a:cs typeface="Courier New" pitchFamily="49" charset="0"/>
              </a:rPr>
              <a:t>struct Circulo {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b="1">
                <a:latin typeface="Courier New" pitchFamily="49" charset="0"/>
                <a:cs typeface="Courier New" pitchFamily="49" charset="0"/>
              </a:rPr>
              <a:t>    private int _raio;		// Atributo</a:t>
            </a:r>
          </a:p>
          <a:p>
            <a:pPr marL="342900" indent="-342900">
              <a:spcBef>
                <a:spcPct val="20000"/>
              </a:spcBef>
            </a:pPr>
            <a:endParaRPr lang="pt-BR" sz="1600" b="1">
              <a:latin typeface="Courier New" pitchFamily="49" charset="0"/>
              <a:cs typeface="Courier New" pitchFamily="49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pt-BR" sz="1600" b="1">
                <a:latin typeface="Courier New" pitchFamily="49" charset="0"/>
                <a:cs typeface="Courier New" pitchFamily="49" charset="0"/>
              </a:rPr>
              <a:t>    public double Circunferencia	// Propriedade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b="1">
                <a:latin typeface="Courier New" pitchFamily="49" charset="0"/>
                <a:cs typeface="Courier New" pitchFamily="49" charset="0"/>
              </a:rPr>
              <a:t>    { get { return 2 * _raio * Math.PI; } }	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b="1">
                <a:latin typeface="Courier New" pitchFamily="49" charset="0"/>
                <a:cs typeface="Courier New" pitchFamily="49" charset="0"/>
              </a:rPr>
              <a:t>			// Regra específica para retornar  um valor.</a:t>
            </a:r>
          </a:p>
          <a:p>
            <a:pPr marL="342900" indent="-342900">
              <a:spcBef>
                <a:spcPct val="20000"/>
              </a:spcBef>
            </a:pPr>
            <a:endParaRPr lang="pt-BR" sz="1600" b="1">
              <a:latin typeface="Courier New" pitchFamily="49" charset="0"/>
              <a:cs typeface="Courier New" pitchFamily="49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pt-BR" sz="1600" b="1">
                <a:latin typeface="Courier New" pitchFamily="49" charset="0"/>
                <a:cs typeface="Courier New" pitchFamily="49" charset="0"/>
              </a:rPr>
              <a:t>    public Circulo(int raio)	// Construtor com um argumento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b="1">
                <a:latin typeface="Courier New" pitchFamily="49" charset="0"/>
                <a:cs typeface="Courier New" pitchFamily="49" charset="0"/>
              </a:rPr>
              <a:t>    { this._raio = raio; }	// Atribuição do valor do argumento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b="1">
                <a:latin typeface="Courier New" pitchFamily="49" charset="0"/>
                <a:cs typeface="Courier New" pitchFamily="49" charset="0"/>
              </a:rPr>
              <a:t>}					// para o atributo do objeto.</a:t>
            </a:r>
          </a:p>
          <a:p>
            <a:pPr marL="342900" indent="-342900">
              <a:spcBef>
                <a:spcPct val="20000"/>
              </a:spcBef>
            </a:pPr>
            <a:endParaRPr lang="pt-BR" sz="1600" b="1">
              <a:latin typeface="Courier New" pitchFamily="49" charset="0"/>
              <a:cs typeface="Courier New" pitchFamily="49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pt-BR" sz="1600" b="1">
                <a:latin typeface="Courier New" pitchFamily="49" charset="0"/>
                <a:cs typeface="Courier New" pitchFamily="49" charset="0"/>
              </a:rPr>
              <a:t>... Dentro do evento Page_Load</a:t>
            </a:r>
          </a:p>
          <a:p>
            <a:pPr marL="342900" indent="-342900">
              <a:spcBef>
                <a:spcPct val="20000"/>
              </a:spcBef>
            </a:pPr>
            <a:endParaRPr lang="pt-BR" sz="1600" b="1">
              <a:latin typeface="Courier New" pitchFamily="49" charset="0"/>
              <a:cs typeface="Courier New" pitchFamily="49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pt-BR" sz="1600" b="1">
                <a:latin typeface="Courier New" pitchFamily="49" charset="0"/>
                <a:cs typeface="Courier New" pitchFamily="49" charset="0"/>
              </a:rPr>
              <a:t>Circulo meuCirculo = new Circulo(10);	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b="1">
                <a:latin typeface="Courier New" pitchFamily="49" charset="0"/>
                <a:cs typeface="Courier New" pitchFamily="49" charset="0"/>
              </a:rPr>
              <a:t>// Instancia de uma estrutura.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b="1">
                <a:latin typeface="Courier New" pitchFamily="49" charset="0"/>
                <a:cs typeface="Courier New" pitchFamily="49" charset="0"/>
              </a:rPr>
              <a:t>Response.Write(meuCirculo.Circunferencia);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b="1">
                <a:latin typeface="Courier New" pitchFamily="49" charset="0"/>
                <a:cs typeface="Courier New" pitchFamily="49" charset="0"/>
              </a:rPr>
              <a:t>// Imprime o valor de uma propriedade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b="1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Estruturas</a:t>
            </a:r>
            <a:endParaRPr lang="pt-BR" dirty="0"/>
          </a:p>
        </p:txBody>
      </p:sp>
      <p:sp>
        <p:nvSpPr>
          <p:cNvPr id="113667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dirty="0" smtClean="0"/>
              <a:t>Exemplo de sobrecarga de métodos: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214313" y="1500188"/>
            <a:ext cx="8358187" cy="44291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1600" b="1" dirty="0">
                <a:latin typeface="Courier New" pitchFamily="49" charset="0"/>
                <a:cs typeface="Courier New" pitchFamily="49" charset="0"/>
              </a:rPr>
              <a:t>... Dentro da mesma estrutura do exemplo anterior: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1600" b="1" dirty="0">
              <a:latin typeface="Courier New" pitchFamily="49" charset="0"/>
              <a:cs typeface="Courier New" pitchFamily="49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 err="1">
                <a:latin typeface="Courier New" pitchFamily="49" charset="0"/>
                <a:cs typeface="Courier New" pitchFamily="49" charset="0"/>
              </a:rPr>
              <a:t>public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600" b="1" dirty="0" err="1">
                <a:latin typeface="Courier New" pitchFamily="49" charset="0"/>
                <a:cs typeface="Courier New" pitchFamily="49" charset="0"/>
              </a:rPr>
              <a:t>void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600" b="1" dirty="0" err="1">
                <a:latin typeface="Courier New" pitchFamily="49" charset="0"/>
                <a:cs typeface="Courier New" pitchFamily="49" charset="0"/>
              </a:rPr>
              <a:t>DiminuirRaio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(){	// Método simples sem argumentos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pt-BR" sz="1600" b="1" dirty="0" err="1">
                <a:latin typeface="Courier New" pitchFamily="49" charset="0"/>
                <a:cs typeface="Courier New" pitchFamily="49" charset="0"/>
              </a:rPr>
              <a:t>if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 (_raio &gt; 1)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latin typeface="Courier New" pitchFamily="49" charset="0"/>
                <a:cs typeface="Courier New" pitchFamily="49" charset="0"/>
              </a:rPr>
              <a:t>        _raio--;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1600" b="1" dirty="0">
              <a:latin typeface="Courier New" pitchFamily="49" charset="0"/>
              <a:cs typeface="Courier New" pitchFamily="49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 err="1">
                <a:latin typeface="Courier New" pitchFamily="49" charset="0"/>
                <a:cs typeface="Courier New" pitchFamily="49" charset="0"/>
              </a:rPr>
              <a:t>public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600" b="1" dirty="0" err="1">
                <a:latin typeface="Courier New" pitchFamily="49" charset="0"/>
                <a:cs typeface="Courier New" pitchFamily="49" charset="0"/>
              </a:rPr>
              <a:t>void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600" b="1" dirty="0" err="1">
                <a:latin typeface="Courier New" pitchFamily="49" charset="0"/>
                <a:cs typeface="Courier New" pitchFamily="49" charset="0"/>
              </a:rPr>
              <a:t>DiminuirRaio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pt-BR" sz="16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 valor){// </a:t>
            </a:r>
            <a:r>
              <a:rPr lang="pt-BR" sz="1600" b="1" dirty="0" err="1">
                <a:latin typeface="Courier New" pitchFamily="49" charset="0"/>
                <a:cs typeface="Courier New" pitchFamily="49" charset="0"/>
              </a:rPr>
              <a:t>Overload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 do método anterior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pt-BR" sz="1600" b="1" dirty="0" err="1">
                <a:latin typeface="Courier New" pitchFamily="49" charset="0"/>
                <a:cs typeface="Courier New" pitchFamily="49" charset="0"/>
              </a:rPr>
              <a:t>if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 (_raio - valor &gt; 1)		// com um argumento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latin typeface="Courier New" pitchFamily="49" charset="0"/>
                <a:cs typeface="Courier New" pitchFamily="49" charset="0"/>
              </a:rPr>
              <a:t>        _raio -= valor;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1600" b="1" dirty="0">
              <a:latin typeface="Courier New" pitchFamily="49" charset="0"/>
              <a:cs typeface="Courier New" pitchFamily="49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latin typeface="Courier New" pitchFamily="49" charset="0"/>
                <a:cs typeface="Courier New" pitchFamily="49" charset="0"/>
              </a:rPr>
              <a:t>... Dentro do evento </a:t>
            </a:r>
            <a:r>
              <a:rPr lang="pt-BR" sz="1600" b="1" dirty="0" err="1">
                <a:latin typeface="Courier New" pitchFamily="49" charset="0"/>
                <a:cs typeface="Courier New" pitchFamily="49" charset="0"/>
              </a:rPr>
              <a:t>Page_Load</a:t>
            </a:r>
            <a:endParaRPr lang="pt-BR" sz="1600" b="1" dirty="0">
              <a:latin typeface="Courier New" pitchFamily="49" charset="0"/>
              <a:cs typeface="Courier New" pitchFamily="49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1600" b="1" dirty="0">
              <a:latin typeface="Courier New" pitchFamily="49" charset="0"/>
              <a:cs typeface="Courier New" pitchFamily="49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 err="1">
                <a:latin typeface="Courier New" pitchFamily="49" charset="0"/>
                <a:cs typeface="Courier New" pitchFamily="49" charset="0"/>
              </a:rPr>
              <a:t>meuCirculo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.</a:t>
            </a:r>
            <a:r>
              <a:rPr lang="pt-BR" sz="1600" b="1" dirty="0" err="1">
                <a:latin typeface="Courier New" pitchFamily="49" charset="0"/>
                <a:cs typeface="Courier New" pitchFamily="49" charset="0"/>
              </a:rPr>
              <a:t>DiminuirRaio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();	// Chamando o método sem argumentos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 err="1">
                <a:latin typeface="Courier New" pitchFamily="49" charset="0"/>
                <a:cs typeface="Courier New" pitchFamily="49" charset="0"/>
              </a:rPr>
              <a:t>meuCirculo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.</a:t>
            </a:r>
            <a:r>
              <a:rPr lang="pt-BR" sz="1600" b="1" dirty="0" err="1">
                <a:latin typeface="Courier New" pitchFamily="49" charset="0"/>
                <a:cs typeface="Courier New" pitchFamily="49" charset="0"/>
              </a:rPr>
              <a:t>DiminuirRaio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(2);	// Chamando o </a:t>
            </a:r>
            <a:r>
              <a:rPr lang="pt-BR" sz="1600" b="1" dirty="0" err="1">
                <a:latin typeface="Courier New" pitchFamily="49" charset="0"/>
                <a:cs typeface="Courier New" pitchFamily="49" charset="0"/>
              </a:rPr>
              <a:t>overload</a:t>
            </a:r>
            <a:endParaRPr lang="pt-BR" sz="1600" b="1" dirty="0">
              <a:latin typeface="Courier New" pitchFamily="49" charset="0"/>
              <a:cs typeface="Courier New" pitchFamily="49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latin typeface="Courier New" pitchFamily="49" charset="0"/>
                <a:cs typeface="Courier New" pitchFamily="49" charset="0"/>
              </a:rPr>
              <a:t>				// do método anterior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400" dirty="0" smtClean="0"/>
              <a:t>Coleções</a:t>
            </a:r>
            <a:r>
              <a:rPr lang="pt-BR" dirty="0" smtClean="0"/>
              <a:t/>
            </a:r>
            <a:br>
              <a:rPr lang="pt-BR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85750"/>
            <a:ext cx="8186738" cy="1139825"/>
          </a:xfrm>
        </p:spPr>
        <p:txBody>
          <a:bodyPr/>
          <a:lstStyle/>
          <a:p>
            <a:pPr eaLnBrk="1" hangingPunct="1"/>
            <a:r>
              <a:rPr lang="pt-BR" sz="3200" dirty="0" smtClean="0"/>
              <a:t>Collections - Visão Geral</a:t>
            </a:r>
          </a:p>
        </p:txBody>
      </p:sp>
      <p:sp>
        <p:nvSpPr>
          <p:cNvPr id="9219" name="Rectangle 5"/>
          <p:cNvSpPr>
            <a:spLocks noGrp="1" noChangeArrowheads="1"/>
          </p:cNvSpPr>
          <p:nvPr>
            <p:ph idx="1"/>
          </p:nvPr>
        </p:nvSpPr>
        <p:spPr>
          <a:xfrm>
            <a:off x="457200" y="1936771"/>
            <a:ext cx="8229600" cy="4492625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pt-BR" dirty="0" smtClean="0"/>
              <a:t>Uma ferramenta básica que deve estar presente na caixa de ferramenta de qualquer desenvolvedor</a:t>
            </a:r>
          </a:p>
          <a:p>
            <a:pPr algn="just" eaLnBrk="1" hangingPunct="1">
              <a:lnSpc>
                <a:spcPct val="90000"/>
              </a:lnSpc>
            </a:pPr>
            <a:r>
              <a:rPr lang="pt-BR" dirty="0" smtClean="0"/>
              <a:t>São classes usadas para agrupar e gerenciar objetos relacionados e que permitem armazenar, buscar e interagir com estes objetos</a:t>
            </a:r>
          </a:p>
          <a:p>
            <a:pPr algn="just" eaLnBrk="1" hangingPunct="1">
              <a:lnSpc>
                <a:spcPct val="90000"/>
              </a:lnSpc>
            </a:pPr>
            <a:r>
              <a:rPr lang="pt-BR" dirty="0" smtClean="0"/>
              <a:t>As Collections possuem mais funcionalidades do que um array, facilitando sua utilização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85751"/>
            <a:ext cx="8186738" cy="1000110"/>
          </a:xfrm>
        </p:spPr>
        <p:txBody>
          <a:bodyPr/>
          <a:lstStyle/>
          <a:p>
            <a:pPr eaLnBrk="1" hangingPunct="1"/>
            <a:r>
              <a:rPr lang="pt-BR" sz="3200" dirty="0" smtClean="0"/>
              <a:t>Collections - Visão Geral</a:t>
            </a:r>
          </a:p>
        </p:txBody>
      </p:sp>
      <p:sp>
        <p:nvSpPr>
          <p:cNvPr id="10243" name="Rectangle 6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15414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sz="2600" smtClean="0"/>
              <a:t>O namespace System.Collections contém diversos tipos de collections. Estas collections são responsáveis por agrupar e organizar grandes quantidades de dados</a:t>
            </a:r>
          </a:p>
        </p:txBody>
      </p:sp>
      <p:graphicFrame>
        <p:nvGraphicFramePr>
          <p:cNvPr id="6147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6840175"/>
              </p:ext>
            </p:extLst>
          </p:nvPr>
        </p:nvGraphicFramePr>
        <p:xfrm>
          <a:off x="599972" y="3284984"/>
          <a:ext cx="7572428" cy="2557468"/>
        </p:xfrm>
        <a:graphic>
          <a:graphicData uri="http://schemas.openxmlformats.org/drawingml/2006/table">
            <a:tbl>
              <a:tblPr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</a:tblPr>
              <a:tblGrid>
                <a:gridCol w="1415384"/>
                <a:gridCol w="6157044"/>
              </a:tblGrid>
              <a:tr h="471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tabLst/>
                      </a:pPr>
                      <a:r>
                        <a:rPr kumimoji="0" lang="pt-BR" sz="1800" b="1" i="0" u="none" strike="noStrike" baseline="0" dirty="0">
                          <a:solidFill>
                            <a:srgbClr val="FFFFFF">
                              <a:alpha val="100000"/>
                            </a:srgbClr>
                          </a:solidFill>
                          <a:effectLst/>
                          <a:latin typeface="Calibri"/>
                        </a:rPr>
                        <a:t>Nome</a:t>
                      </a:r>
                      <a:endParaRPr lang="pt-BR" dirty="0"/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tabLst/>
                      </a:pPr>
                      <a:r>
                        <a:rPr kumimoji="0" lang="pt-BR" sz="1800" b="1" i="0" u="none" strike="noStrike" baseline="0" dirty="0">
                          <a:solidFill>
                            <a:srgbClr val="FFFFFF">
                              <a:alpha val="100000"/>
                            </a:srgbClr>
                          </a:solidFill>
                          <a:effectLst/>
                          <a:latin typeface="Calibri"/>
                        </a:rPr>
                        <a:t>Descrição</a:t>
                      </a:r>
                      <a:endParaRPr lang="pt-BR" dirty="0"/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</a:tr>
              <a:tr h="6715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tabLst/>
                      </a:pPr>
                      <a:r>
                        <a:rPr kumimoji="0" lang="pt-BR" sz="1800" b="0" i="0" u="none" strike="noStrike" baseline="0">
                          <a:solidFill>
                            <a:srgbClr val="000000">
                              <a:alpha val="100000"/>
                            </a:srgbClr>
                          </a:solidFill>
                          <a:effectLst/>
                          <a:latin typeface="Calibri"/>
                        </a:rPr>
                        <a:t>ArrayList</a:t>
                      </a:r>
                      <a:endParaRPr lang="pt-BR"/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tabLst/>
                      </a:pPr>
                      <a:r>
                        <a:rPr kumimoji="0" lang="pt-BR" sz="1800" b="0" i="0" u="none" strike="noStrike" baseline="0" dirty="0">
                          <a:solidFill>
                            <a:srgbClr val="000000">
                              <a:alpha val="100000"/>
                            </a:srgbClr>
                          </a:solidFill>
                          <a:effectLst/>
                          <a:latin typeface="Calibri"/>
                        </a:rPr>
                        <a:t>Uma simples coleção de objetos </a:t>
                      </a:r>
                      <a:r>
                        <a:rPr kumimoji="0" lang="pt-BR" sz="1800" b="0" i="0" u="none" strike="noStrike" baseline="0" dirty="0" err="1">
                          <a:solidFill>
                            <a:srgbClr val="000000">
                              <a:alpha val="100000"/>
                            </a:srgbClr>
                          </a:solidFill>
                          <a:effectLst/>
                          <a:latin typeface="Calibri"/>
                        </a:rPr>
                        <a:t>redimensionável</a:t>
                      </a:r>
                      <a:r>
                        <a:rPr kumimoji="0" lang="pt-BR" sz="1800" b="0" i="0" u="none" strike="noStrike" baseline="0" dirty="0">
                          <a:solidFill>
                            <a:srgbClr val="000000">
                              <a:alpha val="100000"/>
                            </a:srgbClr>
                          </a:solidFill>
                          <a:effectLst/>
                          <a:latin typeface="Calibri"/>
                        </a:rPr>
                        <a:t> e baseada em </a:t>
                      </a:r>
                      <a:r>
                        <a:rPr kumimoji="0" lang="pt-BR" sz="1800" b="0" i="0" u="none" strike="noStrike" baseline="0" dirty="0" err="1">
                          <a:solidFill>
                            <a:srgbClr val="000000">
                              <a:alpha val="100000"/>
                            </a:srgbClr>
                          </a:solidFill>
                          <a:effectLst/>
                          <a:latin typeface="Calibri"/>
                        </a:rPr>
                        <a:t>index</a:t>
                      </a:r>
                      <a:r>
                        <a:rPr kumimoji="0" lang="pt-BR" sz="1800" b="0" i="0" u="none" strike="noStrike" baseline="0" dirty="0">
                          <a:solidFill>
                            <a:srgbClr val="000000">
                              <a:alpha val="100000"/>
                            </a:srgbClr>
                          </a:solidFill>
                          <a:effectLst/>
                          <a:latin typeface="Calibri"/>
                        </a:rPr>
                        <a:t>.</a:t>
                      </a:r>
                      <a:endParaRPr lang="pt-BR" dirty="0"/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471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tabLst/>
                      </a:pPr>
                      <a:r>
                        <a:rPr kumimoji="0" lang="pt-BR" sz="1800" b="0" i="0" u="none" strike="noStrike" baseline="0">
                          <a:solidFill>
                            <a:srgbClr val="000000">
                              <a:alpha val="100000"/>
                            </a:srgbClr>
                          </a:solidFill>
                          <a:effectLst/>
                          <a:latin typeface="Calibri"/>
                        </a:rPr>
                        <a:t>SortedList</a:t>
                      </a:r>
                      <a:endParaRPr lang="pt-BR"/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tabLst/>
                      </a:pPr>
                      <a:r>
                        <a:rPr kumimoji="0" lang="pt-BR" sz="1800" b="0" i="0" u="none" strike="noStrike" baseline="0" dirty="0">
                          <a:solidFill>
                            <a:srgbClr val="000000">
                              <a:alpha val="100000"/>
                            </a:srgbClr>
                          </a:solidFill>
                          <a:effectLst/>
                          <a:latin typeface="Calibri"/>
                        </a:rPr>
                        <a:t>Uma coleção de pares nome/valor </a:t>
                      </a:r>
                      <a:r>
                        <a:rPr kumimoji="0" lang="pt-BR" sz="1800" b="0" i="0" u="none" strike="noStrike" baseline="0" dirty="0" smtClean="0">
                          <a:solidFill>
                            <a:srgbClr val="000000">
                              <a:alpha val="100000"/>
                            </a:srgbClr>
                          </a:solidFill>
                          <a:effectLst/>
                          <a:latin typeface="Calibri"/>
                        </a:rPr>
                        <a:t>ordenada por chave.</a:t>
                      </a:r>
                      <a:endParaRPr lang="pt-BR" dirty="0"/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471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tabLst/>
                      </a:pPr>
                      <a:r>
                        <a:rPr kumimoji="0" lang="pt-BR" sz="1800" b="0" i="0" u="none" strike="noStrike" baseline="0">
                          <a:solidFill>
                            <a:srgbClr val="000000">
                              <a:alpha val="100000"/>
                            </a:srgbClr>
                          </a:solidFill>
                          <a:effectLst/>
                          <a:latin typeface="Calibri"/>
                        </a:rPr>
                        <a:t>Queue</a:t>
                      </a:r>
                      <a:endParaRPr lang="pt-BR"/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tabLst/>
                      </a:pPr>
                      <a:r>
                        <a:rPr kumimoji="0" lang="pt-BR" sz="1800" b="0" i="0" u="none" strike="noStrike" baseline="0">
                          <a:solidFill>
                            <a:srgbClr val="000000">
                              <a:alpha val="100000"/>
                            </a:srgbClr>
                          </a:solidFill>
                          <a:effectLst/>
                          <a:latin typeface="Calibri"/>
                        </a:rPr>
                        <a:t>Uma coleção de objetos First-in, First-out.</a:t>
                      </a:r>
                      <a:endParaRPr lang="pt-BR"/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471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tabLst/>
                      </a:pPr>
                      <a:r>
                        <a:rPr kumimoji="0" lang="pt-BR" sz="1800" b="0" i="0" u="none" strike="noStrike" baseline="0">
                          <a:solidFill>
                            <a:srgbClr val="000000">
                              <a:alpha val="100000"/>
                            </a:srgbClr>
                          </a:solidFill>
                          <a:effectLst/>
                          <a:latin typeface="Calibri"/>
                        </a:rPr>
                        <a:t>Stack</a:t>
                      </a:r>
                      <a:endParaRPr lang="pt-BR"/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tabLst/>
                      </a:pPr>
                      <a:r>
                        <a:rPr kumimoji="0" lang="pt-BR" sz="1800" b="0" i="0" u="none" strike="noStrike" baseline="0" dirty="0">
                          <a:solidFill>
                            <a:srgbClr val="000000">
                              <a:alpha val="100000"/>
                            </a:srgbClr>
                          </a:solidFill>
                          <a:effectLst/>
                          <a:latin typeface="Calibri"/>
                        </a:rPr>
                        <a:t>Uma coleção de objetos </a:t>
                      </a:r>
                      <a:r>
                        <a:rPr kumimoji="0" lang="pt-BR" sz="1800" b="0" i="0" u="none" strike="noStrike" baseline="0" dirty="0" err="1">
                          <a:solidFill>
                            <a:srgbClr val="000000">
                              <a:alpha val="100000"/>
                            </a:srgbClr>
                          </a:solidFill>
                          <a:effectLst/>
                          <a:latin typeface="Calibri"/>
                        </a:rPr>
                        <a:t>Last-in</a:t>
                      </a:r>
                      <a:r>
                        <a:rPr kumimoji="0" lang="pt-BR" sz="1800" b="0" i="0" u="none" strike="noStrike" baseline="0" dirty="0">
                          <a:solidFill>
                            <a:srgbClr val="000000">
                              <a:alpha val="100000"/>
                            </a:srgbClr>
                          </a:solidFill>
                          <a:effectLst/>
                          <a:latin typeface="Calibri"/>
                        </a:rPr>
                        <a:t>, </a:t>
                      </a:r>
                      <a:r>
                        <a:rPr kumimoji="0" lang="pt-BR" sz="1800" b="0" i="0" u="none" strike="noStrike" baseline="0" dirty="0" err="1" smtClean="0">
                          <a:solidFill>
                            <a:srgbClr val="000000">
                              <a:alpha val="100000"/>
                            </a:srgbClr>
                          </a:solidFill>
                          <a:effectLst/>
                          <a:latin typeface="Calibri"/>
                        </a:rPr>
                        <a:t>First-out</a:t>
                      </a:r>
                      <a:r>
                        <a:rPr kumimoji="0" lang="pt-BR" sz="1800" b="0" i="0" u="none" strike="noStrike" baseline="0" dirty="0">
                          <a:solidFill>
                            <a:srgbClr val="000000">
                              <a:alpha val="100000"/>
                            </a:srgbClr>
                          </a:solidFill>
                          <a:effectLst/>
                          <a:latin typeface="Calibri"/>
                        </a:rPr>
                        <a:t>.</a:t>
                      </a:r>
                      <a:endParaRPr lang="pt-BR" dirty="0"/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85750"/>
            <a:ext cx="8186738" cy="1139825"/>
          </a:xfrm>
        </p:spPr>
        <p:txBody>
          <a:bodyPr/>
          <a:lstStyle/>
          <a:p>
            <a:pPr eaLnBrk="1" hangingPunct="1"/>
            <a:r>
              <a:rPr lang="pt-BR" sz="3200" dirty="0" smtClean="0"/>
              <a:t>Tipos Genéricos</a:t>
            </a:r>
            <a:endParaRPr lang="en-US" sz="3200" dirty="0" smtClean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>
          <a:xfrm>
            <a:off x="357158" y="2038044"/>
            <a:ext cx="8043890" cy="2819716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pt-BR" dirty="0" smtClean="0"/>
              <a:t>Genéricos são construções do sistema de tipos do .NET Framework que permitem a construção de novos tipos com flexibilidade de tipagem</a:t>
            </a:r>
          </a:p>
          <a:p>
            <a:pPr algn="just" eaLnBrk="1" hangingPunct="1"/>
            <a:r>
              <a:rPr lang="pt-BR" dirty="0" smtClean="0"/>
              <a:t>Introduzem o conceito de tipos parametrizados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85750"/>
            <a:ext cx="8186738" cy="1139825"/>
          </a:xfrm>
        </p:spPr>
        <p:txBody>
          <a:bodyPr/>
          <a:lstStyle/>
          <a:p>
            <a:pPr eaLnBrk="1" hangingPunct="1"/>
            <a:r>
              <a:rPr lang="pt-BR" sz="3200" dirty="0" smtClean="0"/>
              <a:t>Tipos Genéricos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357158" y="1966606"/>
            <a:ext cx="8043890" cy="3605534"/>
          </a:xfrm>
        </p:spPr>
        <p:txBody>
          <a:bodyPr>
            <a:normAutofit/>
          </a:bodyPr>
          <a:lstStyle/>
          <a:p>
            <a:pPr eaLnBrk="1" hangingPunct="1"/>
            <a:r>
              <a:rPr lang="pt-BR" sz="3200" dirty="0" smtClean="0"/>
              <a:t>Pode ser aplicado em:</a:t>
            </a:r>
          </a:p>
          <a:p>
            <a:pPr lvl="1" eaLnBrk="1" hangingPunct="1"/>
            <a:r>
              <a:rPr lang="pt-BR" sz="2000" dirty="0" smtClean="0"/>
              <a:t>Classes</a:t>
            </a:r>
          </a:p>
          <a:p>
            <a:pPr lvl="1" eaLnBrk="1" hangingPunct="1"/>
            <a:r>
              <a:rPr lang="pt-BR" sz="2000" dirty="0" smtClean="0"/>
              <a:t>Interfaces</a:t>
            </a:r>
          </a:p>
          <a:p>
            <a:pPr lvl="1" eaLnBrk="1" hangingPunct="1"/>
            <a:r>
              <a:rPr lang="pt-BR" sz="2000" dirty="0" smtClean="0"/>
              <a:t>Métodos</a:t>
            </a:r>
          </a:p>
          <a:p>
            <a:pPr lvl="1" eaLnBrk="1" hangingPunct="1"/>
            <a:r>
              <a:rPr lang="pt-BR" sz="2000" dirty="0" smtClean="0"/>
              <a:t>Structs</a:t>
            </a:r>
          </a:p>
          <a:p>
            <a:pPr lvl="1" eaLnBrk="1" hangingPunct="1"/>
            <a:r>
              <a:rPr lang="pt-BR" sz="2000" dirty="0" smtClean="0"/>
              <a:t>Delegates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85750"/>
            <a:ext cx="8186738" cy="1139825"/>
          </a:xfrm>
        </p:spPr>
        <p:txBody>
          <a:bodyPr/>
          <a:lstStyle/>
          <a:p>
            <a:pPr eaLnBrk="1" hangingPunct="1"/>
            <a:r>
              <a:rPr lang="pt-BR" sz="3200" dirty="0" smtClean="0"/>
              <a:t>Tipos Genéricos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>
          <a:xfrm>
            <a:off x="485804" y="1722457"/>
            <a:ext cx="8229600" cy="4492625"/>
          </a:xfrm>
        </p:spPr>
        <p:txBody>
          <a:bodyPr/>
          <a:lstStyle/>
          <a:p>
            <a:pPr eaLnBrk="1" hangingPunct="1"/>
            <a:r>
              <a:rPr lang="pt-BR" dirty="0" smtClean="0"/>
              <a:t>Vantagens:</a:t>
            </a:r>
          </a:p>
          <a:p>
            <a:pPr lvl="1" algn="just" eaLnBrk="1" hangingPunct="1"/>
            <a:r>
              <a:rPr lang="pt-BR" sz="2000" dirty="0" smtClean="0"/>
              <a:t>Diminui a necessidade do uso de sobrecarga</a:t>
            </a:r>
          </a:p>
          <a:p>
            <a:pPr lvl="1" algn="just" eaLnBrk="1" hangingPunct="1"/>
            <a:r>
              <a:rPr lang="pt-BR" sz="2000" dirty="0" smtClean="0"/>
              <a:t>Permitem criar estruturas de dados sem se restringir a um tipo específico</a:t>
            </a:r>
          </a:p>
          <a:p>
            <a:pPr lvl="2" algn="just" eaLnBrk="1" hangingPunct="1"/>
            <a:r>
              <a:rPr lang="pt-BR" sz="2000" dirty="0" smtClean="0"/>
              <a:t>É o exemplo de uso mais utilizado</a:t>
            </a:r>
          </a:p>
          <a:p>
            <a:pPr lvl="2" algn="just" eaLnBrk="1" hangingPunct="1"/>
            <a:r>
              <a:rPr lang="pt-BR" sz="2000" dirty="0" smtClean="0"/>
              <a:t>Evita erros de conversão em tempo de run-time de e para </a:t>
            </a:r>
            <a:r>
              <a:rPr lang="pt-BR" sz="2000" i="1" dirty="0" smtClean="0"/>
              <a:t>Object</a:t>
            </a:r>
          </a:p>
          <a:p>
            <a:pPr lvl="1" algn="just" eaLnBrk="1" hangingPunct="1"/>
            <a:r>
              <a:rPr lang="pt-BR" sz="2000" dirty="0" smtClean="0"/>
              <a:t>Maior desempenho</a:t>
            </a:r>
          </a:p>
          <a:p>
            <a:pPr lvl="2" algn="just" eaLnBrk="1" hangingPunct="1"/>
            <a:r>
              <a:rPr lang="pt-BR" sz="2000" dirty="0" smtClean="0"/>
              <a:t>Evita boxing / unboxing</a:t>
            </a:r>
          </a:p>
          <a:p>
            <a:pPr lvl="1" algn="just" eaLnBrk="1" hangingPunct="1"/>
            <a:r>
              <a:rPr lang="pt-BR" sz="2000" dirty="0" smtClean="0"/>
              <a:t>Verifica o tipo em tempo de compilação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85750"/>
            <a:ext cx="8186738" cy="1139825"/>
          </a:xfrm>
        </p:spPr>
        <p:txBody>
          <a:bodyPr/>
          <a:lstStyle/>
          <a:p>
            <a:pPr eaLnBrk="1" hangingPunct="1"/>
            <a:r>
              <a:rPr lang="pt-BR" sz="3200" dirty="0" smtClean="0"/>
              <a:t>Coleções Genéricas</a:t>
            </a:r>
            <a:endParaRPr lang="en-US" sz="3200" dirty="0" smtClean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xfrm>
            <a:off x="357158" y="1868828"/>
            <a:ext cx="8043890" cy="484632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pt-BR" sz="2800" dirty="0" smtClean="0"/>
              <a:t>Disponibilizadas no namespace </a:t>
            </a:r>
            <a:r>
              <a:rPr lang="pt-BR" sz="2800" i="1" dirty="0" smtClean="0"/>
              <a:t>System.Collections.Generic</a:t>
            </a:r>
            <a:endParaRPr lang="pt-BR" sz="2800" dirty="0" smtClean="0"/>
          </a:p>
          <a:p>
            <a:pPr lvl="1" eaLnBrk="1" hangingPunct="1">
              <a:lnSpc>
                <a:spcPct val="90000"/>
              </a:lnSpc>
            </a:pPr>
            <a:r>
              <a:rPr lang="pt-BR" sz="2400" dirty="0" smtClean="0"/>
              <a:t>É o tipo de coleções mais recomendado</a:t>
            </a:r>
          </a:p>
          <a:p>
            <a:pPr eaLnBrk="1" hangingPunct="1">
              <a:lnSpc>
                <a:spcPct val="90000"/>
              </a:lnSpc>
            </a:pPr>
            <a:r>
              <a:rPr lang="pt-BR" sz="2800" dirty="0" smtClean="0"/>
              <a:t>Principais coleções: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400" i="1" dirty="0" smtClean="0"/>
              <a:t>List</a:t>
            </a:r>
            <a:r>
              <a:rPr lang="pt-BR" sz="2400" dirty="0" smtClean="0"/>
              <a:t>, </a:t>
            </a:r>
            <a:r>
              <a:rPr lang="pt-BR" sz="2400" i="1" dirty="0" smtClean="0"/>
              <a:t>LinkedList</a:t>
            </a:r>
            <a:r>
              <a:rPr lang="pt-BR" sz="2400" dirty="0" smtClean="0"/>
              <a:t>, </a:t>
            </a:r>
            <a:r>
              <a:rPr lang="pt-BR" sz="2400" i="1" dirty="0" smtClean="0"/>
              <a:t>SortedList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400" i="1" dirty="0" smtClean="0"/>
              <a:t>Dictionary</a:t>
            </a:r>
            <a:r>
              <a:rPr lang="pt-BR" sz="2400" dirty="0" smtClean="0"/>
              <a:t>, </a:t>
            </a:r>
            <a:r>
              <a:rPr lang="pt-BR" sz="2400" i="1" dirty="0" smtClean="0"/>
              <a:t>SortedDictionary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400" i="1" dirty="0" smtClean="0"/>
              <a:t>KeyedCollection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400" i="1" dirty="0" smtClean="0"/>
              <a:t>Queue</a:t>
            </a:r>
            <a:endParaRPr lang="pt-BR" sz="2400" i="1" u="sng" dirty="0" smtClean="0"/>
          </a:p>
          <a:p>
            <a:pPr lvl="1" eaLnBrk="1" hangingPunct="1">
              <a:lnSpc>
                <a:spcPct val="90000"/>
              </a:lnSpc>
            </a:pPr>
            <a:r>
              <a:rPr lang="pt-BR" sz="2400" i="1" dirty="0" smtClean="0"/>
              <a:t>Stack</a:t>
            </a:r>
            <a:endParaRPr lang="en-US" sz="24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Aula III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pt-BR" sz="3200" dirty="0" smtClean="0"/>
              <a:t>Tópicos abordados:</a:t>
            </a:r>
          </a:p>
          <a:p>
            <a:pPr marL="758952" lvl="2" eaLnBrk="1" fontAlgn="auto" hangingPunct="1">
              <a:spcAft>
                <a:spcPts val="0"/>
              </a:spcAft>
              <a:buClr>
                <a:schemeClr val="accent4"/>
              </a:buClr>
              <a:buFont typeface="Wingdings"/>
              <a:buChar char=""/>
              <a:defRPr/>
            </a:pPr>
            <a:r>
              <a:rPr lang="pt-BR" sz="2000" dirty="0" smtClean="0"/>
              <a:t>Interfaces</a:t>
            </a:r>
          </a:p>
          <a:p>
            <a:pPr marL="758952" lvl="2" eaLnBrk="1" fontAlgn="auto" hangingPunct="1">
              <a:spcAft>
                <a:spcPts val="0"/>
              </a:spcAft>
              <a:buClr>
                <a:schemeClr val="accent4"/>
              </a:buClr>
              <a:buFont typeface="Wingdings"/>
              <a:buChar char=""/>
              <a:defRPr/>
            </a:pPr>
            <a:r>
              <a:rPr lang="pt-BR" sz="2000" dirty="0" err="1" smtClean="0"/>
              <a:t>Structs</a:t>
            </a:r>
            <a:endParaRPr lang="pt-BR" sz="2000" dirty="0" smtClean="0"/>
          </a:p>
          <a:p>
            <a:pPr marL="758952" lvl="2" eaLnBrk="1" fontAlgn="auto" hangingPunct="1">
              <a:spcAft>
                <a:spcPts val="0"/>
              </a:spcAft>
              <a:buClr>
                <a:schemeClr val="accent4"/>
              </a:buClr>
              <a:buFont typeface="Wingdings"/>
              <a:buChar char=""/>
              <a:defRPr/>
            </a:pPr>
            <a:r>
              <a:rPr lang="pt-BR" sz="2000" dirty="0" smtClean="0"/>
              <a:t>Coleções</a:t>
            </a:r>
          </a:p>
          <a:p>
            <a:pPr marL="758952" lvl="2" eaLnBrk="1" fontAlgn="auto" hangingPunct="1">
              <a:spcAft>
                <a:spcPts val="0"/>
              </a:spcAft>
              <a:buClr>
                <a:schemeClr val="accent4"/>
              </a:buClr>
              <a:buFont typeface="Wingdings"/>
              <a:buNone/>
              <a:defRPr/>
            </a:pP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42"/>
          <p:cNvSpPr>
            <a:spLocks noGrp="1" noChangeArrowheads="1"/>
          </p:cNvSpPr>
          <p:nvPr>
            <p:ph type="title"/>
          </p:nvPr>
        </p:nvSpPr>
        <p:spPr>
          <a:xfrm>
            <a:off x="457200" y="285750"/>
            <a:ext cx="8186738" cy="1139825"/>
          </a:xfrm>
        </p:spPr>
        <p:txBody>
          <a:bodyPr/>
          <a:lstStyle/>
          <a:p>
            <a:pPr eaLnBrk="1" hangingPunct="1"/>
            <a:r>
              <a:rPr lang="pt-BR" sz="3200" dirty="0" smtClean="0"/>
              <a:t>Coleções Genéricas</a:t>
            </a:r>
          </a:p>
        </p:txBody>
      </p:sp>
      <p:graphicFrame>
        <p:nvGraphicFramePr>
          <p:cNvPr id="837635" name="Group 3"/>
          <p:cNvGraphicFramePr>
            <a:graphicFrameLocks noGrp="1"/>
          </p:cNvGraphicFramePr>
          <p:nvPr>
            <p:ph idx="1"/>
          </p:nvPr>
        </p:nvGraphicFramePr>
        <p:xfrm>
          <a:off x="1116013" y="1714500"/>
          <a:ext cx="5976937" cy="4030665"/>
        </p:xfrm>
        <a:graphic>
          <a:graphicData uri="http://schemas.openxmlformats.org/drawingml/2006/table">
            <a:tbl>
              <a:tblPr/>
              <a:tblGrid>
                <a:gridCol w="2735262"/>
                <a:gridCol w="3241675"/>
              </a:tblGrid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System.Collections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System.Collections.Generics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ArrayList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List&lt;&gt;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Queue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Queue&lt;&gt;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Stack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Stack&lt;&gt;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Hashtable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Dictionary&lt;&gt;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SortedList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SortedList&lt;&gt;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ListDictionary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Dictionary&lt;&gt;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HybridDictionary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Dictionary&lt;&gt;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OrderedDictionary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Dictionary&lt;&gt;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SortedDictionary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SortedDictionary&lt;&gt;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NameValueCollection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Dictionary&lt;&gt;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1"/>
          <p:cNvSpPr>
            <a:spLocks noGrp="1" noChangeArrowheads="1"/>
          </p:cNvSpPr>
          <p:nvPr>
            <p:ph type="title"/>
          </p:nvPr>
        </p:nvSpPr>
        <p:spPr>
          <a:xfrm>
            <a:off x="457200" y="285750"/>
            <a:ext cx="8186738" cy="1139825"/>
          </a:xfrm>
        </p:spPr>
        <p:txBody>
          <a:bodyPr/>
          <a:lstStyle/>
          <a:p>
            <a:pPr eaLnBrk="1" hangingPunct="1"/>
            <a:r>
              <a:rPr lang="pt-BR" sz="3200" dirty="0" smtClean="0"/>
              <a:t>Coleções Genéricas</a:t>
            </a:r>
          </a:p>
        </p:txBody>
      </p:sp>
      <p:sp>
        <p:nvSpPr>
          <p:cNvPr id="46083" name="Rectangle 22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229600" cy="4492625"/>
          </a:xfrm>
        </p:spPr>
        <p:txBody>
          <a:bodyPr>
            <a:normAutofit lnSpcReduction="10000"/>
          </a:bodyPr>
          <a:lstStyle/>
          <a:p>
            <a:pPr eaLnBrk="1" hangingPunct="1"/>
            <a:endParaRPr lang="pt-BR" sz="2600" dirty="0" smtClean="0"/>
          </a:p>
          <a:p>
            <a:pPr eaLnBrk="1" hangingPunct="1"/>
            <a:endParaRPr lang="pt-BR" sz="2600" dirty="0" smtClean="0"/>
          </a:p>
          <a:p>
            <a:pPr eaLnBrk="1" hangingPunct="1"/>
            <a:endParaRPr lang="pt-BR" sz="2600" dirty="0" smtClean="0"/>
          </a:p>
          <a:p>
            <a:pPr eaLnBrk="1" hangingPunct="1"/>
            <a:endParaRPr lang="pt-BR" sz="2600" dirty="0" smtClean="0"/>
          </a:p>
          <a:p>
            <a:pPr eaLnBrk="1" hangingPunct="1"/>
            <a:endParaRPr lang="pt-BR" sz="2600" dirty="0" smtClean="0"/>
          </a:p>
          <a:p>
            <a:pPr eaLnBrk="1" hangingPunct="1"/>
            <a:r>
              <a:rPr lang="pt-BR" sz="2600" dirty="0" smtClean="0"/>
              <a:t>Todas as classes apresentadas acima possuem funcionalidades e métodos semelhantes a sua correspondente no namespace System.Collections, exceto a classe LinkedList&lt;&gt;, que é exclusiva do namespace System.Collections.Generic.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652588" y="1893888"/>
          <a:ext cx="6015037" cy="1464946"/>
        </p:xfrm>
        <a:graphic>
          <a:graphicData uri="http://schemas.openxmlformats.org/drawingml/2006/table">
            <a:tbl>
              <a:tblPr/>
              <a:tblGrid>
                <a:gridCol w="3008312"/>
                <a:gridCol w="3006725"/>
              </a:tblGrid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System.Collections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System.Collections.Generics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StringCollection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List&lt;String&gt;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StringDictionary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Dictionary&lt;String&gt;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N/A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LinkedList&lt;&gt;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85750"/>
            <a:ext cx="8186738" cy="1139825"/>
          </a:xfrm>
        </p:spPr>
        <p:txBody>
          <a:bodyPr/>
          <a:lstStyle/>
          <a:p>
            <a:pPr eaLnBrk="1" hangingPunct="1"/>
            <a:r>
              <a:rPr lang="pt-BR" sz="3200" dirty="0" smtClean="0"/>
              <a:t>List</a:t>
            </a:r>
          </a:p>
        </p:txBody>
      </p:sp>
      <p:sp>
        <p:nvSpPr>
          <p:cNvPr id="13315" name="Rectangle 5"/>
          <p:cNvSpPr>
            <a:spLocks noGrp="1" noChangeArrowheads="1"/>
          </p:cNvSpPr>
          <p:nvPr>
            <p:ph idx="1"/>
          </p:nvPr>
        </p:nvSpPr>
        <p:spPr>
          <a:xfrm>
            <a:off x="357158" y="1895168"/>
            <a:ext cx="8043890" cy="3748410"/>
          </a:xfrm>
        </p:spPr>
        <p:txBody>
          <a:bodyPr/>
          <a:lstStyle/>
          <a:p>
            <a:pPr eaLnBrk="1" hangingPunct="1"/>
            <a:r>
              <a:rPr lang="pt-BR" sz="2800" i="1" dirty="0" smtClean="0"/>
              <a:t>List</a:t>
            </a:r>
            <a:r>
              <a:rPr lang="pt-BR" sz="2800" dirty="0" smtClean="0"/>
              <a:t> é uma coleção sem tamanho fixo, não ordenada e que aumenta conforme a necessidade do programador</a:t>
            </a:r>
          </a:p>
          <a:p>
            <a:pPr eaLnBrk="1" hangingPunct="1"/>
            <a:r>
              <a:rPr lang="pt-BR" sz="2800" dirty="0" smtClean="0"/>
              <a:t>É possível criar </a:t>
            </a:r>
            <a:r>
              <a:rPr lang="pt-BR" sz="2800" i="1" dirty="0" smtClean="0"/>
              <a:t>Lists</a:t>
            </a:r>
            <a:r>
              <a:rPr lang="pt-BR" sz="2800" dirty="0" smtClean="0"/>
              <a:t> capazes de armazenar qualquer tipo de dados: </a:t>
            </a:r>
            <a:r>
              <a:rPr lang="pt-BR" sz="2800" i="1" dirty="0" smtClean="0"/>
              <a:t>int</a:t>
            </a:r>
            <a:r>
              <a:rPr lang="pt-BR" sz="2800" dirty="0" smtClean="0"/>
              <a:t>, </a:t>
            </a:r>
            <a:r>
              <a:rPr lang="pt-BR" sz="2800" i="1" dirty="0" smtClean="0"/>
              <a:t>string</a:t>
            </a:r>
            <a:r>
              <a:rPr lang="pt-BR" sz="2800" dirty="0" smtClean="0"/>
              <a:t>, ou até objetos de classes que você mesmo tenha construído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85750"/>
            <a:ext cx="8186738" cy="1139825"/>
          </a:xfrm>
        </p:spPr>
        <p:txBody>
          <a:bodyPr/>
          <a:lstStyle/>
          <a:p>
            <a:pPr eaLnBrk="1" hangingPunct="1"/>
            <a:r>
              <a:rPr lang="pt-BR" sz="3200" dirty="0" smtClean="0"/>
              <a:t>List</a:t>
            </a:r>
            <a:endParaRPr lang="pt-BR" dirty="0" smtClean="0"/>
          </a:p>
        </p:txBody>
      </p:sp>
      <p:sp>
        <p:nvSpPr>
          <p:cNvPr id="14339" name="Rectangle 6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pt-BR" sz="2600" dirty="0" smtClean="0"/>
              <a:t>Criar um </a:t>
            </a:r>
            <a:r>
              <a:rPr lang="pt-BR" sz="2600" i="1" dirty="0" smtClean="0"/>
              <a:t>List</a:t>
            </a:r>
            <a:r>
              <a:rPr lang="pt-BR" sz="2600" dirty="0" smtClean="0"/>
              <a:t> é muito simples. Ele é instanciado como um objeto qualquer, mas deve-se declarar o tipo a ser utilizado:</a:t>
            </a:r>
          </a:p>
          <a:p>
            <a:pPr eaLnBrk="1" hangingPunct="1">
              <a:lnSpc>
                <a:spcPct val="80000"/>
              </a:lnSpc>
            </a:pPr>
            <a:endParaRPr lang="pt-BR" sz="2600" dirty="0" smtClean="0"/>
          </a:p>
          <a:p>
            <a:pPr eaLnBrk="1" hangingPunct="1">
              <a:lnSpc>
                <a:spcPct val="80000"/>
              </a:lnSpc>
            </a:pPr>
            <a:endParaRPr lang="pt-BR" sz="2600" dirty="0" smtClean="0"/>
          </a:p>
          <a:p>
            <a:pPr eaLnBrk="1" hangingPunct="1">
              <a:lnSpc>
                <a:spcPct val="80000"/>
              </a:lnSpc>
            </a:pPr>
            <a:r>
              <a:rPr lang="pt-BR" sz="2600" dirty="0" smtClean="0"/>
              <a:t>Existem duas maneiras de se adicionar itens em um </a:t>
            </a:r>
            <a:r>
              <a:rPr lang="pt-BR" sz="2600" i="1" dirty="0" smtClean="0"/>
              <a:t>List</a:t>
            </a:r>
            <a:r>
              <a:rPr lang="pt-BR" sz="2600" dirty="0" smtClean="0"/>
              <a:t>: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pt-BR" sz="2400" dirty="0" smtClean="0"/>
              <a:t>A primeira é utilizando os métodos </a:t>
            </a:r>
            <a:r>
              <a:rPr lang="pt-BR" sz="2800" i="1" dirty="0" smtClean="0"/>
              <a:t>Add</a:t>
            </a:r>
            <a:r>
              <a:rPr lang="pt-BR" sz="2400" dirty="0" smtClean="0"/>
              <a:t>, para adicionar apenas um valor, e </a:t>
            </a:r>
            <a:r>
              <a:rPr lang="pt-BR" sz="2800" i="1" dirty="0" smtClean="0"/>
              <a:t>AddRange</a:t>
            </a:r>
            <a:r>
              <a:rPr lang="pt-BR" sz="2400" dirty="0" smtClean="0"/>
              <a:t>, para adicionar vários itens, que normalmente vêm de um </a:t>
            </a:r>
            <a:r>
              <a:rPr lang="pt-BR" sz="2400" i="1" dirty="0" smtClean="0"/>
              <a:t>array</a:t>
            </a:r>
            <a:r>
              <a:rPr lang="pt-BR" sz="2400" dirty="0" smtClean="0"/>
              <a:t> ou de outra </a:t>
            </a:r>
            <a:r>
              <a:rPr lang="pt-BR" sz="2400" i="1" dirty="0" smtClean="0"/>
              <a:t>collection</a:t>
            </a:r>
            <a:r>
              <a:rPr lang="pt-BR" sz="2400" dirty="0" smtClean="0"/>
              <a:t>.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pt-BR" sz="2400" dirty="0" smtClean="0"/>
              <a:t>A segunda é adicionar diretamente em um determinada posição via os métodos </a:t>
            </a:r>
            <a:r>
              <a:rPr lang="pt-BR" sz="2800" i="1" dirty="0" smtClean="0"/>
              <a:t>Insert</a:t>
            </a:r>
            <a:r>
              <a:rPr lang="pt-BR" sz="2400" dirty="0" smtClean="0"/>
              <a:t> e </a:t>
            </a:r>
            <a:r>
              <a:rPr lang="pt-BR" sz="2400" i="1" dirty="0" smtClean="0"/>
              <a:t>InsertRange</a:t>
            </a:r>
            <a:r>
              <a:rPr lang="pt-BR" sz="2400" dirty="0" smtClean="0"/>
              <a:t>.</a:t>
            </a:r>
          </a:p>
        </p:txBody>
      </p:sp>
      <p:sp>
        <p:nvSpPr>
          <p:cNvPr id="14340" name="Rectangle 7"/>
          <p:cNvSpPr>
            <a:spLocks noChangeArrowheads="1"/>
          </p:cNvSpPr>
          <p:nvPr/>
        </p:nvSpPr>
        <p:spPr bwMode="auto">
          <a:xfrm>
            <a:off x="571501" y="2643182"/>
            <a:ext cx="7572400" cy="46166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l">
              <a:buClr>
                <a:schemeClr val="bg1"/>
              </a:buClr>
              <a:buSzPct val="65000"/>
            </a:pPr>
            <a:r>
              <a:rPr lang="en-US" sz="2400" dirty="0">
                <a:effectLst/>
                <a:latin typeface="Consolas" pitchFamily="49" charset="0"/>
              </a:rPr>
              <a:t>List&lt;</a:t>
            </a:r>
            <a:r>
              <a:rPr lang="en-US" sz="2400" b="1" dirty="0" err="1">
                <a:effectLst/>
                <a:latin typeface="Consolas" pitchFamily="49" charset="0"/>
              </a:rPr>
              <a:t>int</a:t>
            </a:r>
            <a:r>
              <a:rPr lang="en-US" sz="2400" dirty="0">
                <a:effectLst/>
                <a:latin typeface="Consolas" pitchFamily="49" charset="0"/>
              </a:rPr>
              <a:t>&gt; </a:t>
            </a:r>
            <a:r>
              <a:rPr lang="en-US" sz="2400" dirty="0" err="1">
                <a:effectLst/>
                <a:latin typeface="Consolas" pitchFamily="49" charset="0"/>
              </a:rPr>
              <a:t>lista</a:t>
            </a:r>
            <a:r>
              <a:rPr lang="en-US" sz="2400" dirty="0">
                <a:effectLst/>
                <a:latin typeface="Consolas" pitchFamily="49" charset="0"/>
              </a:rPr>
              <a:t> = </a:t>
            </a:r>
            <a:r>
              <a:rPr lang="en-US" sz="2400" b="1" dirty="0">
                <a:effectLst/>
                <a:latin typeface="Consolas" pitchFamily="49" charset="0"/>
              </a:rPr>
              <a:t>new</a:t>
            </a:r>
            <a:r>
              <a:rPr lang="en-US" sz="2400" dirty="0">
                <a:effectLst/>
                <a:latin typeface="Consolas" pitchFamily="49" charset="0"/>
              </a:rPr>
              <a:t> List&lt;</a:t>
            </a:r>
            <a:r>
              <a:rPr lang="en-US" sz="2400" dirty="0" err="1">
                <a:effectLst/>
                <a:latin typeface="Consolas" pitchFamily="49" charset="0"/>
              </a:rPr>
              <a:t>int</a:t>
            </a:r>
            <a:r>
              <a:rPr lang="en-US" sz="2400" dirty="0">
                <a:effectLst/>
                <a:latin typeface="Consolas" pitchFamily="49" charset="0"/>
              </a:rPr>
              <a:t>&gt;();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title"/>
          </p:nvPr>
        </p:nvSpPr>
        <p:spPr>
          <a:xfrm>
            <a:off x="457200" y="285750"/>
            <a:ext cx="8186738" cy="1139825"/>
          </a:xfrm>
        </p:spPr>
        <p:txBody>
          <a:bodyPr/>
          <a:lstStyle/>
          <a:p>
            <a:pPr eaLnBrk="1" hangingPunct="1"/>
            <a:r>
              <a:rPr lang="pt-BR" sz="3200" dirty="0" smtClean="0"/>
              <a:t>List</a:t>
            </a:r>
            <a:endParaRPr lang="pt-BR" dirty="0" smtClean="0"/>
          </a:p>
        </p:txBody>
      </p:sp>
      <p:sp>
        <p:nvSpPr>
          <p:cNvPr id="15363" name="Rectangle 8"/>
          <p:cNvSpPr>
            <a:spLocks noGrp="1" noChangeArrowheads="1"/>
          </p:cNvSpPr>
          <p:nvPr>
            <p:ph idx="1"/>
          </p:nvPr>
        </p:nvSpPr>
        <p:spPr>
          <a:xfrm>
            <a:off x="285720" y="1643084"/>
            <a:ext cx="8229600" cy="4857750"/>
          </a:xfrm>
        </p:spPr>
        <p:txBody>
          <a:bodyPr/>
          <a:lstStyle/>
          <a:p>
            <a:pPr eaLnBrk="1" hangingPunct="1"/>
            <a:r>
              <a:rPr lang="pt-BR" dirty="0" smtClean="0"/>
              <a:t>Exemplos:</a:t>
            </a:r>
          </a:p>
          <a:p>
            <a:pPr lvl="1" eaLnBrk="1" hangingPunct="1"/>
            <a:r>
              <a:rPr lang="pt-BR" dirty="0" smtClean="0"/>
              <a:t>Add():</a:t>
            </a:r>
          </a:p>
          <a:p>
            <a:pPr lvl="1" eaLnBrk="1" hangingPunct="1"/>
            <a:endParaRPr lang="pt-BR" dirty="0" smtClean="0"/>
          </a:p>
          <a:p>
            <a:pPr eaLnBrk="1" hangingPunct="1"/>
            <a:endParaRPr lang="pt-BR" dirty="0" smtClean="0"/>
          </a:p>
          <a:p>
            <a:pPr lvl="1" eaLnBrk="1" hangingPunct="1"/>
            <a:endParaRPr lang="pt-BR" dirty="0" smtClean="0"/>
          </a:p>
          <a:p>
            <a:pPr lvl="1" eaLnBrk="1" hangingPunct="1"/>
            <a:endParaRPr lang="pt-BR" dirty="0" smtClean="0"/>
          </a:p>
          <a:p>
            <a:pPr lvl="1" eaLnBrk="1" hangingPunct="1">
              <a:buFont typeface="Wingdings" pitchFamily="2" charset="2"/>
              <a:buNone/>
            </a:pPr>
            <a:endParaRPr lang="pt-BR" dirty="0" smtClean="0"/>
          </a:p>
          <a:p>
            <a:pPr lvl="1" eaLnBrk="1" hangingPunct="1"/>
            <a:r>
              <a:rPr lang="pt-BR" dirty="0" smtClean="0"/>
              <a:t>AddRange():</a:t>
            </a:r>
          </a:p>
        </p:txBody>
      </p:sp>
      <p:sp>
        <p:nvSpPr>
          <p:cNvPr id="5" name="Rectangle 4"/>
          <p:cNvSpPr txBox="1"/>
          <p:nvPr/>
        </p:nvSpPr>
        <p:spPr>
          <a:xfrm>
            <a:off x="3429000" y="4714875"/>
            <a:ext cx="138113" cy="276225"/>
          </a:xfrm>
          <a:prstGeom prst="rect">
            <a:avLst/>
          </a:prstGeom>
        </p:spPr>
        <p:txBody>
          <a:bodyPr wrap="none" tIns="0" rIns="45720" bIns="0" anchor="b">
            <a:spAutoFit/>
          </a:bodyPr>
          <a:lstStyle/>
          <a:p>
            <a:pPr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pt-BR" dirty="0">
              <a:solidFill>
                <a:schemeClr val="accent1">
                  <a:tint val="60000"/>
                </a:schemeClr>
              </a:solidFill>
              <a:effectLst/>
              <a:latin typeface="+mn-lt"/>
              <a:cs typeface="+mn-cs"/>
            </a:endParaRPr>
          </a:p>
        </p:txBody>
      </p:sp>
      <p:sp>
        <p:nvSpPr>
          <p:cNvPr id="15365" name="Rectangle 9"/>
          <p:cNvSpPr>
            <a:spLocks noChangeArrowheads="1"/>
          </p:cNvSpPr>
          <p:nvPr/>
        </p:nvSpPr>
        <p:spPr bwMode="auto">
          <a:xfrm>
            <a:off x="571472" y="2564904"/>
            <a:ext cx="7500990" cy="169892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l">
              <a:buClr>
                <a:schemeClr val="bg1"/>
              </a:buClr>
              <a:buSzPct val="65000"/>
            </a:pPr>
            <a:r>
              <a:rPr lang="en-US" dirty="0">
                <a:effectLst/>
                <a:latin typeface="Consolas" pitchFamily="49" charset="0"/>
              </a:rPr>
              <a:t>List&lt;</a:t>
            </a:r>
            <a:r>
              <a:rPr lang="en-US" b="1" dirty="0" err="1">
                <a:effectLst/>
                <a:latin typeface="Consolas" pitchFamily="49" charset="0"/>
              </a:rPr>
              <a:t>int</a:t>
            </a:r>
            <a:r>
              <a:rPr lang="en-US" dirty="0">
                <a:effectLst/>
                <a:latin typeface="Consolas" pitchFamily="49" charset="0"/>
              </a:rPr>
              <a:t>&gt; list = </a:t>
            </a:r>
            <a:r>
              <a:rPr lang="en-US" b="1" dirty="0">
                <a:effectLst/>
                <a:latin typeface="Consolas" pitchFamily="49" charset="0"/>
              </a:rPr>
              <a:t>new</a:t>
            </a:r>
            <a:r>
              <a:rPr lang="en-US" dirty="0">
                <a:effectLst/>
                <a:latin typeface="Consolas" pitchFamily="49" charset="0"/>
              </a:rPr>
              <a:t> List&lt;</a:t>
            </a:r>
            <a:r>
              <a:rPr lang="en-US" dirty="0" err="1">
                <a:effectLst/>
                <a:latin typeface="Consolas" pitchFamily="49" charset="0"/>
              </a:rPr>
              <a:t>int</a:t>
            </a:r>
            <a:r>
              <a:rPr lang="en-US" dirty="0">
                <a:effectLst/>
                <a:latin typeface="Consolas" pitchFamily="49" charset="0"/>
              </a:rPr>
              <a:t>&gt;();</a:t>
            </a:r>
          </a:p>
          <a:p>
            <a:pPr marL="342900" indent="-342900" algn="l">
              <a:spcBef>
                <a:spcPct val="20000"/>
              </a:spcBef>
              <a:buClr>
                <a:srgbClr val="92C368"/>
              </a:buClr>
              <a:buSzPct val="65000"/>
              <a:buFont typeface="Wingdings" pitchFamily="2" charset="2"/>
              <a:buNone/>
            </a:pPr>
            <a:r>
              <a:rPr lang="en-US" dirty="0" err="1">
                <a:effectLst/>
                <a:latin typeface="Consolas" pitchFamily="49" charset="0"/>
              </a:rPr>
              <a:t>list.Add</a:t>
            </a:r>
            <a:r>
              <a:rPr lang="en-US" dirty="0">
                <a:effectLst/>
                <a:latin typeface="Consolas" pitchFamily="49" charset="0"/>
              </a:rPr>
              <a:t>(12);</a:t>
            </a:r>
          </a:p>
          <a:p>
            <a:pPr marL="342900" indent="-342900" algn="l">
              <a:spcBef>
                <a:spcPct val="20000"/>
              </a:spcBef>
              <a:buClr>
                <a:srgbClr val="92C368"/>
              </a:buClr>
              <a:buSzPct val="65000"/>
              <a:buFont typeface="Wingdings" pitchFamily="2" charset="2"/>
              <a:buNone/>
            </a:pPr>
            <a:r>
              <a:rPr lang="en-US" dirty="0" err="1">
                <a:effectLst/>
                <a:latin typeface="Consolas" pitchFamily="49" charset="0"/>
              </a:rPr>
              <a:t>list.Add</a:t>
            </a:r>
            <a:r>
              <a:rPr lang="en-US" dirty="0">
                <a:effectLst/>
                <a:latin typeface="Consolas" pitchFamily="49" charset="0"/>
              </a:rPr>
              <a:t>(32);</a:t>
            </a:r>
          </a:p>
          <a:p>
            <a:pPr marL="342900" indent="-342900" algn="l">
              <a:spcBef>
                <a:spcPct val="20000"/>
              </a:spcBef>
              <a:buClr>
                <a:srgbClr val="92C368"/>
              </a:buClr>
              <a:buSzPct val="65000"/>
              <a:buFont typeface="Wingdings" pitchFamily="2" charset="2"/>
              <a:buNone/>
            </a:pPr>
            <a:r>
              <a:rPr lang="en-US" dirty="0" err="1">
                <a:effectLst/>
                <a:latin typeface="Consolas" pitchFamily="49" charset="0"/>
              </a:rPr>
              <a:t>list.Add</a:t>
            </a:r>
            <a:r>
              <a:rPr lang="en-US" dirty="0">
                <a:effectLst/>
                <a:latin typeface="Consolas" pitchFamily="49" charset="0"/>
              </a:rPr>
              <a:t>(50);</a:t>
            </a:r>
          </a:p>
          <a:p>
            <a:pPr marL="342900" indent="-342900" algn="l">
              <a:spcBef>
                <a:spcPct val="20000"/>
              </a:spcBef>
              <a:buClr>
                <a:srgbClr val="92C368"/>
              </a:buClr>
              <a:buSzPct val="65000"/>
              <a:buFont typeface="Wingdings" pitchFamily="2" charset="2"/>
              <a:buNone/>
            </a:pPr>
            <a:r>
              <a:rPr lang="en-US" dirty="0" err="1">
                <a:effectLst/>
                <a:latin typeface="Consolas" pitchFamily="49" charset="0"/>
              </a:rPr>
              <a:t>list.Add</a:t>
            </a:r>
            <a:r>
              <a:rPr lang="en-US" dirty="0">
                <a:effectLst/>
                <a:latin typeface="Consolas" pitchFamily="49" charset="0"/>
              </a:rPr>
              <a:t>(“</a:t>
            </a:r>
            <a:r>
              <a:rPr lang="en-US" dirty="0" err="1">
                <a:effectLst/>
                <a:latin typeface="Consolas" pitchFamily="49" charset="0"/>
              </a:rPr>
              <a:t>teste</a:t>
            </a:r>
            <a:r>
              <a:rPr lang="en-US" dirty="0">
                <a:effectLst/>
                <a:latin typeface="Consolas" pitchFamily="49" charset="0"/>
              </a:rPr>
              <a:t>”);  // </a:t>
            </a:r>
            <a:r>
              <a:rPr lang="en-US" dirty="0" err="1">
                <a:effectLst/>
                <a:latin typeface="Consolas" pitchFamily="49" charset="0"/>
              </a:rPr>
              <a:t>Erro</a:t>
            </a:r>
            <a:r>
              <a:rPr lang="en-US" dirty="0">
                <a:effectLst/>
                <a:latin typeface="Consolas" pitchFamily="49" charset="0"/>
              </a:rPr>
              <a:t>! </a:t>
            </a:r>
            <a:r>
              <a:rPr lang="en-US" dirty="0" err="1">
                <a:effectLst/>
                <a:latin typeface="Consolas" pitchFamily="49" charset="0"/>
              </a:rPr>
              <a:t>Tipo</a:t>
            </a:r>
            <a:r>
              <a:rPr lang="en-US" dirty="0">
                <a:effectLst/>
                <a:latin typeface="Consolas" pitchFamily="49" charset="0"/>
              </a:rPr>
              <a:t> </a:t>
            </a:r>
            <a:r>
              <a:rPr lang="en-US" dirty="0" err="1">
                <a:effectLst/>
                <a:latin typeface="Consolas" pitchFamily="49" charset="0"/>
              </a:rPr>
              <a:t>inválido</a:t>
            </a:r>
            <a:endParaRPr lang="en-US" dirty="0">
              <a:effectLst/>
              <a:latin typeface="Consolas" pitchFamily="49" charset="0"/>
            </a:endParaRPr>
          </a:p>
        </p:txBody>
      </p:sp>
      <p:sp>
        <p:nvSpPr>
          <p:cNvPr id="15366" name="Rectangle 10"/>
          <p:cNvSpPr>
            <a:spLocks noChangeArrowheads="1"/>
          </p:cNvSpPr>
          <p:nvPr/>
        </p:nvSpPr>
        <p:spPr bwMode="auto">
          <a:xfrm>
            <a:off x="571472" y="4941168"/>
            <a:ext cx="7500990" cy="72548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l">
              <a:spcBef>
                <a:spcPct val="20000"/>
              </a:spcBef>
              <a:buClr>
                <a:srgbClr val="92C368"/>
              </a:buClr>
              <a:buSzPct val="65000"/>
              <a:buFont typeface="Wingdings" pitchFamily="2" charset="2"/>
              <a:buNone/>
            </a:pPr>
            <a:r>
              <a:rPr lang="en-US" sz="1800" b="1" dirty="0" err="1">
                <a:effectLst/>
                <a:latin typeface="Consolas" pitchFamily="49" charset="0"/>
              </a:rPr>
              <a:t>int</a:t>
            </a:r>
            <a:r>
              <a:rPr lang="en-US" sz="1800" dirty="0">
                <a:effectLst/>
                <a:latin typeface="Consolas" pitchFamily="49" charset="0"/>
              </a:rPr>
              <a:t>[] </a:t>
            </a:r>
            <a:r>
              <a:rPr lang="en-US" sz="1800" dirty="0" err="1">
                <a:effectLst/>
                <a:latin typeface="Consolas" pitchFamily="49" charset="0"/>
              </a:rPr>
              <a:t>outralista</a:t>
            </a:r>
            <a:r>
              <a:rPr lang="en-US" sz="1800" dirty="0">
                <a:effectLst/>
                <a:latin typeface="Consolas" pitchFamily="49" charset="0"/>
              </a:rPr>
              <a:t> = </a:t>
            </a:r>
            <a:r>
              <a:rPr lang="en-US" sz="1800" b="1" dirty="0">
                <a:effectLst/>
                <a:latin typeface="Consolas" pitchFamily="49" charset="0"/>
              </a:rPr>
              <a:t>new</a:t>
            </a:r>
            <a:r>
              <a:rPr lang="en-US" sz="1800" dirty="0">
                <a:effectLst/>
                <a:latin typeface="Consolas" pitchFamily="49" charset="0"/>
              </a:rPr>
              <a:t> </a:t>
            </a:r>
            <a:r>
              <a:rPr lang="en-US" sz="1800" b="1" dirty="0" err="1">
                <a:effectLst/>
                <a:latin typeface="Consolas" pitchFamily="49" charset="0"/>
              </a:rPr>
              <a:t>int</a:t>
            </a:r>
            <a:r>
              <a:rPr lang="en-US" sz="1800" dirty="0">
                <a:effectLst/>
                <a:latin typeface="Consolas" pitchFamily="49" charset="0"/>
              </a:rPr>
              <a:t>[] {1, 2, 3, 4};</a:t>
            </a:r>
          </a:p>
          <a:p>
            <a:pPr marL="342900" indent="-342900" algn="l">
              <a:spcBef>
                <a:spcPct val="20000"/>
              </a:spcBef>
              <a:buClr>
                <a:srgbClr val="92C368"/>
              </a:buClr>
              <a:buSzPct val="65000"/>
              <a:buFont typeface="Wingdings" pitchFamily="2" charset="2"/>
              <a:buNone/>
            </a:pPr>
            <a:r>
              <a:rPr lang="en-US" sz="1800" dirty="0" err="1">
                <a:effectLst/>
                <a:latin typeface="Consolas" pitchFamily="49" charset="0"/>
              </a:rPr>
              <a:t>list.AddRange</a:t>
            </a:r>
            <a:r>
              <a:rPr lang="en-US" sz="1800" dirty="0">
                <a:effectLst/>
                <a:latin typeface="Consolas" pitchFamily="49" charset="0"/>
              </a:rPr>
              <a:t>(</a:t>
            </a:r>
            <a:r>
              <a:rPr lang="en-US" sz="1800" dirty="0" err="1">
                <a:effectLst/>
                <a:latin typeface="Consolas" pitchFamily="49" charset="0"/>
              </a:rPr>
              <a:t>outralista</a:t>
            </a:r>
            <a:r>
              <a:rPr lang="en-US" sz="1800" dirty="0">
                <a:effectLst/>
                <a:latin typeface="Consolas" pitchFamily="49" charset="0"/>
              </a:rPr>
              <a:t>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6"/>
          <p:cNvSpPr>
            <a:spLocks noGrp="1" noChangeArrowheads="1"/>
          </p:cNvSpPr>
          <p:nvPr>
            <p:ph type="title"/>
          </p:nvPr>
        </p:nvSpPr>
        <p:spPr>
          <a:xfrm>
            <a:off x="457200" y="285750"/>
            <a:ext cx="8186738" cy="1139825"/>
          </a:xfrm>
        </p:spPr>
        <p:txBody>
          <a:bodyPr/>
          <a:lstStyle/>
          <a:p>
            <a:pPr eaLnBrk="1" hangingPunct="1"/>
            <a:r>
              <a:rPr lang="pt-BR" sz="3200" dirty="0" smtClean="0"/>
              <a:t>Método Add()</a:t>
            </a:r>
          </a:p>
        </p:txBody>
      </p:sp>
      <p:sp>
        <p:nvSpPr>
          <p:cNvPr id="16387" name="Rectangle 7"/>
          <p:cNvSpPr>
            <a:spLocks noGrp="1" noChangeArrowheads="1"/>
          </p:cNvSpPr>
          <p:nvPr>
            <p:ph idx="1"/>
          </p:nvPr>
        </p:nvSpPr>
        <p:spPr>
          <a:xfrm>
            <a:off x="457200" y="3573463"/>
            <a:ext cx="8229600" cy="2557462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pt-BR" sz="2400" smtClean="0">
                <a:latin typeface="Consolas" pitchFamily="49" charset="0"/>
              </a:rPr>
              <a:t>List&lt;int&gt; list = new List&lt;int&gt;();</a:t>
            </a:r>
          </a:p>
          <a:p>
            <a:pPr eaLnBrk="1" hangingPunct="1">
              <a:buFont typeface="Wingdings" pitchFamily="2" charset="2"/>
              <a:buNone/>
            </a:pPr>
            <a:r>
              <a:rPr lang="pt-BR" sz="2400" smtClean="0">
                <a:latin typeface="Consolas" pitchFamily="49" charset="0"/>
              </a:rPr>
              <a:t>list.Add(12);</a:t>
            </a:r>
          </a:p>
          <a:p>
            <a:pPr eaLnBrk="1" hangingPunct="1">
              <a:buFont typeface="Wingdings" pitchFamily="2" charset="2"/>
              <a:buNone/>
            </a:pPr>
            <a:r>
              <a:rPr lang="pt-BR" sz="2400" smtClean="0">
                <a:latin typeface="Consolas" pitchFamily="49" charset="0"/>
              </a:rPr>
              <a:t>list.Add(32);</a:t>
            </a:r>
          </a:p>
          <a:p>
            <a:pPr eaLnBrk="1" hangingPunct="1">
              <a:buFont typeface="Wingdings" pitchFamily="2" charset="2"/>
              <a:buNone/>
            </a:pPr>
            <a:r>
              <a:rPr lang="pt-BR" sz="2400" smtClean="0">
                <a:latin typeface="Consolas" pitchFamily="49" charset="0"/>
              </a:rPr>
              <a:t>list.Add(25);</a:t>
            </a:r>
          </a:p>
          <a:p>
            <a:pPr eaLnBrk="1" hangingPunct="1">
              <a:buFont typeface="Wingdings" pitchFamily="2" charset="2"/>
              <a:buNone/>
            </a:pPr>
            <a:r>
              <a:rPr lang="pt-BR" sz="2400" smtClean="0">
                <a:latin typeface="Consolas" pitchFamily="49" charset="0"/>
              </a:rPr>
              <a:t>list.AddRange(new int[]{2, 4, 6});</a:t>
            </a:r>
          </a:p>
        </p:txBody>
      </p:sp>
      <p:sp>
        <p:nvSpPr>
          <p:cNvPr id="812036" name="Rectangle 4"/>
          <p:cNvSpPr>
            <a:spLocks noChangeArrowheads="1"/>
          </p:cNvSpPr>
          <p:nvPr/>
        </p:nvSpPr>
        <p:spPr bwMode="auto">
          <a:xfrm>
            <a:off x="1692275" y="2420938"/>
            <a:ext cx="287338" cy="10795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en-US">
              <a:effectLst/>
              <a:latin typeface="Arial" pitchFamily="34" charset="0"/>
            </a:endParaRPr>
          </a:p>
        </p:txBody>
      </p:sp>
      <p:sp>
        <p:nvSpPr>
          <p:cNvPr id="812037" name="Text Box 5"/>
          <p:cNvSpPr txBox="1">
            <a:spLocks noChangeArrowheads="1"/>
          </p:cNvSpPr>
          <p:nvPr/>
        </p:nvSpPr>
        <p:spPr bwMode="auto">
          <a:xfrm>
            <a:off x="179388" y="2636838"/>
            <a:ext cx="13684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pt-BR" sz="4000">
                <a:effectLst/>
                <a:latin typeface="Arial" pitchFamily="34" charset="0"/>
              </a:rPr>
              <a:t>list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2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12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2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812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2036" grpId="0" animBg="1"/>
      <p:bldP spid="812037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1692275" y="2420938"/>
            <a:ext cx="287338" cy="10795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en-US">
              <a:effectLst/>
              <a:latin typeface="Arial" pitchFamily="34" charset="0"/>
            </a:endParaRPr>
          </a:p>
        </p:txBody>
      </p:sp>
      <p:sp>
        <p:nvSpPr>
          <p:cNvPr id="17411" name="Rectangle 8"/>
          <p:cNvSpPr>
            <a:spLocks noGrp="1" noChangeArrowheads="1"/>
          </p:cNvSpPr>
          <p:nvPr>
            <p:ph type="title"/>
          </p:nvPr>
        </p:nvSpPr>
        <p:spPr>
          <a:xfrm>
            <a:off x="457200" y="285750"/>
            <a:ext cx="8186738" cy="1139825"/>
          </a:xfrm>
        </p:spPr>
        <p:txBody>
          <a:bodyPr/>
          <a:lstStyle/>
          <a:p>
            <a:pPr eaLnBrk="1" hangingPunct="1"/>
            <a:r>
              <a:rPr lang="pt-BR" sz="3200" dirty="0" smtClean="0"/>
              <a:t>Método Add()</a:t>
            </a:r>
          </a:p>
        </p:txBody>
      </p:sp>
      <p:sp>
        <p:nvSpPr>
          <p:cNvPr id="17412" name="Rectangle 9"/>
          <p:cNvSpPr>
            <a:spLocks noGrp="1" noChangeArrowheads="1"/>
          </p:cNvSpPr>
          <p:nvPr>
            <p:ph idx="1"/>
          </p:nvPr>
        </p:nvSpPr>
        <p:spPr>
          <a:xfrm>
            <a:off x="457200" y="3573463"/>
            <a:ext cx="8229600" cy="2557462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pt-BR" sz="2400" smtClean="0">
                <a:latin typeface="Consolas" pitchFamily="49" charset="0"/>
              </a:rPr>
              <a:t>List&lt;int&gt; list = new List&lt;int&gt;();</a:t>
            </a:r>
          </a:p>
          <a:p>
            <a:pPr eaLnBrk="1" hangingPunct="1">
              <a:buFont typeface="Wingdings" pitchFamily="2" charset="2"/>
              <a:buNone/>
            </a:pPr>
            <a:r>
              <a:rPr lang="pt-BR" sz="2400" smtClean="0">
                <a:latin typeface="Consolas" pitchFamily="49" charset="0"/>
              </a:rPr>
              <a:t>list.Add(12);</a:t>
            </a:r>
          </a:p>
          <a:p>
            <a:pPr eaLnBrk="1" hangingPunct="1">
              <a:buFont typeface="Wingdings" pitchFamily="2" charset="2"/>
              <a:buNone/>
            </a:pPr>
            <a:r>
              <a:rPr lang="pt-BR" sz="2400" smtClean="0">
                <a:latin typeface="Consolas" pitchFamily="49" charset="0"/>
              </a:rPr>
              <a:t>list.Add(32);</a:t>
            </a:r>
          </a:p>
          <a:p>
            <a:pPr eaLnBrk="1" hangingPunct="1">
              <a:buFont typeface="Wingdings" pitchFamily="2" charset="2"/>
              <a:buNone/>
            </a:pPr>
            <a:r>
              <a:rPr lang="pt-BR" sz="2400" smtClean="0">
                <a:latin typeface="Consolas" pitchFamily="49" charset="0"/>
              </a:rPr>
              <a:t>list.Add(25);</a:t>
            </a:r>
          </a:p>
          <a:p>
            <a:pPr eaLnBrk="1" hangingPunct="1">
              <a:buFont typeface="Wingdings" pitchFamily="2" charset="2"/>
              <a:buNone/>
            </a:pPr>
            <a:r>
              <a:rPr lang="pt-BR" sz="2400" smtClean="0">
                <a:latin typeface="Consolas" pitchFamily="49" charset="0"/>
              </a:rPr>
              <a:t>list.AddRange(new int[]{2, 4, 6});</a:t>
            </a:r>
          </a:p>
        </p:txBody>
      </p:sp>
      <p:sp>
        <p:nvSpPr>
          <p:cNvPr id="813061" name="Rectangle 5"/>
          <p:cNvSpPr>
            <a:spLocks noChangeArrowheads="1"/>
          </p:cNvSpPr>
          <p:nvPr/>
        </p:nvSpPr>
        <p:spPr bwMode="auto">
          <a:xfrm>
            <a:off x="1692275" y="2420938"/>
            <a:ext cx="935038" cy="10795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pt-BR" sz="6000">
                <a:effectLst/>
                <a:latin typeface="Arial" pitchFamily="34" charset="0"/>
              </a:rPr>
              <a:t>12</a:t>
            </a:r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179388" y="2636838"/>
            <a:ext cx="13684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pt-BR" sz="4000">
                <a:effectLst/>
                <a:latin typeface="Arial" pitchFamily="34" charset="0"/>
              </a:rPr>
              <a:t>list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3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13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3061" grpId="0" animBg="1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"/>
          <p:cNvSpPr>
            <a:spLocks noGrp="1" noChangeArrowheads="1"/>
          </p:cNvSpPr>
          <p:nvPr>
            <p:ph type="title"/>
          </p:nvPr>
        </p:nvSpPr>
        <p:spPr>
          <a:xfrm>
            <a:off x="457200" y="285750"/>
            <a:ext cx="8186738" cy="1139825"/>
          </a:xfrm>
        </p:spPr>
        <p:txBody>
          <a:bodyPr/>
          <a:lstStyle/>
          <a:p>
            <a:pPr eaLnBrk="1" hangingPunct="1"/>
            <a:r>
              <a:rPr lang="pt-BR" sz="3200" dirty="0" smtClean="0"/>
              <a:t>Método Add()</a:t>
            </a: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1692275" y="2420938"/>
            <a:ext cx="935038" cy="10795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pt-BR" sz="6000">
                <a:effectLst/>
                <a:latin typeface="Arial" pitchFamily="34" charset="0"/>
              </a:rPr>
              <a:t>12</a:t>
            </a:r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179388" y="2636838"/>
            <a:ext cx="13684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pt-BR" sz="4000">
                <a:effectLst/>
                <a:latin typeface="Arial" pitchFamily="34" charset="0"/>
              </a:rPr>
              <a:t>list</a:t>
            </a:r>
          </a:p>
        </p:txBody>
      </p:sp>
      <p:sp>
        <p:nvSpPr>
          <p:cNvPr id="814087" name="Rectangle 7"/>
          <p:cNvSpPr>
            <a:spLocks noChangeArrowheads="1"/>
          </p:cNvSpPr>
          <p:nvPr/>
        </p:nvSpPr>
        <p:spPr bwMode="auto">
          <a:xfrm>
            <a:off x="3348038" y="2420938"/>
            <a:ext cx="935037" cy="10795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pt-BR" sz="5400">
                <a:effectLst/>
                <a:latin typeface="Arial" pitchFamily="34" charset="0"/>
              </a:rPr>
              <a:t>32</a:t>
            </a:r>
          </a:p>
        </p:txBody>
      </p:sp>
      <p:cxnSp>
        <p:nvCxnSpPr>
          <p:cNvPr id="814089" name="AutoShape 9"/>
          <p:cNvCxnSpPr>
            <a:cxnSpLocks noChangeShapeType="1"/>
            <a:stCxn id="18436" idx="3"/>
            <a:endCxn id="814087" idx="1"/>
          </p:cNvCxnSpPr>
          <p:nvPr/>
        </p:nvCxnSpPr>
        <p:spPr bwMode="auto">
          <a:xfrm>
            <a:off x="2627313" y="2960688"/>
            <a:ext cx="7207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8442" name="Rectangle 9"/>
          <p:cNvSpPr>
            <a:spLocks noChangeArrowheads="1"/>
          </p:cNvSpPr>
          <p:nvPr/>
        </p:nvSpPr>
        <p:spPr bwMode="auto">
          <a:xfrm>
            <a:off x="457200" y="3573463"/>
            <a:ext cx="8229600" cy="2557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rgbClr val="92C368"/>
              </a:buClr>
              <a:buSzPct val="65000"/>
              <a:buFont typeface="Wingdings" pitchFamily="2" charset="2"/>
              <a:buNone/>
            </a:pPr>
            <a:r>
              <a:rPr lang="pt-BR" sz="2400">
                <a:effectLst/>
                <a:latin typeface="Consolas" pitchFamily="49" charset="0"/>
              </a:rPr>
              <a:t>List&lt;int&gt; list = new List&lt;int&gt;();</a:t>
            </a:r>
          </a:p>
          <a:p>
            <a:pPr marL="342900" indent="-342900" algn="l">
              <a:spcBef>
                <a:spcPct val="20000"/>
              </a:spcBef>
              <a:buClr>
                <a:srgbClr val="92C368"/>
              </a:buClr>
              <a:buSzPct val="65000"/>
              <a:buFont typeface="Wingdings" pitchFamily="2" charset="2"/>
              <a:buNone/>
            </a:pPr>
            <a:r>
              <a:rPr lang="pt-BR" sz="2400">
                <a:effectLst/>
                <a:latin typeface="Consolas" pitchFamily="49" charset="0"/>
              </a:rPr>
              <a:t>list.Add(12);</a:t>
            </a:r>
          </a:p>
          <a:p>
            <a:pPr marL="342900" indent="-342900" algn="l">
              <a:spcBef>
                <a:spcPct val="20000"/>
              </a:spcBef>
              <a:buClr>
                <a:srgbClr val="92C368"/>
              </a:buClr>
              <a:buSzPct val="65000"/>
              <a:buFont typeface="Wingdings" pitchFamily="2" charset="2"/>
              <a:buNone/>
            </a:pPr>
            <a:r>
              <a:rPr lang="pt-BR" sz="2400">
                <a:effectLst/>
                <a:latin typeface="Consolas" pitchFamily="49" charset="0"/>
              </a:rPr>
              <a:t>list.Add(32);</a:t>
            </a:r>
          </a:p>
          <a:p>
            <a:pPr marL="342900" indent="-342900" algn="l">
              <a:spcBef>
                <a:spcPct val="20000"/>
              </a:spcBef>
              <a:buClr>
                <a:srgbClr val="92C368"/>
              </a:buClr>
              <a:buSzPct val="65000"/>
              <a:buFont typeface="Wingdings" pitchFamily="2" charset="2"/>
              <a:buNone/>
            </a:pPr>
            <a:r>
              <a:rPr lang="pt-BR" sz="2400">
                <a:effectLst/>
                <a:latin typeface="Consolas" pitchFamily="49" charset="0"/>
              </a:rPr>
              <a:t>list.Add(25);</a:t>
            </a:r>
          </a:p>
          <a:p>
            <a:pPr marL="342900" indent="-342900" algn="l">
              <a:spcBef>
                <a:spcPct val="20000"/>
              </a:spcBef>
              <a:buClr>
                <a:srgbClr val="92C368"/>
              </a:buClr>
              <a:buSzPct val="65000"/>
              <a:buFont typeface="Wingdings" pitchFamily="2" charset="2"/>
              <a:buNone/>
            </a:pPr>
            <a:r>
              <a:rPr lang="pt-BR" sz="2400">
                <a:effectLst/>
                <a:latin typeface="Consolas" pitchFamily="49" charset="0"/>
              </a:rPr>
              <a:t>list.AddRange(new int[]{2, 4, 6});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4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14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4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814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4087" grpId="0" animBg="1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3"/>
          <p:cNvSpPr>
            <a:spLocks noGrp="1" noChangeArrowheads="1"/>
          </p:cNvSpPr>
          <p:nvPr>
            <p:ph type="title"/>
          </p:nvPr>
        </p:nvSpPr>
        <p:spPr>
          <a:xfrm>
            <a:off x="457200" y="285750"/>
            <a:ext cx="8186738" cy="1139825"/>
          </a:xfrm>
        </p:spPr>
        <p:txBody>
          <a:bodyPr/>
          <a:lstStyle/>
          <a:p>
            <a:pPr eaLnBrk="1" hangingPunct="1"/>
            <a:r>
              <a:rPr lang="pt-BR" sz="3200" dirty="0" smtClean="0"/>
              <a:t>Método Add()</a:t>
            </a: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1692275" y="2420938"/>
            <a:ext cx="935038" cy="10795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pt-BR" sz="6000">
                <a:effectLst/>
                <a:latin typeface="Arial" pitchFamily="34" charset="0"/>
              </a:rPr>
              <a:t>12</a:t>
            </a:r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179388" y="2636838"/>
            <a:ext cx="13684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pt-BR" sz="4000">
                <a:effectLst/>
                <a:latin typeface="Arial" pitchFamily="34" charset="0"/>
              </a:rPr>
              <a:t>list</a:t>
            </a:r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3348038" y="2420938"/>
            <a:ext cx="935037" cy="10795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pt-BR" sz="5400">
                <a:effectLst/>
                <a:latin typeface="Arial" pitchFamily="34" charset="0"/>
              </a:rPr>
              <a:t>32</a:t>
            </a:r>
          </a:p>
        </p:txBody>
      </p:sp>
      <p:cxnSp>
        <p:nvCxnSpPr>
          <p:cNvPr id="19465" name="AutoShape 9"/>
          <p:cNvCxnSpPr>
            <a:cxnSpLocks noChangeShapeType="1"/>
            <a:stCxn id="19460" idx="3"/>
            <a:endCxn id="19463" idx="1"/>
          </p:cNvCxnSpPr>
          <p:nvPr/>
        </p:nvCxnSpPr>
        <p:spPr bwMode="auto">
          <a:xfrm>
            <a:off x="2627313" y="2960688"/>
            <a:ext cx="7207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815114" name="Rectangle 10"/>
          <p:cNvSpPr>
            <a:spLocks noChangeArrowheads="1"/>
          </p:cNvSpPr>
          <p:nvPr/>
        </p:nvSpPr>
        <p:spPr bwMode="auto">
          <a:xfrm>
            <a:off x="5005388" y="2384425"/>
            <a:ext cx="935037" cy="10795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pt-BR" sz="5400">
                <a:effectLst/>
                <a:latin typeface="Arial" pitchFamily="34" charset="0"/>
              </a:rPr>
              <a:t>25</a:t>
            </a:r>
          </a:p>
        </p:txBody>
      </p:sp>
      <p:cxnSp>
        <p:nvCxnSpPr>
          <p:cNvPr id="815116" name="AutoShape 12"/>
          <p:cNvCxnSpPr>
            <a:cxnSpLocks noChangeShapeType="1"/>
            <a:endCxn id="815114" idx="1"/>
          </p:cNvCxnSpPr>
          <p:nvPr/>
        </p:nvCxnSpPr>
        <p:spPr bwMode="auto">
          <a:xfrm>
            <a:off x="4284663" y="2924175"/>
            <a:ext cx="7207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9469" name="Rectangle 9"/>
          <p:cNvSpPr>
            <a:spLocks noChangeArrowheads="1"/>
          </p:cNvSpPr>
          <p:nvPr/>
        </p:nvSpPr>
        <p:spPr bwMode="auto">
          <a:xfrm>
            <a:off x="457200" y="3573463"/>
            <a:ext cx="8229600" cy="2557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rgbClr val="92C368"/>
              </a:buClr>
              <a:buSzPct val="65000"/>
              <a:buFont typeface="Wingdings" pitchFamily="2" charset="2"/>
              <a:buNone/>
            </a:pPr>
            <a:r>
              <a:rPr lang="pt-BR" sz="2400">
                <a:effectLst/>
                <a:latin typeface="Consolas" pitchFamily="49" charset="0"/>
              </a:rPr>
              <a:t>List&lt;int&gt; list = new List&lt;int&gt;();</a:t>
            </a:r>
          </a:p>
          <a:p>
            <a:pPr marL="342900" indent="-342900" algn="l">
              <a:spcBef>
                <a:spcPct val="20000"/>
              </a:spcBef>
              <a:buClr>
                <a:srgbClr val="92C368"/>
              </a:buClr>
              <a:buSzPct val="65000"/>
              <a:buFont typeface="Wingdings" pitchFamily="2" charset="2"/>
              <a:buNone/>
            </a:pPr>
            <a:r>
              <a:rPr lang="pt-BR" sz="2400">
                <a:effectLst/>
                <a:latin typeface="Consolas" pitchFamily="49" charset="0"/>
              </a:rPr>
              <a:t>list.Add(12);</a:t>
            </a:r>
          </a:p>
          <a:p>
            <a:pPr marL="342900" indent="-342900" algn="l">
              <a:spcBef>
                <a:spcPct val="20000"/>
              </a:spcBef>
              <a:buClr>
                <a:srgbClr val="92C368"/>
              </a:buClr>
              <a:buSzPct val="65000"/>
              <a:buFont typeface="Wingdings" pitchFamily="2" charset="2"/>
              <a:buNone/>
            </a:pPr>
            <a:r>
              <a:rPr lang="pt-BR" sz="2400">
                <a:effectLst/>
                <a:latin typeface="Consolas" pitchFamily="49" charset="0"/>
              </a:rPr>
              <a:t>list.Add(32);</a:t>
            </a:r>
          </a:p>
          <a:p>
            <a:pPr marL="342900" indent="-342900" algn="l">
              <a:spcBef>
                <a:spcPct val="20000"/>
              </a:spcBef>
              <a:buClr>
                <a:srgbClr val="92C368"/>
              </a:buClr>
              <a:buSzPct val="65000"/>
              <a:buFont typeface="Wingdings" pitchFamily="2" charset="2"/>
              <a:buNone/>
            </a:pPr>
            <a:r>
              <a:rPr lang="pt-BR" sz="2400">
                <a:effectLst/>
                <a:latin typeface="Consolas" pitchFamily="49" charset="0"/>
              </a:rPr>
              <a:t>list.Add(25);</a:t>
            </a:r>
          </a:p>
          <a:p>
            <a:pPr marL="342900" indent="-342900" algn="l">
              <a:spcBef>
                <a:spcPct val="20000"/>
              </a:spcBef>
              <a:buClr>
                <a:srgbClr val="92C368"/>
              </a:buClr>
              <a:buSzPct val="65000"/>
              <a:buFont typeface="Wingdings" pitchFamily="2" charset="2"/>
              <a:buNone/>
            </a:pPr>
            <a:r>
              <a:rPr lang="pt-BR" sz="2400">
                <a:effectLst/>
                <a:latin typeface="Consolas" pitchFamily="49" charset="0"/>
              </a:rPr>
              <a:t>list.AddRange(new int[]{2, 4, 6});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5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15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5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815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5114" grpId="0" animBg="1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85750"/>
            <a:ext cx="8186738" cy="1139825"/>
          </a:xfrm>
        </p:spPr>
        <p:txBody>
          <a:bodyPr>
            <a:normAutofit/>
          </a:bodyPr>
          <a:lstStyle/>
          <a:p>
            <a:pPr eaLnBrk="1" hangingPunct="1"/>
            <a:r>
              <a:rPr lang="pt-BR" sz="3200" dirty="0" smtClean="0"/>
              <a:t> Método AddRange()</a:t>
            </a:r>
          </a:p>
        </p:txBody>
      </p:sp>
      <p:sp>
        <p:nvSpPr>
          <p:cNvPr id="102412" name="Rectangle 12"/>
          <p:cNvSpPr>
            <a:spLocks noChangeArrowheads="1"/>
          </p:cNvSpPr>
          <p:nvPr/>
        </p:nvSpPr>
        <p:spPr bwMode="auto">
          <a:xfrm>
            <a:off x="6546880" y="2362200"/>
            <a:ext cx="935038" cy="1079500"/>
          </a:xfrm>
          <a:prstGeom prst="rect">
            <a:avLst/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pt-BR" sz="6000">
                <a:effectLst/>
                <a:latin typeface="Arial" pitchFamily="34" charset="0"/>
              </a:rPr>
              <a:t>2</a:t>
            </a:r>
          </a:p>
        </p:txBody>
      </p:sp>
      <p:sp>
        <p:nvSpPr>
          <p:cNvPr id="102413" name="Rectangle 13"/>
          <p:cNvSpPr>
            <a:spLocks noChangeArrowheads="1"/>
          </p:cNvSpPr>
          <p:nvPr/>
        </p:nvSpPr>
        <p:spPr bwMode="auto">
          <a:xfrm>
            <a:off x="7994680" y="2362200"/>
            <a:ext cx="935038" cy="1079500"/>
          </a:xfrm>
          <a:prstGeom prst="rect">
            <a:avLst/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pt-BR" sz="6000">
                <a:effectLst/>
                <a:latin typeface="Arial" pitchFamily="34" charset="0"/>
              </a:rPr>
              <a:t>4</a:t>
            </a:r>
          </a:p>
        </p:txBody>
      </p:sp>
      <p:cxnSp>
        <p:nvCxnSpPr>
          <p:cNvPr id="102416" name="AutoShape 16"/>
          <p:cNvCxnSpPr>
            <a:cxnSpLocks noChangeShapeType="1"/>
            <a:stCxn id="102413" idx="1"/>
            <a:endCxn id="102412" idx="3"/>
          </p:cNvCxnSpPr>
          <p:nvPr/>
        </p:nvCxnSpPr>
        <p:spPr bwMode="auto">
          <a:xfrm flipH="1">
            <a:off x="7481918" y="2901950"/>
            <a:ext cx="512762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822289" name="Rectangle 17"/>
          <p:cNvSpPr>
            <a:spLocks noChangeArrowheads="1"/>
          </p:cNvSpPr>
          <p:nvPr/>
        </p:nvSpPr>
        <p:spPr bwMode="auto">
          <a:xfrm>
            <a:off x="8001000" y="3962400"/>
            <a:ext cx="935038" cy="1079500"/>
          </a:xfrm>
          <a:prstGeom prst="rect">
            <a:avLst/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pt-BR" sz="6000" dirty="0">
                <a:effectLst/>
                <a:latin typeface="Arial" pitchFamily="34" charset="0"/>
              </a:rPr>
              <a:t>6</a:t>
            </a:r>
          </a:p>
        </p:txBody>
      </p:sp>
      <p:cxnSp>
        <p:nvCxnSpPr>
          <p:cNvPr id="822291" name="AutoShape 19"/>
          <p:cNvCxnSpPr>
            <a:cxnSpLocks noChangeShapeType="1"/>
            <a:stCxn id="822289" idx="0"/>
            <a:endCxn id="102413" idx="2"/>
          </p:cNvCxnSpPr>
          <p:nvPr/>
        </p:nvCxnSpPr>
        <p:spPr bwMode="auto">
          <a:xfrm rot="16200000" flipV="1">
            <a:off x="8205009" y="3698890"/>
            <a:ext cx="520700" cy="632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02423" name="Rectangle 4"/>
          <p:cNvSpPr>
            <a:spLocks noChangeArrowheads="1"/>
          </p:cNvSpPr>
          <p:nvPr/>
        </p:nvSpPr>
        <p:spPr bwMode="auto">
          <a:xfrm>
            <a:off x="1685955" y="2420938"/>
            <a:ext cx="935038" cy="10795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pt-BR" sz="6000" dirty="0">
                <a:effectLst/>
                <a:latin typeface="Arial" pitchFamily="34" charset="0"/>
              </a:rPr>
              <a:t>12</a:t>
            </a:r>
          </a:p>
        </p:txBody>
      </p:sp>
      <p:sp>
        <p:nvSpPr>
          <p:cNvPr id="102424" name="Rectangle 7"/>
          <p:cNvSpPr>
            <a:spLocks noChangeArrowheads="1"/>
          </p:cNvSpPr>
          <p:nvPr/>
        </p:nvSpPr>
        <p:spPr bwMode="auto">
          <a:xfrm>
            <a:off x="3341718" y="2420938"/>
            <a:ext cx="935037" cy="10795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pt-BR" sz="5400">
                <a:effectLst/>
                <a:latin typeface="Arial" pitchFamily="34" charset="0"/>
              </a:rPr>
              <a:t>32</a:t>
            </a:r>
          </a:p>
        </p:txBody>
      </p:sp>
      <p:cxnSp>
        <p:nvCxnSpPr>
          <p:cNvPr id="102425" name="AutoShape 9"/>
          <p:cNvCxnSpPr>
            <a:cxnSpLocks noChangeShapeType="1"/>
            <a:stCxn id="102423" idx="3"/>
            <a:endCxn id="102424" idx="1"/>
          </p:cNvCxnSpPr>
          <p:nvPr/>
        </p:nvCxnSpPr>
        <p:spPr bwMode="auto">
          <a:xfrm>
            <a:off x="2620993" y="2960688"/>
            <a:ext cx="7207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815114" name="Rectangle 10"/>
          <p:cNvSpPr>
            <a:spLocks noChangeArrowheads="1"/>
          </p:cNvSpPr>
          <p:nvPr/>
        </p:nvSpPr>
        <p:spPr bwMode="auto">
          <a:xfrm>
            <a:off x="4999068" y="2384425"/>
            <a:ext cx="935037" cy="10795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pt-BR" sz="5400">
                <a:effectLst/>
                <a:latin typeface="Arial" pitchFamily="34" charset="0"/>
              </a:rPr>
              <a:t>25</a:t>
            </a:r>
          </a:p>
        </p:txBody>
      </p:sp>
      <p:cxnSp>
        <p:nvCxnSpPr>
          <p:cNvPr id="815116" name="AutoShape 12"/>
          <p:cNvCxnSpPr>
            <a:cxnSpLocks noChangeShapeType="1"/>
            <a:endCxn id="815114" idx="1"/>
          </p:cNvCxnSpPr>
          <p:nvPr/>
        </p:nvCxnSpPr>
        <p:spPr bwMode="auto">
          <a:xfrm>
            <a:off x="4278343" y="2924175"/>
            <a:ext cx="7207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02428" name="Rectangle 9"/>
          <p:cNvSpPr>
            <a:spLocks noChangeArrowheads="1"/>
          </p:cNvSpPr>
          <p:nvPr/>
        </p:nvSpPr>
        <p:spPr bwMode="auto">
          <a:xfrm>
            <a:off x="457200" y="3573463"/>
            <a:ext cx="8229600" cy="2557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rgbClr val="92C368"/>
              </a:buClr>
              <a:buSzPct val="65000"/>
              <a:buFont typeface="Wingdings" pitchFamily="2" charset="2"/>
              <a:buNone/>
            </a:pPr>
            <a:r>
              <a:rPr lang="pt-BR" sz="2400">
                <a:effectLst/>
                <a:latin typeface="Consolas" pitchFamily="49" charset="0"/>
              </a:rPr>
              <a:t>List&lt;int&gt; list = new List&lt;int&gt;();</a:t>
            </a:r>
          </a:p>
          <a:p>
            <a:pPr marL="342900" indent="-342900" algn="l">
              <a:spcBef>
                <a:spcPct val="20000"/>
              </a:spcBef>
              <a:buClr>
                <a:srgbClr val="92C368"/>
              </a:buClr>
              <a:buSzPct val="65000"/>
              <a:buFont typeface="Wingdings" pitchFamily="2" charset="2"/>
              <a:buNone/>
            </a:pPr>
            <a:r>
              <a:rPr lang="pt-BR" sz="2400">
                <a:effectLst/>
                <a:latin typeface="Consolas" pitchFamily="49" charset="0"/>
              </a:rPr>
              <a:t>list.Add(12);</a:t>
            </a:r>
          </a:p>
          <a:p>
            <a:pPr marL="342900" indent="-342900" algn="l">
              <a:spcBef>
                <a:spcPct val="20000"/>
              </a:spcBef>
              <a:buClr>
                <a:srgbClr val="92C368"/>
              </a:buClr>
              <a:buSzPct val="65000"/>
              <a:buFont typeface="Wingdings" pitchFamily="2" charset="2"/>
              <a:buNone/>
            </a:pPr>
            <a:r>
              <a:rPr lang="pt-BR" sz="2400">
                <a:effectLst/>
                <a:latin typeface="Consolas" pitchFamily="49" charset="0"/>
              </a:rPr>
              <a:t>list.Add(32);</a:t>
            </a:r>
          </a:p>
          <a:p>
            <a:pPr marL="342900" indent="-342900" algn="l">
              <a:spcBef>
                <a:spcPct val="20000"/>
              </a:spcBef>
              <a:buClr>
                <a:srgbClr val="92C368"/>
              </a:buClr>
              <a:buSzPct val="65000"/>
              <a:buFont typeface="Wingdings" pitchFamily="2" charset="2"/>
              <a:buNone/>
            </a:pPr>
            <a:r>
              <a:rPr lang="pt-BR" sz="2400">
                <a:effectLst/>
                <a:latin typeface="Consolas" pitchFamily="49" charset="0"/>
              </a:rPr>
              <a:t>list.Add(25);</a:t>
            </a:r>
          </a:p>
          <a:p>
            <a:pPr marL="342900" indent="-342900" algn="l">
              <a:spcBef>
                <a:spcPct val="20000"/>
              </a:spcBef>
              <a:buClr>
                <a:srgbClr val="92C368"/>
              </a:buClr>
              <a:buSzPct val="65000"/>
              <a:buFont typeface="Wingdings" pitchFamily="2" charset="2"/>
              <a:buNone/>
            </a:pPr>
            <a:r>
              <a:rPr lang="pt-BR" sz="2400">
                <a:effectLst/>
                <a:latin typeface="Consolas" pitchFamily="49" charset="0"/>
              </a:rPr>
              <a:t>list.AddRange(new int[]{2, 4, 6});</a:t>
            </a:r>
          </a:p>
        </p:txBody>
      </p:sp>
      <p:cxnSp>
        <p:nvCxnSpPr>
          <p:cNvPr id="102430" name="AutoShape 30"/>
          <p:cNvCxnSpPr>
            <a:cxnSpLocks noChangeShapeType="1"/>
            <a:stCxn id="815114" idx="3"/>
            <a:endCxn id="102412" idx="1"/>
          </p:cNvCxnSpPr>
          <p:nvPr/>
        </p:nvCxnSpPr>
        <p:spPr bwMode="auto">
          <a:xfrm flipV="1">
            <a:off x="5934105" y="2901950"/>
            <a:ext cx="612775" cy="222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02431" name="Text Box 6"/>
          <p:cNvSpPr txBox="1">
            <a:spLocks noChangeArrowheads="1"/>
          </p:cNvSpPr>
          <p:nvPr/>
        </p:nvSpPr>
        <p:spPr bwMode="auto">
          <a:xfrm>
            <a:off x="179388" y="2636838"/>
            <a:ext cx="13684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pt-BR" sz="4000" dirty="0">
                <a:effectLst/>
                <a:latin typeface="Arial" pitchFamily="34" charset="0"/>
              </a:rPr>
              <a:t>list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2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5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15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822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5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815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2289" grpId="0" animBg="1" autoUpdateAnimBg="0"/>
      <p:bldP spid="815114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Interfaces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pt-BR" sz="2600" dirty="0" smtClean="0"/>
              <a:t>Interfaces podem ser utilizadas para separar a especificação do comportamento de um objeto de sua implementação concreta</a:t>
            </a:r>
          </a:p>
          <a:p>
            <a:pPr eaLnBrk="1" hangingPunct="1">
              <a:lnSpc>
                <a:spcPct val="90000"/>
              </a:lnSpc>
            </a:pPr>
            <a:r>
              <a:rPr lang="pt-BR" sz="2600" dirty="0" smtClean="0"/>
              <a:t>Dessa forma a interface age como um contrato, o qual define explicitamente quais métodos uma classe deve obrigatoriamente implementar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400" dirty="0" smtClean="0"/>
              <a:t>Por exemplo, suponha a necessidade de implementação da estrutura de dados Pilha</a:t>
            </a:r>
          </a:p>
          <a:p>
            <a:pPr lvl="2" eaLnBrk="1" hangingPunct="1">
              <a:lnSpc>
                <a:spcPct val="90000"/>
              </a:lnSpc>
            </a:pPr>
            <a:r>
              <a:rPr lang="pt-BR" sz="2400" dirty="0" smtClean="0"/>
              <a:t>Toda pilha deve possuir as operações empilha(), desempilha(), </a:t>
            </a:r>
            <a:r>
              <a:rPr lang="pt-BR" sz="2400" dirty="0" err="1" smtClean="0"/>
              <a:t>estaVazia</a:t>
            </a:r>
            <a:r>
              <a:rPr lang="pt-BR" sz="2400" dirty="0" smtClean="0"/>
              <a:t>()</a:t>
            </a:r>
          </a:p>
          <a:p>
            <a:pPr lvl="2" eaLnBrk="1" hangingPunct="1">
              <a:lnSpc>
                <a:spcPct val="90000"/>
              </a:lnSpc>
            </a:pPr>
            <a:r>
              <a:rPr lang="pt-BR" sz="2400" dirty="0" smtClean="0"/>
              <a:t>Mas a pilha pode ser implementada com </a:t>
            </a:r>
            <a:r>
              <a:rPr lang="pt-BR" sz="2400" dirty="0" err="1" smtClean="0"/>
              <a:t>array</a:t>
            </a:r>
            <a:r>
              <a:rPr lang="pt-BR" sz="2400" dirty="0" smtClean="0"/>
              <a:t>, lista encadeada, </a:t>
            </a:r>
            <a:r>
              <a:rPr lang="pt-BR" sz="2400" dirty="0" err="1" smtClean="0"/>
              <a:t>etc</a:t>
            </a:r>
            <a:endParaRPr lang="pt-BR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85750"/>
            <a:ext cx="8186738" cy="1139825"/>
          </a:xfrm>
        </p:spPr>
        <p:txBody>
          <a:bodyPr/>
          <a:lstStyle/>
          <a:p>
            <a:pPr eaLnBrk="1" hangingPunct="1"/>
            <a:r>
              <a:rPr lang="pt-BR" sz="3200" dirty="0" smtClean="0"/>
              <a:t>List</a:t>
            </a:r>
            <a:endParaRPr lang="pt-BR" dirty="0" smtClean="0"/>
          </a:p>
        </p:txBody>
      </p:sp>
      <p:sp>
        <p:nvSpPr>
          <p:cNvPr id="27651" name="Rectangle 5"/>
          <p:cNvSpPr>
            <a:spLocks noGrp="1" noChangeArrowheads="1"/>
          </p:cNvSpPr>
          <p:nvPr>
            <p:ph idx="1"/>
          </p:nvPr>
        </p:nvSpPr>
        <p:spPr>
          <a:xfrm>
            <a:off x="457200" y="1876428"/>
            <a:ext cx="8229600" cy="2767018"/>
          </a:xfrm>
        </p:spPr>
        <p:txBody>
          <a:bodyPr/>
          <a:lstStyle/>
          <a:p>
            <a:pPr eaLnBrk="1" hangingPunct="1"/>
            <a:r>
              <a:rPr lang="pt-BR" dirty="0" smtClean="0"/>
              <a:t>Os métodos Add() e AddRange() adicionam itens na última posição do </a:t>
            </a:r>
            <a:r>
              <a:rPr lang="pt-BR" i="1" dirty="0" smtClean="0"/>
              <a:t>List</a:t>
            </a:r>
          </a:p>
          <a:p>
            <a:pPr eaLnBrk="1" hangingPunct="1"/>
            <a:r>
              <a:rPr lang="pt-BR" dirty="0" smtClean="0"/>
              <a:t>Para adicionar um ou vários objetos em uma posição específica do </a:t>
            </a:r>
            <a:r>
              <a:rPr lang="pt-BR" i="1" dirty="0" smtClean="0"/>
              <a:t>List</a:t>
            </a:r>
            <a:r>
              <a:rPr lang="pt-BR" dirty="0" smtClean="0"/>
              <a:t> utilize o método </a:t>
            </a:r>
            <a:r>
              <a:rPr lang="pt-BR" i="1" dirty="0" smtClean="0"/>
              <a:t>Insert</a:t>
            </a:r>
          </a:p>
          <a:p>
            <a:pPr eaLnBrk="1" hangingPunct="1"/>
            <a:r>
              <a:rPr lang="pt-BR" dirty="0" smtClean="0"/>
              <a:t>Para adicionar para vários itens utilize </a:t>
            </a:r>
            <a:r>
              <a:rPr lang="pt-BR" i="1" dirty="0" smtClean="0"/>
              <a:t>InsertRange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6"/>
          <p:cNvSpPr>
            <a:spLocks noGrp="1" noChangeArrowheads="1"/>
          </p:cNvSpPr>
          <p:nvPr>
            <p:ph type="title"/>
          </p:nvPr>
        </p:nvSpPr>
        <p:spPr>
          <a:xfrm>
            <a:off x="457200" y="285750"/>
            <a:ext cx="8186738" cy="1139825"/>
          </a:xfrm>
        </p:spPr>
        <p:txBody>
          <a:bodyPr/>
          <a:lstStyle/>
          <a:p>
            <a:pPr eaLnBrk="1" hangingPunct="1"/>
            <a:r>
              <a:rPr lang="pt-BR" sz="3200" dirty="0" smtClean="0"/>
              <a:t>List</a:t>
            </a:r>
            <a:endParaRPr lang="pt-BR" dirty="0" smtClean="0"/>
          </a:p>
        </p:txBody>
      </p:sp>
      <p:sp>
        <p:nvSpPr>
          <p:cNvPr id="28675" name="Rectangle 7"/>
          <p:cNvSpPr>
            <a:spLocks noGrp="1" noChangeArrowheads="1"/>
          </p:cNvSpPr>
          <p:nvPr>
            <p:ph idx="1"/>
          </p:nvPr>
        </p:nvSpPr>
        <p:spPr>
          <a:xfrm>
            <a:off x="428625" y="1470043"/>
            <a:ext cx="8229600" cy="4530725"/>
          </a:xfrm>
        </p:spPr>
        <p:txBody>
          <a:bodyPr/>
          <a:lstStyle/>
          <a:p>
            <a:pPr eaLnBrk="1" hangingPunct="1"/>
            <a:r>
              <a:rPr lang="pt-BR" dirty="0" smtClean="0"/>
              <a:t>Exemplos:</a:t>
            </a:r>
          </a:p>
          <a:p>
            <a:pPr lvl="1" eaLnBrk="1" hangingPunct="1"/>
            <a:r>
              <a:rPr lang="pt-BR" sz="2000" dirty="0" err="1" smtClean="0"/>
              <a:t>Insert</a:t>
            </a:r>
            <a:r>
              <a:rPr lang="pt-BR" sz="2000" dirty="0" smtClean="0"/>
              <a:t>():</a:t>
            </a:r>
          </a:p>
          <a:p>
            <a:pPr lvl="1" eaLnBrk="1" hangingPunct="1"/>
            <a:endParaRPr lang="pt-BR" sz="2000" dirty="0" smtClean="0"/>
          </a:p>
          <a:p>
            <a:pPr lvl="1" eaLnBrk="1" hangingPunct="1"/>
            <a:endParaRPr lang="pt-BR" sz="2000" dirty="0" smtClean="0"/>
          </a:p>
          <a:p>
            <a:pPr lvl="1" eaLnBrk="1" hangingPunct="1"/>
            <a:endParaRPr lang="pt-BR" sz="2000" dirty="0" smtClean="0"/>
          </a:p>
          <a:p>
            <a:pPr lvl="1" eaLnBrk="1" hangingPunct="1"/>
            <a:endParaRPr lang="pt-BR" sz="2000" dirty="0" smtClean="0"/>
          </a:p>
          <a:p>
            <a:pPr lvl="1" eaLnBrk="1" hangingPunct="1"/>
            <a:endParaRPr lang="pt-BR" sz="2000" dirty="0" smtClean="0"/>
          </a:p>
          <a:p>
            <a:pPr lvl="1" eaLnBrk="1" hangingPunct="1"/>
            <a:endParaRPr lang="pt-BR" sz="2000" dirty="0" smtClean="0"/>
          </a:p>
          <a:p>
            <a:pPr lvl="1" eaLnBrk="1" hangingPunct="1"/>
            <a:endParaRPr lang="pt-BR" sz="2000" dirty="0" smtClean="0"/>
          </a:p>
          <a:p>
            <a:pPr lvl="1" eaLnBrk="1" hangingPunct="1"/>
            <a:r>
              <a:rPr lang="pt-BR" sz="2000" dirty="0" smtClean="0"/>
              <a:t>InsertRange():</a:t>
            </a:r>
          </a:p>
          <a:p>
            <a:pPr lvl="1" eaLnBrk="1" hangingPunct="1"/>
            <a:endParaRPr lang="pt-BR" dirty="0" smtClean="0"/>
          </a:p>
          <a:p>
            <a:pPr eaLnBrk="1" hangingPunct="1"/>
            <a:endParaRPr lang="pt-BR" dirty="0" smtClean="0"/>
          </a:p>
        </p:txBody>
      </p:sp>
      <p:sp>
        <p:nvSpPr>
          <p:cNvPr id="28676" name="Rectangle 8"/>
          <p:cNvSpPr>
            <a:spLocks noChangeArrowheads="1"/>
          </p:cNvSpPr>
          <p:nvPr/>
        </p:nvSpPr>
        <p:spPr bwMode="auto">
          <a:xfrm>
            <a:off x="599431" y="2450153"/>
            <a:ext cx="7500961" cy="169892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l">
              <a:buClr>
                <a:schemeClr val="bg1"/>
              </a:buClr>
              <a:buSzPct val="65000"/>
            </a:pPr>
            <a:r>
              <a:rPr lang="en-US" dirty="0">
                <a:effectLst/>
                <a:latin typeface="Consolas" pitchFamily="49" charset="0"/>
              </a:rPr>
              <a:t>List&lt;</a:t>
            </a:r>
            <a:r>
              <a:rPr lang="en-US" b="1" dirty="0" err="1">
                <a:effectLst/>
                <a:latin typeface="Consolas" pitchFamily="49" charset="0"/>
              </a:rPr>
              <a:t>int</a:t>
            </a:r>
            <a:r>
              <a:rPr lang="en-US" dirty="0">
                <a:effectLst/>
                <a:latin typeface="Consolas" pitchFamily="49" charset="0"/>
              </a:rPr>
              <a:t>&gt; list = </a:t>
            </a:r>
            <a:r>
              <a:rPr lang="en-US" b="1" dirty="0">
                <a:effectLst/>
                <a:latin typeface="Consolas" pitchFamily="49" charset="0"/>
              </a:rPr>
              <a:t>new</a:t>
            </a:r>
            <a:r>
              <a:rPr lang="en-US" dirty="0">
                <a:effectLst/>
                <a:latin typeface="Consolas" pitchFamily="49" charset="0"/>
              </a:rPr>
              <a:t> List&lt;</a:t>
            </a:r>
            <a:r>
              <a:rPr lang="en-US" dirty="0" err="1">
                <a:effectLst/>
                <a:latin typeface="Consolas" pitchFamily="49" charset="0"/>
              </a:rPr>
              <a:t>int</a:t>
            </a:r>
            <a:r>
              <a:rPr lang="en-US" dirty="0">
                <a:effectLst/>
                <a:latin typeface="Consolas" pitchFamily="49" charset="0"/>
              </a:rPr>
              <a:t>&gt;();</a:t>
            </a:r>
          </a:p>
          <a:p>
            <a:pPr marL="342900" indent="-342900" algn="l">
              <a:spcBef>
                <a:spcPct val="20000"/>
              </a:spcBef>
              <a:buClr>
                <a:srgbClr val="92C368"/>
              </a:buClr>
              <a:buSzPct val="65000"/>
              <a:buFont typeface="Wingdings" pitchFamily="2" charset="2"/>
              <a:buNone/>
            </a:pPr>
            <a:r>
              <a:rPr lang="en-US" dirty="0" err="1">
                <a:effectLst/>
                <a:latin typeface="Consolas" pitchFamily="49" charset="0"/>
              </a:rPr>
              <a:t>list.Insert</a:t>
            </a:r>
            <a:r>
              <a:rPr lang="en-US" dirty="0">
                <a:effectLst/>
                <a:latin typeface="Consolas" pitchFamily="49" charset="0"/>
              </a:rPr>
              <a:t>(0,12);</a:t>
            </a:r>
          </a:p>
          <a:p>
            <a:pPr marL="342900" indent="-342900" algn="l">
              <a:spcBef>
                <a:spcPct val="20000"/>
              </a:spcBef>
              <a:buClr>
                <a:srgbClr val="92C368"/>
              </a:buClr>
              <a:buSzPct val="65000"/>
              <a:buFont typeface="Wingdings" pitchFamily="2" charset="2"/>
              <a:buNone/>
            </a:pPr>
            <a:r>
              <a:rPr lang="en-US" dirty="0" err="1">
                <a:effectLst/>
                <a:latin typeface="Consolas" pitchFamily="49" charset="0"/>
              </a:rPr>
              <a:t>list.Insert</a:t>
            </a:r>
            <a:r>
              <a:rPr lang="en-US" dirty="0">
                <a:effectLst/>
                <a:latin typeface="Consolas" pitchFamily="49" charset="0"/>
              </a:rPr>
              <a:t>(1,32);</a:t>
            </a:r>
          </a:p>
          <a:p>
            <a:pPr marL="342900" indent="-342900" algn="l">
              <a:spcBef>
                <a:spcPct val="20000"/>
              </a:spcBef>
              <a:buClr>
                <a:srgbClr val="92C368"/>
              </a:buClr>
              <a:buSzPct val="65000"/>
              <a:buFont typeface="Wingdings" pitchFamily="2" charset="2"/>
              <a:buNone/>
            </a:pPr>
            <a:r>
              <a:rPr lang="en-US" dirty="0" err="1">
                <a:effectLst/>
                <a:latin typeface="Consolas" pitchFamily="49" charset="0"/>
              </a:rPr>
              <a:t>list.Insert</a:t>
            </a:r>
            <a:r>
              <a:rPr lang="en-US" dirty="0">
                <a:effectLst/>
                <a:latin typeface="Consolas" pitchFamily="49" charset="0"/>
              </a:rPr>
              <a:t>(1,50);</a:t>
            </a:r>
          </a:p>
          <a:p>
            <a:pPr marL="342900" indent="-342900" algn="l">
              <a:spcBef>
                <a:spcPct val="20000"/>
              </a:spcBef>
              <a:buClr>
                <a:srgbClr val="92C368"/>
              </a:buClr>
              <a:buSzPct val="65000"/>
              <a:buFont typeface="Wingdings" pitchFamily="2" charset="2"/>
              <a:buNone/>
            </a:pPr>
            <a:r>
              <a:rPr lang="en-US" dirty="0" err="1">
                <a:effectLst/>
                <a:latin typeface="Consolas" pitchFamily="49" charset="0"/>
              </a:rPr>
              <a:t>list.Insert</a:t>
            </a:r>
            <a:r>
              <a:rPr lang="en-US" dirty="0">
                <a:effectLst/>
                <a:latin typeface="Consolas" pitchFamily="49" charset="0"/>
              </a:rPr>
              <a:t>(3,44);</a:t>
            </a:r>
          </a:p>
        </p:txBody>
      </p:sp>
      <p:sp>
        <p:nvSpPr>
          <p:cNvPr id="28677" name="Rectangle 9"/>
          <p:cNvSpPr>
            <a:spLocks noChangeArrowheads="1"/>
          </p:cNvSpPr>
          <p:nvPr/>
        </p:nvSpPr>
        <p:spPr bwMode="auto">
          <a:xfrm>
            <a:off x="628608" y="5367809"/>
            <a:ext cx="7543792" cy="72548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l">
              <a:spcBef>
                <a:spcPct val="20000"/>
              </a:spcBef>
              <a:buClr>
                <a:srgbClr val="92C368"/>
              </a:buClr>
              <a:buSzPct val="65000"/>
              <a:buFont typeface="Wingdings" pitchFamily="2" charset="2"/>
              <a:buNone/>
            </a:pPr>
            <a:r>
              <a:rPr lang="en-US" sz="1800" b="1" dirty="0" err="1">
                <a:effectLst/>
                <a:latin typeface="Consolas" pitchFamily="49" charset="0"/>
              </a:rPr>
              <a:t>int</a:t>
            </a:r>
            <a:r>
              <a:rPr lang="en-US" sz="1800" dirty="0">
                <a:effectLst/>
                <a:latin typeface="Consolas" pitchFamily="49" charset="0"/>
              </a:rPr>
              <a:t>[] </a:t>
            </a:r>
            <a:r>
              <a:rPr lang="en-US" sz="1800" dirty="0" err="1">
                <a:effectLst/>
                <a:latin typeface="Consolas" pitchFamily="49" charset="0"/>
              </a:rPr>
              <a:t>outralist</a:t>
            </a:r>
            <a:r>
              <a:rPr lang="en-US" sz="1800" dirty="0">
                <a:effectLst/>
                <a:latin typeface="Consolas" pitchFamily="49" charset="0"/>
              </a:rPr>
              <a:t> = </a:t>
            </a:r>
            <a:r>
              <a:rPr lang="en-US" sz="1800" b="1" dirty="0">
                <a:effectLst/>
                <a:latin typeface="Consolas" pitchFamily="49" charset="0"/>
              </a:rPr>
              <a:t>new</a:t>
            </a:r>
            <a:r>
              <a:rPr lang="en-US" sz="1800" dirty="0">
                <a:effectLst/>
                <a:latin typeface="Consolas" pitchFamily="49" charset="0"/>
              </a:rPr>
              <a:t> </a:t>
            </a:r>
            <a:r>
              <a:rPr lang="en-US" sz="1800" b="1" dirty="0" err="1">
                <a:effectLst/>
                <a:latin typeface="Consolas" pitchFamily="49" charset="0"/>
              </a:rPr>
              <a:t>int</a:t>
            </a:r>
            <a:r>
              <a:rPr lang="en-US" sz="1800" dirty="0">
                <a:effectLst/>
                <a:latin typeface="Consolas" pitchFamily="49" charset="0"/>
              </a:rPr>
              <a:t>[] {2, 4, 6};</a:t>
            </a:r>
          </a:p>
          <a:p>
            <a:pPr marL="342900" indent="-342900" algn="l">
              <a:spcBef>
                <a:spcPct val="20000"/>
              </a:spcBef>
              <a:buClr>
                <a:srgbClr val="92C368"/>
              </a:buClr>
              <a:buSzPct val="65000"/>
              <a:buFont typeface="Wingdings" pitchFamily="2" charset="2"/>
              <a:buNone/>
            </a:pPr>
            <a:r>
              <a:rPr lang="en-US" sz="1800" dirty="0" err="1">
                <a:effectLst/>
                <a:latin typeface="Consolas" pitchFamily="49" charset="0"/>
              </a:rPr>
              <a:t>list.InsertRange</a:t>
            </a:r>
            <a:r>
              <a:rPr lang="en-US" sz="1800" dirty="0">
                <a:effectLst/>
                <a:latin typeface="Consolas" pitchFamily="49" charset="0"/>
              </a:rPr>
              <a:t>(2,outralist);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0"/>
          <p:cNvSpPr>
            <a:spLocks noGrp="1" noChangeArrowheads="1"/>
          </p:cNvSpPr>
          <p:nvPr>
            <p:ph type="title"/>
          </p:nvPr>
        </p:nvSpPr>
        <p:spPr>
          <a:xfrm>
            <a:off x="457200" y="285750"/>
            <a:ext cx="8186738" cy="1139825"/>
          </a:xfrm>
        </p:spPr>
        <p:txBody>
          <a:bodyPr/>
          <a:lstStyle/>
          <a:p>
            <a:pPr eaLnBrk="1" hangingPunct="1"/>
            <a:r>
              <a:rPr lang="pt-BR" sz="3200" dirty="0" smtClean="0"/>
              <a:t>Método Insert()</a:t>
            </a:r>
          </a:p>
        </p:txBody>
      </p:sp>
      <p:sp>
        <p:nvSpPr>
          <p:cNvPr id="29699" name="Rectangle 11"/>
          <p:cNvSpPr>
            <a:spLocks noGrp="1" noChangeArrowheads="1"/>
          </p:cNvSpPr>
          <p:nvPr>
            <p:ph idx="1"/>
          </p:nvPr>
        </p:nvSpPr>
        <p:spPr>
          <a:xfrm>
            <a:off x="457200" y="3500438"/>
            <a:ext cx="8229600" cy="263048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pt-BR" sz="2400" smtClean="0">
                <a:latin typeface="Consolas" pitchFamily="49" charset="0"/>
              </a:rPr>
              <a:t>list.Insert(0, 12);</a:t>
            </a:r>
          </a:p>
          <a:p>
            <a:pPr eaLnBrk="1" hangingPunct="1">
              <a:buFont typeface="Wingdings" pitchFamily="2" charset="2"/>
              <a:buNone/>
            </a:pPr>
            <a:r>
              <a:rPr lang="pt-BR" sz="2400" smtClean="0">
                <a:latin typeface="Consolas" pitchFamily="49" charset="0"/>
              </a:rPr>
              <a:t>list.Insert(1, 32);</a:t>
            </a:r>
          </a:p>
          <a:p>
            <a:pPr eaLnBrk="1" hangingPunct="1">
              <a:buFont typeface="Wingdings" pitchFamily="2" charset="2"/>
              <a:buNone/>
            </a:pPr>
            <a:r>
              <a:rPr lang="pt-BR" sz="2400" smtClean="0">
                <a:latin typeface="Consolas" pitchFamily="49" charset="0"/>
              </a:rPr>
              <a:t>list.Insert(1, 50);</a:t>
            </a:r>
          </a:p>
          <a:p>
            <a:pPr eaLnBrk="1" hangingPunct="1">
              <a:buFont typeface="Wingdings" pitchFamily="2" charset="2"/>
              <a:buNone/>
            </a:pPr>
            <a:r>
              <a:rPr lang="pt-BR" sz="2400" smtClean="0">
                <a:latin typeface="Consolas" pitchFamily="49" charset="0"/>
              </a:rPr>
              <a:t>list.Insert(3, 44);</a:t>
            </a:r>
          </a:p>
          <a:p>
            <a:pPr eaLnBrk="1" hangingPunct="1">
              <a:buFont typeface="Wingdings" pitchFamily="2" charset="2"/>
              <a:buNone/>
            </a:pPr>
            <a:r>
              <a:rPr lang="pt-BR" sz="2400" smtClean="0">
                <a:latin typeface="Consolas" pitchFamily="49" charset="0"/>
              </a:rPr>
              <a:t>List.Insert(10,100);  // Funciona ?</a:t>
            </a: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1692275" y="2420938"/>
            <a:ext cx="935038" cy="10795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pt-BR" sz="6000">
                <a:effectLst/>
                <a:latin typeface="Arial" pitchFamily="34" charset="0"/>
              </a:rPr>
              <a:t>12</a:t>
            </a:r>
          </a:p>
        </p:txBody>
      </p:sp>
      <p:sp>
        <p:nvSpPr>
          <p:cNvPr id="29702" name="Text Box 6"/>
          <p:cNvSpPr txBox="1">
            <a:spLocks noChangeArrowheads="1"/>
          </p:cNvSpPr>
          <p:nvPr/>
        </p:nvSpPr>
        <p:spPr bwMode="auto">
          <a:xfrm>
            <a:off x="179388" y="2636838"/>
            <a:ext cx="13684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pt-BR" sz="4000">
                <a:effectLst/>
                <a:latin typeface="Arial" pitchFamily="34" charset="0"/>
              </a:rPr>
              <a:t>list</a:t>
            </a:r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3348038" y="2420938"/>
            <a:ext cx="935037" cy="10795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pt-BR" sz="5400">
                <a:effectLst/>
                <a:latin typeface="Arial" pitchFamily="34" charset="0"/>
              </a:rPr>
              <a:t>32</a:t>
            </a:r>
          </a:p>
        </p:txBody>
      </p:sp>
      <p:cxnSp>
        <p:nvCxnSpPr>
          <p:cNvPr id="29705" name="AutoShape 9"/>
          <p:cNvCxnSpPr>
            <a:cxnSpLocks noChangeShapeType="1"/>
            <a:stCxn id="29700" idx="3"/>
            <a:endCxn id="29703" idx="1"/>
          </p:cNvCxnSpPr>
          <p:nvPr/>
        </p:nvCxnSpPr>
        <p:spPr bwMode="auto">
          <a:xfrm>
            <a:off x="2627313" y="2960688"/>
            <a:ext cx="7207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3"/>
          <p:cNvSpPr>
            <a:spLocks noGrp="1" noChangeArrowheads="1"/>
          </p:cNvSpPr>
          <p:nvPr>
            <p:ph type="title"/>
          </p:nvPr>
        </p:nvSpPr>
        <p:spPr>
          <a:xfrm>
            <a:off x="457200" y="285750"/>
            <a:ext cx="8186738" cy="1139825"/>
          </a:xfrm>
        </p:spPr>
        <p:txBody>
          <a:bodyPr/>
          <a:lstStyle/>
          <a:p>
            <a:pPr eaLnBrk="1" hangingPunct="1"/>
            <a:r>
              <a:rPr lang="pt-BR" sz="3200" dirty="0" smtClean="0"/>
              <a:t>Método Insert()</a:t>
            </a: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1692275" y="2420938"/>
            <a:ext cx="935038" cy="10795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pt-BR" sz="6000">
                <a:effectLst/>
                <a:latin typeface="Arial" pitchFamily="34" charset="0"/>
              </a:rPr>
              <a:t>12</a:t>
            </a:r>
          </a:p>
        </p:txBody>
      </p:sp>
      <p:sp>
        <p:nvSpPr>
          <p:cNvPr id="826375" name="Rectangle 7"/>
          <p:cNvSpPr>
            <a:spLocks noChangeArrowheads="1"/>
          </p:cNvSpPr>
          <p:nvPr/>
        </p:nvSpPr>
        <p:spPr bwMode="auto">
          <a:xfrm>
            <a:off x="4859338" y="2420938"/>
            <a:ext cx="935037" cy="10795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pt-BR" sz="5400">
                <a:effectLst/>
                <a:latin typeface="Arial" pitchFamily="34" charset="0"/>
              </a:rPr>
              <a:t>32</a:t>
            </a:r>
          </a:p>
        </p:txBody>
      </p:sp>
      <p:cxnSp>
        <p:nvCxnSpPr>
          <p:cNvPr id="826377" name="AutoShape 9"/>
          <p:cNvCxnSpPr>
            <a:cxnSpLocks noChangeShapeType="1"/>
            <a:stCxn id="826378" idx="3"/>
            <a:endCxn id="826375" idx="1"/>
          </p:cNvCxnSpPr>
          <p:nvPr/>
        </p:nvCxnSpPr>
        <p:spPr bwMode="auto">
          <a:xfrm>
            <a:off x="4284663" y="2960688"/>
            <a:ext cx="57467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826378" name="Rectangle 10"/>
          <p:cNvSpPr>
            <a:spLocks noChangeArrowheads="1"/>
          </p:cNvSpPr>
          <p:nvPr/>
        </p:nvSpPr>
        <p:spPr bwMode="auto">
          <a:xfrm>
            <a:off x="3349625" y="2420938"/>
            <a:ext cx="935038" cy="10795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pt-BR" sz="6000">
                <a:effectLst/>
                <a:latin typeface="Arial" pitchFamily="34" charset="0"/>
              </a:rPr>
              <a:t>50</a:t>
            </a:r>
          </a:p>
        </p:txBody>
      </p:sp>
      <p:cxnSp>
        <p:nvCxnSpPr>
          <p:cNvPr id="826380" name="AutoShape 12"/>
          <p:cNvCxnSpPr>
            <a:cxnSpLocks noChangeShapeType="1"/>
            <a:stCxn id="30724" idx="3"/>
            <a:endCxn id="826378" idx="1"/>
          </p:cNvCxnSpPr>
          <p:nvPr/>
        </p:nvCxnSpPr>
        <p:spPr bwMode="auto">
          <a:xfrm>
            <a:off x="2627313" y="2960688"/>
            <a:ext cx="722312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0733" name="Rectangle 11"/>
          <p:cNvSpPr>
            <a:spLocks noChangeArrowheads="1"/>
          </p:cNvSpPr>
          <p:nvPr/>
        </p:nvSpPr>
        <p:spPr bwMode="auto">
          <a:xfrm>
            <a:off x="457200" y="3500438"/>
            <a:ext cx="8229600" cy="2630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rgbClr val="92C368"/>
              </a:buClr>
              <a:buSzPct val="65000"/>
              <a:buFont typeface="Wingdings" pitchFamily="2" charset="2"/>
              <a:buNone/>
            </a:pPr>
            <a:r>
              <a:rPr lang="pt-BR" sz="2400">
                <a:effectLst/>
                <a:latin typeface="Consolas" pitchFamily="49" charset="0"/>
              </a:rPr>
              <a:t>list.Insert(0, 12);</a:t>
            </a:r>
          </a:p>
          <a:p>
            <a:pPr marL="342900" indent="-342900" algn="l">
              <a:spcBef>
                <a:spcPct val="20000"/>
              </a:spcBef>
              <a:buClr>
                <a:srgbClr val="92C368"/>
              </a:buClr>
              <a:buSzPct val="65000"/>
              <a:buFont typeface="Wingdings" pitchFamily="2" charset="2"/>
              <a:buNone/>
            </a:pPr>
            <a:r>
              <a:rPr lang="pt-BR" sz="2400">
                <a:effectLst/>
                <a:latin typeface="Consolas" pitchFamily="49" charset="0"/>
              </a:rPr>
              <a:t>list.Insert(1, 32);</a:t>
            </a:r>
          </a:p>
          <a:p>
            <a:pPr marL="342900" indent="-342900" algn="l">
              <a:spcBef>
                <a:spcPct val="20000"/>
              </a:spcBef>
              <a:buClr>
                <a:srgbClr val="92C368"/>
              </a:buClr>
              <a:buSzPct val="65000"/>
              <a:buFont typeface="Wingdings" pitchFamily="2" charset="2"/>
              <a:buNone/>
            </a:pPr>
            <a:r>
              <a:rPr lang="pt-BR" sz="2400">
                <a:effectLst/>
                <a:latin typeface="Consolas" pitchFamily="49" charset="0"/>
              </a:rPr>
              <a:t>list.Insert(1, 50);</a:t>
            </a:r>
          </a:p>
          <a:p>
            <a:pPr marL="342900" indent="-342900" algn="l">
              <a:spcBef>
                <a:spcPct val="20000"/>
              </a:spcBef>
              <a:buClr>
                <a:srgbClr val="92C368"/>
              </a:buClr>
              <a:buSzPct val="65000"/>
              <a:buFont typeface="Wingdings" pitchFamily="2" charset="2"/>
              <a:buNone/>
            </a:pPr>
            <a:r>
              <a:rPr lang="pt-BR" sz="2400">
                <a:effectLst/>
                <a:latin typeface="Consolas" pitchFamily="49" charset="0"/>
              </a:rPr>
              <a:t>list.Insert(3, 44);</a:t>
            </a:r>
          </a:p>
          <a:p>
            <a:pPr marL="342900" indent="-342900" algn="l">
              <a:spcBef>
                <a:spcPct val="20000"/>
              </a:spcBef>
              <a:buClr>
                <a:srgbClr val="92C368"/>
              </a:buClr>
              <a:buSzPct val="65000"/>
              <a:buFont typeface="Wingdings" pitchFamily="2" charset="2"/>
              <a:buNone/>
            </a:pPr>
            <a:r>
              <a:rPr lang="pt-BR" sz="2400">
                <a:effectLst/>
                <a:latin typeface="Consolas" pitchFamily="49" charset="0"/>
              </a:rPr>
              <a:t>List.Insert(10,100);  // Funciona ?</a:t>
            </a:r>
          </a:p>
        </p:txBody>
      </p:sp>
      <p:sp>
        <p:nvSpPr>
          <p:cNvPr id="30734" name="Text Box 6"/>
          <p:cNvSpPr txBox="1">
            <a:spLocks noChangeArrowheads="1"/>
          </p:cNvSpPr>
          <p:nvPr/>
        </p:nvSpPr>
        <p:spPr bwMode="auto">
          <a:xfrm>
            <a:off x="179388" y="2636838"/>
            <a:ext cx="13684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pt-BR" sz="4000">
                <a:effectLst/>
                <a:latin typeface="Arial" pitchFamily="34" charset="0"/>
              </a:rPr>
              <a:t>list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26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826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6378" grpId="0" animBg="1" autoUpdateAnimBg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6"/>
          <p:cNvSpPr>
            <a:spLocks noGrp="1" noChangeArrowheads="1"/>
          </p:cNvSpPr>
          <p:nvPr>
            <p:ph type="title"/>
          </p:nvPr>
        </p:nvSpPr>
        <p:spPr>
          <a:xfrm>
            <a:off x="457200" y="285750"/>
            <a:ext cx="8186738" cy="1139825"/>
          </a:xfrm>
        </p:spPr>
        <p:txBody>
          <a:bodyPr/>
          <a:lstStyle/>
          <a:p>
            <a:pPr eaLnBrk="1" hangingPunct="1"/>
            <a:r>
              <a:rPr lang="pt-BR" sz="3200" dirty="0" smtClean="0"/>
              <a:t>Método Insert()</a:t>
            </a:r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1692275" y="2420938"/>
            <a:ext cx="935038" cy="10795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pt-BR" sz="6000">
                <a:effectLst/>
                <a:latin typeface="Arial" pitchFamily="34" charset="0"/>
              </a:rPr>
              <a:t>12</a:t>
            </a:r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4930775" y="2420938"/>
            <a:ext cx="935038" cy="10795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pt-BR" sz="5400">
                <a:effectLst/>
                <a:latin typeface="Arial" pitchFamily="34" charset="0"/>
              </a:rPr>
              <a:t>32</a:t>
            </a:r>
          </a:p>
        </p:txBody>
      </p:sp>
      <p:cxnSp>
        <p:nvCxnSpPr>
          <p:cNvPr id="31753" name="AutoShape 9"/>
          <p:cNvCxnSpPr>
            <a:cxnSpLocks noChangeShapeType="1"/>
            <a:stCxn id="31754" idx="3"/>
            <a:endCxn id="31751" idx="1"/>
          </p:cNvCxnSpPr>
          <p:nvPr/>
        </p:nvCxnSpPr>
        <p:spPr bwMode="auto">
          <a:xfrm>
            <a:off x="4284663" y="2960688"/>
            <a:ext cx="646112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1754" name="Rectangle 10"/>
          <p:cNvSpPr>
            <a:spLocks noChangeArrowheads="1"/>
          </p:cNvSpPr>
          <p:nvPr/>
        </p:nvSpPr>
        <p:spPr bwMode="auto">
          <a:xfrm>
            <a:off x="3349625" y="2420938"/>
            <a:ext cx="935038" cy="10795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pt-BR" sz="6000">
                <a:effectLst/>
                <a:latin typeface="Arial" pitchFamily="34" charset="0"/>
              </a:rPr>
              <a:t>50</a:t>
            </a:r>
          </a:p>
        </p:txBody>
      </p:sp>
      <p:cxnSp>
        <p:nvCxnSpPr>
          <p:cNvPr id="31756" name="AutoShape 12"/>
          <p:cNvCxnSpPr>
            <a:cxnSpLocks noChangeShapeType="1"/>
            <a:stCxn id="31748" idx="3"/>
            <a:endCxn id="31754" idx="1"/>
          </p:cNvCxnSpPr>
          <p:nvPr/>
        </p:nvCxnSpPr>
        <p:spPr bwMode="auto">
          <a:xfrm>
            <a:off x="2627313" y="2960688"/>
            <a:ext cx="722312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827405" name="Rectangle 13"/>
          <p:cNvSpPr>
            <a:spLocks noChangeArrowheads="1"/>
          </p:cNvSpPr>
          <p:nvPr/>
        </p:nvSpPr>
        <p:spPr bwMode="auto">
          <a:xfrm>
            <a:off x="6516688" y="2420938"/>
            <a:ext cx="935037" cy="10795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pt-BR" sz="5400">
                <a:effectLst/>
                <a:latin typeface="Arial" pitchFamily="34" charset="0"/>
              </a:rPr>
              <a:t>44</a:t>
            </a:r>
          </a:p>
        </p:txBody>
      </p:sp>
      <p:cxnSp>
        <p:nvCxnSpPr>
          <p:cNvPr id="827407" name="AutoShape 15"/>
          <p:cNvCxnSpPr>
            <a:cxnSpLocks noChangeShapeType="1"/>
            <a:endCxn id="827405" idx="1"/>
          </p:cNvCxnSpPr>
          <p:nvPr/>
        </p:nvCxnSpPr>
        <p:spPr bwMode="auto">
          <a:xfrm>
            <a:off x="5870575" y="2960688"/>
            <a:ext cx="64611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1760" name="Rectangle 11"/>
          <p:cNvSpPr>
            <a:spLocks noChangeArrowheads="1"/>
          </p:cNvSpPr>
          <p:nvPr/>
        </p:nvSpPr>
        <p:spPr bwMode="auto">
          <a:xfrm>
            <a:off x="457200" y="3500438"/>
            <a:ext cx="8229600" cy="2630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rgbClr val="92C368"/>
              </a:buClr>
              <a:buSzPct val="65000"/>
              <a:buFont typeface="Wingdings" pitchFamily="2" charset="2"/>
              <a:buNone/>
            </a:pPr>
            <a:r>
              <a:rPr lang="pt-BR" sz="2400">
                <a:effectLst/>
                <a:latin typeface="Consolas" pitchFamily="49" charset="0"/>
              </a:rPr>
              <a:t>list.Insert(0, 12);</a:t>
            </a:r>
          </a:p>
          <a:p>
            <a:pPr marL="342900" indent="-342900" algn="l">
              <a:spcBef>
                <a:spcPct val="20000"/>
              </a:spcBef>
              <a:buClr>
                <a:srgbClr val="92C368"/>
              </a:buClr>
              <a:buSzPct val="65000"/>
              <a:buFont typeface="Wingdings" pitchFamily="2" charset="2"/>
              <a:buNone/>
            </a:pPr>
            <a:r>
              <a:rPr lang="pt-BR" sz="2400">
                <a:effectLst/>
                <a:latin typeface="Consolas" pitchFamily="49" charset="0"/>
              </a:rPr>
              <a:t>list.Insert(1, 32);</a:t>
            </a:r>
          </a:p>
          <a:p>
            <a:pPr marL="342900" indent="-342900" algn="l">
              <a:spcBef>
                <a:spcPct val="20000"/>
              </a:spcBef>
              <a:buClr>
                <a:srgbClr val="92C368"/>
              </a:buClr>
              <a:buSzPct val="65000"/>
              <a:buFont typeface="Wingdings" pitchFamily="2" charset="2"/>
              <a:buNone/>
            </a:pPr>
            <a:r>
              <a:rPr lang="pt-BR" sz="2400">
                <a:effectLst/>
                <a:latin typeface="Consolas" pitchFamily="49" charset="0"/>
              </a:rPr>
              <a:t>list.Insert(1, 50);</a:t>
            </a:r>
          </a:p>
          <a:p>
            <a:pPr marL="342900" indent="-342900" algn="l">
              <a:spcBef>
                <a:spcPct val="20000"/>
              </a:spcBef>
              <a:buClr>
                <a:srgbClr val="92C368"/>
              </a:buClr>
              <a:buSzPct val="65000"/>
              <a:buFont typeface="Wingdings" pitchFamily="2" charset="2"/>
              <a:buNone/>
            </a:pPr>
            <a:r>
              <a:rPr lang="pt-BR" sz="2400">
                <a:effectLst/>
                <a:latin typeface="Consolas" pitchFamily="49" charset="0"/>
              </a:rPr>
              <a:t>list.Insert(3, 44);</a:t>
            </a:r>
          </a:p>
          <a:p>
            <a:pPr marL="342900" indent="-342900" algn="l">
              <a:spcBef>
                <a:spcPct val="20000"/>
              </a:spcBef>
              <a:buClr>
                <a:srgbClr val="92C368"/>
              </a:buClr>
              <a:buSzPct val="65000"/>
              <a:buFont typeface="Wingdings" pitchFamily="2" charset="2"/>
              <a:buNone/>
            </a:pPr>
            <a:r>
              <a:rPr lang="pt-BR" sz="2400">
                <a:effectLst/>
                <a:latin typeface="Consolas" pitchFamily="49" charset="0"/>
              </a:rPr>
              <a:t>List.Insert(10,100);  // Funciona ?</a:t>
            </a:r>
          </a:p>
        </p:txBody>
      </p:sp>
      <p:sp>
        <p:nvSpPr>
          <p:cNvPr id="31761" name="Text Box 6"/>
          <p:cNvSpPr txBox="1">
            <a:spLocks noChangeArrowheads="1"/>
          </p:cNvSpPr>
          <p:nvPr/>
        </p:nvSpPr>
        <p:spPr bwMode="auto">
          <a:xfrm>
            <a:off x="179388" y="2636838"/>
            <a:ext cx="13684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pt-BR" sz="4000">
                <a:effectLst/>
                <a:latin typeface="Arial" pitchFamily="34" charset="0"/>
              </a:rPr>
              <a:t>list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27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827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7405" grpId="0" animBg="1" autoUpdateAnimBg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9"/>
          <p:cNvSpPr>
            <a:spLocks noGrp="1" noChangeArrowheads="1"/>
          </p:cNvSpPr>
          <p:nvPr>
            <p:ph type="title"/>
          </p:nvPr>
        </p:nvSpPr>
        <p:spPr>
          <a:xfrm>
            <a:off x="457200" y="285750"/>
            <a:ext cx="8186738" cy="1139825"/>
          </a:xfrm>
        </p:spPr>
        <p:txBody>
          <a:bodyPr/>
          <a:lstStyle/>
          <a:p>
            <a:pPr eaLnBrk="1" hangingPunct="1"/>
            <a:r>
              <a:rPr lang="pt-BR" sz="3200" dirty="0" smtClean="0"/>
              <a:t>Método Insert()</a:t>
            </a:r>
          </a:p>
        </p:txBody>
      </p:sp>
      <p:sp>
        <p:nvSpPr>
          <p:cNvPr id="32787" name="Rectangle 11"/>
          <p:cNvSpPr>
            <a:spLocks noChangeArrowheads="1"/>
          </p:cNvSpPr>
          <p:nvPr/>
        </p:nvSpPr>
        <p:spPr bwMode="auto">
          <a:xfrm>
            <a:off x="457200" y="3500438"/>
            <a:ext cx="8229600" cy="2630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rgbClr val="92C368"/>
              </a:buClr>
              <a:buSzPct val="65000"/>
              <a:buFont typeface="Wingdings" pitchFamily="2" charset="2"/>
              <a:buNone/>
            </a:pPr>
            <a:r>
              <a:rPr lang="pt-BR" sz="2400">
                <a:effectLst/>
                <a:latin typeface="Consolas" pitchFamily="49" charset="0"/>
              </a:rPr>
              <a:t>list.Insert(0, 12);</a:t>
            </a:r>
          </a:p>
          <a:p>
            <a:pPr marL="342900" indent="-342900" algn="l">
              <a:spcBef>
                <a:spcPct val="20000"/>
              </a:spcBef>
              <a:buClr>
                <a:srgbClr val="92C368"/>
              </a:buClr>
              <a:buSzPct val="65000"/>
              <a:buFont typeface="Wingdings" pitchFamily="2" charset="2"/>
              <a:buNone/>
            </a:pPr>
            <a:r>
              <a:rPr lang="pt-BR" sz="2400">
                <a:effectLst/>
                <a:latin typeface="Consolas" pitchFamily="49" charset="0"/>
              </a:rPr>
              <a:t>list.Insert(1, 32);</a:t>
            </a:r>
          </a:p>
          <a:p>
            <a:pPr marL="342900" indent="-342900" algn="l">
              <a:spcBef>
                <a:spcPct val="20000"/>
              </a:spcBef>
              <a:buClr>
                <a:srgbClr val="92C368"/>
              </a:buClr>
              <a:buSzPct val="65000"/>
              <a:buFont typeface="Wingdings" pitchFamily="2" charset="2"/>
              <a:buNone/>
            </a:pPr>
            <a:r>
              <a:rPr lang="pt-BR" sz="2400">
                <a:effectLst/>
                <a:latin typeface="Consolas" pitchFamily="49" charset="0"/>
              </a:rPr>
              <a:t>list.Insert(1, 50);</a:t>
            </a:r>
          </a:p>
          <a:p>
            <a:pPr marL="342900" indent="-342900" algn="l">
              <a:spcBef>
                <a:spcPct val="20000"/>
              </a:spcBef>
              <a:buClr>
                <a:srgbClr val="92C368"/>
              </a:buClr>
              <a:buSzPct val="65000"/>
              <a:buFont typeface="Wingdings" pitchFamily="2" charset="2"/>
              <a:buNone/>
            </a:pPr>
            <a:r>
              <a:rPr lang="pt-BR" sz="2400">
                <a:effectLst/>
                <a:latin typeface="Consolas" pitchFamily="49" charset="0"/>
              </a:rPr>
              <a:t>list.Insert(3, 44);</a:t>
            </a:r>
          </a:p>
          <a:p>
            <a:pPr marL="342900" indent="-342900" algn="l">
              <a:spcBef>
                <a:spcPct val="20000"/>
              </a:spcBef>
              <a:buClr>
                <a:srgbClr val="92C368"/>
              </a:buClr>
              <a:buSzPct val="65000"/>
              <a:buFont typeface="Wingdings" pitchFamily="2" charset="2"/>
              <a:buNone/>
            </a:pPr>
            <a:r>
              <a:rPr lang="pt-BR" sz="2400">
                <a:effectLst/>
                <a:latin typeface="Consolas" pitchFamily="49" charset="0"/>
              </a:rPr>
              <a:t>List.Insert(10,100);  // Funciona ?</a:t>
            </a:r>
          </a:p>
        </p:txBody>
      </p:sp>
      <p:sp>
        <p:nvSpPr>
          <p:cNvPr id="32788" name="Text Box 6"/>
          <p:cNvSpPr txBox="1">
            <a:spLocks noChangeArrowheads="1"/>
          </p:cNvSpPr>
          <p:nvPr/>
        </p:nvSpPr>
        <p:spPr bwMode="auto">
          <a:xfrm>
            <a:off x="179388" y="2636838"/>
            <a:ext cx="13684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pt-BR" sz="4000">
                <a:effectLst/>
                <a:latin typeface="Arial" pitchFamily="34" charset="0"/>
              </a:rPr>
              <a:t>list</a:t>
            </a:r>
          </a:p>
        </p:txBody>
      </p:sp>
      <p:sp>
        <p:nvSpPr>
          <p:cNvPr id="32789" name="Rectangle 4"/>
          <p:cNvSpPr>
            <a:spLocks noChangeArrowheads="1"/>
          </p:cNvSpPr>
          <p:nvPr/>
        </p:nvSpPr>
        <p:spPr bwMode="auto">
          <a:xfrm>
            <a:off x="1692275" y="2420938"/>
            <a:ext cx="935038" cy="10795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pt-BR" sz="6000">
                <a:effectLst/>
                <a:latin typeface="Arial" pitchFamily="34" charset="0"/>
              </a:rPr>
              <a:t>12</a:t>
            </a:r>
          </a:p>
        </p:txBody>
      </p:sp>
      <p:sp>
        <p:nvSpPr>
          <p:cNvPr id="32790" name="Rectangle 7"/>
          <p:cNvSpPr>
            <a:spLocks noChangeArrowheads="1"/>
          </p:cNvSpPr>
          <p:nvPr/>
        </p:nvSpPr>
        <p:spPr bwMode="auto">
          <a:xfrm>
            <a:off x="4930775" y="2420938"/>
            <a:ext cx="935038" cy="10795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pt-BR" sz="5400">
                <a:effectLst/>
                <a:latin typeface="Arial" pitchFamily="34" charset="0"/>
              </a:rPr>
              <a:t>32</a:t>
            </a:r>
          </a:p>
        </p:txBody>
      </p:sp>
      <p:cxnSp>
        <p:nvCxnSpPr>
          <p:cNvPr id="32791" name="AutoShape 9"/>
          <p:cNvCxnSpPr>
            <a:cxnSpLocks noChangeShapeType="1"/>
            <a:stCxn id="32792" idx="3"/>
            <a:endCxn id="32790" idx="1"/>
          </p:cNvCxnSpPr>
          <p:nvPr/>
        </p:nvCxnSpPr>
        <p:spPr bwMode="auto">
          <a:xfrm>
            <a:off x="4284663" y="2960688"/>
            <a:ext cx="646112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2792" name="Rectangle 10"/>
          <p:cNvSpPr>
            <a:spLocks noChangeArrowheads="1"/>
          </p:cNvSpPr>
          <p:nvPr/>
        </p:nvSpPr>
        <p:spPr bwMode="auto">
          <a:xfrm>
            <a:off x="3349625" y="2420938"/>
            <a:ext cx="935038" cy="10795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pt-BR" sz="6000">
                <a:effectLst/>
                <a:latin typeface="Arial" pitchFamily="34" charset="0"/>
              </a:rPr>
              <a:t>50</a:t>
            </a:r>
          </a:p>
        </p:txBody>
      </p:sp>
      <p:cxnSp>
        <p:nvCxnSpPr>
          <p:cNvPr id="32793" name="AutoShape 12"/>
          <p:cNvCxnSpPr>
            <a:cxnSpLocks noChangeShapeType="1"/>
            <a:stCxn id="32789" idx="3"/>
            <a:endCxn id="32792" idx="1"/>
          </p:cNvCxnSpPr>
          <p:nvPr/>
        </p:nvCxnSpPr>
        <p:spPr bwMode="auto">
          <a:xfrm>
            <a:off x="2627313" y="2960688"/>
            <a:ext cx="722312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827405" name="Rectangle 13"/>
          <p:cNvSpPr>
            <a:spLocks noChangeArrowheads="1"/>
          </p:cNvSpPr>
          <p:nvPr/>
        </p:nvSpPr>
        <p:spPr bwMode="auto">
          <a:xfrm>
            <a:off x="6516688" y="2420938"/>
            <a:ext cx="935037" cy="10795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pt-BR" sz="5400">
                <a:effectLst/>
                <a:latin typeface="Arial" pitchFamily="34" charset="0"/>
              </a:rPr>
              <a:t>44</a:t>
            </a:r>
          </a:p>
        </p:txBody>
      </p:sp>
      <p:cxnSp>
        <p:nvCxnSpPr>
          <p:cNvPr id="827407" name="AutoShape 15"/>
          <p:cNvCxnSpPr>
            <a:cxnSpLocks noChangeShapeType="1"/>
            <a:endCxn id="827405" idx="1"/>
          </p:cNvCxnSpPr>
          <p:nvPr/>
        </p:nvCxnSpPr>
        <p:spPr bwMode="auto">
          <a:xfrm>
            <a:off x="5870575" y="2960688"/>
            <a:ext cx="64611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pic>
        <p:nvPicPr>
          <p:cNvPr id="829459" name="Picture 19" descr="Ex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2819400"/>
            <a:ext cx="7038975" cy="253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27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2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827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7405" grpId="0" animBg="1" autoUpdateAnimBg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85750"/>
            <a:ext cx="8186738" cy="1139825"/>
          </a:xfrm>
        </p:spPr>
        <p:txBody>
          <a:bodyPr/>
          <a:lstStyle/>
          <a:p>
            <a:pPr eaLnBrk="1" hangingPunct="1"/>
            <a:r>
              <a:rPr lang="pt-BR" sz="3200" dirty="0" smtClean="0"/>
              <a:t>List</a:t>
            </a:r>
            <a:endParaRPr lang="pt-BR" dirty="0" smtClean="0"/>
          </a:p>
        </p:txBody>
      </p:sp>
      <p:sp>
        <p:nvSpPr>
          <p:cNvPr id="34819" name="Rectangle 6"/>
          <p:cNvSpPr>
            <a:spLocks noGrp="1" noChangeArrowheads="1"/>
          </p:cNvSpPr>
          <p:nvPr>
            <p:ph idx="1"/>
          </p:nvPr>
        </p:nvSpPr>
        <p:spPr>
          <a:xfrm>
            <a:off x="357158" y="1823730"/>
            <a:ext cx="8043890" cy="3748410"/>
          </a:xfrm>
        </p:spPr>
        <p:txBody>
          <a:bodyPr/>
          <a:lstStyle/>
          <a:p>
            <a:pPr eaLnBrk="1" hangingPunct="1"/>
            <a:r>
              <a:rPr lang="pt-BR" dirty="0" smtClean="0"/>
              <a:t>Ou utilize a maneira mais simples, via </a:t>
            </a:r>
            <a:r>
              <a:rPr lang="pt-BR" i="1" dirty="0" smtClean="0"/>
              <a:t>index</a:t>
            </a:r>
            <a:r>
              <a:rPr lang="pt-BR" dirty="0" smtClean="0"/>
              <a:t>:</a:t>
            </a:r>
          </a:p>
          <a:p>
            <a:pPr eaLnBrk="1" hangingPunct="1"/>
            <a:endParaRPr lang="pt-BR" dirty="0" smtClean="0"/>
          </a:p>
          <a:p>
            <a:pPr eaLnBrk="1" hangingPunct="1"/>
            <a:endParaRPr lang="pt-BR" dirty="0" smtClean="0"/>
          </a:p>
          <a:p>
            <a:pPr eaLnBrk="1" hangingPunct="1"/>
            <a:endParaRPr lang="pt-BR" dirty="0" smtClean="0"/>
          </a:p>
          <a:p>
            <a:pPr eaLnBrk="1" hangingPunct="1"/>
            <a:r>
              <a:rPr lang="pt-BR" dirty="0" smtClean="0"/>
              <a:t>Para a remoção de itens existem três métodos, o Remove(int item), o RemoveAt(int index) e o RemoveRange(int ini, int fim).</a:t>
            </a:r>
          </a:p>
        </p:txBody>
      </p:sp>
      <p:sp>
        <p:nvSpPr>
          <p:cNvPr id="34820" name="Rectangle 7"/>
          <p:cNvSpPr>
            <a:spLocks noChangeArrowheads="1"/>
          </p:cNvSpPr>
          <p:nvPr/>
        </p:nvSpPr>
        <p:spPr bwMode="auto">
          <a:xfrm>
            <a:off x="500062" y="2564904"/>
            <a:ext cx="7643837" cy="8509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l">
              <a:buClr>
                <a:schemeClr val="bg1"/>
              </a:buClr>
              <a:buSzPct val="65000"/>
            </a:pPr>
            <a:r>
              <a:rPr lang="en-US" sz="2400" dirty="0">
                <a:effectLst/>
                <a:latin typeface="Consolas" pitchFamily="49" charset="0"/>
              </a:rPr>
              <a:t>List&lt;</a:t>
            </a:r>
            <a:r>
              <a:rPr lang="en-US" sz="2400" b="1" dirty="0" err="1">
                <a:effectLst/>
                <a:latin typeface="Consolas" pitchFamily="49" charset="0"/>
              </a:rPr>
              <a:t>int</a:t>
            </a:r>
            <a:r>
              <a:rPr lang="en-US" sz="2400" dirty="0">
                <a:effectLst/>
                <a:latin typeface="Consolas" pitchFamily="49" charset="0"/>
              </a:rPr>
              <a:t>&gt; list = </a:t>
            </a:r>
            <a:r>
              <a:rPr lang="en-US" sz="2400" b="1" dirty="0">
                <a:effectLst/>
                <a:latin typeface="Consolas" pitchFamily="49" charset="0"/>
              </a:rPr>
              <a:t>new</a:t>
            </a:r>
            <a:r>
              <a:rPr lang="en-US" sz="2400" dirty="0">
                <a:effectLst/>
                <a:latin typeface="Consolas" pitchFamily="49" charset="0"/>
              </a:rPr>
              <a:t> List&lt;</a:t>
            </a:r>
            <a:r>
              <a:rPr lang="en-US" sz="2400" dirty="0" err="1">
                <a:effectLst/>
                <a:latin typeface="Consolas" pitchFamily="49" charset="0"/>
              </a:rPr>
              <a:t>int</a:t>
            </a:r>
            <a:r>
              <a:rPr lang="en-US" sz="2400" dirty="0">
                <a:effectLst/>
                <a:latin typeface="Consolas" pitchFamily="49" charset="0"/>
              </a:rPr>
              <a:t>&gt;();</a:t>
            </a:r>
          </a:p>
          <a:p>
            <a:pPr marL="342900" indent="-342900" algn="l">
              <a:buClr>
                <a:schemeClr val="bg1"/>
              </a:buClr>
              <a:buSzPct val="65000"/>
            </a:pPr>
            <a:r>
              <a:rPr lang="pt-BR" sz="2400" dirty="0">
                <a:effectLst/>
                <a:latin typeface="Consolas" pitchFamily="49" charset="0"/>
              </a:rPr>
              <a:t>list[3] = 17;</a:t>
            </a:r>
            <a:endParaRPr lang="en-US" sz="2400" dirty="0">
              <a:effectLst/>
              <a:latin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85750"/>
            <a:ext cx="8186738" cy="1139825"/>
          </a:xfrm>
        </p:spPr>
        <p:txBody>
          <a:bodyPr/>
          <a:lstStyle/>
          <a:p>
            <a:pPr eaLnBrk="1" hangingPunct="1"/>
            <a:r>
              <a:rPr lang="pt-BR" sz="3200" dirty="0" smtClean="0"/>
              <a:t>List</a:t>
            </a:r>
          </a:p>
        </p:txBody>
      </p:sp>
      <p:sp>
        <p:nvSpPr>
          <p:cNvPr id="37891" name="Rectangle 5"/>
          <p:cNvSpPr>
            <a:spLocks noGrp="1" noChangeArrowheads="1"/>
          </p:cNvSpPr>
          <p:nvPr>
            <p:ph idx="1"/>
          </p:nvPr>
        </p:nvSpPr>
        <p:spPr>
          <a:xfrm>
            <a:off x="457200" y="1722457"/>
            <a:ext cx="8115328" cy="4492625"/>
          </a:xfrm>
        </p:spPr>
        <p:txBody>
          <a:bodyPr/>
          <a:lstStyle/>
          <a:p>
            <a:pPr eaLnBrk="1" hangingPunct="1"/>
            <a:r>
              <a:rPr lang="pt-BR" dirty="0" smtClean="0"/>
              <a:t>Existem ainda outros métodos que podem ser úteis:</a:t>
            </a:r>
          </a:p>
          <a:p>
            <a:pPr lvl="1" algn="just" eaLnBrk="1" hangingPunct="1"/>
            <a:r>
              <a:rPr lang="pt-BR" sz="2000" dirty="0" smtClean="0"/>
              <a:t>IndexOf(object item), que retorna o índice do objeto passado como parâmetro;</a:t>
            </a:r>
          </a:p>
          <a:p>
            <a:pPr lvl="1" algn="just" eaLnBrk="1" hangingPunct="1"/>
            <a:r>
              <a:rPr lang="pt-BR" sz="2000" dirty="0" smtClean="0"/>
              <a:t>Contains(object item), que verifica se o objeto existe na lista. Se existir, retorna True;</a:t>
            </a:r>
          </a:p>
          <a:p>
            <a:pPr lvl="1" algn="just" eaLnBrk="1" hangingPunct="1"/>
            <a:r>
              <a:rPr lang="pt-BR" sz="2000" dirty="0" smtClean="0"/>
              <a:t>Clear(), que apaga todos os itens da lista;</a:t>
            </a:r>
          </a:p>
          <a:p>
            <a:pPr lvl="1" algn="just" eaLnBrk="1" hangingPunct="1"/>
            <a:r>
              <a:rPr lang="pt-BR" sz="2000" dirty="0" smtClean="0"/>
              <a:t>Sort(), que ordena a lista;</a:t>
            </a:r>
          </a:p>
          <a:p>
            <a:pPr lvl="1" algn="just" eaLnBrk="1" hangingPunct="1"/>
            <a:r>
              <a:rPr lang="pt-BR" sz="2000" dirty="0" smtClean="0"/>
              <a:t>Count(), que retorna o número de itens na lista.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DICTIONARY&lt;K, V&gt;</a:t>
            </a:r>
            <a:endParaRPr lang="pt-BR" dirty="0"/>
          </a:p>
        </p:txBody>
      </p:sp>
      <p:sp>
        <p:nvSpPr>
          <p:cNvPr id="195587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Semelhante a List&lt;T&gt;, porem permite o uso de uma chave ‘K’ de um tipo predefinido, para referenciar um valor do tipo ‘V’.</a:t>
            </a:r>
          </a:p>
          <a:p>
            <a:pPr eaLnBrk="1" hangingPunct="1"/>
            <a:endParaRPr lang="pt-BR" smtClean="0"/>
          </a:p>
        </p:txBody>
      </p:sp>
      <p:sp>
        <p:nvSpPr>
          <p:cNvPr id="195588" name="Rectangle 4"/>
          <p:cNvSpPr>
            <a:spLocks noChangeArrowheads="1"/>
          </p:cNvSpPr>
          <p:nvPr/>
        </p:nvSpPr>
        <p:spPr bwMode="auto">
          <a:xfrm>
            <a:off x="214313" y="2357438"/>
            <a:ext cx="8358215" cy="2643187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pt-BR" sz="1600" b="1" dirty="0">
                <a:latin typeface="Courier New" pitchFamily="49" charset="0"/>
                <a:cs typeface="Courier New" pitchFamily="49" charset="0"/>
              </a:rPr>
              <a:t>Dictionary&lt;string, string&gt; dic = new Dictionary&lt;string, string&gt;();</a:t>
            </a:r>
          </a:p>
          <a:p>
            <a:r>
              <a:rPr lang="pt-BR" sz="1600" b="1" dirty="0">
                <a:latin typeface="Courier New" pitchFamily="49" charset="0"/>
                <a:cs typeface="Courier New" pitchFamily="49" charset="0"/>
              </a:rPr>
              <a:t>	//Instancia um dicionário string-string</a:t>
            </a:r>
          </a:p>
          <a:p>
            <a:endParaRPr lang="pt-BR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pt-BR" sz="1600" b="1" dirty="0">
                <a:latin typeface="Courier New" pitchFamily="49" charset="0"/>
                <a:cs typeface="Courier New" pitchFamily="49" charset="0"/>
              </a:rPr>
              <a:t>dic.Add(“Name”, “Nome”);</a:t>
            </a:r>
          </a:p>
          <a:p>
            <a:r>
              <a:rPr lang="pt-BR" sz="1600" b="1" dirty="0">
                <a:latin typeface="Courier New" pitchFamily="49" charset="0"/>
                <a:cs typeface="Courier New" pitchFamily="49" charset="0"/>
              </a:rPr>
              <a:t>dic.Add(“Day”, “Dia”);</a:t>
            </a:r>
          </a:p>
          <a:p>
            <a:endParaRPr lang="pt-BR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pt-BR" sz="1600" b="1" dirty="0">
                <a:latin typeface="Courier New" pitchFamily="49" charset="0"/>
                <a:cs typeface="Courier New" pitchFamily="49" charset="0"/>
              </a:rPr>
              <a:t>dic.Remove(“Day”);</a:t>
            </a:r>
          </a:p>
          <a:p>
            <a:endParaRPr lang="pt-BR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pt-BR" sz="1600" b="1" dirty="0">
                <a:latin typeface="Courier New" pitchFamily="49" charset="0"/>
                <a:cs typeface="Courier New" pitchFamily="49" charset="0"/>
              </a:rPr>
              <a:t>Response.Write(dic[“Name”]);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Laboratório 2.3.3</a:t>
            </a:r>
            <a:br>
              <a:rPr lang="pt-BR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Interfaces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eaLnBrk="1" hangingPunct="1">
              <a:lnSpc>
                <a:spcPct val="90000"/>
              </a:lnSpc>
            </a:pPr>
            <a:r>
              <a:rPr lang="pt-BR" sz="2600" dirty="0" smtClean="0"/>
              <a:t>Existem dois motivos básicos para fazer uso de interfaces: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400" dirty="0" smtClean="0"/>
              <a:t>Uma interface é como um contrato que determina o que deve fazer parte de suas classes derivadas;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400" dirty="0" smtClean="0"/>
              <a:t>Bibliotecas padronizadas de interfaces uniformizam a construção de projetos.</a:t>
            </a:r>
          </a:p>
          <a:p>
            <a:pPr eaLnBrk="1" hangingPunct="1">
              <a:lnSpc>
                <a:spcPct val="90000"/>
              </a:lnSpc>
            </a:pPr>
            <a:r>
              <a:rPr lang="pt-BR" sz="2600" dirty="0" smtClean="0"/>
              <a:t>Uma interface informa apenas quais são o nome, tipo de retorno e os parâmetros dos métodos.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600" dirty="0" smtClean="0"/>
              <a:t>A forma como os métodos são implementados não é preocupação da interface.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600" dirty="0" smtClean="0"/>
              <a:t>A interface representa o modo como você quer que um objeto seja usado.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Interfaces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BR" dirty="0" smtClean="0"/>
              <a:t>Declarando interfaces:</a:t>
            </a:r>
          </a:p>
          <a:p>
            <a:pPr lvl="1" eaLnBrk="1" hangingPunct="1"/>
            <a:r>
              <a:rPr lang="pt-BR" sz="2000" dirty="0" smtClean="0"/>
              <a:t>Uma interface é declarada de forma semelhante a uma classe</a:t>
            </a:r>
          </a:p>
          <a:p>
            <a:pPr lvl="1" eaLnBrk="1" hangingPunct="1"/>
            <a:r>
              <a:rPr lang="pt-BR" sz="2000" dirty="0" smtClean="0"/>
              <a:t>Utiliza-se a palavra-chave </a:t>
            </a:r>
            <a:r>
              <a:rPr lang="pt-BR" sz="2000" i="1" dirty="0" smtClean="0"/>
              <a:t>interface</a:t>
            </a:r>
            <a:r>
              <a:rPr lang="pt-BR" sz="2000" dirty="0" smtClean="0"/>
              <a:t> ao invés de </a:t>
            </a:r>
            <a:r>
              <a:rPr lang="pt-BR" sz="2000" i="1" dirty="0" err="1" smtClean="0"/>
              <a:t>class</a:t>
            </a:r>
            <a:endParaRPr lang="pt-BR" sz="2000" i="1" dirty="0" smtClean="0"/>
          </a:p>
          <a:p>
            <a:pPr lvl="1" eaLnBrk="1" hangingPunct="1"/>
            <a:r>
              <a:rPr lang="pt-BR" sz="2000" dirty="0" smtClean="0"/>
              <a:t>Em C#, interfaces podem conter métodos, propriedades, indexadores e eventos</a:t>
            </a:r>
          </a:p>
          <a:p>
            <a:pPr lvl="1" eaLnBrk="1" hangingPunct="1"/>
            <a:r>
              <a:rPr lang="pt-BR" sz="2000" dirty="0" smtClean="0"/>
              <a:t>Não é possível fornecer modificadores para os membros da interface</a:t>
            </a:r>
          </a:p>
          <a:p>
            <a:pPr lvl="2" eaLnBrk="1" hangingPunct="1"/>
            <a:r>
              <a:rPr lang="pt-BR" sz="2000" dirty="0" smtClean="0"/>
              <a:t>São implicitamente públicos e abstratos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Interfaces</a:t>
            </a:r>
            <a:endParaRPr lang="en-US" smtClean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dirty="0" smtClean="0"/>
              <a:t>Restrições importantes: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000" dirty="0" smtClean="0"/>
              <a:t>Uma interface não permite a presença de atributos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000" dirty="0" smtClean="0"/>
              <a:t>Uma interface não permite construtores</a:t>
            </a:r>
          </a:p>
          <a:p>
            <a:pPr lvl="2" eaLnBrk="1" hangingPunct="1">
              <a:lnSpc>
                <a:spcPct val="90000"/>
              </a:lnSpc>
            </a:pPr>
            <a:r>
              <a:rPr lang="pt-BR" sz="2000" dirty="0" smtClean="0"/>
              <a:t>Não é possível instanciar uma interface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000" dirty="0" smtClean="0"/>
              <a:t>Não é possível fornecer modificadores para os membros da interface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000" dirty="0" smtClean="0"/>
              <a:t>Não é possível aninhar declaração de tipos dentro de uma interface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000" dirty="0" smtClean="0"/>
              <a:t>Interfaces somente podem herdar de outras interfaces</a:t>
            </a: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Interfaces</a:t>
            </a:r>
            <a:endParaRPr lang="en-US" smtClean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Declarando uma interface:</a:t>
            </a:r>
            <a:endParaRPr lang="en-US" smtClean="0"/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571472" y="1571612"/>
            <a:ext cx="7929563" cy="1938338"/>
          </a:xfrm>
          <a:prstGeom prst="rect">
            <a:avLst/>
          </a:prstGeom>
          <a:solidFill>
            <a:schemeClr val="bg1"/>
          </a:solidFill>
          <a:ln w="28575">
            <a:solidFill>
              <a:srgbClr val="7BC4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279400" indent="-279400">
              <a:buClr>
                <a:schemeClr val="bg1"/>
              </a:buClr>
              <a:buSzPct val="65000"/>
            </a:pPr>
            <a:r>
              <a:rPr lang="en-US" sz="2400">
                <a:latin typeface="Consolas" pitchFamily="49" charset="0"/>
              </a:rPr>
              <a:t>interface IPilha {</a:t>
            </a:r>
          </a:p>
          <a:p>
            <a:pPr marL="279400" indent="-279400">
              <a:buClr>
                <a:schemeClr val="bg1"/>
              </a:buClr>
              <a:buSzPct val="65000"/>
            </a:pPr>
            <a:r>
              <a:rPr lang="pt-BR" sz="2400">
                <a:latin typeface="Consolas" pitchFamily="49" charset="0"/>
              </a:rPr>
              <a:t>	void Empilhar(object obj);</a:t>
            </a:r>
          </a:p>
          <a:p>
            <a:pPr marL="279400" indent="-279400">
              <a:buClr>
                <a:schemeClr val="bg1"/>
              </a:buClr>
              <a:buSzPct val="65000"/>
            </a:pPr>
            <a:r>
              <a:rPr lang="pt-BR" sz="2400">
                <a:latin typeface="Consolas" pitchFamily="49" charset="0"/>
              </a:rPr>
              <a:t>	object Desempilhar();</a:t>
            </a:r>
          </a:p>
          <a:p>
            <a:pPr marL="279400" indent="-279400">
              <a:buClr>
                <a:schemeClr val="bg1"/>
              </a:buClr>
              <a:buSzPct val="65000"/>
            </a:pPr>
            <a:r>
              <a:rPr lang="pt-BR" sz="2400">
                <a:latin typeface="Consolas" pitchFamily="49" charset="0"/>
              </a:rPr>
              <a:t>	object Topo{get;}</a:t>
            </a:r>
            <a:endParaRPr lang="en-US" sz="2400">
              <a:latin typeface="Consolas" pitchFamily="49" charset="0"/>
            </a:endParaRPr>
          </a:p>
          <a:p>
            <a:pPr marL="279400" indent="-279400">
              <a:buClr>
                <a:schemeClr val="bg1"/>
              </a:buClr>
              <a:buSzPct val="65000"/>
            </a:pPr>
            <a:r>
              <a:rPr lang="pt-BR" sz="2400">
                <a:latin typeface="Consolas" pitchFamily="49" charset="0"/>
              </a:rPr>
              <a:t>}</a:t>
            </a:r>
            <a:endParaRPr lang="en-US" sz="2400">
              <a:latin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Interfaces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z="2600" smtClean="0"/>
              <a:t>Implementando interfaces:</a:t>
            </a:r>
          </a:p>
          <a:p>
            <a:pPr lvl="1" eaLnBrk="1" hangingPunct="1"/>
            <a:r>
              <a:rPr lang="pt-BR" sz="2200" smtClean="0"/>
              <a:t>Como interfaces são compostas de métodos abstratos, esses métodos deverão ser implementados por alguma classe concreta</a:t>
            </a:r>
          </a:p>
          <a:p>
            <a:pPr lvl="1" eaLnBrk="1" hangingPunct="1"/>
            <a:r>
              <a:rPr lang="pt-BR" sz="2200" smtClean="0"/>
              <a:t>Logo, dizemos que uma interface é implementada por uma classe</a:t>
            </a:r>
          </a:p>
          <a:p>
            <a:pPr lvl="1" eaLnBrk="1" hangingPunct="1"/>
            <a:r>
              <a:rPr lang="pt-BR" sz="2200" smtClean="0"/>
              <a:t>Utiliza-se a mesma notação de herança</a:t>
            </a:r>
          </a:p>
          <a:p>
            <a:pPr lvl="1" eaLnBrk="1" hangingPunct="1"/>
            <a:r>
              <a:rPr lang="pt-BR" sz="2200" smtClean="0"/>
              <a:t>A classe deverá implementar todos os métodos listados na interface</a:t>
            </a:r>
          </a:p>
          <a:p>
            <a:pPr lvl="2" eaLnBrk="1" hangingPunct="1"/>
            <a:r>
              <a:rPr lang="pt-BR" sz="2000" smtClean="0"/>
              <a:t>A implementação deve ser pública, não estática e possuir a mesma assinatura</a:t>
            </a:r>
          </a:p>
          <a:p>
            <a:pPr lvl="1" eaLnBrk="1" hangingPunct="1"/>
            <a:r>
              <a:rPr lang="en-US" sz="2200" smtClean="0"/>
              <a:t>Uma classe pode implementar diversas interfaces</a:t>
            </a:r>
            <a:endParaRPr lang="pt-BR" sz="2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o">
  <a:themeElements>
    <a:clrScheme name="Executivo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4495</TotalTime>
  <Words>1836</Words>
  <Application>Microsoft Office PowerPoint</Application>
  <PresentationFormat>Apresentação na tela (4:3)</PresentationFormat>
  <Paragraphs>441</Paragraphs>
  <Slides>49</Slides>
  <Notes>25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49</vt:i4>
      </vt:variant>
    </vt:vector>
  </HeadingPairs>
  <TitlesOfParts>
    <vt:vector size="50" baseType="lpstr">
      <vt:lpstr>Executivo</vt:lpstr>
      <vt:lpstr>Apresentação do PowerPoint</vt:lpstr>
      <vt:lpstr>Orientação a Objeto parte II</vt:lpstr>
      <vt:lpstr>Aula III</vt:lpstr>
      <vt:lpstr>Interfaces</vt:lpstr>
      <vt:lpstr>Interfaces</vt:lpstr>
      <vt:lpstr>Interfaces</vt:lpstr>
      <vt:lpstr>Interfaces</vt:lpstr>
      <vt:lpstr>Interfaces</vt:lpstr>
      <vt:lpstr>Interfaces</vt:lpstr>
      <vt:lpstr>Interfaces</vt:lpstr>
      <vt:lpstr>Interfaces</vt:lpstr>
      <vt:lpstr>Interfaces</vt:lpstr>
      <vt:lpstr>Polimorfismo</vt:lpstr>
      <vt:lpstr>Polimorfismo</vt:lpstr>
      <vt:lpstr>Laboratório 2.3.1</vt:lpstr>
      <vt:lpstr>Interfaces do Framework</vt:lpstr>
      <vt:lpstr>Interfaces do Framework</vt:lpstr>
      <vt:lpstr>Interfaces do Framework</vt:lpstr>
      <vt:lpstr>Laboratório 2.3.2</vt:lpstr>
      <vt:lpstr>Estruturas</vt:lpstr>
      <vt:lpstr>Estruturas</vt:lpstr>
      <vt:lpstr>Estruturas</vt:lpstr>
      <vt:lpstr>Coleções </vt:lpstr>
      <vt:lpstr>Collections - Visão Geral</vt:lpstr>
      <vt:lpstr>Collections - Visão Geral</vt:lpstr>
      <vt:lpstr>Tipos Genéricos</vt:lpstr>
      <vt:lpstr>Tipos Genéricos</vt:lpstr>
      <vt:lpstr>Tipos Genéricos</vt:lpstr>
      <vt:lpstr>Coleções Genéricas</vt:lpstr>
      <vt:lpstr>Coleções Genéricas</vt:lpstr>
      <vt:lpstr>Coleções Genéricas</vt:lpstr>
      <vt:lpstr>List</vt:lpstr>
      <vt:lpstr>List</vt:lpstr>
      <vt:lpstr>List</vt:lpstr>
      <vt:lpstr>Método Add()</vt:lpstr>
      <vt:lpstr>Método Add()</vt:lpstr>
      <vt:lpstr>Método Add()</vt:lpstr>
      <vt:lpstr>Método Add()</vt:lpstr>
      <vt:lpstr> Método AddRange()</vt:lpstr>
      <vt:lpstr>List</vt:lpstr>
      <vt:lpstr>List</vt:lpstr>
      <vt:lpstr>Método Insert()</vt:lpstr>
      <vt:lpstr>Método Insert()</vt:lpstr>
      <vt:lpstr>Método Insert()</vt:lpstr>
      <vt:lpstr>Método Insert()</vt:lpstr>
      <vt:lpstr>List</vt:lpstr>
      <vt:lpstr>List</vt:lpstr>
      <vt:lpstr>DICTIONARY&lt;K, V&gt;</vt:lpstr>
      <vt:lpstr>Laboratório 2.3.3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sTUDENT TO business 2008/ii</dc:title>
  <dc:creator>paulop</dc:creator>
  <cp:lastModifiedBy>bruno.inojosa</cp:lastModifiedBy>
  <cp:revision>463</cp:revision>
  <dcterms:created xsi:type="dcterms:W3CDTF">2008-09-05T16:18:28Z</dcterms:created>
  <dcterms:modified xsi:type="dcterms:W3CDTF">2010-07-21T14:14:58Z</dcterms:modified>
</cp:coreProperties>
</file>