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0" r:id="rId1"/>
  </p:sldMasterIdLst>
  <p:notesMasterIdLst>
    <p:notesMasterId r:id="rId67"/>
  </p:notesMasterIdLst>
  <p:sldIdLst>
    <p:sldId id="702" r:id="rId2"/>
    <p:sldId id="654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90" r:id="rId12"/>
    <p:sldId id="671" r:id="rId13"/>
    <p:sldId id="443" r:id="rId14"/>
    <p:sldId id="444" r:id="rId15"/>
    <p:sldId id="448" r:id="rId16"/>
    <p:sldId id="496" r:id="rId17"/>
    <p:sldId id="674" r:id="rId18"/>
    <p:sldId id="497" r:id="rId19"/>
    <p:sldId id="662" r:id="rId20"/>
    <p:sldId id="663" r:id="rId21"/>
    <p:sldId id="664" r:id="rId22"/>
    <p:sldId id="666" r:id="rId23"/>
    <p:sldId id="667" r:id="rId24"/>
    <p:sldId id="668" r:id="rId25"/>
    <p:sldId id="672" r:id="rId26"/>
    <p:sldId id="673" r:id="rId27"/>
    <p:sldId id="451" r:id="rId28"/>
    <p:sldId id="452" r:id="rId29"/>
    <p:sldId id="697" r:id="rId30"/>
    <p:sldId id="516" r:id="rId31"/>
    <p:sldId id="602" r:id="rId32"/>
    <p:sldId id="676" r:id="rId33"/>
    <p:sldId id="677" r:id="rId34"/>
    <p:sldId id="632" r:id="rId35"/>
    <p:sldId id="633" r:id="rId36"/>
    <p:sldId id="634" r:id="rId37"/>
    <p:sldId id="635" r:id="rId38"/>
    <p:sldId id="636" r:id="rId39"/>
    <p:sldId id="637" r:id="rId40"/>
    <p:sldId id="638" r:id="rId41"/>
    <p:sldId id="682" r:id="rId42"/>
    <p:sldId id="683" r:id="rId43"/>
    <p:sldId id="684" r:id="rId44"/>
    <p:sldId id="685" r:id="rId45"/>
    <p:sldId id="686" r:id="rId46"/>
    <p:sldId id="687" r:id="rId47"/>
    <p:sldId id="688" r:id="rId48"/>
    <p:sldId id="670" r:id="rId49"/>
    <p:sldId id="699" r:id="rId50"/>
    <p:sldId id="678" r:id="rId51"/>
    <p:sldId id="679" r:id="rId52"/>
    <p:sldId id="680" r:id="rId53"/>
    <p:sldId id="681" r:id="rId54"/>
    <p:sldId id="701" r:id="rId55"/>
    <p:sldId id="689" r:id="rId56"/>
    <p:sldId id="690" r:id="rId57"/>
    <p:sldId id="461" r:id="rId58"/>
    <p:sldId id="691" r:id="rId59"/>
    <p:sldId id="692" r:id="rId60"/>
    <p:sldId id="462" r:id="rId61"/>
    <p:sldId id="693" r:id="rId62"/>
    <p:sldId id="694" r:id="rId63"/>
    <p:sldId id="463" r:id="rId64"/>
    <p:sldId id="700" r:id="rId65"/>
    <p:sldId id="555" r:id="rId6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9D2"/>
    <a:srgbClr val="034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6" autoAdjust="0"/>
    <p:restoredTop sz="79153" autoAdjust="0"/>
  </p:normalViewPr>
  <p:slideViewPr>
    <p:cSldViewPr>
      <p:cViewPr varScale="1">
        <p:scale>
          <a:sx n="55" d="100"/>
          <a:sy n="55" d="100"/>
        </p:scale>
        <p:origin x="-6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01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4.xml"/><Relationship Id="rId3" Type="http://schemas.openxmlformats.org/officeDocument/2006/relationships/slide" Target="slides/slide19.xml"/><Relationship Id="rId7" Type="http://schemas.openxmlformats.org/officeDocument/2006/relationships/slide" Target="slides/slide23.xml"/><Relationship Id="rId2" Type="http://schemas.openxmlformats.org/officeDocument/2006/relationships/slide" Target="slides/slide18.xml"/><Relationship Id="rId1" Type="http://schemas.openxmlformats.org/officeDocument/2006/relationships/slide" Target="slides/slide16.xml"/><Relationship Id="rId6" Type="http://schemas.openxmlformats.org/officeDocument/2006/relationships/slide" Target="slides/slide22.xml"/><Relationship Id="rId5" Type="http://schemas.openxmlformats.org/officeDocument/2006/relationships/slide" Target="slides/slide21.xml"/><Relationship Id="rId4" Type="http://schemas.openxmlformats.org/officeDocument/2006/relationships/slide" Target="slides/slide20.xml"/><Relationship Id="rId9" Type="http://schemas.openxmlformats.org/officeDocument/2006/relationships/slide" Target="slides/slide2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D72CAA-BFCD-4622-9C88-C7CC1F87CE66}" type="datetimeFigureOut">
              <a:rPr lang="pt-BR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9BC878-B578-4AC1-8CDA-1796BF64F0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061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9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759C0-372C-4CE3-B248-BC00C65120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43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234F7D-31B8-45D9-83F2-4302797B84D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63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D91A90-2C39-4EB4-8743-64F227CD38A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B3895-3C46-4B7A-A120-1390B2C62A10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7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950903-13FD-4DD3-A019-17FF1ABD7B6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8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E23CD7-A235-4885-9F07-93A4350E9D1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14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CB5E04-7C0E-4ADD-99D8-49D212798E0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35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4142B5-BFCA-4016-9832-765D5B9EC4A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04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DC39F7-E6E3-41AF-B40B-57477EEE8F2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61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B27BDA-EDF5-4523-B5B3-F4F81FB80F2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055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E481C-9CFC-4979-9369-1EBE9D63E2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065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D427FF-101D-4ABE-B8EE-818C22B5620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08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F796A0-765B-4E94-A386-88D6BA728CF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09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14F20C-8C77-485D-86A9-36DFDB36925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106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11A0A0-8CD5-4F10-A09C-C32E771E4C3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45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45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B8B6A7-B669-4BC1-8B32-27448153365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55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1D9A0-0E84-43B3-8994-242C816C786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B</a:t>
            </a:r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65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dirty="0" smtClean="0"/>
              <a:t>Apresentar um exemplo simples de projeto no Visual Studio a</a:t>
            </a:r>
            <a:r>
              <a:rPr lang="pt-BR" baseline="0" dirty="0" smtClean="0"/>
              <a:t> fim de apresentar os componentes básicos de um projeto Web Site. Mostrar as opções de elementos que podem ser adicionados a um site. É importante salientar o papel dos subdiretório especiais.</a:t>
            </a:r>
            <a:endParaRPr lang="pt-BR" dirty="0" smtClean="0"/>
          </a:p>
        </p:txBody>
      </p:sp>
      <p:sp>
        <p:nvSpPr>
          <p:cNvPr id="3665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0B5C4E-ADF4-4388-8ACD-A272BABFE87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7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F227FA-34AF-40CA-AE7C-50CE6A458F0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7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681C9D-9E38-405C-ACD8-6B6CE2D079E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181CD-893D-4227-8920-EB581DE70B47}" type="slidenum">
              <a:rPr lang="pt-BR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96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884821-B9BE-4D1E-8A8C-2DF1832A0C4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pt-B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6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06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389225-84B0-40F4-912B-C4C8A5F3FC5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pt-B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17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02B62F-498D-4FCE-BA05-ED940739CEF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pt-B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27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27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C8369-BE7C-4FB8-B44E-9EFE43349BF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pt-B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37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92A070-F13C-4D64-9289-3CBFFE39984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pt-B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47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47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CA505-3821-41BF-B266-B7A758A8E68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pt-B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58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454819-FE05-4A77-BC14-9C5FBCE1302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pt-B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86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1EABB2-24B8-4253-BCC1-6677464BFD4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pt-B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2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676627-3AFA-453A-85F4-C7B18BF4C71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81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F9E4CB-6A64-4935-8383-91133237CDF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B0DCE-A6F8-433A-8B8F-0653147D426E}" type="slidenum">
              <a:rPr lang="en-US"/>
              <a:pPr/>
              <a:t>50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4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625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EDFD24-A068-46E1-96ED-3DC396BB701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pt-B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2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676627-3AFA-453A-85F4-C7B18BF4C71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pt-B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68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68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E8B898-F40D-4433-909B-C8B3F50D7DC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pt-BR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78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5B5797-BF6C-4711-BF5F-3BB8EBEF3B9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pt-BR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8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88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48517-339C-45E1-A9BC-BC6059EDB7E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pt-BR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2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676627-3AFA-453A-85F4-C7B18BF4C71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pt-BR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1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01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2A6C4E-8D0B-4F39-82D2-75BFABD5B9C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491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47DF22-BC6E-40D8-904A-49466FB50CD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02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FC797-6EDF-4E08-868C-11162CAC607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12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00E843-F7AB-4555-9794-9CF872971A3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22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BDD486-9765-4A36-AA2F-CBDDEBF327B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32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9088FA-6885-47A1-84E2-1956C2195EA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F5781-024F-4E62-9E08-D7B988AC1463}" type="datetimeFigureOut">
              <a:rPr lang="pt-BR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67DFE-AE8E-41BE-A5F4-C6D1FA9B9D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im de Aul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ector reto 8"/>
          <p:cNvSpPr>
            <a:spLocks noChangeShapeType="1"/>
          </p:cNvSpPr>
          <p:nvPr/>
        </p:nvSpPr>
        <p:spPr bwMode="auto">
          <a:xfrm rot="16200000">
            <a:off x="-3429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tângulo 7"/>
          <p:cNvSpPr/>
          <p:nvPr userDrawn="1"/>
        </p:nvSpPr>
        <p:spPr>
          <a:xfrm flipH="1">
            <a:off x="0" y="0"/>
            <a:ext cx="9144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5" descr="Microsoft logo and tagline"/>
          <p:cNvPicPr>
            <a:picLocks noChangeAspect="1" noChangeArrowheads="1"/>
          </p:cNvPicPr>
          <p:nvPr userDrawn="1"/>
        </p:nvPicPr>
        <p:blipFill>
          <a:blip r:embed="rId3" cstate="print">
            <a:lum bright="50000"/>
          </a:blip>
          <a:srcRect/>
          <a:stretch>
            <a:fillRect/>
          </a:stretch>
        </p:blipFill>
        <p:spPr bwMode="black">
          <a:xfrm>
            <a:off x="1547813" y="2636838"/>
            <a:ext cx="5913437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16" descr="S2B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38" y="142875"/>
            <a:ext cx="136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94967C6-CE11-4787-998B-ADE6BF88ED67}" type="datetimeFigureOut">
              <a:rPr lang="pt-BR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0926810-E4AB-487B-B5CD-1E449ABEE4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430"/>
          </a:xfrm>
        </p:spPr>
        <p:txBody>
          <a:bodyPr/>
          <a:lstStyle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1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dirty="0" smtClean="0"/>
              <a:t>Clique para editar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A3DC93-9CA8-47D1-B9DD-66704ADF4DCF}" type="datetimeFigureOut">
              <a:rPr lang="pt-BR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6D8F97-6BA5-47D3-9852-FA30E5DA9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3DC93-9CA8-47D1-B9DD-66704ADF4DCF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8F97-6BA5-47D3-9852-FA30E5DA950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6774E-6912-4200-8FD0-37D8515DEB57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50A1D-AC4D-42FD-A63D-52FA0F7BF4E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36B0B5E-3937-4DC8-8EE7-DCEC76D69684}" type="datetimeFigureOut">
              <a:rPr lang="pt-BR" smtClean="0"/>
              <a:pPr>
                <a:defRPr/>
              </a:pPr>
              <a:t>22/07/2010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B0AA2C9-1F60-4238-9DE7-9B7CEF3BD7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2" descr="MSInnovationCenterBrasil - Fonte Branca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756650" y="2214563"/>
            <a:ext cx="3873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16" descr="S2B.png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53300" y="142875"/>
            <a:ext cx="13620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  <p:sldLayoutId id="2147484402" r:id="rId12"/>
    <p:sldLayoutId id="2147484403" r:id="rId13"/>
    <p:sldLayoutId id="2147484386" r:id="rId14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12" y="2343944"/>
            <a:ext cx="2889264" cy="17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43608" y="4953000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/>
              <a:t>Bruno </a:t>
            </a:r>
            <a:r>
              <a:rPr lang="pt-BR" dirty="0" err="1" smtClean="0"/>
              <a:t>Inojosa</a:t>
            </a:r>
            <a:endParaRPr lang="pt-BR" dirty="0" smtClean="0"/>
          </a:p>
          <a:p>
            <a:pPr algn="l"/>
            <a:r>
              <a:rPr lang="pt-BR" dirty="0" smtClean="0"/>
              <a:t>MCP</a:t>
            </a:r>
          </a:p>
          <a:p>
            <a:pPr algn="l"/>
            <a:r>
              <a:rPr lang="pt-BR" dirty="0" smtClean="0"/>
              <a:t>.NET Framework</a:t>
            </a:r>
            <a:endParaRPr lang="pt-BR" dirty="0"/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475656" y="1124744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pt-BR" sz="3600" dirty="0" smtClean="0"/>
              <a:t>.NET com C#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510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JavaScript</a:t>
            </a:r>
            <a:endParaRPr lang="pt-BR" dirty="0"/>
          </a:p>
        </p:txBody>
      </p:sp>
      <p:sp>
        <p:nvSpPr>
          <p:cNvPr id="1249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Exemplo:</a:t>
            </a:r>
          </a:p>
        </p:txBody>
      </p:sp>
      <p:sp>
        <p:nvSpPr>
          <p:cNvPr id="4" name="Retângulo 3"/>
          <p:cNvSpPr/>
          <p:nvPr/>
        </p:nvSpPr>
        <p:spPr>
          <a:xfrm>
            <a:off x="571500" y="2132856"/>
            <a:ext cx="7286625" cy="4143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&lt;script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language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Carregar()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(“texto").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innerHTML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"Pronto...";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&lt;/script&gt;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body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&lt;a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="#"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onclick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=“Carregar()"&gt;Próxima página&lt;/a&gt;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&lt;div id=“texto"&gt;&lt;/div&gt;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body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Links Úteis</a:t>
            </a:r>
            <a:endParaRPr lang="pt-BR" dirty="0"/>
          </a:p>
        </p:txBody>
      </p:sp>
      <p:sp>
        <p:nvSpPr>
          <p:cNvPr id="1269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Maiores informações sobre </a:t>
            </a:r>
            <a:r>
              <a:rPr lang="pt-BR" dirty="0" err="1" smtClean="0"/>
              <a:t>JavaScript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u="sng" dirty="0" smtClean="0"/>
              <a:t>http://www.w3schools.com/js/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ASP.Net?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ASP = </a:t>
            </a:r>
            <a:r>
              <a:rPr lang="pt-BR" i="1" dirty="0"/>
              <a:t>Active Server </a:t>
            </a:r>
            <a:r>
              <a:rPr lang="pt-BR" i="1" dirty="0" err="1"/>
              <a:t>Pages</a:t>
            </a:r>
            <a:endParaRPr lang="pt-BR" i="1" dirty="0"/>
          </a:p>
          <a:p>
            <a:r>
              <a:rPr lang="pt-BR" dirty="0" err="1"/>
              <a:t>ASP.Net</a:t>
            </a:r>
            <a:r>
              <a:rPr lang="pt-BR" dirty="0"/>
              <a:t> é um </a:t>
            </a:r>
            <a:r>
              <a:rPr lang="pt-BR" i="1" dirty="0"/>
              <a:t>framework</a:t>
            </a:r>
            <a:r>
              <a:rPr lang="pt-BR" dirty="0"/>
              <a:t> para criação de aplicativos Web dinâmicos e interativos sobre o CLR (Common </a:t>
            </a: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Runtime</a:t>
            </a:r>
            <a:r>
              <a:rPr lang="pt-BR" dirty="0"/>
              <a:t>) do </a:t>
            </a:r>
            <a:r>
              <a:rPr lang="pt-BR" dirty="0" err="1"/>
              <a:t>.Net</a:t>
            </a:r>
            <a:endParaRPr lang="pt-BR" dirty="0"/>
          </a:p>
          <a:p>
            <a:r>
              <a:rPr lang="pt-BR" dirty="0" err="1"/>
              <a:t>ASP.Net</a:t>
            </a:r>
            <a:r>
              <a:rPr lang="pt-BR" dirty="0"/>
              <a:t> constitui:</a:t>
            </a:r>
          </a:p>
          <a:p>
            <a:pPr lvl="1"/>
            <a:r>
              <a:rPr lang="pt-BR" sz="2000" dirty="0"/>
              <a:t>Web </a:t>
            </a:r>
            <a:r>
              <a:rPr lang="pt-BR" sz="2000" dirty="0" err="1"/>
              <a:t>Applications</a:t>
            </a:r>
            <a:endParaRPr lang="pt-BR" sz="2000" dirty="0"/>
          </a:p>
          <a:p>
            <a:pPr lvl="1"/>
            <a:r>
              <a:rPr lang="pt-BR" sz="2000" dirty="0"/>
              <a:t>XML Web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ASP.NET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Tecnologia mais evoluída e mais flexível, sucessora do </a:t>
            </a:r>
            <a:r>
              <a:rPr lang="pt-BR" dirty="0" err="1" smtClean="0"/>
              <a:t>Active</a:t>
            </a:r>
            <a:r>
              <a:rPr lang="pt-BR" dirty="0" smtClean="0"/>
              <a:t> Server </a:t>
            </a:r>
            <a:r>
              <a:rPr lang="pt-BR" dirty="0" err="1" smtClean="0"/>
              <a:t>Pages</a:t>
            </a:r>
            <a:r>
              <a:rPr lang="pt-BR" dirty="0" smtClean="0"/>
              <a:t> (ASP)</a:t>
            </a:r>
            <a:endParaRPr lang="pt-BR" sz="105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O processamento dos formulários web (</a:t>
            </a:r>
            <a:r>
              <a:rPr lang="pt-BR" i="1" dirty="0" smtClean="0"/>
              <a:t>Web </a:t>
            </a:r>
            <a:r>
              <a:rPr lang="pt-BR" i="1" dirty="0" err="1" smtClean="0"/>
              <a:t>Forms</a:t>
            </a:r>
            <a:r>
              <a:rPr lang="pt-BR" dirty="0" smtClean="0"/>
              <a:t>) são feitos do lado do servidor (</a:t>
            </a:r>
            <a:r>
              <a:rPr lang="pt-BR" i="1" dirty="0" err="1" smtClean="0"/>
              <a:t>Server-side</a:t>
            </a:r>
            <a:r>
              <a:rPr lang="pt-BR" dirty="0" smtClean="0"/>
              <a:t>)</a:t>
            </a:r>
            <a:endParaRPr lang="pt-BR" sz="1050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Independente de linguagem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Possui grande facilidade para interagir com Web </a:t>
            </a:r>
            <a:r>
              <a:rPr lang="pt-BR" dirty="0" err="1" smtClean="0"/>
              <a:t>Services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Independente de browser (o .NET Framework reconhece a versão do browser e envia o código </a:t>
            </a:r>
            <a:r>
              <a:rPr lang="pt-BR" dirty="0" err="1" smtClean="0"/>
              <a:t>html</a:t>
            </a:r>
            <a:r>
              <a:rPr lang="pt-BR" dirty="0" smtClean="0"/>
              <a:t> e script correspondente)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ASP.NET</a:t>
            </a:r>
            <a:endParaRPr lang="pt-BR" dirty="0"/>
          </a:p>
        </p:txBody>
      </p:sp>
      <p:sp>
        <p:nvSpPr>
          <p:cNvPr id="1290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ASP.NET pode ser utilizado com qualquer linguagem suportada pelo CLR.</a:t>
            </a:r>
          </a:p>
          <a:p>
            <a:pPr eaLnBrk="1" hangingPunct="1"/>
            <a:r>
              <a:rPr lang="pt-BR" smtClean="0"/>
              <a:t>Permite separação entre código e o design da página.</a:t>
            </a:r>
          </a:p>
          <a:p>
            <a:pPr eaLnBrk="1" hangingPunct="1"/>
            <a:r>
              <a:rPr lang="pt-BR" smtClean="0"/>
              <a:t>Provê, além de muitas outras funcionalidades, facilidade de gerenciamento de persistência de estado no lado cliente (view state) e no lado servidor (session).</a:t>
            </a:r>
          </a:p>
          <a:p>
            <a:pPr eaLnBrk="1" hangingPunct="1">
              <a:buFont typeface="Wingdings 2" pitchFamily="18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ASP.NET 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Permite criação de Web </a:t>
            </a:r>
            <a:r>
              <a:rPr lang="pt-BR" dirty="0" err="1" smtClean="0"/>
              <a:t>Forms</a:t>
            </a:r>
            <a:r>
              <a:rPr lang="pt-BR" dirty="0" smtClean="0"/>
              <a:t>, </a:t>
            </a:r>
            <a:r>
              <a:rPr lang="pt-BR" dirty="0" err="1" smtClean="0"/>
              <a:t>Mobile</a:t>
            </a:r>
            <a:r>
              <a:rPr lang="pt-BR" dirty="0" smtClean="0"/>
              <a:t> Web </a:t>
            </a:r>
            <a:r>
              <a:rPr lang="pt-BR" dirty="0" err="1" smtClean="0"/>
              <a:t>Forms</a:t>
            </a:r>
            <a:r>
              <a:rPr lang="pt-BR" dirty="0" smtClean="0"/>
              <a:t> e Web </a:t>
            </a:r>
            <a:r>
              <a:rPr lang="pt-BR" dirty="0" err="1" smtClean="0"/>
              <a:t>Services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ASP.NET é parte do .NET Framework.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Múltiplas linguagens e programação orientada a objetos: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C#,VB.Net, C++.Net, etc.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Com o Visual Studio.NET: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Ferramenta RAD para construção de aplicações web.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Suporte </a:t>
            </a:r>
            <a:r>
              <a:rPr lang="pt-BR" dirty="0" err="1" smtClean="0"/>
              <a:t>Debugging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Separação de Código e Interface.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Proteção de Código Fonte.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Mantém automaticamente o estado da página.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Suporte </a:t>
            </a:r>
            <a:r>
              <a:rPr lang="pt-BR" dirty="0" err="1" smtClean="0"/>
              <a:t>MultiBrowser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Simples Validação dos </a:t>
            </a:r>
            <a:r>
              <a:rPr lang="pt-BR" dirty="0" err="1" smtClean="0"/>
              <a:t>Forms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Para grande parte das aplicações não é necessário conhecer HTML e </a:t>
            </a:r>
            <a:r>
              <a:rPr lang="pt-BR" dirty="0" err="1" smtClean="0"/>
              <a:t>JavaScript</a:t>
            </a:r>
            <a:r>
              <a:rPr lang="pt-BR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Componentes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r>
              <a:rPr lang="en-US" dirty="0" smtClean="0"/>
              <a:t> ASP.NET</a:t>
            </a:r>
            <a:endParaRPr lang="en-US" dirty="0"/>
          </a:p>
        </p:txBody>
      </p:sp>
      <p:sp>
        <p:nvSpPr>
          <p:cNvPr id="52" name="Espaço Reservado para Conteúdo 51"/>
          <p:cNvSpPr>
            <a:spLocks noGrp="1"/>
          </p:cNvSpPr>
          <p:nvPr>
            <p:ph idx="1"/>
          </p:nvPr>
        </p:nvSpPr>
        <p:spPr>
          <a:xfrm>
            <a:off x="392906" y="1628800"/>
            <a:ext cx="8229600" cy="45259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Componente Visual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Visão de Design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smtClean="0"/>
              <a:t>Visão de HTML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Lógica de interface de usuário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  <p:sp>
        <p:nvSpPr>
          <p:cNvPr id="130052" name="Rectangle 3"/>
          <p:cNvSpPr>
            <a:spLocks noChangeArrowheads="1"/>
          </p:cNvSpPr>
          <p:nvPr/>
        </p:nvSpPr>
        <p:spPr bwMode="auto">
          <a:xfrm>
            <a:off x="915988" y="1258888"/>
            <a:ext cx="7105650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D60093"/>
              </a:buClr>
              <a:buSzPct val="70000"/>
              <a:buFont typeface="Wingdings" pitchFamily="2" charset="2"/>
              <a:buChar char="n"/>
            </a:pPr>
            <a:endParaRPr lang="en-US" sz="2400" b="1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928688" y="3239666"/>
            <a:ext cx="7158037" cy="3141662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30054" name="AutoShape 6"/>
          <p:cNvSpPr>
            <a:spLocks/>
          </p:cNvSpPr>
          <p:nvPr/>
        </p:nvSpPr>
        <p:spPr bwMode="auto">
          <a:xfrm>
            <a:off x="5259388" y="3599260"/>
            <a:ext cx="836612" cy="2397125"/>
          </a:xfrm>
          <a:prstGeom prst="rightBrace">
            <a:avLst>
              <a:gd name="adj1" fmla="val 23838"/>
              <a:gd name="adj2" fmla="val 50000"/>
            </a:avLst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grpSp>
        <p:nvGrpSpPr>
          <p:cNvPr id="130055" name="Group 7"/>
          <p:cNvGrpSpPr>
            <a:grpSpLocks/>
          </p:cNvGrpSpPr>
          <p:nvPr/>
        </p:nvGrpSpPr>
        <p:grpSpPr bwMode="auto">
          <a:xfrm>
            <a:off x="3248025" y="3284538"/>
            <a:ext cx="1466850" cy="1825625"/>
            <a:chOff x="2400" y="1536"/>
            <a:chExt cx="1023" cy="1274"/>
          </a:xfrm>
        </p:grpSpPr>
        <p:sp>
          <p:nvSpPr>
            <p:cNvPr id="179208" name="Rectangle 8"/>
            <p:cNvSpPr>
              <a:spLocks noChangeArrowheads="1"/>
            </p:cNvSpPr>
            <p:nvPr/>
          </p:nvSpPr>
          <p:spPr bwMode="auto">
            <a:xfrm>
              <a:off x="2400" y="1536"/>
              <a:ext cx="1023" cy="12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919191"/>
              </a:outerShdw>
            </a:effectLst>
          </p:spPr>
          <p:txBody>
            <a:bodyPr wrap="none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>
                  <a:latin typeface="+mn-lt"/>
                </a:rPr>
                <a:t>Class MeuWebForm</a:t>
              </a:r>
            </a:p>
          </p:txBody>
        </p:sp>
        <p:sp>
          <p:nvSpPr>
            <p:cNvPr id="130099" name="Rectangle 9"/>
            <p:cNvSpPr>
              <a:spLocks noChangeArrowheads="1"/>
            </p:cNvSpPr>
            <p:nvPr/>
          </p:nvSpPr>
          <p:spPr bwMode="auto">
            <a:xfrm>
              <a:off x="2454" y="1797"/>
              <a:ext cx="672" cy="4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100" name="Rectangle 10"/>
            <p:cNvSpPr>
              <a:spLocks noChangeArrowheads="1"/>
            </p:cNvSpPr>
            <p:nvPr/>
          </p:nvSpPr>
          <p:spPr bwMode="auto">
            <a:xfrm>
              <a:off x="2454" y="1941"/>
              <a:ext cx="912" cy="4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101" name="Rectangle 11"/>
            <p:cNvSpPr>
              <a:spLocks noChangeArrowheads="1"/>
            </p:cNvSpPr>
            <p:nvPr/>
          </p:nvSpPr>
          <p:spPr bwMode="auto">
            <a:xfrm>
              <a:off x="2454" y="2085"/>
              <a:ext cx="768" cy="4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102" name="Rectangle 12"/>
            <p:cNvSpPr>
              <a:spLocks noChangeArrowheads="1"/>
            </p:cNvSpPr>
            <p:nvPr/>
          </p:nvSpPr>
          <p:spPr bwMode="auto">
            <a:xfrm>
              <a:off x="2454" y="2229"/>
              <a:ext cx="576" cy="4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latin typeface="Trebuchet MS" pitchFamily="34" charset="0"/>
              </a:endParaRPr>
            </a:p>
          </p:txBody>
        </p:sp>
      </p:grpSp>
      <p:grpSp>
        <p:nvGrpSpPr>
          <p:cNvPr id="130056" name="Group 13"/>
          <p:cNvGrpSpPr>
            <a:grpSpLocks/>
          </p:cNvGrpSpPr>
          <p:nvPr/>
        </p:nvGrpSpPr>
        <p:grpSpPr bwMode="auto">
          <a:xfrm>
            <a:off x="2438400" y="4072335"/>
            <a:ext cx="1466850" cy="1825625"/>
            <a:chOff x="1494" y="2375"/>
            <a:chExt cx="924" cy="1150"/>
          </a:xfrm>
        </p:grpSpPr>
        <p:sp>
          <p:nvSpPr>
            <p:cNvPr id="179214" name="Rectangle 14"/>
            <p:cNvSpPr>
              <a:spLocks noChangeArrowheads="1"/>
            </p:cNvSpPr>
            <p:nvPr/>
          </p:nvSpPr>
          <p:spPr bwMode="auto">
            <a:xfrm>
              <a:off x="1494" y="2375"/>
              <a:ext cx="924" cy="115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919191"/>
              </a:outerShdw>
            </a:effectLst>
          </p:spPr>
          <p:txBody>
            <a:bodyPr wrap="none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>
                  <a:latin typeface="+mn-lt"/>
                </a:rPr>
                <a:t>Bem-Vindo!</a:t>
              </a:r>
            </a:p>
          </p:txBody>
        </p:sp>
        <p:sp>
          <p:nvSpPr>
            <p:cNvPr id="130091" name="Text Box 15"/>
            <p:cNvSpPr txBox="1">
              <a:spLocks noChangeArrowheads="1"/>
            </p:cNvSpPr>
            <p:nvPr/>
          </p:nvSpPr>
          <p:spPr bwMode="auto">
            <a:xfrm>
              <a:off x="1603" y="2518"/>
              <a:ext cx="407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25000"/>
                </a:lnSpc>
              </a:pPr>
              <a:r>
                <a:rPr lang="en-US" sz="1400">
                  <a:latin typeface="Arial Narrow" pitchFamily="34" charset="0"/>
                </a:rPr>
                <a:t>Nome:</a:t>
              </a:r>
            </a:p>
            <a:p>
              <a:pPr algn="r">
                <a:lnSpc>
                  <a:spcPct val="125000"/>
                </a:lnSpc>
              </a:pPr>
              <a:r>
                <a:rPr lang="en-US" sz="1400">
                  <a:latin typeface="Arial Narrow" pitchFamily="34" charset="0"/>
                </a:rPr>
                <a:t>Senha:</a:t>
              </a:r>
            </a:p>
          </p:txBody>
        </p:sp>
        <p:grpSp>
          <p:nvGrpSpPr>
            <p:cNvPr id="130092" name="Group 16"/>
            <p:cNvGrpSpPr>
              <a:grpSpLocks/>
            </p:cNvGrpSpPr>
            <p:nvPr/>
          </p:nvGrpSpPr>
          <p:grpSpPr bwMode="auto">
            <a:xfrm>
              <a:off x="1966" y="2635"/>
              <a:ext cx="395" cy="217"/>
              <a:chOff x="4416" y="2256"/>
              <a:chExt cx="336" cy="240"/>
            </a:xfrm>
          </p:grpSpPr>
          <p:sp>
            <p:nvSpPr>
              <p:cNvPr id="130096" name="Rectangle 17"/>
              <p:cNvSpPr>
                <a:spLocks noChangeArrowheads="1"/>
              </p:cNvSpPr>
              <p:nvPr/>
            </p:nvSpPr>
            <p:spPr bwMode="auto">
              <a:xfrm>
                <a:off x="4416" y="2256"/>
                <a:ext cx="336" cy="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Trebuchet MS" pitchFamily="34" charset="0"/>
                </a:endParaRPr>
              </a:p>
            </p:txBody>
          </p:sp>
          <p:sp>
            <p:nvSpPr>
              <p:cNvPr id="130097" name="Rectangle 18"/>
              <p:cNvSpPr>
                <a:spLocks noChangeArrowheads="1"/>
              </p:cNvSpPr>
              <p:nvPr/>
            </p:nvSpPr>
            <p:spPr bwMode="auto">
              <a:xfrm>
                <a:off x="4416" y="2400"/>
                <a:ext cx="336" cy="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Trebuchet MS" pitchFamily="34" charset="0"/>
                </a:endParaRPr>
              </a:p>
            </p:txBody>
          </p:sp>
        </p:grpSp>
        <p:sp>
          <p:nvSpPr>
            <p:cNvPr id="179219" name="AutoShape 19"/>
            <p:cNvSpPr>
              <a:spLocks noChangeArrowheads="1"/>
            </p:cNvSpPr>
            <p:nvPr/>
          </p:nvSpPr>
          <p:spPr bwMode="auto">
            <a:xfrm>
              <a:off x="1804" y="3155"/>
              <a:ext cx="303" cy="21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/>
                <a:t>OK</a:t>
              </a:r>
            </a:p>
          </p:txBody>
        </p:sp>
      </p:grp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1525588" y="5509022"/>
            <a:ext cx="1258887" cy="4984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/>
              <a:t>Componente Visual</a:t>
            </a:r>
          </a:p>
        </p:txBody>
      </p:sp>
      <p:sp>
        <p:nvSpPr>
          <p:cNvPr id="130060" name="Text Box 21"/>
          <p:cNvSpPr txBox="1">
            <a:spLocks noChangeArrowheads="1"/>
          </p:cNvSpPr>
          <p:nvPr/>
        </p:nvSpPr>
        <p:spPr bwMode="auto">
          <a:xfrm>
            <a:off x="2879725" y="3251597"/>
            <a:ext cx="2328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rebuchet MS" pitchFamily="34" charset="0"/>
              </a:rPr>
              <a:t>MeuWebForm.aspx.cs</a:t>
            </a:r>
          </a:p>
        </p:txBody>
      </p:sp>
      <p:sp>
        <p:nvSpPr>
          <p:cNvPr id="130061" name="Text Box 22"/>
          <p:cNvSpPr txBox="1">
            <a:spLocks noChangeArrowheads="1"/>
          </p:cNvSpPr>
          <p:nvPr/>
        </p:nvSpPr>
        <p:spPr bwMode="auto">
          <a:xfrm>
            <a:off x="1298575" y="3715147"/>
            <a:ext cx="2046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rebuchet MS" pitchFamily="34" charset="0"/>
              </a:rPr>
              <a:t>MeuWebForm.aspx</a:t>
            </a:r>
          </a:p>
        </p:txBody>
      </p:sp>
      <p:sp>
        <p:nvSpPr>
          <p:cNvPr id="179223" name="Rectangle 23"/>
          <p:cNvSpPr>
            <a:spLocks noChangeArrowheads="1"/>
          </p:cNvSpPr>
          <p:nvPr/>
        </p:nvSpPr>
        <p:spPr bwMode="auto">
          <a:xfrm>
            <a:off x="4016375" y="5053410"/>
            <a:ext cx="1411287" cy="4984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/>
              <a:t>Lógica de interface </a:t>
            </a:r>
            <a:endParaRPr lang="en-US" sz="1200"/>
          </a:p>
        </p:txBody>
      </p:sp>
      <p:sp>
        <p:nvSpPr>
          <p:cNvPr id="130065" name="Text Box 24"/>
          <p:cNvSpPr txBox="1">
            <a:spLocks noChangeArrowheads="1"/>
          </p:cNvSpPr>
          <p:nvPr/>
        </p:nvSpPr>
        <p:spPr bwMode="auto">
          <a:xfrm>
            <a:off x="6403975" y="3518297"/>
            <a:ext cx="1527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rebuchet MS" pitchFamily="34" charset="0"/>
              </a:rPr>
              <a:t>MeuWebForm</a:t>
            </a:r>
          </a:p>
        </p:txBody>
      </p:sp>
      <p:sp>
        <p:nvSpPr>
          <p:cNvPr id="130066" name="Text Box 25"/>
          <p:cNvSpPr txBox="1">
            <a:spLocks noChangeArrowheads="1"/>
          </p:cNvSpPr>
          <p:nvPr/>
        </p:nvSpPr>
        <p:spPr bwMode="auto">
          <a:xfrm>
            <a:off x="1241425" y="6042422"/>
            <a:ext cx="3933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Trebuchet MS" pitchFamily="34" charset="0"/>
              </a:rPr>
              <a:t>Ambos arquivos compõem MeuWebForm</a:t>
            </a:r>
          </a:p>
        </p:txBody>
      </p:sp>
      <p:grpSp>
        <p:nvGrpSpPr>
          <p:cNvPr id="130067" name="Group 26"/>
          <p:cNvGrpSpPr>
            <a:grpSpLocks/>
          </p:cNvGrpSpPr>
          <p:nvPr/>
        </p:nvGrpSpPr>
        <p:grpSpPr bwMode="auto">
          <a:xfrm>
            <a:off x="6361113" y="3851672"/>
            <a:ext cx="1466850" cy="1825625"/>
            <a:chOff x="1494" y="2375"/>
            <a:chExt cx="924" cy="1150"/>
          </a:xfrm>
        </p:grpSpPr>
        <p:sp>
          <p:nvSpPr>
            <p:cNvPr id="179227" name="Rectangle 27"/>
            <p:cNvSpPr>
              <a:spLocks noChangeArrowheads="1"/>
            </p:cNvSpPr>
            <p:nvPr/>
          </p:nvSpPr>
          <p:spPr bwMode="auto">
            <a:xfrm>
              <a:off x="1494" y="2375"/>
              <a:ext cx="924" cy="115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919191"/>
              </a:outerShdw>
            </a:effectLst>
          </p:spPr>
          <p:txBody>
            <a:bodyPr wrap="none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>
                  <a:latin typeface="+mn-lt"/>
                </a:rPr>
                <a:t>Bem-vindo!</a:t>
              </a:r>
            </a:p>
          </p:txBody>
        </p:sp>
        <p:sp>
          <p:nvSpPr>
            <p:cNvPr id="130083" name="Text Box 28"/>
            <p:cNvSpPr txBox="1">
              <a:spLocks noChangeArrowheads="1"/>
            </p:cNvSpPr>
            <p:nvPr/>
          </p:nvSpPr>
          <p:spPr bwMode="auto">
            <a:xfrm>
              <a:off x="1603" y="2518"/>
              <a:ext cx="407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lnSpc>
                  <a:spcPct val="125000"/>
                </a:lnSpc>
              </a:pPr>
              <a:r>
                <a:rPr lang="en-US" sz="1400">
                  <a:latin typeface="Arial Narrow" pitchFamily="34" charset="0"/>
                </a:rPr>
                <a:t>Nome:</a:t>
              </a:r>
            </a:p>
            <a:p>
              <a:pPr algn="r">
                <a:lnSpc>
                  <a:spcPct val="125000"/>
                </a:lnSpc>
              </a:pPr>
              <a:r>
                <a:rPr lang="en-US" sz="1400">
                  <a:latin typeface="Arial Narrow" pitchFamily="34" charset="0"/>
                </a:rPr>
                <a:t>Senha:</a:t>
              </a:r>
            </a:p>
          </p:txBody>
        </p:sp>
        <p:grpSp>
          <p:nvGrpSpPr>
            <p:cNvPr id="130084" name="Group 29"/>
            <p:cNvGrpSpPr>
              <a:grpSpLocks/>
            </p:cNvGrpSpPr>
            <p:nvPr/>
          </p:nvGrpSpPr>
          <p:grpSpPr bwMode="auto">
            <a:xfrm>
              <a:off x="1966" y="2635"/>
              <a:ext cx="395" cy="217"/>
              <a:chOff x="4416" y="2256"/>
              <a:chExt cx="336" cy="240"/>
            </a:xfrm>
          </p:grpSpPr>
          <p:sp>
            <p:nvSpPr>
              <p:cNvPr id="130088" name="Rectangle 30"/>
              <p:cNvSpPr>
                <a:spLocks noChangeArrowheads="1"/>
              </p:cNvSpPr>
              <p:nvPr/>
            </p:nvSpPr>
            <p:spPr bwMode="auto">
              <a:xfrm>
                <a:off x="4416" y="2256"/>
                <a:ext cx="336" cy="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Trebuchet MS" pitchFamily="34" charset="0"/>
                </a:endParaRPr>
              </a:p>
            </p:txBody>
          </p:sp>
          <p:sp>
            <p:nvSpPr>
              <p:cNvPr id="130089" name="Rectangle 31"/>
              <p:cNvSpPr>
                <a:spLocks noChangeArrowheads="1"/>
              </p:cNvSpPr>
              <p:nvPr/>
            </p:nvSpPr>
            <p:spPr bwMode="auto">
              <a:xfrm>
                <a:off x="4416" y="2400"/>
                <a:ext cx="336" cy="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>
                  <a:latin typeface="Trebuchet MS" pitchFamily="34" charset="0"/>
                </a:endParaRPr>
              </a:p>
            </p:txBody>
          </p:sp>
        </p:grpSp>
        <p:sp>
          <p:nvSpPr>
            <p:cNvPr id="179232" name="AutoShape 32"/>
            <p:cNvSpPr>
              <a:spLocks noChangeArrowheads="1"/>
            </p:cNvSpPr>
            <p:nvPr/>
          </p:nvSpPr>
          <p:spPr bwMode="auto">
            <a:xfrm>
              <a:off x="1804" y="3155"/>
              <a:ext cx="303" cy="21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/>
                <a:t>OK</a:t>
              </a:r>
            </a:p>
          </p:txBody>
        </p:sp>
      </p:grpSp>
      <p:grpSp>
        <p:nvGrpSpPr>
          <p:cNvPr id="130068" name="Group 33"/>
          <p:cNvGrpSpPr>
            <a:grpSpLocks/>
          </p:cNvGrpSpPr>
          <p:nvPr/>
        </p:nvGrpSpPr>
        <p:grpSpPr bwMode="auto">
          <a:xfrm>
            <a:off x="6175375" y="4960938"/>
            <a:ext cx="596900" cy="588962"/>
            <a:chOff x="3239" y="1193"/>
            <a:chExt cx="822" cy="813"/>
          </a:xfrm>
        </p:grpSpPr>
        <p:sp>
          <p:nvSpPr>
            <p:cNvPr id="130069" name="Freeform 34"/>
            <p:cNvSpPr>
              <a:spLocks/>
            </p:cNvSpPr>
            <p:nvPr/>
          </p:nvSpPr>
          <p:spPr bwMode="auto">
            <a:xfrm>
              <a:off x="3242" y="1196"/>
              <a:ext cx="816" cy="807"/>
            </a:xfrm>
            <a:custGeom>
              <a:avLst/>
              <a:gdLst>
                <a:gd name="T0" fmla="*/ 290 w 1000"/>
                <a:gd name="T1" fmla="*/ 1 h 990"/>
                <a:gd name="T2" fmla="*/ 312 w 1000"/>
                <a:gd name="T3" fmla="*/ 3 h 990"/>
                <a:gd name="T4" fmla="*/ 321 w 1000"/>
                <a:gd name="T5" fmla="*/ 5 h 990"/>
                <a:gd name="T6" fmla="*/ 375 w 1000"/>
                <a:gd name="T7" fmla="*/ 20 h 990"/>
                <a:gd name="T8" fmla="*/ 407 w 1000"/>
                <a:gd name="T9" fmla="*/ 36 h 990"/>
                <a:gd name="T10" fmla="*/ 437 w 1000"/>
                <a:gd name="T11" fmla="*/ 55 h 990"/>
                <a:gd name="T12" fmla="*/ 474 w 1000"/>
                <a:gd name="T13" fmla="*/ 88 h 990"/>
                <a:gd name="T14" fmla="*/ 494 w 1000"/>
                <a:gd name="T15" fmla="*/ 113 h 990"/>
                <a:gd name="T16" fmla="*/ 503 w 1000"/>
                <a:gd name="T17" fmla="*/ 126 h 990"/>
                <a:gd name="T18" fmla="*/ 512 w 1000"/>
                <a:gd name="T19" fmla="*/ 145 h 990"/>
                <a:gd name="T20" fmla="*/ 529 w 1000"/>
                <a:gd name="T21" fmla="*/ 182 h 990"/>
                <a:gd name="T22" fmla="*/ 537 w 1000"/>
                <a:gd name="T23" fmla="*/ 209 h 990"/>
                <a:gd name="T24" fmla="*/ 542 w 1000"/>
                <a:gd name="T25" fmla="*/ 247 h 990"/>
                <a:gd name="T26" fmla="*/ 542 w 1000"/>
                <a:gd name="T27" fmla="*/ 295 h 990"/>
                <a:gd name="T28" fmla="*/ 530 w 1000"/>
                <a:gd name="T29" fmla="*/ 353 h 990"/>
                <a:gd name="T30" fmla="*/ 524 w 1000"/>
                <a:gd name="T31" fmla="*/ 367 h 990"/>
                <a:gd name="T32" fmla="*/ 512 w 1000"/>
                <a:gd name="T33" fmla="*/ 391 h 990"/>
                <a:gd name="T34" fmla="*/ 501 w 1000"/>
                <a:gd name="T35" fmla="*/ 412 h 990"/>
                <a:gd name="T36" fmla="*/ 501 w 1000"/>
                <a:gd name="T37" fmla="*/ 412 h 990"/>
                <a:gd name="T38" fmla="*/ 439 w 1000"/>
                <a:gd name="T39" fmla="*/ 480 h 990"/>
                <a:gd name="T40" fmla="*/ 432 w 1000"/>
                <a:gd name="T41" fmla="*/ 484 h 990"/>
                <a:gd name="T42" fmla="*/ 427 w 1000"/>
                <a:gd name="T43" fmla="*/ 487 h 990"/>
                <a:gd name="T44" fmla="*/ 397 w 1000"/>
                <a:gd name="T45" fmla="*/ 505 h 990"/>
                <a:gd name="T46" fmla="*/ 365 w 1000"/>
                <a:gd name="T47" fmla="*/ 520 h 990"/>
                <a:gd name="T48" fmla="*/ 357 w 1000"/>
                <a:gd name="T49" fmla="*/ 523 h 990"/>
                <a:gd name="T50" fmla="*/ 332 w 1000"/>
                <a:gd name="T51" fmla="*/ 530 h 990"/>
                <a:gd name="T52" fmla="*/ 284 w 1000"/>
                <a:gd name="T53" fmla="*/ 536 h 990"/>
                <a:gd name="T54" fmla="*/ 239 w 1000"/>
                <a:gd name="T55" fmla="*/ 534 h 990"/>
                <a:gd name="T56" fmla="*/ 226 w 1000"/>
                <a:gd name="T57" fmla="*/ 531 h 990"/>
                <a:gd name="T58" fmla="*/ 213 w 1000"/>
                <a:gd name="T59" fmla="*/ 531 h 990"/>
                <a:gd name="T60" fmla="*/ 194 w 1000"/>
                <a:gd name="T61" fmla="*/ 527 h 990"/>
                <a:gd name="T62" fmla="*/ 179 w 1000"/>
                <a:gd name="T63" fmla="*/ 520 h 990"/>
                <a:gd name="T64" fmla="*/ 171 w 1000"/>
                <a:gd name="T65" fmla="*/ 517 h 990"/>
                <a:gd name="T66" fmla="*/ 128 w 1000"/>
                <a:gd name="T67" fmla="*/ 496 h 990"/>
                <a:gd name="T68" fmla="*/ 92 w 1000"/>
                <a:gd name="T69" fmla="*/ 470 h 990"/>
                <a:gd name="T70" fmla="*/ 64 w 1000"/>
                <a:gd name="T71" fmla="*/ 443 h 990"/>
                <a:gd name="T72" fmla="*/ 45 w 1000"/>
                <a:gd name="T73" fmla="*/ 419 h 990"/>
                <a:gd name="T74" fmla="*/ 40 w 1000"/>
                <a:gd name="T75" fmla="*/ 408 h 990"/>
                <a:gd name="T76" fmla="*/ 31 w 1000"/>
                <a:gd name="T77" fmla="*/ 394 h 990"/>
                <a:gd name="T78" fmla="*/ 19 w 1000"/>
                <a:gd name="T79" fmla="*/ 366 h 990"/>
                <a:gd name="T80" fmla="*/ 3 w 1000"/>
                <a:gd name="T81" fmla="*/ 313 h 990"/>
                <a:gd name="T82" fmla="*/ 1 w 1000"/>
                <a:gd name="T83" fmla="*/ 283 h 990"/>
                <a:gd name="T84" fmla="*/ 1 w 1000"/>
                <a:gd name="T85" fmla="*/ 249 h 990"/>
                <a:gd name="T86" fmla="*/ 7 w 1000"/>
                <a:gd name="T87" fmla="*/ 207 h 990"/>
                <a:gd name="T88" fmla="*/ 26 w 1000"/>
                <a:gd name="T89" fmla="*/ 156 h 990"/>
                <a:gd name="T90" fmla="*/ 38 w 1000"/>
                <a:gd name="T91" fmla="*/ 133 h 990"/>
                <a:gd name="T92" fmla="*/ 60 w 1000"/>
                <a:gd name="T93" fmla="*/ 103 h 990"/>
                <a:gd name="T94" fmla="*/ 89 w 1000"/>
                <a:gd name="T95" fmla="*/ 71 h 990"/>
                <a:gd name="T96" fmla="*/ 120 w 1000"/>
                <a:gd name="T97" fmla="*/ 46 h 990"/>
                <a:gd name="T98" fmla="*/ 120 w 1000"/>
                <a:gd name="T99" fmla="*/ 46 h 990"/>
                <a:gd name="T100" fmla="*/ 125 w 1000"/>
                <a:gd name="T101" fmla="*/ 42 h 990"/>
                <a:gd name="T102" fmla="*/ 140 w 1000"/>
                <a:gd name="T103" fmla="*/ 34 h 990"/>
                <a:gd name="T104" fmla="*/ 175 w 1000"/>
                <a:gd name="T105" fmla="*/ 17 h 990"/>
                <a:gd name="T106" fmla="*/ 232 w 1000"/>
                <a:gd name="T107" fmla="*/ 3 h 990"/>
                <a:gd name="T108" fmla="*/ 258 w 1000"/>
                <a:gd name="T109" fmla="*/ 1 h 9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00"/>
                <a:gd name="T166" fmla="*/ 0 h 990"/>
                <a:gd name="T167" fmla="*/ 1000 w 1000"/>
                <a:gd name="T168" fmla="*/ 990 h 99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00" h="990">
                  <a:moveTo>
                    <a:pt x="486" y="1"/>
                  </a:moveTo>
                  <a:lnTo>
                    <a:pt x="500" y="0"/>
                  </a:lnTo>
                  <a:lnTo>
                    <a:pt x="508" y="1"/>
                  </a:lnTo>
                  <a:lnTo>
                    <a:pt x="516" y="1"/>
                  </a:lnTo>
                  <a:lnTo>
                    <a:pt x="525" y="1"/>
                  </a:lnTo>
                  <a:lnTo>
                    <a:pt x="533" y="1"/>
                  </a:lnTo>
                  <a:lnTo>
                    <a:pt x="540" y="3"/>
                  </a:lnTo>
                  <a:lnTo>
                    <a:pt x="549" y="3"/>
                  </a:lnTo>
                  <a:lnTo>
                    <a:pt x="557" y="4"/>
                  </a:lnTo>
                  <a:lnTo>
                    <a:pt x="566" y="5"/>
                  </a:lnTo>
                  <a:lnTo>
                    <a:pt x="569" y="5"/>
                  </a:lnTo>
                  <a:lnTo>
                    <a:pt x="573" y="6"/>
                  </a:lnTo>
                  <a:lnTo>
                    <a:pt x="576" y="6"/>
                  </a:lnTo>
                  <a:lnTo>
                    <a:pt x="578" y="6"/>
                  </a:lnTo>
                  <a:lnTo>
                    <a:pt x="582" y="8"/>
                  </a:lnTo>
                  <a:lnTo>
                    <a:pt x="585" y="8"/>
                  </a:lnTo>
                  <a:lnTo>
                    <a:pt x="587" y="8"/>
                  </a:lnTo>
                  <a:lnTo>
                    <a:pt x="591" y="9"/>
                  </a:lnTo>
                  <a:lnTo>
                    <a:pt x="607" y="12"/>
                  </a:lnTo>
                  <a:lnTo>
                    <a:pt x="624" y="16"/>
                  </a:lnTo>
                  <a:lnTo>
                    <a:pt x="641" y="21"/>
                  </a:lnTo>
                  <a:lnTo>
                    <a:pt x="656" y="26"/>
                  </a:lnTo>
                  <a:lnTo>
                    <a:pt x="672" y="31"/>
                  </a:lnTo>
                  <a:lnTo>
                    <a:pt x="689" y="36"/>
                  </a:lnTo>
                  <a:lnTo>
                    <a:pt x="703" y="43"/>
                  </a:lnTo>
                  <a:lnTo>
                    <a:pt x="719" y="49"/>
                  </a:lnTo>
                  <a:lnTo>
                    <a:pt x="727" y="53"/>
                  </a:lnTo>
                  <a:lnTo>
                    <a:pt x="734" y="57"/>
                  </a:lnTo>
                  <a:lnTo>
                    <a:pt x="742" y="62"/>
                  </a:lnTo>
                  <a:lnTo>
                    <a:pt x="750" y="66"/>
                  </a:lnTo>
                  <a:lnTo>
                    <a:pt x="758" y="70"/>
                  </a:lnTo>
                  <a:lnTo>
                    <a:pt x="766" y="75"/>
                  </a:lnTo>
                  <a:lnTo>
                    <a:pt x="773" y="79"/>
                  </a:lnTo>
                  <a:lnTo>
                    <a:pt x="781" y="85"/>
                  </a:lnTo>
                  <a:lnTo>
                    <a:pt x="793" y="92"/>
                  </a:lnTo>
                  <a:lnTo>
                    <a:pt x="805" y="102"/>
                  </a:lnTo>
                  <a:lnTo>
                    <a:pt x="816" y="111"/>
                  </a:lnTo>
                  <a:lnTo>
                    <a:pt x="828" y="120"/>
                  </a:lnTo>
                  <a:lnTo>
                    <a:pt x="840" y="130"/>
                  </a:lnTo>
                  <a:lnTo>
                    <a:pt x="852" y="141"/>
                  </a:lnTo>
                  <a:lnTo>
                    <a:pt x="862" y="152"/>
                  </a:lnTo>
                  <a:lnTo>
                    <a:pt x="872" y="163"/>
                  </a:lnTo>
                  <a:lnTo>
                    <a:pt x="879" y="171"/>
                  </a:lnTo>
                  <a:lnTo>
                    <a:pt x="885" y="178"/>
                  </a:lnTo>
                  <a:lnTo>
                    <a:pt x="892" y="186"/>
                  </a:lnTo>
                  <a:lnTo>
                    <a:pt x="897" y="193"/>
                  </a:lnTo>
                  <a:lnTo>
                    <a:pt x="902" y="201"/>
                  </a:lnTo>
                  <a:lnTo>
                    <a:pt x="908" y="208"/>
                  </a:lnTo>
                  <a:lnTo>
                    <a:pt x="913" y="215"/>
                  </a:lnTo>
                  <a:lnTo>
                    <a:pt x="918" y="223"/>
                  </a:lnTo>
                  <a:lnTo>
                    <a:pt x="919" y="225"/>
                  </a:lnTo>
                  <a:lnTo>
                    <a:pt x="922" y="228"/>
                  </a:lnTo>
                  <a:lnTo>
                    <a:pt x="923" y="231"/>
                  </a:lnTo>
                  <a:lnTo>
                    <a:pt x="925" y="233"/>
                  </a:lnTo>
                  <a:lnTo>
                    <a:pt x="926" y="236"/>
                  </a:lnTo>
                  <a:lnTo>
                    <a:pt x="928" y="240"/>
                  </a:lnTo>
                  <a:lnTo>
                    <a:pt x="930" y="242"/>
                  </a:lnTo>
                  <a:lnTo>
                    <a:pt x="932" y="245"/>
                  </a:lnTo>
                  <a:lnTo>
                    <a:pt x="938" y="255"/>
                  </a:lnTo>
                  <a:lnTo>
                    <a:pt x="943" y="267"/>
                  </a:lnTo>
                  <a:lnTo>
                    <a:pt x="949" y="277"/>
                  </a:lnTo>
                  <a:lnTo>
                    <a:pt x="955" y="289"/>
                  </a:lnTo>
                  <a:lnTo>
                    <a:pt x="960" y="301"/>
                  </a:lnTo>
                  <a:lnTo>
                    <a:pt x="964" y="313"/>
                  </a:lnTo>
                  <a:lnTo>
                    <a:pt x="969" y="324"/>
                  </a:lnTo>
                  <a:lnTo>
                    <a:pt x="973" y="336"/>
                  </a:lnTo>
                  <a:lnTo>
                    <a:pt x="975" y="345"/>
                  </a:lnTo>
                  <a:lnTo>
                    <a:pt x="978" y="353"/>
                  </a:lnTo>
                  <a:lnTo>
                    <a:pt x="981" y="362"/>
                  </a:lnTo>
                  <a:lnTo>
                    <a:pt x="983" y="370"/>
                  </a:lnTo>
                  <a:lnTo>
                    <a:pt x="986" y="379"/>
                  </a:lnTo>
                  <a:lnTo>
                    <a:pt x="988" y="387"/>
                  </a:lnTo>
                  <a:lnTo>
                    <a:pt x="990" y="396"/>
                  </a:lnTo>
                  <a:lnTo>
                    <a:pt x="992" y="404"/>
                  </a:lnTo>
                  <a:lnTo>
                    <a:pt x="994" y="417"/>
                  </a:lnTo>
                  <a:lnTo>
                    <a:pt x="995" y="430"/>
                  </a:lnTo>
                  <a:lnTo>
                    <a:pt x="996" y="443"/>
                  </a:lnTo>
                  <a:lnTo>
                    <a:pt x="997" y="456"/>
                  </a:lnTo>
                  <a:lnTo>
                    <a:pt x="999" y="469"/>
                  </a:lnTo>
                  <a:lnTo>
                    <a:pt x="999" y="482"/>
                  </a:lnTo>
                  <a:lnTo>
                    <a:pt x="1000" y="495"/>
                  </a:lnTo>
                  <a:lnTo>
                    <a:pt x="1000" y="509"/>
                  </a:lnTo>
                  <a:lnTo>
                    <a:pt x="999" y="528"/>
                  </a:lnTo>
                  <a:lnTo>
                    <a:pt x="997" y="545"/>
                  </a:lnTo>
                  <a:lnTo>
                    <a:pt x="995" y="563"/>
                  </a:lnTo>
                  <a:lnTo>
                    <a:pt x="992" y="581"/>
                  </a:lnTo>
                  <a:lnTo>
                    <a:pt x="988" y="598"/>
                  </a:lnTo>
                  <a:lnTo>
                    <a:pt x="984" y="616"/>
                  </a:lnTo>
                  <a:lnTo>
                    <a:pt x="979" y="634"/>
                  </a:lnTo>
                  <a:lnTo>
                    <a:pt x="974" y="651"/>
                  </a:lnTo>
                  <a:lnTo>
                    <a:pt x="971" y="657"/>
                  </a:lnTo>
                  <a:lnTo>
                    <a:pt x="970" y="660"/>
                  </a:lnTo>
                  <a:lnTo>
                    <a:pt x="969" y="664"/>
                  </a:lnTo>
                  <a:lnTo>
                    <a:pt x="968" y="668"/>
                  </a:lnTo>
                  <a:lnTo>
                    <a:pt x="966" y="672"/>
                  </a:lnTo>
                  <a:lnTo>
                    <a:pt x="964" y="677"/>
                  </a:lnTo>
                  <a:lnTo>
                    <a:pt x="962" y="681"/>
                  </a:lnTo>
                  <a:lnTo>
                    <a:pt x="961" y="685"/>
                  </a:lnTo>
                  <a:lnTo>
                    <a:pt x="957" y="694"/>
                  </a:lnTo>
                  <a:lnTo>
                    <a:pt x="952" y="705"/>
                  </a:lnTo>
                  <a:lnTo>
                    <a:pt x="948" y="714"/>
                  </a:lnTo>
                  <a:lnTo>
                    <a:pt x="943" y="723"/>
                  </a:lnTo>
                  <a:lnTo>
                    <a:pt x="938" y="732"/>
                  </a:lnTo>
                  <a:lnTo>
                    <a:pt x="932" y="741"/>
                  </a:lnTo>
                  <a:lnTo>
                    <a:pt x="928" y="750"/>
                  </a:lnTo>
                  <a:lnTo>
                    <a:pt x="923" y="759"/>
                  </a:lnTo>
                  <a:lnTo>
                    <a:pt x="922" y="761"/>
                  </a:lnTo>
                  <a:lnTo>
                    <a:pt x="921" y="761"/>
                  </a:lnTo>
                  <a:lnTo>
                    <a:pt x="915" y="771"/>
                  </a:lnTo>
                  <a:lnTo>
                    <a:pt x="871" y="829"/>
                  </a:lnTo>
                  <a:lnTo>
                    <a:pt x="861" y="838"/>
                  </a:lnTo>
                  <a:lnTo>
                    <a:pt x="811" y="883"/>
                  </a:lnTo>
                  <a:lnTo>
                    <a:pt x="809" y="885"/>
                  </a:lnTo>
                  <a:lnTo>
                    <a:pt x="807" y="886"/>
                  </a:lnTo>
                  <a:lnTo>
                    <a:pt x="805" y="887"/>
                  </a:lnTo>
                  <a:lnTo>
                    <a:pt x="803" y="888"/>
                  </a:lnTo>
                  <a:lnTo>
                    <a:pt x="802" y="890"/>
                  </a:lnTo>
                  <a:lnTo>
                    <a:pt x="801" y="891"/>
                  </a:lnTo>
                  <a:lnTo>
                    <a:pt x="798" y="892"/>
                  </a:lnTo>
                  <a:lnTo>
                    <a:pt x="797" y="894"/>
                  </a:lnTo>
                  <a:lnTo>
                    <a:pt x="794" y="895"/>
                  </a:lnTo>
                  <a:lnTo>
                    <a:pt x="793" y="896"/>
                  </a:lnTo>
                  <a:lnTo>
                    <a:pt x="790" y="898"/>
                  </a:lnTo>
                  <a:lnTo>
                    <a:pt x="789" y="899"/>
                  </a:lnTo>
                  <a:lnTo>
                    <a:pt x="787" y="900"/>
                  </a:lnTo>
                  <a:lnTo>
                    <a:pt x="785" y="901"/>
                  </a:lnTo>
                  <a:lnTo>
                    <a:pt x="784" y="903"/>
                  </a:lnTo>
                  <a:lnTo>
                    <a:pt x="783" y="904"/>
                  </a:lnTo>
                  <a:lnTo>
                    <a:pt x="770" y="912"/>
                  </a:lnTo>
                  <a:lnTo>
                    <a:pt x="757" y="920"/>
                  </a:lnTo>
                  <a:lnTo>
                    <a:pt x="744" y="928"/>
                  </a:lnTo>
                  <a:lnTo>
                    <a:pt x="731" y="934"/>
                  </a:lnTo>
                  <a:lnTo>
                    <a:pt x="717" y="941"/>
                  </a:lnTo>
                  <a:lnTo>
                    <a:pt x="703" y="947"/>
                  </a:lnTo>
                  <a:lnTo>
                    <a:pt x="689" y="954"/>
                  </a:lnTo>
                  <a:lnTo>
                    <a:pt x="675" y="959"/>
                  </a:lnTo>
                  <a:lnTo>
                    <a:pt x="672" y="959"/>
                  </a:lnTo>
                  <a:lnTo>
                    <a:pt x="671" y="960"/>
                  </a:lnTo>
                  <a:lnTo>
                    <a:pt x="668" y="960"/>
                  </a:lnTo>
                  <a:lnTo>
                    <a:pt x="665" y="961"/>
                  </a:lnTo>
                  <a:lnTo>
                    <a:pt x="664" y="963"/>
                  </a:lnTo>
                  <a:lnTo>
                    <a:pt x="661" y="963"/>
                  </a:lnTo>
                  <a:lnTo>
                    <a:pt x="660" y="964"/>
                  </a:lnTo>
                  <a:lnTo>
                    <a:pt x="658" y="964"/>
                  </a:lnTo>
                  <a:lnTo>
                    <a:pt x="650" y="967"/>
                  </a:lnTo>
                  <a:lnTo>
                    <a:pt x="642" y="969"/>
                  </a:lnTo>
                  <a:lnTo>
                    <a:pt x="634" y="972"/>
                  </a:lnTo>
                  <a:lnTo>
                    <a:pt x="626" y="973"/>
                  </a:lnTo>
                  <a:lnTo>
                    <a:pt x="619" y="976"/>
                  </a:lnTo>
                  <a:lnTo>
                    <a:pt x="611" y="978"/>
                  </a:lnTo>
                  <a:lnTo>
                    <a:pt x="604" y="980"/>
                  </a:lnTo>
                  <a:lnTo>
                    <a:pt x="596" y="981"/>
                  </a:lnTo>
                  <a:lnTo>
                    <a:pt x="577" y="985"/>
                  </a:lnTo>
                  <a:lnTo>
                    <a:pt x="559" y="986"/>
                  </a:lnTo>
                  <a:lnTo>
                    <a:pt x="540" y="989"/>
                  </a:lnTo>
                  <a:lnTo>
                    <a:pt x="522" y="990"/>
                  </a:lnTo>
                  <a:lnTo>
                    <a:pt x="503" y="990"/>
                  </a:lnTo>
                  <a:lnTo>
                    <a:pt x="484" y="990"/>
                  </a:lnTo>
                  <a:lnTo>
                    <a:pt x="466" y="989"/>
                  </a:lnTo>
                  <a:lnTo>
                    <a:pt x="448" y="989"/>
                  </a:lnTo>
                  <a:lnTo>
                    <a:pt x="444" y="987"/>
                  </a:lnTo>
                  <a:lnTo>
                    <a:pt x="440" y="986"/>
                  </a:lnTo>
                  <a:lnTo>
                    <a:pt x="436" y="986"/>
                  </a:lnTo>
                  <a:lnTo>
                    <a:pt x="431" y="986"/>
                  </a:lnTo>
                  <a:lnTo>
                    <a:pt x="427" y="985"/>
                  </a:lnTo>
                  <a:lnTo>
                    <a:pt x="423" y="985"/>
                  </a:lnTo>
                  <a:lnTo>
                    <a:pt x="419" y="984"/>
                  </a:lnTo>
                  <a:lnTo>
                    <a:pt x="415" y="982"/>
                  </a:lnTo>
                  <a:lnTo>
                    <a:pt x="410" y="982"/>
                  </a:lnTo>
                  <a:lnTo>
                    <a:pt x="406" y="982"/>
                  </a:lnTo>
                  <a:lnTo>
                    <a:pt x="402" y="981"/>
                  </a:lnTo>
                  <a:lnTo>
                    <a:pt x="400" y="981"/>
                  </a:lnTo>
                  <a:lnTo>
                    <a:pt x="396" y="980"/>
                  </a:lnTo>
                  <a:lnTo>
                    <a:pt x="392" y="980"/>
                  </a:lnTo>
                  <a:lnTo>
                    <a:pt x="388" y="978"/>
                  </a:lnTo>
                  <a:lnTo>
                    <a:pt x="384" y="978"/>
                  </a:lnTo>
                  <a:lnTo>
                    <a:pt x="379" y="976"/>
                  </a:lnTo>
                  <a:lnTo>
                    <a:pt x="372" y="974"/>
                  </a:lnTo>
                  <a:lnTo>
                    <a:pt x="366" y="972"/>
                  </a:lnTo>
                  <a:lnTo>
                    <a:pt x="358" y="971"/>
                  </a:lnTo>
                  <a:lnTo>
                    <a:pt x="352" y="968"/>
                  </a:lnTo>
                  <a:lnTo>
                    <a:pt x="345" y="967"/>
                  </a:lnTo>
                  <a:lnTo>
                    <a:pt x="340" y="964"/>
                  </a:lnTo>
                  <a:lnTo>
                    <a:pt x="333" y="961"/>
                  </a:lnTo>
                  <a:lnTo>
                    <a:pt x="331" y="961"/>
                  </a:lnTo>
                  <a:lnTo>
                    <a:pt x="328" y="960"/>
                  </a:lnTo>
                  <a:lnTo>
                    <a:pt x="325" y="959"/>
                  </a:lnTo>
                  <a:lnTo>
                    <a:pt x="324" y="959"/>
                  </a:lnTo>
                  <a:lnTo>
                    <a:pt x="322" y="958"/>
                  </a:lnTo>
                  <a:lnTo>
                    <a:pt x="319" y="956"/>
                  </a:lnTo>
                  <a:lnTo>
                    <a:pt x="318" y="956"/>
                  </a:lnTo>
                  <a:lnTo>
                    <a:pt x="315" y="955"/>
                  </a:lnTo>
                  <a:lnTo>
                    <a:pt x="301" y="950"/>
                  </a:lnTo>
                  <a:lnTo>
                    <a:pt x="288" y="943"/>
                  </a:lnTo>
                  <a:lnTo>
                    <a:pt x="275" y="937"/>
                  </a:lnTo>
                  <a:lnTo>
                    <a:pt x="262" y="930"/>
                  </a:lnTo>
                  <a:lnTo>
                    <a:pt x="249" y="924"/>
                  </a:lnTo>
                  <a:lnTo>
                    <a:pt x="236" y="916"/>
                  </a:lnTo>
                  <a:lnTo>
                    <a:pt x="224" y="908"/>
                  </a:lnTo>
                  <a:lnTo>
                    <a:pt x="212" y="900"/>
                  </a:lnTo>
                  <a:lnTo>
                    <a:pt x="200" y="892"/>
                  </a:lnTo>
                  <a:lnTo>
                    <a:pt x="190" y="885"/>
                  </a:lnTo>
                  <a:lnTo>
                    <a:pt x="180" y="877"/>
                  </a:lnTo>
                  <a:lnTo>
                    <a:pt x="169" y="869"/>
                  </a:lnTo>
                  <a:lnTo>
                    <a:pt x="160" y="861"/>
                  </a:lnTo>
                  <a:lnTo>
                    <a:pt x="151" y="852"/>
                  </a:lnTo>
                  <a:lnTo>
                    <a:pt x="141" y="843"/>
                  </a:lnTo>
                  <a:lnTo>
                    <a:pt x="131" y="832"/>
                  </a:lnTo>
                  <a:lnTo>
                    <a:pt x="125" y="825"/>
                  </a:lnTo>
                  <a:lnTo>
                    <a:pt x="118" y="818"/>
                  </a:lnTo>
                  <a:lnTo>
                    <a:pt x="112" y="810"/>
                  </a:lnTo>
                  <a:lnTo>
                    <a:pt x="107" y="802"/>
                  </a:lnTo>
                  <a:lnTo>
                    <a:pt x="100" y="796"/>
                  </a:lnTo>
                  <a:lnTo>
                    <a:pt x="95" y="788"/>
                  </a:lnTo>
                  <a:lnTo>
                    <a:pt x="90" y="780"/>
                  </a:lnTo>
                  <a:lnTo>
                    <a:pt x="83" y="774"/>
                  </a:lnTo>
                  <a:lnTo>
                    <a:pt x="82" y="770"/>
                  </a:lnTo>
                  <a:lnTo>
                    <a:pt x="81" y="766"/>
                  </a:lnTo>
                  <a:lnTo>
                    <a:pt x="78" y="763"/>
                  </a:lnTo>
                  <a:lnTo>
                    <a:pt x="77" y="761"/>
                  </a:lnTo>
                  <a:lnTo>
                    <a:pt x="74" y="757"/>
                  </a:lnTo>
                  <a:lnTo>
                    <a:pt x="73" y="754"/>
                  </a:lnTo>
                  <a:lnTo>
                    <a:pt x="70" y="750"/>
                  </a:lnTo>
                  <a:lnTo>
                    <a:pt x="69" y="748"/>
                  </a:lnTo>
                  <a:lnTo>
                    <a:pt x="66" y="743"/>
                  </a:lnTo>
                  <a:lnTo>
                    <a:pt x="62" y="737"/>
                  </a:lnTo>
                  <a:lnTo>
                    <a:pt x="60" y="732"/>
                  </a:lnTo>
                  <a:lnTo>
                    <a:pt x="57" y="727"/>
                  </a:lnTo>
                  <a:lnTo>
                    <a:pt x="55" y="722"/>
                  </a:lnTo>
                  <a:lnTo>
                    <a:pt x="52" y="716"/>
                  </a:lnTo>
                  <a:lnTo>
                    <a:pt x="49" y="711"/>
                  </a:lnTo>
                  <a:lnTo>
                    <a:pt x="47" y="707"/>
                  </a:lnTo>
                  <a:lnTo>
                    <a:pt x="40" y="692"/>
                  </a:lnTo>
                  <a:lnTo>
                    <a:pt x="34" y="676"/>
                  </a:lnTo>
                  <a:lnTo>
                    <a:pt x="27" y="660"/>
                  </a:lnTo>
                  <a:lnTo>
                    <a:pt x="22" y="644"/>
                  </a:lnTo>
                  <a:lnTo>
                    <a:pt x="18" y="628"/>
                  </a:lnTo>
                  <a:lnTo>
                    <a:pt x="13" y="611"/>
                  </a:lnTo>
                  <a:lnTo>
                    <a:pt x="9" y="594"/>
                  </a:lnTo>
                  <a:lnTo>
                    <a:pt x="6" y="578"/>
                  </a:lnTo>
                  <a:lnTo>
                    <a:pt x="5" y="569"/>
                  </a:lnTo>
                  <a:lnTo>
                    <a:pt x="4" y="559"/>
                  </a:lnTo>
                  <a:lnTo>
                    <a:pt x="3" y="550"/>
                  </a:lnTo>
                  <a:lnTo>
                    <a:pt x="3" y="541"/>
                  </a:lnTo>
                  <a:lnTo>
                    <a:pt x="1" y="531"/>
                  </a:lnTo>
                  <a:lnTo>
                    <a:pt x="1" y="522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2"/>
                  </a:lnTo>
                  <a:lnTo>
                    <a:pt x="1" y="470"/>
                  </a:lnTo>
                  <a:lnTo>
                    <a:pt x="1" y="460"/>
                  </a:lnTo>
                  <a:lnTo>
                    <a:pt x="3" y="448"/>
                  </a:lnTo>
                  <a:lnTo>
                    <a:pt x="4" y="438"/>
                  </a:lnTo>
                  <a:lnTo>
                    <a:pt x="5" y="426"/>
                  </a:lnTo>
                  <a:lnTo>
                    <a:pt x="6" y="416"/>
                  </a:lnTo>
                  <a:lnTo>
                    <a:pt x="10" y="399"/>
                  </a:lnTo>
                  <a:lnTo>
                    <a:pt x="14" y="382"/>
                  </a:lnTo>
                  <a:lnTo>
                    <a:pt x="19" y="365"/>
                  </a:lnTo>
                  <a:lnTo>
                    <a:pt x="23" y="349"/>
                  </a:lnTo>
                  <a:lnTo>
                    <a:pt x="29" y="332"/>
                  </a:lnTo>
                  <a:lnTo>
                    <a:pt x="35" y="317"/>
                  </a:lnTo>
                  <a:lnTo>
                    <a:pt x="42" y="302"/>
                  </a:lnTo>
                  <a:lnTo>
                    <a:pt x="48" y="287"/>
                  </a:lnTo>
                  <a:lnTo>
                    <a:pt x="51" y="279"/>
                  </a:lnTo>
                  <a:lnTo>
                    <a:pt x="55" y="272"/>
                  </a:lnTo>
                  <a:lnTo>
                    <a:pt x="59" y="264"/>
                  </a:lnTo>
                  <a:lnTo>
                    <a:pt x="62" y="258"/>
                  </a:lnTo>
                  <a:lnTo>
                    <a:pt x="66" y="251"/>
                  </a:lnTo>
                  <a:lnTo>
                    <a:pt x="70" y="245"/>
                  </a:lnTo>
                  <a:lnTo>
                    <a:pt x="74" y="238"/>
                  </a:lnTo>
                  <a:lnTo>
                    <a:pt x="79" y="232"/>
                  </a:lnTo>
                  <a:lnTo>
                    <a:pt x="86" y="220"/>
                  </a:lnTo>
                  <a:lnTo>
                    <a:pt x="94" y="210"/>
                  </a:lnTo>
                  <a:lnTo>
                    <a:pt x="101" y="199"/>
                  </a:lnTo>
                  <a:lnTo>
                    <a:pt x="109" y="189"/>
                  </a:lnTo>
                  <a:lnTo>
                    <a:pt x="117" y="180"/>
                  </a:lnTo>
                  <a:lnTo>
                    <a:pt x="126" y="169"/>
                  </a:lnTo>
                  <a:lnTo>
                    <a:pt x="135" y="159"/>
                  </a:lnTo>
                  <a:lnTo>
                    <a:pt x="144" y="148"/>
                  </a:lnTo>
                  <a:lnTo>
                    <a:pt x="154" y="139"/>
                  </a:lnTo>
                  <a:lnTo>
                    <a:pt x="163" y="131"/>
                  </a:lnTo>
                  <a:lnTo>
                    <a:pt x="172" y="122"/>
                  </a:lnTo>
                  <a:lnTo>
                    <a:pt x="182" y="115"/>
                  </a:lnTo>
                  <a:lnTo>
                    <a:pt x="191" y="107"/>
                  </a:lnTo>
                  <a:lnTo>
                    <a:pt x="200" y="99"/>
                  </a:lnTo>
                  <a:lnTo>
                    <a:pt x="211" y="92"/>
                  </a:lnTo>
                  <a:lnTo>
                    <a:pt x="220" y="85"/>
                  </a:lnTo>
                  <a:lnTo>
                    <a:pt x="221" y="85"/>
                  </a:lnTo>
                  <a:lnTo>
                    <a:pt x="224" y="83"/>
                  </a:lnTo>
                  <a:lnTo>
                    <a:pt x="225" y="82"/>
                  </a:lnTo>
                  <a:lnTo>
                    <a:pt x="228" y="81"/>
                  </a:lnTo>
                  <a:lnTo>
                    <a:pt x="229" y="79"/>
                  </a:lnTo>
                  <a:lnTo>
                    <a:pt x="232" y="78"/>
                  </a:lnTo>
                  <a:lnTo>
                    <a:pt x="233" y="77"/>
                  </a:lnTo>
                  <a:lnTo>
                    <a:pt x="234" y="75"/>
                  </a:lnTo>
                  <a:lnTo>
                    <a:pt x="237" y="73"/>
                  </a:lnTo>
                  <a:lnTo>
                    <a:pt x="247" y="68"/>
                  </a:lnTo>
                  <a:lnTo>
                    <a:pt x="256" y="62"/>
                  </a:lnTo>
                  <a:lnTo>
                    <a:pt x="268" y="57"/>
                  </a:lnTo>
                  <a:lnTo>
                    <a:pt x="279" y="52"/>
                  </a:lnTo>
                  <a:lnTo>
                    <a:pt x="289" y="47"/>
                  </a:lnTo>
                  <a:lnTo>
                    <a:pt x="301" y="43"/>
                  </a:lnTo>
                  <a:lnTo>
                    <a:pt x="312" y="38"/>
                  </a:lnTo>
                  <a:lnTo>
                    <a:pt x="323" y="32"/>
                  </a:lnTo>
                  <a:lnTo>
                    <a:pt x="341" y="27"/>
                  </a:lnTo>
                  <a:lnTo>
                    <a:pt x="358" y="22"/>
                  </a:lnTo>
                  <a:lnTo>
                    <a:pt x="375" y="17"/>
                  </a:lnTo>
                  <a:lnTo>
                    <a:pt x="393" y="13"/>
                  </a:lnTo>
                  <a:lnTo>
                    <a:pt x="410" y="9"/>
                  </a:lnTo>
                  <a:lnTo>
                    <a:pt x="427" y="6"/>
                  </a:lnTo>
                  <a:lnTo>
                    <a:pt x="444" y="4"/>
                  </a:lnTo>
                  <a:lnTo>
                    <a:pt x="462" y="3"/>
                  </a:lnTo>
                  <a:lnTo>
                    <a:pt x="465" y="1"/>
                  </a:lnTo>
                  <a:lnTo>
                    <a:pt x="469" y="1"/>
                  </a:lnTo>
                  <a:lnTo>
                    <a:pt x="471" y="1"/>
                  </a:lnTo>
                  <a:lnTo>
                    <a:pt x="474" y="1"/>
                  </a:lnTo>
                  <a:lnTo>
                    <a:pt x="478" y="1"/>
                  </a:lnTo>
                  <a:lnTo>
                    <a:pt x="480" y="1"/>
                  </a:lnTo>
                  <a:lnTo>
                    <a:pt x="483" y="1"/>
                  </a:lnTo>
                  <a:lnTo>
                    <a:pt x="486" y="1"/>
                  </a:lnTo>
                  <a:close/>
                </a:path>
              </a:pathLst>
            </a:custGeom>
            <a:gradFill rotWithShape="0">
              <a:gsLst>
                <a:gs pos="0">
                  <a:srgbClr val="6699FF"/>
                </a:gs>
                <a:gs pos="100000">
                  <a:srgbClr val="CADBFF"/>
                </a:gs>
              </a:gsLst>
              <a:path path="rect">
                <a:fillToRect t="100000" r="100000"/>
              </a:path>
            </a:gradFill>
            <a:ln w="63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0" name="Rectangle 35"/>
            <p:cNvSpPr>
              <a:spLocks noChangeArrowheads="1"/>
            </p:cNvSpPr>
            <p:nvPr/>
          </p:nvSpPr>
          <p:spPr bwMode="auto">
            <a:xfrm>
              <a:off x="3239" y="1193"/>
              <a:ext cx="822" cy="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1" name="Freeform 36"/>
            <p:cNvSpPr>
              <a:spLocks/>
            </p:cNvSpPr>
            <p:nvPr/>
          </p:nvSpPr>
          <p:spPr bwMode="auto">
            <a:xfrm>
              <a:off x="3538" y="1206"/>
              <a:ext cx="274" cy="180"/>
            </a:xfrm>
            <a:custGeom>
              <a:avLst/>
              <a:gdLst>
                <a:gd name="T0" fmla="*/ 132 w 336"/>
                <a:gd name="T1" fmla="*/ 7 h 221"/>
                <a:gd name="T2" fmla="*/ 172 w 336"/>
                <a:gd name="T3" fmla="*/ 19 h 221"/>
                <a:gd name="T4" fmla="*/ 175 w 336"/>
                <a:gd name="T5" fmla="*/ 33 h 221"/>
                <a:gd name="T6" fmla="*/ 166 w 336"/>
                <a:gd name="T7" fmla="*/ 40 h 221"/>
                <a:gd name="T8" fmla="*/ 169 w 336"/>
                <a:gd name="T9" fmla="*/ 42 h 221"/>
                <a:gd name="T10" fmla="*/ 169 w 336"/>
                <a:gd name="T11" fmla="*/ 50 h 221"/>
                <a:gd name="T12" fmla="*/ 135 w 336"/>
                <a:gd name="T13" fmla="*/ 59 h 221"/>
                <a:gd name="T14" fmla="*/ 135 w 336"/>
                <a:gd name="T15" fmla="*/ 62 h 221"/>
                <a:gd name="T16" fmla="*/ 147 w 336"/>
                <a:gd name="T17" fmla="*/ 62 h 221"/>
                <a:gd name="T18" fmla="*/ 156 w 336"/>
                <a:gd name="T19" fmla="*/ 70 h 221"/>
                <a:gd name="T20" fmla="*/ 143 w 336"/>
                <a:gd name="T21" fmla="*/ 73 h 221"/>
                <a:gd name="T22" fmla="*/ 140 w 336"/>
                <a:gd name="T23" fmla="*/ 76 h 221"/>
                <a:gd name="T24" fmla="*/ 140 w 336"/>
                <a:gd name="T25" fmla="*/ 77 h 221"/>
                <a:gd name="T26" fmla="*/ 145 w 336"/>
                <a:gd name="T27" fmla="*/ 77 h 221"/>
                <a:gd name="T28" fmla="*/ 149 w 336"/>
                <a:gd name="T29" fmla="*/ 79 h 221"/>
                <a:gd name="T30" fmla="*/ 149 w 336"/>
                <a:gd name="T31" fmla="*/ 82 h 221"/>
                <a:gd name="T32" fmla="*/ 134 w 336"/>
                <a:gd name="T33" fmla="*/ 86 h 221"/>
                <a:gd name="T34" fmla="*/ 128 w 336"/>
                <a:gd name="T35" fmla="*/ 86 h 221"/>
                <a:gd name="T36" fmla="*/ 124 w 336"/>
                <a:gd name="T37" fmla="*/ 88 h 221"/>
                <a:gd name="T38" fmla="*/ 94 w 336"/>
                <a:gd name="T39" fmla="*/ 106 h 221"/>
                <a:gd name="T40" fmla="*/ 88 w 336"/>
                <a:gd name="T41" fmla="*/ 118 h 221"/>
                <a:gd name="T42" fmla="*/ 83 w 336"/>
                <a:gd name="T43" fmla="*/ 120 h 221"/>
                <a:gd name="T44" fmla="*/ 67 w 336"/>
                <a:gd name="T45" fmla="*/ 103 h 221"/>
                <a:gd name="T46" fmla="*/ 67 w 336"/>
                <a:gd name="T47" fmla="*/ 103 h 221"/>
                <a:gd name="T48" fmla="*/ 64 w 336"/>
                <a:gd name="T49" fmla="*/ 100 h 221"/>
                <a:gd name="T50" fmla="*/ 60 w 336"/>
                <a:gd name="T51" fmla="*/ 87 h 221"/>
                <a:gd name="T52" fmla="*/ 60 w 336"/>
                <a:gd name="T53" fmla="*/ 86 h 221"/>
                <a:gd name="T54" fmla="*/ 64 w 336"/>
                <a:gd name="T55" fmla="*/ 85 h 221"/>
                <a:gd name="T56" fmla="*/ 67 w 336"/>
                <a:gd name="T57" fmla="*/ 84 h 221"/>
                <a:gd name="T58" fmla="*/ 77 w 336"/>
                <a:gd name="T59" fmla="*/ 81 h 221"/>
                <a:gd name="T60" fmla="*/ 69 w 336"/>
                <a:gd name="T61" fmla="*/ 77 h 221"/>
                <a:gd name="T62" fmla="*/ 67 w 336"/>
                <a:gd name="T63" fmla="*/ 72 h 221"/>
                <a:gd name="T64" fmla="*/ 63 w 336"/>
                <a:gd name="T65" fmla="*/ 71 h 221"/>
                <a:gd name="T66" fmla="*/ 63 w 336"/>
                <a:gd name="T67" fmla="*/ 59 h 221"/>
                <a:gd name="T68" fmla="*/ 57 w 336"/>
                <a:gd name="T69" fmla="*/ 60 h 221"/>
                <a:gd name="T70" fmla="*/ 56 w 336"/>
                <a:gd name="T71" fmla="*/ 61 h 221"/>
                <a:gd name="T72" fmla="*/ 55 w 336"/>
                <a:gd name="T73" fmla="*/ 60 h 221"/>
                <a:gd name="T74" fmla="*/ 55 w 336"/>
                <a:gd name="T75" fmla="*/ 59 h 221"/>
                <a:gd name="T76" fmla="*/ 59 w 336"/>
                <a:gd name="T77" fmla="*/ 54 h 221"/>
                <a:gd name="T78" fmla="*/ 53 w 336"/>
                <a:gd name="T79" fmla="*/ 46 h 221"/>
                <a:gd name="T80" fmla="*/ 51 w 336"/>
                <a:gd name="T81" fmla="*/ 42 h 221"/>
                <a:gd name="T82" fmla="*/ 51 w 336"/>
                <a:gd name="T83" fmla="*/ 42 h 221"/>
                <a:gd name="T84" fmla="*/ 51 w 336"/>
                <a:gd name="T85" fmla="*/ 40 h 221"/>
                <a:gd name="T86" fmla="*/ 46 w 336"/>
                <a:gd name="T87" fmla="*/ 34 h 221"/>
                <a:gd name="T88" fmla="*/ 42 w 336"/>
                <a:gd name="T89" fmla="*/ 33 h 221"/>
                <a:gd name="T90" fmla="*/ 42 w 336"/>
                <a:gd name="T91" fmla="*/ 31 h 221"/>
                <a:gd name="T92" fmla="*/ 40 w 336"/>
                <a:gd name="T93" fmla="*/ 30 h 221"/>
                <a:gd name="T94" fmla="*/ 40 w 336"/>
                <a:gd name="T95" fmla="*/ 30 h 221"/>
                <a:gd name="T96" fmla="*/ 40 w 336"/>
                <a:gd name="T97" fmla="*/ 29 h 221"/>
                <a:gd name="T98" fmla="*/ 34 w 336"/>
                <a:gd name="T99" fmla="*/ 27 h 221"/>
                <a:gd name="T100" fmla="*/ 21 w 336"/>
                <a:gd name="T101" fmla="*/ 29 h 221"/>
                <a:gd name="T102" fmla="*/ 15 w 336"/>
                <a:gd name="T103" fmla="*/ 26 h 221"/>
                <a:gd name="T104" fmla="*/ 17 w 336"/>
                <a:gd name="T105" fmla="*/ 24 h 221"/>
                <a:gd name="T106" fmla="*/ 27 w 336"/>
                <a:gd name="T107" fmla="*/ 20 h 221"/>
                <a:gd name="T108" fmla="*/ 27 w 336"/>
                <a:gd name="T109" fmla="*/ 20 h 221"/>
                <a:gd name="T110" fmla="*/ 24 w 336"/>
                <a:gd name="T111" fmla="*/ 16 h 221"/>
                <a:gd name="T112" fmla="*/ 13 w 336"/>
                <a:gd name="T113" fmla="*/ 16 h 221"/>
                <a:gd name="T114" fmla="*/ 2 w 336"/>
                <a:gd name="T115" fmla="*/ 14 h 221"/>
                <a:gd name="T116" fmla="*/ 0 w 336"/>
                <a:gd name="T117" fmla="*/ 11 h 221"/>
                <a:gd name="T118" fmla="*/ 62 w 336"/>
                <a:gd name="T119" fmla="*/ 1 h 22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36"/>
                <a:gd name="T181" fmla="*/ 0 h 221"/>
                <a:gd name="T182" fmla="*/ 336 w 336"/>
                <a:gd name="T183" fmla="*/ 221 h 22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36" h="221">
                  <a:moveTo>
                    <a:pt x="134" y="0"/>
                  </a:moveTo>
                  <a:lnTo>
                    <a:pt x="153" y="1"/>
                  </a:lnTo>
                  <a:lnTo>
                    <a:pt x="172" y="1"/>
                  </a:lnTo>
                  <a:lnTo>
                    <a:pt x="189" y="4"/>
                  </a:lnTo>
                  <a:lnTo>
                    <a:pt x="207" y="5"/>
                  </a:lnTo>
                  <a:lnTo>
                    <a:pt x="226" y="9"/>
                  </a:lnTo>
                  <a:lnTo>
                    <a:pt x="244" y="13"/>
                  </a:lnTo>
                  <a:lnTo>
                    <a:pt x="262" y="17"/>
                  </a:lnTo>
                  <a:lnTo>
                    <a:pt x="280" y="22"/>
                  </a:lnTo>
                  <a:lnTo>
                    <a:pt x="288" y="24"/>
                  </a:lnTo>
                  <a:lnTo>
                    <a:pt x="295" y="27"/>
                  </a:lnTo>
                  <a:lnTo>
                    <a:pt x="302" y="30"/>
                  </a:lnTo>
                  <a:lnTo>
                    <a:pt x="309" y="31"/>
                  </a:lnTo>
                  <a:lnTo>
                    <a:pt x="317" y="34"/>
                  </a:lnTo>
                  <a:lnTo>
                    <a:pt x="323" y="37"/>
                  </a:lnTo>
                  <a:lnTo>
                    <a:pt x="330" y="40"/>
                  </a:lnTo>
                  <a:lnTo>
                    <a:pt x="336" y="43"/>
                  </a:lnTo>
                  <a:lnTo>
                    <a:pt x="331" y="63"/>
                  </a:lnTo>
                  <a:lnTo>
                    <a:pt x="327" y="63"/>
                  </a:lnTo>
                  <a:lnTo>
                    <a:pt x="325" y="63"/>
                  </a:lnTo>
                  <a:lnTo>
                    <a:pt x="322" y="62"/>
                  </a:lnTo>
                  <a:lnTo>
                    <a:pt x="318" y="62"/>
                  </a:lnTo>
                  <a:lnTo>
                    <a:pt x="315" y="63"/>
                  </a:lnTo>
                  <a:lnTo>
                    <a:pt x="313" y="63"/>
                  </a:lnTo>
                  <a:lnTo>
                    <a:pt x="310" y="65"/>
                  </a:lnTo>
                  <a:lnTo>
                    <a:pt x="308" y="67"/>
                  </a:lnTo>
                  <a:lnTo>
                    <a:pt x="306" y="74"/>
                  </a:lnTo>
                  <a:lnTo>
                    <a:pt x="308" y="75"/>
                  </a:lnTo>
                  <a:lnTo>
                    <a:pt x="309" y="75"/>
                  </a:lnTo>
                  <a:lnTo>
                    <a:pt x="309" y="77"/>
                  </a:lnTo>
                  <a:lnTo>
                    <a:pt x="310" y="77"/>
                  </a:lnTo>
                  <a:lnTo>
                    <a:pt x="312" y="77"/>
                  </a:lnTo>
                  <a:lnTo>
                    <a:pt x="312" y="78"/>
                  </a:lnTo>
                  <a:lnTo>
                    <a:pt x="313" y="79"/>
                  </a:lnTo>
                  <a:lnTo>
                    <a:pt x="314" y="82"/>
                  </a:lnTo>
                  <a:lnTo>
                    <a:pt x="314" y="83"/>
                  </a:lnTo>
                  <a:lnTo>
                    <a:pt x="314" y="86"/>
                  </a:lnTo>
                  <a:lnTo>
                    <a:pt x="313" y="88"/>
                  </a:lnTo>
                  <a:lnTo>
                    <a:pt x="313" y="90"/>
                  </a:lnTo>
                  <a:lnTo>
                    <a:pt x="312" y="92"/>
                  </a:lnTo>
                  <a:lnTo>
                    <a:pt x="312" y="95"/>
                  </a:lnTo>
                  <a:lnTo>
                    <a:pt x="301" y="104"/>
                  </a:lnTo>
                  <a:lnTo>
                    <a:pt x="272" y="100"/>
                  </a:lnTo>
                  <a:lnTo>
                    <a:pt x="250" y="110"/>
                  </a:lnTo>
                  <a:lnTo>
                    <a:pt x="250" y="112"/>
                  </a:lnTo>
                  <a:lnTo>
                    <a:pt x="249" y="112"/>
                  </a:lnTo>
                  <a:lnTo>
                    <a:pt x="249" y="113"/>
                  </a:lnTo>
                  <a:lnTo>
                    <a:pt x="249" y="114"/>
                  </a:lnTo>
                  <a:lnTo>
                    <a:pt x="250" y="114"/>
                  </a:lnTo>
                  <a:lnTo>
                    <a:pt x="252" y="116"/>
                  </a:lnTo>
                  <a:lnTo>
                    <a:pt x="271" y="114"/>
                  </a:lnTo>
                  <a:lnTo>
                    <a:pt x="280" y="121"/>
                  </a:lnTo>
                  <a:lnTo>
                    <a:pt x="288" y="118"/>
                  </a:lnTo>
                  <a:lnTo>
                    <a:pt x="293" y="118"/>
                  </a:lnTo>
                  <a:lnTo>
                    <a:pt x="297" y="125"/>
                  </a:lnTo>
                  <a:lnTo>
                    <a:pt x="296" y="129"/>
                  </a:lnTo>
                  <a:lnTo>
                    <a:pt x="291" y="130"/>
                  </a:lnTo>
                  <a:lnTo>
                    <a:pt x="287" y="130"/>
                  </a:lnTo>
                  <a:lnTo>
                    <a:pt x="282" y="130"/>
                  </a:lnTo>
                  <a:lnTo>
                    <a:pt x="278" y="130"/>
                  </a:lnTo>
                  <a:lnTo>
                    <a:pt x="274" y="131"/>
                  </a:lnTo>
                  <a:lnTo>
                    <a:pt x="270" y="133"/>
                  </a:lnTo>
                  <a:lnTo>
                    <a:pt x="266" y="134"/>
                  </a:lnTo>
                  <a:lnTo>
                    <a:pt x="262" y="136"/>
                  </a:lnTo>
                  <a:lnTo>
                    <a:pt x="261" y="136"/>
                  </a:lnTo>
                  <a:lnTo>
                    <a:pt x="261" y="138"/>
                  </a:lnTo>
                  <a:lnTo>
                    <a:pt x="259" y="138"/>
                  </a:lnTo>
                  <a:lnTo>
                    <a:pt x="259" y="139"/>
                  </a:lnTo>
                  <a:lnTo>
                    <a:pt x="259" y="140"/>
                  </a:lnTo>
                  <a:lnTo>
                    <a:pt x="259" y="142"/>
                  </a:lnTo>
                  <a:lnTo>
                    <a:pt x="261" y="143"/>
                  </a:lnTo>
                  <a:lnTo>
                    <a:pt x="262" y="143"/>
                  </a:lnTo>
                  <a:lnTo>
                    <a:pt x="263" y="143"/>
                  </a:lnTo>
                  <a:lnTo>
                    <a:pt x="265" y="144"/>
                  </a:lnTo>
                  <a:lnTo>
                    <a:pt x="266" y="144"/>
                  </a:lnTo>
                  <a:lnTo>
                    <a:pt x="267" y="144"/>
                  </a:lnTo>
                  <a:lnTo>
                    <a:pt x="269" y="146"/>
                  </a:lnTo>
                  <a:lnTo>
                    <a:pt x="270" y="146"/>
                  </a:lnTo>
                  <a:lnTo>
                    <a:pt x="271" y="146"/>
                  </a:lnTo>
                  <a:lnTo>
                    <a:pt x="272" y="146"/>
                  </a:lnTo>
                  <a:lnTo>
                    <a:pt x="274" y="146"/>
                  </a:lnTo>
                  <a:lnTo>
                    <a:pt x="275" y="146"/>
                  </a:lnTo>
                  <a:lnTo>
                    <a:pt x="276" y="146"/>
                  </a:lnTo>
                  <a:lnTo>
                    <a:pt x="284" y="147"/>
                  </a:lnTo>
                  <a:lnTo>
                    <a:pt x="282" y="149"/>
                  </a:lnTo>
                  <a:lnTo>
                    <a:pt x="279" y="151"/>
                  </a:lnTo>
                  <a:lnTo>
                    <a:pt x="275" y="152"/>
                  </a:lnTo>
                  <a:lnTo>
                    <a:pt x="272" y="153"/>
                  </a:lnTo>
                  <a:lnTo>
                    <a:pt x="269" y="153"/>
                  </a:lnTo>
                  <a:lnTo>
                    <a:pt x="265" y="155"/>
                  </a:lnTo>
                  <a:lnTo>
                    <a:pt x="261" y="155"/>
                  </a:lnTo>
                  <a:lnTo>
                    <a:pt x="257" y="153"/>
                  </a:lnTo>
                  <a:lnTo>
                    <a:pt x="248" y="160"/>
                  </a:lnTo>
                  <a:lnTo>
                    <a:pt x="246" y="160"/>
                  </a:lnTo>
                  <a:lnTo>
                    <a:pt x="245" y="160"/>
                  </a:lnTo>
                  <a:lnTo>
                    <a:pt x="242" y="160"/>
                  </a:lnTo>
                  <a:lnTo>
                    <a:pt x="241" y="160"/>
                  </a:lnTo>
                  <a:lnTo>
                    <a:pt x="240" y="160"/>
                  </a:lnTo>
                  <a:lnTo>
                    <a:pt x="239" y="161"/>
                  </a:lnTo>
                  <a:lnTo>
                    <a:pt x="237" y="160"/>
                  </a:lnTo>
                  <a:lnTo>
                    <a:pt x="236" y="160"/>
                  </a:lnTo>
                  <a:lnTo>
                    <a:pt x="231" y="162"/>
                  </a:lnTo>
                  <a:lnTo>
                    <a:pt x="229" y="162"/>
                  </a:lnTo>
                  <a:lnTo>
                    <a:pt x="228" y="162"/>
                  </a:lnTo>
                  <a:lnTo>
                    <a:pt x="220" y="174"/>
                  </a:lnTo>
                  <a:lnTo>
                    <a:pt x="194" y="174"/>
                  </a:lnTo>
                  <a:lnTo>
                    <a:pt x="190" y="181"/>
                  </a:lnTo>
                  <a:lnTo>
                    <a:pt x="180" y="182"/>
                  </a:lnTo>
                  <a:lnTo>
                    <a:pt x="173" y="196"/>
                  </a:lnTo>
                  <a:lnTo>
                    <a:pt x="170" y="212"/>
                  </a:lnTo>
                  <a:lnTo>
                    <a:pt x="163" y="216"/>
                  </a:lnTo>
                  <a:lnTo>
                    <a:pt x="163" y="217"/>
                  </a:lnTo>
                  <a:lnTo>
                    <a:pt x="162" y="217"/>
                  </a:lnTo>
                  <a:lnTo>
                    <a:pt x="162" y="219"/>
                  </a:lnTo>
                  <a:lnTo>
                    <a:pt x="160" y="219"/>
                  </a:lnTo>
                  <a:lnTo>
                    <a:pt x="160" y="220"/>
                  </a:lnTo>
                  <a:lnTo>
                    <a:pt x="158" y="220"/>
                  </a:lnTo>
                  <a:lnTo>
                    <a:pt x="157" y="221"/>
                  </a:lnTo>
                  <a:lnTo>
                    <a:pt x="154" y="221"/>
                  </a:lnTo>
                  <a:lnTo>
                    <a:pt x="153" y="221"/>
                  </a:lnTo>
                  <a:lnTo>
                    <a:pt x="150" y="221"/>
                  </a:lnTo>
                  <a:lnTo>
                    <a:pt x="149" y="220"/>
                  </a:lnTo>
                  <a:lnTo>
                    <a:pt x="146" y="219"/>
                  </a:lnTo>
                  <a:lnTo>
                    <a:pt x="145" y="219"/>
                  </a:lnTo>
                  <a:lnTo>
                    <a:pt x="142" y="213"/>
                  </a:lnTo>
                  <a:lnTo>
                    <a:pt x="125" y="200"/>
                  </a:lnTo>
                  <a:lnTo>
                    <a:pt x="123" y="192"/>
                  </a:lnTo>
                  <a:lnTo>
                    <a:pt x="123" y="191"/>
                  </a:lnTo>
                  <a:lnTo>
                    <a:pt x="123" y="190"/>
                  </a:lnTo>
                  <a:lnTo>
                    <a:pt x="124" y="190"/>
                  </a:lnTo>
                  <a:lnTo>
                    <a:pt x="123" y="189"/>
                  </a:lnTo>
                  <a:lnTo>
                    <a:pt x="123" y="187"/>
                  </a:lnTo>
                  <a:lnTo>
                    <a:pt x="121" y="187"/>
                  </a:lnTo>
                  <a:lnTo>
                    <a:pt x="120" y="187"/>
                  </a:lnTo>
                  <a:lnTo>
                    <a:pt x="119" y="186"/>
                  </a:lnTo>
                  <a:lnTo>
                    <a:pt x="117" y="186"/>
                  </a:lnTo>
                  <a:lnTo>
                    <a:pt x="123" y="174"/>
                  </a:lnTo>
                  <a:lnTo>
                    <a:pt x="112" y="162"/>
                  </a:lnTo>
                  <a:lnTo>
                    <a:pt x="112" y="161"/>
                  </a:lnTo>
                  <a:lnTo>
                    <a:pt x="112" y="160"/>
                  </a:lnTo>
                  <a:lnTo>
                    <a:pt x="112" y="159"/>
                  </a:lnTo>
                  <a:lnTo>
                    <a:pt x="114" y="157"/>
                  </a:lnTo>
                  <a:lnTo>
                    <a:pt x="115" y="157"/>
                  </a:lnTo>
                  <a:lnTo>
                    <a:pt x="116" y="156"/>
                  </a:lnTo>
                  <a:lnTo>
                    <a:pt x="117" y="157"/>
                  </a:lnTo>
                  <a:lnTo>
                    <a:pt x="119" y="157"/>
                  </a:lnTo>
                  <a:lnTo>
                    <a:pt x="120" y="157"/>
                  </a:lnTo>
                  <a:lnTo>
                    <a:pt x="121" y="157"/>
                  </a:lnTo>
                  <a:lnTo>
                    <a:pt x="123" y="156"/>
                  </a:lnTo>
                  <a:lnTo>
                    <a:pt x="137" y="161"/>
                  </a:lnTo>
                  <a:lnTo>
                    <a:pt x="141" y="159"/>
                  </a:lnTo>
                  <a:lnTo>
                    <a:pt x="144" y="151"/>
                  </a:lnTo>
                  <a:lnTo>
                    <a:pt x="142" y="149"/>
                  </a:lnTo>
                  <a:lnTo>
                    <a:pt x="142" y="148"/>
                  </a:lnTo>
                  <a:lnTo>
                    <a:pt x="141" y="148"/>
                  </a:lnTo>
                  <a:lnTo>
                    <a:pt x="140" y="147"/>
                  </a:lnTo>
                  <a:lnTo>
                    <a:pt x="138" y="146"/>
                  </a:lnTo>
                  <a:lnTo>
                    <a:pt x="128" y="146"/>
                  </a:lnTo>
                  <a:lnTo>
                    <a:pt x="128" y="144"/>
                  </a:lnTo>
                  <a:lnTo>
                    <a:pt x="128" y="143"/>
                  </a:lnTo>
                  <a:lnTo>
                    <a:pt x="127" y="142"/>
                  </a:lnTo>
                  <a:lnTo>
                    <a:pt x="127" y="140"/>
                  </a:lnTo>
                  <a:lnTo>
                    <a:pt x="127" y="139"/>
                  </a:lnTo>
                  <a:lnTo>
                    <a:pt x="125" y="138"/>
                  </a:lnTo>
                  <a:lnTo>
                    <a:pt x="125" y="136"/>
                  </a:lnTo>
                  <a:lnTo>
                    <a:pt x="124" y="135"/>
                  </a:lnTo>
                  <a:lnTo>
                    <a:pt x="123" y="134"/>
                  </a:lnTo>
                  <a:lnTo>
                    <a:pt x="121" y="133"/>
                  </a:lnTo>
                  <a:lnTo>
                    <a:pt x="120" y="133"/>
                  </a:lnTo>
                  <a:lnTo>
                    <a:pt x="119" y="133"/>
                  </a:lnTo>
                  <a:lnTo>
                    <a:pt x="117" y="131"/>
                  </a:lnTo>
                  <a:lnTo>
                    <a:pt x="116" y="131"/>
                  </a:lnTo>
                  <a:lnTo>
                    <a:pt x="117" y="119"/>
                  </a:lnTo>
                  <a:lnTo>
                    <a:pt x="127" y="114"/>
                  </a:lnTo>
                  <a:lnTo>
                    <a:pt x="124" y="110"/>
                  </a:lnTo>
                  <a:lnTo>
                    <a:pt x="123" y="109"/>
                  </a:lnTo>
                  <a:lnTo>
                    <a:pt x="120" y="109"/>
                  </a:lnTo>
                  <a:lnTo>
                    <a:pt x="117" y="109"/>
                  </a:lnTo>
                  <a:lnTo>
                    <a:pt x="116" y="109"/>
                  </a:lnTo>
                  <a:lnTo>
                    <a:pt x="114" y="109"/>
                  </a:lnTo>
                  <a:lnTo>
                    <a:pt x="111" y="109"/>
                  </a:lnTo>
                  <a:lnTo>
                    <a:pt x="110" y="110"/>
                  </a:lnTo>
                  <a:lnTo>
                    <a:pt x="107" y="110"/>
                  </a:lnTo>
                  <a:lnTo>
                    <a:pt x="106" y="112"/>
                  </a:lnTo>
                  <a:lnTo>
                    <a:pt x="104" y="112"/>
                  </a:lnTo>
                  <a:lnTo>
                    <a:pt x="104" y="113"/>
                  </a:lnTo>
                  <a:lnTo>
                    <a:pt x="103" y="113"/>
                  </a:lnTo>
                  <a:lnTo>
                    <a:pt x="102" y="112"/>
                  </a:lnTo>
                  <a:lnTo>
                    <a:pt x="102" y="110"/>
                  </a:lnTo>
                  <a:lnTo>
                    <a:pt x="103" y="110"/>
                  </a:lnTo>
                  <a:lnTo>
                    <a:pt x="102" y="110"/>
                  </a:lnTo>
                  <a:lnTo>
                    <a:pt x="103" y="109"/>
                  </a:lnTo>
                  <a:lnTo>
                    <a:pt x="104" y="108"/>
                  </a:lnTo>
                  <a:lnTo>
                    <a:pt x="106" y="106"/>
                  </a:lnTo>
                  <a:lnTo>
                    <a:pt x="107" y="105"/>
                  </a:lnTo>
                  <a:lnTo>
                    <a:pt x="107" y="103"/>
                  </a:lnTo>
                  <a:lnTo>
                    <a:pt x="108" y="101"/>
                  </a:lnTo>
                  <a:lnTo>
                    <a:pt x="108" y="99"/>
                  </a:lnTo>
                  <a:lnTo>
                    <a:pt x="108" y="97"/>
                  </a:lnTo>
                  <a:lnTo>
                    <a:pt x="106" y="96"/>
                  </a:lnTo>
                  <a:lnTo>
                    <a:pt x="104" y="93"/>
                  </a:lnTo>
                  <a:lnTo>
                    <a:pt x="102" y="92"/>
                  </a:lnTo>
                  <a:lnTo>
                    <a:pt x="101" y="91"/>
                  </a:lnTo>
                  <a:lnTo>
                    <a:pt x="99" y="88"/>
                  </a:lnTo>
                  <a:lnTo>
                    <a:pt x="98" y="86"/>
                  </a:lnTo>
                  <a:lnTo>
                    <a:pt x="98" y="83"/>
                  </a:lnTo>
                  <a:lnTo>
                    <a:pt x="97" y="80"/>
                  </a:lnTo>
                  <a:lnTo>
                    <a:pt x="97" y="79"/>
                  </a:lnTo>
                  <a:lnTo>
                    <a:pt x="95" y="79"/>
                  </a:lnTo>
                  <a:lnTo>
                    <a:pt x="95" y="78"/>
                  </a:lnTo>
                  <a:lnTo>
                    <a:pt x="94" y="78"/>
                  </a:lnTo>
                  <a:lnTo>
                    <a:pt x="94" y="77"/>
                  </a:lnTo>
                  <a:lnTo>
                    <a:pt x="93" y="75"/>
                  </a:lnTo>
                  <a:lnTo>
                    <a:pt x="93" y="74"/>
                  </a:lnTo>
                  <a:lnTo>
                    <a:pt x="94" y="74"/>
                  </a:lnTo>
                  <a:lnTo>
                    <a:pt x="94" y="73"/>
                  </a:lnTo>
                  <a:lnTo>
                    <a:pt x="95" y="73"/>
                  </a:lnTo>
                  <a:lnTo>
                    <a:pt x="95" y="71"/>
                  </a:lnTo>
                  <a:lnTo>
                    <a:pt x="95" y="67"/>
                  </a:lnTo>
                  <a:lnTo>
                    <a:pt x="86" y="63"/>
                  </a:lnTo>
                  <a:lnTo>
                    <a:pt x="80" y="63"/>
                  </a:lnTo>
                  <a:lnTo>
                    <a:pt x="80" y="62"/>
                  </a:lnTo>
                  <a:lnTo>
                    <a:pt x="78" y="61"/>
                  </a:lnTo>
                  <a:lnTo>
                    <a:pt x="80" y="61"/>
                  </a:lnTo>
                  <a:lnTo>
                    <a:pt x="80" y="60"/>
                  </a:lnTo>
                  <a:lnTo>
                    <a:pt x="78" y="60"/>
                  </a:lnTo>
                  <a:lnTo>
                    <a:pt x="78" y="58"/>
                  </a:lnTo>
                  <a:lnTo>
                    <a:pt x="77" y="58"/>
                  </a:lnTo>
                  <a:lnTo>
                    <a:pt x="77" y="57"/>
                  </a:lnTo>
                  <a:lnTo>
                    <a:pt x="76" y="57"/>
                  </a:lnTo>
                  <a:lnTo>
                    <a:pt x="74" y="57"/>
                  </a:lnTo>
                  <a:lnTo>
                    <a:pt x="73" y="57"/>
                  </a:lnTo>
                  <a:lnTo>
                    <a:pt x="73" y="58"/>
                  </a:lnTo>
                  <a:lnTo>
                    <a:pt x="72" y="58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3" y="56"/>
                  </a:lnTo>
                  <a:lnTo>
                    <a:pt x="74" y="56"/>
                  </a:lnTo>
                  <a:lnTo>
                    <a:pt x="74" y="54"/>
                  </a:lnTo>
                  <a:lnTo>
                    <a:pt x="74" y="53"/>
                  </a:lnTo>
                  <a:lnTo>
                    <a:pt x="74" y="52"/>
                  </a:lnTo>
                  <a:lnTo>
                    <a:pt x="73" y="52"/>
                  </a:lnTo>
                  <a:lnTo>
                    <a:pt x="71" y="52"/>
                  </a:lnTo>
                  <a:lnTo>
                    <a:pt x="67" y="50"/>
                  </a:lnTo>
                  <a:lnTo>
                    <a:pt x="63" y="50"/>
                  </a:lnTo>
                  <a:lnTo>
                    <a:pt x="59" y="50"/>
                  </a:lnTo>
                  <a:lnTo>
                    <a:pt x="55" y="52"/>
                  </a:lnTo>
                  <a:lnTo>
                    <a:pt x="51" y="52"/>
                  </a:lnTo>
                  <a:lnTo>
                    <a:pt x="47" y="52"/>
                  </a:lnTo>
                  <a:lnTo>
                    <a:pt x="43" y="53"/>
                  </a:lnTo>
                  <a:lnTo>
                    <a:pt x="42" y="53"/>
                  </a:lnTo>
                  <a:lnTo>
                    <a:pt x="39" y="53"/>
                  </a:lnTo>
                  <a:lnTo>
                    <a:pt x="38" y="53"/>
                  </a:lnTo>
                  <a:lnTo>
                    <a:pt x="35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0" y="52"/>
                  </a:lnTo>
                  <a:lnTo>
                    <a:pt x="28" y="52"/>
                  </a:lnTo>
                  <a:lnTo>
                    <a:pt x="28" y="48"/>
                  </a:lnTo>
                  <a:lnTo>
                    <a:pt x="29" y="48"/>
                  </a:lnTo>
                  <a:lnTo>
                    <a:pt x="29" y="47"/>
                  </a:lnTo>
                  <a:lnTo>
                    <a:pt x="30" y="47"/>
                  </a:lnTo>
                  <a:lnTo>
                    <a:pt x="30" y="45"/>
                  </a:lnTo>
                  <a:lnTo>
                    <a:pt x="32" y="45"/>
                  </a:lnTo>
                  <a:lnTo>
                    <a:pt x="32" y="44"/>
                  </a:lnTo>
                  <a:lnTo>
                    <a:pt x="32" y="43"/>
                  </a:lnTo>
                  <a:lnTo>
                    <a:pt x="50" y="37"/>
                  </a:lnTo>
                  <a:lnTo>
                    <a:pt x="51" y="36"/>
                  </a:lnTo>
                  <a:lnTo>
                    <a:pt x="51" y="35"/>
                  </a:lnTo>
                  <a:lnTo>
                    <a:pt x="50" y="35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7" y="32"/>
                  </a:lnTo>
                  <a:lnTo>
                    <a:pt x="46" y="31"/>
                  </a:lnTo>
                  <a:lnTo>
                    <a:pt x="45" y="31"/>
                  </a:lnTo>
                  <a:lnTo>
                    <a:pt x="43" y="31"/>
                  </a:lnTo>
                  <a:lnTo>
                    <a:pt x="42" y="31"/>
                  </a:lnTo>
                  <a:lnTo>
                    <a:pt x="41" y="30"/>
                  </a:lnTo>
                  <a:lnTo>
                    <a:pt x="28" y="31"/>
                  </a:lnTo>
                  <a:lnTo>
                    <a:pt x="26" y="31"/>
                  </a:lnTo>
                  <a:lnTo>
                    <a:pt x="25" y="30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1" y="30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7" y="27"/>
                  </a:lnTo>
                  <a:lnTo>
                    <a:pt x="3" y="26"/>
                  </a:lnTo>
                  <a:lnTo>
                    <a:pt x="2" y="26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47" y="7"/>
                  </a:lnTo>
                  <a:lnTo>
                    <a:pt x="59" y="6"/>
                  </a:lnTo>
                  <a:lnTo>
                    <a:pt x="69" y="5"/>
                  </a:lnTo>
                  <a:lnTo>
                    <a:pt x="81" y="4"/>
                  </a:lnTo>
                  <a:lnTo>
                    <a:pt x="91" y="2"/>
                  </a:lnTo>
                  <a:lnTo>
                    <a:pt x="102" y="1"/>
                  </a:lnTo>
                  <a:lnTo>
                    <a:pt x="114" y="1"/>
                  </a:lnTo>
                  <a:lnTo>
                    <a:pt x="124" y="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2" name="Freeform 37"/>
            <p:cNvSpPr>
              <a:spLocks/>
            </p:cNvSpPr>
            <p:nvPr/>
          </p:nvSpPr>
          <p:spPr bwMode="auto">
            <a:xfrm>
              <a:off x="3491" y="1273"/>
              <a:ext cx="26" cy="17"/>
            </a:xfrm>
            <a:custGeom>
              <a:avLst/>
              <a:gdLst>
                <a:gd name="T0" fmla="*/ 6 w 32"/>
                <a:gd name="T1" fmla="*/ 0 h 21"/>
                <a:gd name="T2" fmla="*/ 12 w 32"/>
                <a:gd name="T3" fmla="*/ 2 h 21"/>
                <a:gd name="T4" fmla="*/ 12 w 32"/>
                <a:gd name="T5" fmla="*/ 2 h 21"/>
                <a:gd name="T6" fmla="*/ 12 w 32"/>
                <a:gd name="T7" fmla="*/ 2 h 21"/>
                <a:gd name="T8" fmla="*/ 12 w 32"/>
                <a:gd name="T9" fmla="*/ 2 h 21"/>
                <a:gd name="T10" fmla="*/ 12 w 32"/>
                <a:gd name="T11" fmla="*/ 2 h 21"/>
                <a:gd name="T12" fmla="*/ 14 w 32"/>
                <a:gd name="T13" fmla="*/ 2 h 21"/>
                <a:gd name="T14" fmla="*/ 14 w 32"/>
                <a:gd name="T15" fmla="*/ 2 h 21"/>
                <a:gd name="T16" fmla="*/ 14 w 32"/>
                <a:gd name="T17" fmla="*/ 2 h 21"/>
                <a:gd name="T18" fmla="*/ 15 w 32"/>
                <a:gd name="T19" fmla="*/ 2 h 21"/>
                <a:gd name="T20" fmla="*/ 15 w 32"/>
                <a:gd name="T21" fmla="*/ 2 h 21"/>
                <a:gd name="T22" fmla="*/ 15 w 32"/>
                <a:gd name="T23" fmla="*/ 3 h 21"/>
                <a:gd name="T24" fmla="*/ 15 w 32"/>
                <a:gd name="T25" fmla="*/ 4 h 21"/>
                <a:gd name="T26" fmla="*/ 16 w 32"/>
                <a:gd name="T27" fmla="*/ 5 h 21"/>
                <a:gd name="T28" fmla="*/ 16 w 32"/>
                <a:gd name="T29" fmla="*/ 6 h 21"/>
                <a:gd name="T30" fmla="*/ 17 w 32"/>
                <a:gd name="T31" fmla="*/ 7 h 21"/>
                <a:gd name="T32" fmla="*/ 16 w 32"/>
                <a:gd name="T33" fmla="*/ 8 h 21"/>
                <a:gd name="T34" fmla="*/ 16 w 32"/>
                <a:gd name="T35" fmla="*/ 10 h 21"/>
                <a:gd name="T36" fmla="*/ 16 w 32"/>
                <a:gd name="T37" fmla="*/ 10 h 21"/>
                <a:gd name="T38" fmla="*/ 15 w 32"/>
                <a:gd name="T39" fmla="*/ 10 h 21"/>
                <a:gd name="T40" fmla="*/ 15 w 32"/>
                <a:gd name="T41" fmla="*/ 10 h 21"/>
                <a:gd name="T42" fmla="*/ 15 w 32"/>
                <a:gd name="T43" fmla="*/ 10 h 21"/>
                <a:gd name="T44" fmla="*/ 15 w 32"/>
                <a:gd name="T45" fmla="*/ 10 h 21"/>
                <a:gd name="T46" fmla="*/ 15 w 32"/>
                <a:gd name="T47" fmla="*/ 11 h 21"/>
                <a:gd name="T48" fmla="*/ 15 w 32"/>
                <a:gd name="T49" fmla="*/ 11 h 21"/>
                <a:gd name="T50" fmla="*/ 15 w 32"/>
                <a:gd name="T51" fmla="*/ 11 h 21"/>
                <a:gd name="T52" fmla="*/ 15 w 32"/>
                <a:gd name="T53" fmla="*/ 11 h 21"/>
                <a:gd name="T54" fmla="*/ 15 w 32"/>
                <a:gd name="T55" fmla="*/ 11 h 21"/>
                <a:gd name="T56" fmla="*/ 15 w 32"/>
                <a:gd name="T57" fmla="*/ 11 h 21"/>
                <a:gd name="T58" fmla="*/ 15 w 32"/>
                <a:gd name="T59" fmla="*/ 11 h 21"/>
                <a:gd name="T60" fmla="*/ 15 w 32"/>
                <a:gd name="T61" fmla="*/ 11 h 21"/>
                <a:gd name="T62" fmla="*/ 15 w 32"/>
                <a:gd name="T63" fmla="*/ 11 h 21"/>
                <a:gd name="T64" fmla="*/ 15 w 32"/>
                <a:gd name="T65" fmla="*/ 11 h 21"/>
                <a:gd name="T66" fmla="*/ 15 w 32"/>
                <a:gd name="T67" fmla="*/ 11 h 21"/>
                <a:gd name="T68" fmla="*/ 3 w 32"/>
                <a:gd name="T69" fmla="*/ 8 h 21"/>
                <a:gd name="T70" fmla="*/ 3 w 32"/>
                <a:gd name="T71" fmla="*/ 8 h 21"/>
                <a:gd name="T72" fmla="*/ 2 w 32"/>
                <a:gd name="T73" fmla="*/ 8 h 21"/>
                <a:gd name="T74" fmla="*/ 2 w 32"/>
                <a:gd name="T75" fmla="*/ 7 h 21"/>
                <a:gd name="T76" fmla="*/ 2 w 32"/>
                <a:gd name="T77" fmla="*/ 7 h 21"/>
                <a:gd name="T78" fmla="*/ 2 w 32"/>
                <a:gd name="T79" fmla="*/ 7 h 21"/>
                <a:gd name="T80" fmla="*/ 2 w 32"/>
                <a:gd name="T81" fmla="*/ 7 h 21"/>
                <a:gd name="T82" fmla="*/ 1 w 32"/>
                <a:gd name="T83" fmla="*/ 6 h 21"/>
                <a:gd name="T84" fmla="*/ 1 w 32"/>
                <a:gd name="T85" fmla="*/ 6 h 21"/>
                <a:gd name="T86" fmla="*/ 0 w 32"/>
                <a:gd name="T87" fmla="*/ 5 h 21"/>
                <a:gd name="T88" fmla="*/ 0 w 32"/>
                <a:gd name="T89" fmla="*/ 5 h 21"/>
                <a:gd name="T90" fmla="*/ 0 w 32"/>
                <a:gd name="T91" fmla="*/ 5 h 21"/>
                <a:gd name="T92" fmla="*/ 0 w 32"/>
                <a:gd name="T93" fmla="*/ 4 h 21"/>
                <a:gd name="T94" fmla="*/ 1 w 32"/>
                <a:gd name="T95" fmla="*/ 3 h 21"/>
                <a:gd name="T96" fmla="*/ 1 w 32"/>
                <a:gd name="T97" fmla="*/ 2 h 21"/>
                <a:gd name="T98" fmla="*/ 2 w 32"/>
                <a:gd name="T99" fmla="*/ 2 h 21"/>
                <a:gd name="T100" fmla="*/ 2 w 32"/>
                <a:gd name="T101" fmla="*/ 2 h 21"/>
                <a:gd name="T102" fmla="*/ 6 w 32"/>
                <a:gd name="T103" fmla="*/ 0 h 2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2"/>
                <a:gd name="T157" fmla="*/ 0 h 21"/>
                <a:gd name="T158" fmla="*/ 32 w 32"/>
                <a:gd name="T159" fmla="*/ 21 h 2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2" h="21">
                  <a:moveTo>
                    <a:pt x="11" y="0"/>
                  </a:moveTo>
                  <a:lnTo>
                    <a:pt x="24" y="2"/>
                  </a:lnTo>
                  <a:lnTo>
                    <a:pt x="26" y="4"/>
                  </a:lnTo>
                  <a:lnTo>
                    <a:pt x="27" y="4"/>
                  </a:lnTo>
                  <a:lnTo>
                    <a:pt x="28" y="5"/>
                  </a:lnTo>
                  <a:lnTo>
                    <a:pt x="28" y="6"/>
                  </a:lnTo>
                  <a:lnTo>
                    <a:pt x="30" y="8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32" y="13"/>
                  </a:lnTo>
                  <a:lnTo>
                    <a:pt x="31" y="15"/>
                  </a:lnTo>
                  <a:lnTo>
                    <a:pt x="31" y="18"/>
                  </a:lnTo>
                  <a:lnTo>
                    <a:pt x="30" y="18"/>
                  </a:lnTo>
                  <a:lnTo>
                    <a:pt x="30" y="19"/>
                  </a:lnTo>
                  <a:lnTo>
                    <a:pt x="30" y="21"/>
                  </a:lnTo>
                  <a:lnTo>
                    <a:pt x="28" y="21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3" name="Freeform 38"/>
            <p:cNvSpPr>
              <a:spLocks/>
            </p:cNvSpPr>
            <p:nvPr/>
          </p:nvSpPr>
          <p:spPr bwMode="auto">
            <a:xfrm>
              <a:off x="3495" y="1287"/>
              <a:ext cx="99" cy="88"/>
            </a:xfrm>
            <a:custGeom>
              <a:avLst/>
              <a:gdLst>
                <a:gd name="T0" fmla="*/ 24 w 121"/>
                <a:gd name="T1" fmla="*/ 2 h 109"/>
                <a:gd name="T2" fmla="*/ 30 w 121"/>
                <a:gd name="T3" fmla="*/ 5 h 109"/>
                <a:gd name="T4" fmla="*/ 34 w 121"/>
                <a:gd name="T5" fmla="*/ 6 h 109"/>
                <a:gd name="T6" fmla="*/ 38 w 121"/>
                <a:gd name="T7" fmla="*/ 8 h 109"/>
                <a:gd name="T8" fmla="*/ 43 w 121"/>
                <a:gd name="T9" fmla="*/ 10 h 109"/>
                <a:gd name="T10" fmla="*/ 45 w 121"/>
                <a:gd name="T11" fmla="*/ 10 h 109"/>
                <a:gd name="T12" fmla="*/ 47 w 121"/>
                <a:gd name="T13" fmla="*/ 12 h 109"/>
                <a:gd name="T14" fmla="*/ 47 w 121"/>
                <a:gd name="T15" fmla="*/ 14 h 109"/>
                <a:gd name="T16" fmla="*/ 47 w 121"/>
                <a:gd name="T17" fmla="*/ 15 h 109"/>
                <a:gd name="T18" fmla="*/ 46 w 121"/>
                <a:gd name="T19" fmla="*/ 19 h 109"/>
                <a:gd name="T20" fmla="*/ 50 w 121"/>
                <a:gd name="T21" fmla="*/ 23 h 109"/>
                <a:gd name="T22" fmla="*/ 56 w 121"/>
                <a:gd name="T23" fmla="*/ 25 h 109"/>
                <a:gd name="T24" fmla="*/ 61 w 121"/>
                <a:gd name="T25" fmla="*/ 26 h 109"/>
                <a:gd name="T26" fmla="*/ 65 w 121"/>
                <a:gd name="T27" fmla="*/ 28 h 109"/>
                <a:gd name="T28" fmla="*/ 65 w 121"/>
                <a:gd name="T29" fmla="*/ 36 h 109"/>
                <a:gd name="T30" fmla="*/ 61 w 121"/>
                <a:gd name="T31" fmla="*/ 36 h 109"/>
                <a:gd name="T32" fmla="*/ 52 w 121"/>
                <a:gd name="T33" fmla="*/ 42 h 109"/>
                <a:gd name="T34" fmla="*/ 52 w 121"/>
                <a:gd name="T35" fmla="*/ 42 h 109"/>
                <a:gd name="T36" fmla="*/ 50 w 121"/>
                <a:gd name="T37" fmla="*/ 41 h 109"/>
                <a:gd name="T38" fmla="*/ 52 w 121"/>
                <a:gd name="T39" fmla="*/ 52 h 109"/>
                <a:gd name="T40" fmla="*/ 50 w 121"/>
                <a:gd name="T41" fmla="*/ 52 h 109"/>
                <a:gd name="T42" fmla="*/ 35 w 121"/>
                <a:gd name="T43" fmla="*/ 57 h 109"/>
                <a:gd name="T44" fmla="*/ 34 w 121"/>
                <a:gd name="T45" fmla="*/ 56 h 109"/>
                <a:gd name="T46" fmla="*/ 31 w 121"/>
                <a:gd name="T47" fmla="*/ 54 h 109"/>
                <a:gd name="T48" fmla="*/ 29 w 121"/>
                <a:gd name="T49" fmla="*/ 50 h 109"/>
                <a:gd name="T50" fmla="*/ 26 w 121"/>
                <a:gd name="T51" fmla="*/ 49 h 109"/>
                <a:gd name="T52" fmla="*/ 25 w 121"/>
                <a:gd name="T53" fmla="*/ 48 h 109"/>
                <a:gd name="T54" fmla="*/ 25 w 121"/>
                <a:gd name="T55" fmla="*/ 48 h 109"/>
                <a:gd name="T56" fmla="*/ 21 w 121"/>
                <a:gd name="T57" fmla="*/ 46 h 109"/>
                <a:gd name="T58" fmla="*/ 20 w 121"/>
                <a:gd name="T59" fmla="*/ 44 h 109"/>
                <a:gd name="T60" fmla="*/ 19 w 121"/>
                <a:gd name="T61" fmla="*/ 43 h 109"/>
                <a:gd name="T62" fmla="*/ 19 w 121"/>
                <a:gd name="T63" fmla="*/ 42 h 109"/>
                <a:gd name="T64" fmla="*/ 13 w 121"/>
                <a:gd name="T65" fmla="*/ 40 h 109"/>
                <a:gd name="T66" fmla="*/ 5 w 121"/>
                <a:gd name="T67" fmla="*/ 42 h 109"/>
                <a:gd name="T68" fmla="*/ 2 w 121"/>
                <a:gd name="T69" fmla="*/ 41 h 109"/>
                <a:gd name="T70" fmla="*/ 1 w 121"/>
                <a:gd name="T71" fmla="*/ 40 h 109"/>
                <a:gd name="T72" fmla="*/ 1 w 121"/>
                <a:gd name="T73" fmla="*/ 37 h 109"/>
                <a:gd name="T74" fmla="*/ 2 w 121"/>
                <a:gd name="T75" fmla="*/ 36 h 109"/>
                <a:gd name="T76" fmla="*/ 11 w 121"/>
                <a:gd name="T77" fmla="*/ 32 h 109"/>
                <a:gd name="T78" fmla="*/ 11 w 121"/>
                <a:gd name="T79" fmla="*/ 31 h 109"/>
                <a:gd name="T80" fmla="*/ 8 w 121"/>
                <a:gd name="T81" fmla="*/ 23 h 109"/>
                <a:gd name="T82" fmla="*/ 9 w 121"/>
                <a:gd name="T83" fmla="*/ 21 h 109"/>
                <a:gd name="T84" fmla="*/ 13 w 121"/>
                <a:gd name="T85" fmla="*/ 21 h 109"/>
                <a:gd name="T86" fmla="*/ 14 w 121"/>
                <a:gd name="T87" fmla="*/ 20 h 109"/>
                <a:gd name="T88" fmla="*/ 14 w 121"/>
                <a:gd name="T89" fmla="*/ 19 h 109"/>
                <a:gd name="T90" fmla="*/ 16 w 121"/>
                <a:gd name="T91" fmla="*/ 18 h 109"/>
                <a:gd name="T92" fmla="*/ 16 w 121"/>
                <a:gd name="T93" fmla="*/ 17 h 109"/>
                <a:gd name="T94" fmla="*/ 8 w 121"/>
                <a:gd name="T95" fmla="*/ 12 h 109"/>
                <a:gd name="T96" fmla="*/ 7 w 121"/>
                <a:gd name="T97" fmla="*/ 10 h 109"/>
                <a:gd name="T98" fmla="*/ 12 w 121"/>
                <a:gd name="T99" fmla="*/ 6 h 1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1"/>
                <a:gd name="T151" fmla="*/ 0 h 109"/>
                <a:gd name="T152" fmla="*/ 121 w 121"/>
                <a:gd name="T153" fmla="*/ 109 h 10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1" h="109">
                  <a:moveTo>
                    <a:pt x="36" y="0"/>
                  </a:moveTo>
                  <a:lnTo>
                    <a:pt x="39" y="1"/>
                  </a:lnTo>
                  <a:lnTo>
                    <a:pt x="42" y="1"/>
                  </a:lnTo>
                  <a:lnTo>
                    <a:pt x="44" y="2"/>
                  </a:lnTo>
                  <a:lnTo>
                    <a:pt x="48" y="4"/>
                  </a:lnTo>
                  <a:lnTo>
                    <a:pt x="51" y="5"/>
                  </a:lnTo>
                  <a:lnTo>
                    <a:pt x="52" y="6"/>
                  </a:lnTo>
                  <a:lnTo>
                    <a:pt x="55" y="9"/>
                  </a:lnTo>
                  <a:lnTo>
                    <a:pt x="56" y="11"/>
                  </a:lnTo>
                  <a:lnTo>
                    <a:pt x="57" y="13"/>
                  </a:lnTo>
                  <a:lnTo>
                    <a:pt x="60" y="13"/>
                  </a:lnTo>
                  <a:lnTo>
                    <a:pt x="62" y="13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69" y="14"/>
                  </a:lnTo>
                  <a:lnTo>
                    <a:pt x="71" y="15"/>
                  </a:lnTo>
                  <a:lnTo>
                    <a:pt x="73" y="18"/>
                  </a:lnTo>
                  <a:lnTo>
                    <a:pt x="74" y="18"/>
                  </a:lnTo>
                  <a:lnTo>
                    <a:pt x="75" y="18"/>
                  </a:lnTo>
                  <a:lnTo>
                    <a:pt x="77" y="18"/>
                  </a:lnTo>
                  <a:lnTo>
                    <a:pt x="78" y="18"/>
                  </a:lnTo>
                  <a:lnTo>
                    <a:pt x="79" y="19"/>
                  </a:lnTo>
                  <a:lnTo>
                    <a:pt x="81" y="19"/>
                  </a:lnTo>
                  <a:lnTo>
                    <a:pt x="82" y="19"/>
                  </a:lnTo>
                  <a:lnTo>
                    <a:pt x="83" y="20"/>
                  </a:lnTo>
                  <a:lnTo>
                    <a:pt x="85" y="22"/>
                  </a:lnTo>
                  <a:lnTo>
                    <a:pt x="86" y="23"/>
                  </a:lnTo>
                  <a:lnTo>
                    <a:pt x="86" y="24"/>
                  </a:lnTo>
                  <a:lnTo>
                    <a:pt x="87" y="26"/>
                  </a:lnTo>
                  <a:lnTo>
                    <a:pt x="87" y="27"/>
                  </a:lnTo>
                  <a:lnTo>
                    <a:pt x="86" y="28"/>
                  </a:lnTo>
                  <a:lnTo>
                    <a:pt x="85" y="28"/>
                  </a:lnTo>
                  <a:lnTo>
                    <a:pt x="85" y="30"/>
                  </a:lnTo>
                  <a:lnTo>
                    <a:pt x="83" y="31"/>
                  </a:lnTo>
                  <a:lnTo>
                    <a:pt x="83" y="32"/>
                  </a:lnTo>
                  <a:lnTo>
                    <a:pt x="83" y="34"/>
                  </a:lnTo>
                  <a:lnTo>
                    <a:pt x="83" y="35"/>
                  </a:lnTo>
                  <a:lnTo>
                    <a:pt x="83" y="36"/>
                  </a:lnTo>
                  <a:lnTo>
                    <a:pt x="85" y="39"/>
                  </a:lnTo>
                  <a:lnTo>
                    <a:pt x="87" y="40"/>
                  </a:lnTo>
                  <a:lnTo>
                    <a:pt x="90" y="43"/>
                  </a:lnTo>
                  <a:lnTo>
                    <a:pt x="94" y="44"/>
                  </a:lnTo>
                  <a:lnTo>
                    <a:pt x="96" y="44"/>
                  </a:lnTo>
                  <a:lnTo>
                    <a:pt x="100" y="45"/>
                  </a:lnTo>
                  <a:lnTo>
                    <a:pt x="103" y="47"/>
                  </a:lnTo>
                  <a:lnTo>
                    <a:pt x="107" y="48"/>
                  </a:lnTo>
                  <a:lnTo>
                    <a:pt x="109" y="49"/>
                  </a:lnTo>
                  <a:lnTo>
                    <a:pt x="111" y="49"/>
                  </a:lnTo>
                  <a:lnTo>
                    <a:pt x="113" y="50"/>
                  </a:lnTo>
                  <a:lnTo>
                    <a:pt x="116" y="50"/>
                  </a:lnTo>
                  <a:lnTo>
                    <a:pt x="117" y="50"/>
                  </a:lnTo>
                  <a:lnTo>
                    <a:pt x="118" y="52"/>
                  </a:lnTo>
                  <a:lnTo>
                    <a:pt x="120" y="53"/>
                  </a:lnTo>
                  <a:lnTo>
                    <a:pt x="121" y="54"/>
                  </a:lnTo>
                  <a:lnTo>
                    <a:pt x="118" y="66"/>
                  </a:lnTo>
                  <a:lnTo>
                    <a:pt x="117" y="67"/>
                  </a:lnTo>
                  <a:lnTo>
                    <a:pt x="114" y="69"/>
                  </a:lnTo>
                  <a:lnTo>
                    <a:pt x="113" y="69"/>
                  </a:lnTo>
                  <a:lnTo>
                    <a:pt x="112" y="69"/>
                  </a:lnTo>
                  <a:lnTo>
                    <a:pt x="111" y="69"/>
                  </a:lnTo>
                  <a:lnTo>
                    <a:pt x="108" y="69"/>
                  </a:lnTo>
                  <a:lnTo>
                    <a:pt x="107" y="69"/>
                  </a:lnTo>
                  <a:lnTo>
                    <a:pt x="99" y="79"/>
                  </a:lnTo>
                  <a:lnTo>
                    <a:pt x="94" y="79"/>
                  </a:lnTo>
                  <a:lnTo>
                    <a:pt x="92" y="79"/>
                  </a:lnTo>
                  <a:lnTo>
                    <a:pt x="92" y="78"/>
                  </a:lnTo>
                  <a:lnTo>
                    <a:pt x="91" y="78"/>
                  </a:lnTo>
                  <a:lnTo>
                    <a:pt x="98" y="96"/>
                  </a:lnTo>
                  <a:lnTo>
                    <a:pt x="95" y="99"/>
                  </a:lnTo>
                  <a:lnTo>
                    <a:pt x="95" y="100"/>
                  </a:lnTo>
                  <a:lnTo>
                    <a:pt x="94" y="100"/>
                  </a:lnTo>
                  <a:lnTo>
                    <a:pt x="92" y="100"/>
                  </a:lnTo>
                  <a:lnTo>
                    <a:pt x="91" y="100"/>
                  </a:lnTo>
                  <a:lnTo>
                    <a:pt x="90" y="100"/>
                  </a:lnTo>
                  <a:lnTo>
                    <a:pt x="88" y="100"/>
                  </a:lnTo>
                  <a:lnTo>
                    <a:pt x="87" y="99"/>
                  </a:lnTo>
                  <a:lnTo>
                    <a:pt x="70" y="109"/>
                  </a:lnTo>
                  <a:lnTo>
                    <a:pt x="65" y="109"/>
                  </a:lnTo>
                  <a:lnTo>
                    <a:pt x="64" y="108"/>
                  </a:lnTo>
                  <a:lnTo>
                    <a:pt x="62" y="108"/>
                  </a:lnTo>
                  <a:lnTo>
                    <a:pt x="61" y="106"/>
                  </a:lnTo>
                  <a:lnTo>
                    <a:pt x="60" y="105"/>
                  </a:lnTo>
                  <a:lnTo>
                    <a:pt x="58" y="104"/>
                  </a:lnTo>
                  <a:lnTo>
                    <a:pt x="58" y="103"/>
                  </a:lnTo>
                  <a:lnTo>
                    <a:pt x="57" y="96"/>
                  </a:lnTo>
                  <a:lnTo>
                    <a:pt x="56" y="96"/>
                  </a:lnTo>
                  <a:lnTo>
                    <a:pt x="55" y="95"/>
                  </a:lnTo>
                  <a:lnTo>
                    <a:pt x="53" y="95"/>
                  </a:lnTo>
                  <a:lnTo>
                    <a:pt x="52" y="95"/>
                  </a:lnTo>
                  <a:lnTo>
                    <a:pt x="51" y="93"/>
                  </a:lnTo>
                  <a:lnTo>
                    <a:pt x="49" y="93"/>
                  </a:lnTo>
                  <a:lnTo>
                    <a:pt x="48" y="93"/>
                  </a:lnTo>
                  <a:lnTo>
                    <a:pt x="47" y="93"/>
                  </a:lnTo>
                  <a:lnTo>
                    <a:pt x="45" y="93"/>
                  </a:lnTo>
                  <a:lnTo>
                    <a:pt x="45" y="92"/>
                  </a:lnTo>
                  <a:lnTo>
                    <a:pt x="45" y="91"/>
                  </a:lnTo>
                  <a:lnTo>
                    <a:pt x="45" y="90"/>
                  </a:lnTo>
                  <a:lnTo>
                    <a:pt x="44" y="90"/>
                  </a:lnTo>
                  <a:lnTo>
                    <a:pt x="43" y="90"/>
                  </a:lnTo>
                  <a:lnTo>
                    <a:pt x="42" y="88"/>
                  </a:lnTo>
                  <a:lnTo>
                    <a:pt x="39" y="88"/>
                  </a:lnTo>
                  <a:lnTo>
                    <a:pt x="38" y="87"/>
                  </a:lnTo>
                  <a:lnTo>
                    <a:pt x="36" y="86"/>
                  </a:lnTo>
                  <a:lnTo>
                    <a:pt x="35" y="83"/>
                  </a:lnTo>
                  <a:lnTo>
                    <a:pt x="34" y="82"/>
                  </a:lnTo>
                  <a:lnTo>
                    <a:pt x="34" y="80"/>
                  </a:lnTo>
                  <a:lnTo>
                    <a:pt x="34" y="79"/>
                  </a:lnTo>
                  <a:lnTo>
                    <a:pt x="30" y="78"/>
                  </a:lnTo>
                  <a:lnTo>
                    <a:pt x="27" y="77"/>
                  </a:lnTo>
                  <a:lnTo>
                    <a:pt x="23" y="77"/>
                  </a:lnTo>
                  <a:lnTo>
                    <a:pt x="19" y="78"/>
                  </a:lnTo>
                  <a:lnTo>
                    <a:pt x="15" y="78"/>
                  </a:lnTo>
                  <a:lnTo>
                    <a:pt x="12" y="79"/>
                  </a:lnTo>
                  <a:lnTo>
                    <a:pt x="8" y="79"/>
                  </a:lnTo>
                  <a:lnTo>
                    <a:pt x="4" y="79"/>
                  </a:lnTo>
                  <a:lnTo>
                    <a:pt x="2" y="79"/>
                  </a:lnTo>
                  <a:lnTo>
                    <a:pt x="2" y="78"/>
                  </a:lnTo>
                  <a:lnTo>
                    <a:pt x="1" y="78"/>
                  </a:lnTo>
                  <a:lnTo>
                    <a:pt x="1" y="77"/>
                  </a:lnTo>
                  <a:lnTo>
                    <a:pt x="1" y="75"/>
                  </a:lnTo>
                  <a:lnTo>
                    <a:pt x="0" y="75"/>
                  </a:lnTo>
                  <a:lnTo>
                    <a:pt x="1" y="74"/>
                  </a:lnTo>
                  <a:lnTo>
                    <a:pt x="1" y="73"/>
                  </a:lnTo>
                  <a:lnTo>
                    <a:pt x="1" y="71"/>
                  </a:lnTo>
                  <a:lnTo>
                    <a:pt x="2" y="70"/>
                  </a:lnTo>
                  <a:lnTo>
                    <a:pt x="2" y="69"/>
                  </a:lnTo>
                  <a:lnTo>
                    <a:pt x="4" y="69"/>
                  </a:lnTo>
                  <a:lnTo>
                    <a:pt x="5" y="67"/>
                  </a:lnTo>
                  <a:lnTo>
                    <a:pt x="6" y="67"/>
                  </a:lnTo>
                  <a:lnTo>
                    <a:pt x="18" y="61"/>
                  </a:lnTo>
                  <a:lnTo>
                    <a:pt x="19" y="61"/>
                  </a:lnTo>
                  <a:lnTo>
                    <a:pt x="19" y="60"/>
                  </a:lnTo>
                  <a:lnTo>
                    <a:pt x="21" y="60"/>
                  </a:lnTo>
                  <a:lnTo>
                    <a:pt x="21" y="58"/>
                  </a:lnTo>
                  <a:lnTo>
                    <a:pt x="21" y="57"/>
                  </a:lnTo>
                  <a:lnTo>
                    <a:pt x="14" y="43"/>
                  </a:lnTo>
                  <a:lnTo>
                    <a:pt x="15" y="43"/>
                  </a:lnTo>
                  <a:lnTo>
                    <a:pt x="15" y="41"/>
                  </a:lnTo>
                  <a:lnTo>
                    <a:pt x="15" y="40"/>
                  </a:lnTo>
                  <a:lnTo>
                    <a:pt x="17" y="40"/>
                  </a:lnTo>
                  <a:lnTo>
                    <a:pt x="17" y="39"/>
                  </a:lnTo>
                  <a:lnTo>
                    <a:pt x="18" y="39"/>
                  </a:lnTo>
                  <a:lnTo>
                    <a:pt x="23" y="40"/>
                  </a:lnTo>
                  <a:lnTo>
                    <a:pt x="25" y="40"/>
                  </a:lnTo>
                  <a:lnTo>
                    <a:pt x="25" y="39"/>
                  </a:lnTo>
                  <a:lnTo>
                    <a:pt x="26" y="39"/>
                  </a:lnTo>
                  <a:lnTo>
                    <a:pt x="26" y="37"/>
                  </a:lnTo>
                  <a:lnTo>
                    <a:pt x="26" y="36"/>
                  </a:lnTo>
                  <a:lnTo>
                    <a:pt x="30" y="35"/>
                  </a:lnTo>
                  <a:lnTo>
                    <a:pt x="31" y="35"/>
                  </a:lnTo>
                  <a:lnTo>
                    <a:pt x="31" y="34"/>
                  </a:lnTo>
                  <a:lnTo>
                    <a:pt x="31" y="32"/>
                  </a:lnTo>
                  <a:lnTo>
                    <a:pt x="31" y="31"/>
                  </a:lnTo>
                  <a:lnTo>
                    <a:pt x="15" y="24"/>
                  </a:lnTo>
                  <a:lnTo>
                    <a:pt x="15" y="23"/>
                  </a:lnTo>
                  <a:lnTo>
                    <a:pt x="14" y="23"/>
                  </a:lnTo>
                  <a:lnTo>
                    <a:pt x="14" y="22"/>
                  </a:lnTo>
                  <a:lnTo>
                    <a:pt x="14" y="20"/>
                  </a:lnTo>
                  <a:lnTo>
                    <a:pt x="13" y="19"/>
                  </a:lnTo>
                  <a:lnTo>
                    <a:pt x="15" y="13"/>
                  </a:lnTo>
                  <a:lnTo>
                    <a:pt x="22" y="1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4" name="Freeform 39"/>
            <p:cNvSpPr>
              <a:spLocks/>
            </p:cNvSpPr>
            <p:nvPr/>
          </p:nvSpPr>
          <p:spPr bwMode="auto">
            <a:xfrm>
              <a:off x="3269" y="1292"/>
              <a:ext cx="415" cy="675"/>
            </a:xfrm>
            <a:custGeom>
              <a:avLst/>
              <a:gdLst>
                <a:gd name="T0" fmla="*/ 122 w 510"/>
                <a:gd name="T1" fmla="*/ 15 h 828"/>
                <a:gd name="T2" fmla="*/ 132 w 510"/>
                <a:gd name="T3" fmla="*/ 11 h 828"/>
                <a:gd name="T4" fmla="*/ 137 w 510"/>
                <a:gd name="T5" fmla="*/ 20 h 828"/>
                <a:gd name="T6" fmla="*/ 110 w 510"/>
                <a:gd name="T7" fmla="*/ 29 h 828"/>
                <a:gd name="T8" fmla="*/ 102 w 510"/>
                <a:gd name="T9" fmla="*/ 41 h 828"/>
                <a:gd name="T10" fmla="*/ 100 w 510"/>
                <a:gd name="T11" fmla="*/ 46 h 828"/>
                <a:gd name="T12" fmla="*/ 100 w 510"/>
                <a:gd name="T13" fmla="*/ 69 h 828"/>
                <a:gd name="T14" fmla="*/ 114 w 510"/>
                <a:gd name="T15" fmla="*/ 76 h 828"/>
                <a:gd name="T16" fmla="*/ 117 w 510"/>
                <a:gd name="T17" fmla="*/ 81 h 828"/>
                <a:gd name="T18" fmla="*/ 143 w 510"/>
                <a:gd name="T19" fmla="*/ 95 h 828"/>
                <a:gd name="T20" fmla="*/ 147 w 510"/>
                <a:gd name="T21" fmla="*/ 81 h 828"/>
                <a:gd name="T22" fmla="*/ 156 w 510"/>
                <a:gd name="T23" fmla="*/ 79 h 828"/>
                <a:gd name="T24" fmla="*/ 158 w 510"/>
                <a:gd name="T25" fmla="*/ 51 h 828"/>
                <a:gd name="T26" fmla="*/ 190 w 510"/>
                <a:gd name="T27" fmla="*/ 71 h 828"/>
                <a:gd name="T28" fmla="*/ 204 w 510"/>
                <a:gd name="T29" fmla="*/ 84 h 828"/>
                <a:gd name="T30" fmla="*/ 212 w 510"/>
                <a:gd name="T31" fmla="*/ 92 h 828"/>
                <a:gd name="T32" fmla="*/ 218 w 510"/>
                <a:gd name="T33" fmla="*/ 97 h 828"/>
                <a:gd name="T34" fmla="*/ 225 w 510"/>
                <a:gd name="T35" fmla="*/ 113 h 828"/>
                <a:gd name="T36" fmla="*/ 201 w 510"/>
                <a:gd name="T37" fmla="*/ 115 h 828"/>
                <a:gd name="T38" fmla="*/ 180 w 510"/>
                <a:gd name="T39" fmla="*/ 110 h 828"/>
                <a:gd name="T40" fmla="*/ 194 w 510"/>
                <a:gd name="T41" fmla="*/ 123 h 828"/>
                <a:gd name="T42" fmla="*/ 204 w 510"/>
                <a:gd name="T43" fmla="*/ 124 h 828"/>
                <a:gd name="T44" fmla="*/ 192 w 510"/>
                <a:gd name="T45" fmla="*/ 130 h 828"/>
                <a:gd name="T46" fmla="*/ 173 w 510"/>
                <a:gd name="T47" fmla="*/ 139 h 828"/>
                <a:gd name="T48" fmla="*/ 144 w 510"/>
                <a:gd name="T49" fmla="*/ 157 h 828"/>
                <a:gd name="T50" fmla="*/ 132 w 510"/>
                <a:gd name="T51" fmla="*/ 180 h 828"/>
                <a:gd name="T52" fmla="*/ 111 w 510"/>
                <a:gd name="T53" fmla="*/ 174 h 828"/>
                <a:gd name="T54" fmla="*/ 77 w 510"/>
                <a:gd name="T55" fmla="*/ 185 h 828"/>
                <a:gd name="T56" fmla="*/ 100 w 510"/>
                <a:gd name="T57" fmla="*/ 213 h 828"/>
                <a:gd name="T58" fmla="*/ 106 w 510"/>
                <a:gd name="T59" fmla="*/ 221 h 828"/>
                <a:gd name="T60" fmla="*/ 148 w 510"/>
                <a:gd name="T61" fmla="*/ 249 h 828"/>
                <a:gd name="T62" fmla="*/ 172 w 510"/>
                <a:gd name="T63" fmla="*/ 251 h 828"/>
                <a:gd name="T64" fmla="*/ 218 w 510"/>
                <a:gd name="T65" fmla="*/ 274 h 828"/>
                <a:gd name="T66" fmla="*/ 218 w 510"/>
                <a:gd name="T67" fmla="*/ 288 h 828"/>
                <a:gd name="T68" fmla="*/ 233 w 510"/>
                <a:gd name="T69" fmla="*/ 294 h 828"/>
                <a:gd name="T70" fmla="*/ 238 w 510"/>
                <a:gd name="T71" fmla="*/ 296 h 828"/>
                <a:gd name="T72" fmla="*/ 253 w 510"/>
                <a:gd name="T73" fmla="*/ 303 h 828"/>
                <a:gd name="T74" fmla="*/ 273 w 510"/>
                <a:gd name="T75" fmla="*/ 311 h 828"/>
                <a:gd name="T76" fmla="*/ 263 w 510"/>
                <a:gd name="T77" fmla="*/ 333 h 828"/>
                <a:gd name="T78" fmla="*/ 252 w 510"/>
                <a:gd name="T79" fmla="*/ 354 h 828"/>
                <a:gd name="T80" fmla="*/ 251 w 510"/>
                <a:gd name="T81" fmla="*/ 362 h 828"/>
                <a:gd name="T82" fmla="*/ 215 w 510"/>
                <a:gd name="T83" fmla="*/ 386 h 828"/>
                <a:gd name="T84" fmla="*/ 198 w 510"/>
                <a:gd name="T85" fmla="*/ 400 h 828"/>
                <a:gd name="T86" fmla="*/ 174 w 510"/>
                <a:gd name="T87" fmla="*/ 421 h 828"/>
                <a:gd name="T88" fmla="*/ 155 w 510"/>
                <a:gd name="T89" fmla="*/ 448 h 828"/>
                <a:gd name="T90" fmla="*/ 141 w 510"/>
                <a:gd name="T91" fmla="*/ 413 h 828"/>
                <a:gd name="T92" fmla="*/ 151 w 510"/>
                <a:gd name="T93" fmla="*/ 378 h 828"/>
                <a:gd name="T94" fmla="*/ 155 w 510"/>
                <a:gd name="T95" fmla="*/ 347 h 828"/>
                <a:gd name="T96" fmla="*/ 133 w 510"/>
                <a:gd name="T97" fmla="*/ 321 h 828"/>
                <a:gd name="T98" fmla="*/ 129 w 510"/>
                <a:gd name="T99" fmla="*/ 302 h 828"/>
                <a:gd name="T100" fmla="*/ 125 w 510"/>
                <a:gd name="T101" fmla="*/ 291 h 828"/>
                <a:gd name="T102" fmla="*/ 134 w 510"/>
                <a:gd name="T103" fmla="*/ 265 h 828"/>
                <a:gd name="T104" fmla="*/ 125 w 510"/>
                <a:gd name="T105" fmla="*/ 251 h 828"/>
                <a:gd name="T106" fmla="*/ 102 w 510"/>
                <a:gd name="T107" fmla="*/ 234 h 828"/>
                <a:gd name="T108" fmla="*/ 67 w 510"/>
                <a:gd name="T109" fmla="*/ 217 h 828"/>
                <a:gd name="T110" fmla="*/ 50 w 510"/>
                <a:gd name="T111" fmla="*/ 192 h 828"/>
                <a:gd name="T112" fmla="*/ 24 w 510"/>
                <a:gd name="T113" fmla="*/ 171 h 828"/>
                <a:gd name="T114" fmla="*/ 23 w 510"/>
                <a:gd name="T115" fmla="*/ 174 h 828"/>
                <a:gd name="T116" fmla="*/ 4 w 510"/>
                <a:gd name="T117" fmla="*/ 121 h 828"/>
                <a:gd name="T118" fmla="*/ 68 w 510"/>
                <a:gd name="T119" fmla="*/ 18 h 828"/>
                <a:gd name="T120" fmla="*/ 105 w 510"/>
                <a:gd name="T121" fmla="*/ 0 h 82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10"/>
                <a:gd name="T184" fmla="*/ 0 h 828"/>
                <a:gd name="T185" fmla="*/ 510 w 510"/>
                <a:gd name="T186" fmla="*/ 828 h 82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10" h="828">
                  <a:moveTo>
                    <a:pt x="196" y="0"/>
                  </a:moveTo>
                  <a:lnTo>
                    <a:pt x="200" y="4"/>
                  </a:lnTo>
                  <a:lnTo>
                    <a:pt x="201" y="13"/>
                  </a:lnTo>
                  <a:lnTo>
                    <a:pt x="205" y="16"/>
                  </a:lnTo>
                  <a:lnTo>
                    <a:pt x="206" y="19"/>
                  </a:lnTo>
                  <a:lnTo>
                    <a:pt x="208" y="20"/>
                  </a:lnTo>
                  <a:lnTo>
                    <a:pt x="209" y="21"/>
                  </a:lnTo>
                  <a:lnTo>
                    <a:pt x="210" y="24"/>
                  </a:lnTo>
                  <a:lnTo>
                    <a:pt x="213" y="24"/>
                  </a:lnTo>
                  <a:lnTo>
                    <a:pt x="215" y="25"/>
                  </a:lnTo>
                  <a:lnTo>
                    <a:pt x="218" y="27"/>
                  </a:lnTo>
                  <a:lnTo>
                    <a:pt x="221" y="27"/>
                  </a:lnTo>
                  <a:lnTo>
                    <a:pt x="222" y="28"/>
                  </a:lnTo>
                  <a:lnTo>
                    <a:pt x="223" y="28"/>
                  </a:lnTo>
                  <a:lnTo>
                    <a:pt x="224" y="28"/>
                  </a:lnTo>
                  <a:lnTo>
                    <a:pt x="226" y="28"/>
                  </a:lnTo>
                  <a:lnTo>
                    <a:pt x="226" y="27"/>
                  </a:lnTo>
                  <a:lnTo>
                    <a:pt x="230" y="19"/>
                  </a:lnTo>
                  <a:lnTo>
                    <a:pt x="230" y="17"/>
                  </a:lnTo>
                  <a:lnTo>
                    <a:pt x="231" y="17"/>
                  </a:lnTo>
                  <a:lnTo>
                    <a:pt x="232" y="17"/>
                  </a:lnTo>
                  <a:lnTo>
                    <a:pt x="232" y="19"/>
                  </a:lnTo>
                  <a:lnTo>
                    <a:pt x="234" y="19"/>
                  </a:lnTo>
                  <a:lnTo>
                    <a:pt x="235" y="20"/>
                  </a:lnTo>
                  <a:lnTo>
                    <a:pt x="236" y="20"/>
                  </a:lnTo>
                  <a:lnTo>
                    <a:pt x="237" y="20"/>
                  </a:lnTo>
                  <a:lnTo>
                    <a:pt x="239" y="20"/>
                  </a:lnTo>
                  <a:lnTo>
                    <a:pt x="240" y="20"/>
                  </a:lnTo>
                  <a:lnTo>
                    <a:pt x="241" y="20"/>
                  </a:lnTo>
                  <a:lnTo>
                    <a:pt x="243" y="19"/>
                  </a:lnTo>
                  <a:lnTo>
                    <a:pt x="244" y="19"/>
                  </a:lnTo>
                  <a:lnTo>
                    <a:pt x="245" y="20"/>
                  </a:lnTo>
                  <a:lnTo>
                    <a:pt x="247" y="21"/>
                  </a:lnTo>
                  <a:lnTo>
                    <a:pt x="247" y="23"/>
                  </a:lnTo>
                  <a:lnTo>
                    <a:pt x="247" y="24"/>
                  </a:lnTo>
                  <a:lnTo>
                    <a:pt x="248" y="24"/>
                  </a:lnTo>
                  <a:lnTo>
                    <a:pt x="249" y="24"/>
                  </a:lnTo>
                  <a:lnTo>
                    <a:pt x="251" y="25"/>
                  </a:lnTo>
                  <a:lnTo>
                    <a:pt x="252" y="25"/>
                  </a:lnTo>
                  <a:lnTo>
                    <a:pt x="253" y="24"/>
                  </a:lnTo>
                  <a:lnTo>
                    <a:pt x="256" y="24"/>
                  </a:lnTo>
                  <a:lnTo>
                    <a:pt x="257" y="24"/>
                  </a:lnTo>
                  <a:lnTo>
                    <a:pt x="258" y="23"/>
                  </a:lnTo>
                  <a:lnTo>
                    <a:pt x="260" y="23"/>
                  </a:lnTo>
                  <a:lnTo>
                    <a:pt x="264" y="24"/>
                  </a:lnTo>
                  <a:lnTo>
                    <a:pt x="266" y="29"/>
                  </a:lnTo>
                  <a:lnTo>
                    <a:pt x="264" y="29"/>
                  </a:lnTo>
                  <a:lnTo>
                    <a:pt x="261" y="30"/>
                  </a:lnTo>
                  <a:lnTo>
                    <a:pt x="258" y="32"/>
                  </a:lnTo>
                  <a:lnTo>
                    <a:pt x="256" y="33"/>
                  </a:lnTo>
                  <a:lnTo>
                    <a:pt x="253" y="36"/>
                  </a:lnTo>
                  <a:lnTo>
                    <a:pt x="251" y="37"/>
                  </a:lnTo>
                  <a:lnTo>
                    <a:pt x="249" y="38"/>
                  </a:lnTo>
                  <a:lnTo>
                    <a:pt x="247" y="40"/>
                  </a:lnTo>
                  <a:lnTo>
                    <a:pt x="245" y="40"/>
                  </a:lnTo>
                  <a:lnTo>
                    <a:pt x="244" y="40"/>
                  </a:lnTo>
                  <a:lnTo>
                    <a:pt x="243" y="40"/>
                  </a:lnTo>
                  <a:lnTo>
                    <a:pt x="241" y="40"/>
                  </a:lnTo>
                  <a:lnTo>
                    <a:pt x="240" y="40"/>
                  </a:lnTo>
                  <a:lnTo>
                    <a:pt x="239" y="40"/>
                  </a:lnTo>
                  <a:lnTo>
                    <a:pt x="237" y="40"/>
                  </a:lnTo>
                  <a:lnTo>
                    <a:pt x="235" y="41"/>
                  </a:lnTo>
                  <a:lnTo>
                    <a:pt x="234" y="42"/>
                  </a:lnTo>
                  <a:lnTo>
                    <a:pt x="231" y="45"/>
                  </a:lnTo>
                  <a:lnTo>
                    <a:pt x="228" y="46"/>
                  </a:lnTo>
                  <a:lnTo>
                    <a:pt x="224" y="47"/>
                  </a:lnTo>
                  <a:lnTo>
                    <a:pt x="222" y="47"/>
                  </a:lnTo>
                  <a:lnTo>
                    <a:pt x="218" y="49"/>
                  </a:lnTo>
                  <a:lnTo>
                    <a:pt x="215" y="49"/>
                  </a:lnTo>
                  <a:lnTo>
                    <a:pt x="211" y="47"/>
                  </a:lnTo>
                  <a:lnTo>
                    <a:pt x="204" y="53"/>
                  </a:lnTo>
                  <a:lnTo>
                    <a:pt x="213" y="64"/>
                  </a:lnTo>
                  <a:lnTo>
                    <a:pt x="210" y="66"/>
                  </a:lnTo>
                  <a:lnTo>
                    <a:pt x="209" y="68"/>
                  </a:lnTo>
                  <a:lnTo>
                    <a:pt x="206" y="70"/>
                  </a:lnTo>
                  <a:lnTo>
                    <a:pt x="204" y="70"/>
                  </a:lnTo>
                  <a:lnTo>
                    <a:pt x="201" y="71"/>
                  </a:lnTo>
                  <a:lnTo>
                    <a:pt x="198" y="71"/>
                  </a:lnTo>
                  <a:lnTo>
                    <a:pt x="196" y="71"/>
                  </a:lnTo>
                  <a:lnTo>
                    <a:pt x="193" y="71"/>
                  </a:lnTo>
                  <a:lnTo>
                    <a:pt x="192" y="71"/>
                  </a:lnTo>
                  <a:lnTo>
                    <a:pt x="191" y="71"/>
                  </a:lnTo>
                  <a:lnTo>
                    <a:pt x="189" y="72"/>
                  </a:lnTo>
                  <a:lnTo>
                    <a:pt x="189" y="73"/>
                  </a:lnTo>
                  <a:lnTo>
                    <a:pt x="188" y="75"/>
                  </a:lnTo>
                  <a:lnTo>
                    <a:pt x="188" y="76"/>
                  </a:lnTo>
                  <a:lnTo>
                    <a:pt x="188" y="77"/>
                  </a:lnTo>
                  <a:lnTo>
                    <a:pt x="188" y="79"/>
                  </a:lnTo>
                  <a:lnTo>
                    <a:pt x="188" y="80"/>
                  </a:lnTo>
                  <a:lnTo>
                    <a:pt x="187" y="81"/>
                  </a:lnTo>
                  <a:lnTo>
                    <a:pt x="187" y="83"/>
                  </a:lnTo>
                  <a:lnTo>
                    <a:pt x="187" y="84"/>
                  </a:lnTo>
                  <a:lnTo>
                    <a:pt x="187" y="85"/>
                  </a:lnTo>
                  <a:lnTo>
                    <a:pt x="185" y="85"/>
                  </a:lnTo>
                  <a:lnTo>
                    <a:pt x="184" y="85"/>
                  </a:lnTo>
                  <a:lnTo>
                    <a:pt x="184" y="86"/>
                  </a:lnTo>
                  <a:lnTo>
                    <a:pt x="183" y="86"/>
                  </a:lnTo>
                  <a:lnTo>
                    <a:pt x="183" y="88"/>
                  </a:lnTo>
                  <a:lnTo>
                    <a:pt x="183" y="89"/>
                  </a:lnTo>
                  <a:lnTo>
                    <a:pt x="184" y="89"/>
                  </a:lnTo>
                  <a:lnTo>
                    <a:pt x="184" y="90"/>
                  </a:lnTo>
                  <a:lnTo>
                    <a:pt x="185" y="92"/>
                  </a:lnTo>
                  <a:lnTo>
                    <a:pt x="179" y="106"/>
                  </a:lnTo>
                  <a:lnTo>
                    <a:pt x="185" y="118"/>
                  </a:lnTo>
                  <a:lnTo>
                    <a:pt x="185" y="128"/>
                  </a:lnTo>
                  <a:lnTo>
                    <a:pt x="187" y="128"/>
                  </a:lnTo>
                  <a:lnTo>
                    <a:pt x="188" y="129"/>
                  </a:lnTo>
                  <a:lnTo>
                    <a:pt x="189" y="129"/>
                  </a:lnTo>
                  <a:lnTo>
                    <a:pt x="191" y="129"/>
                  </a:lnTo>
                  <a:lnTo>
                    <a:pt x="192" y="129"/>
                  </a:lnTo>
                  <a:lnTo>
                    <a:pt x="193" y="129"/>
                  </a:lnTo>
                  <a:lnTo>
                    <a:pt x="195" y="129"/>
                  </a:lnTo>
                  <a:lnTo>
                    <a:pt x="197" y="129"/>
                  </a:lnTo>
                  <a:lnTo>
                    <a:pt x="200" y="131"/>
                  </a:lnTo>
                  <a:lnTo>
                    <a:pt x="201" y="131"/>
                  </a:lnTo>
                  <a:lnTo>
                    <a:pt x="204" y="131"/>
                  </a:lnTo>
                  <a:lnTo>
                    <a:pt x="206" y="132"/>
                  </a:lnTo>
                  <a:lnTo>
                    <a:pt x="208" y="133"/>
                  </a:lnTo>
                  <a:lnTo>
                    <a:pt x="209" y="135"/>
                  </a:lnTo>
                  <a:lnTo>
                    <a:pt x="209" y="136"/>
                  </a:lnTo>
                  <a:lnTo>
                    <a:pt x="210" y="137"/>
                  </a:lnTo>
                  <a:lnTo>
                    <a:pt x="210" y="139"/>
                  </a:lnTo>
                  <a:lnTo>
                    <a:pt x="211" y="140"/>
                  </a:lnTo>
                  <a:lnTo>
                    <a:pt x="211" y="141"/>
                  </a:lnTo>
                  <a:lnTo>
                    <a:pt x="213" y="141"/>
                  </a:lnTo>
                  <a:lnTo>
                    <a:pt x="214" y="142"/>
                  </a:lnTo>
                  <a:lnTo>
                    <a:pt x="214" y="144"/>
                  </a:lnTo>
                  <a:lnTo>
                    <a:pt x="214" y="145"/>
                  </a:lnTo>
                  <a:lnTo>
                    <a:pt x="214" y="146"/>
                  </a:lnTo>
                  <a:lnTo>
                    <a:pt x="215" y="148"/>
                  </a:lnTo>
                  <a:lnTo>
                    <a:pt x="217" y="148"/>
                  </a:lnTo>
                  <a:lnTo>
                    <a:pt x="217" y="149"/>
                  </a:lnTo>
                  <a:lnTo>
                    <a:pt x="218" y="149"/>
                  </a:lnTo>
                  <a:lnTo>
                    <a:pt x="219" y="149"/>
                  </a:lnTo>
                  <a:lnTo>
                    <a:pt x="221" y="149"/>
                  </a:lnTo>
                  <a:lnTo>
                    <a:pt x="222" y="148"/>
                  </a:lnTo>
                  <a:lnTo>
                    <a:pt x="223" y="146"/>
                  </a:lnTo>
                  <a:lnTo>
                    <a:pt x="224" y="146"/>
                  </a:lnTo>
                  <a:lnTo>
                    <a:pt x="226" y="145"/>
                  </a:lnTo>
                  <a:lnTo>
                    <a:pt x="227" y="144"/>
                  </a:lnTo>
                  <a:lnTo>
                    <a:pt x="228" y="144"/>
                  </a:lnTo>
                  <a:lnTo>
                    <a:pt x="236" y="148"/>
                  </a:lnTo>
                  <a:lnTo>
                    <a:pt x="240" y="154"/>
                  </a:lnTo>
                  <a:lnTo>
                    <a:pt x="247" y="158"/>
                  </a:lnTo>
                  <a:lnTo>
                    <a:pt x="251" y="175"/>
                  </a:lnTo>
                  <a:lnTo>
                    <a:pt x="252" y="175"/>
                  </a:lnTo>
                  <a:lnTo>
                    <a:pt x="254" y="175"/>
                  </a:lnTo>
                  <a:lnTo>
                    <a:pt x="256" y="176"/>
                  </a:lnTo>
                  <a:lnTo>
                    <a:pt x="258" y="176"/>
                  </a:lnTo>
                  <a:lnTo>
                    <a:pt x="260" y="175"/>
                  </a:lnTo>
                  <a:lnTo>
                    <a:pt x="261" y="175"/>
                  </a:lnTo>
                  <a:lnTo>
                    <a:pt x="264" y="175"/>
                  </a:lnTo>
                  <a:lnTo>
                    <a:pt x="265" y="175"/>
                  </a:lnTo>
                  <a:lnTo>
                    <a:pt x="266" y="172"/>
                  </a:lnTo>
                  <a:lnTo>
                    <a:pt x="267" y="171"/>
                  </a:lnTo>
                  <a:lnTo>
                    <a:pt x="269" y="169"/>
                  </a:lnTo>
                  <a:lnTo>
                    <a:pt x="271" y="167"/>
                  </a:lnTo>
                  <a:lnTo>
                    <a:pt x="273" y="166"/>
                  </a:lnTo>
                  <a:lnTo>
                    <a:pt x="274" y="165"/>
                  </a:lnTo>
                  <a:lnTo>
                    <a:pt x="275" y="163"/>
                  </a:lnTo>
                  <a:lnTo>
                    <a:pt x="275" y="162"/>
                  </a:lnTo>
                  <a:lnTo>
                    <a:pt x="275" y="161"/>
                  </a:lnTo>
                  <a:lnTo>
                    <a:pt x="275" y="159"/>
                  </a:lnTo>
                  <a:lnTo>
                    <a:pt x="275" y="158"/>
                  </a:lnTo>
                  <a:lnTo>
                    <a:pt x="274" y="157"/>
                  </a:lnTo>
                  <a:lnTo>
                    <a:pt x="274" y="156"/>
                  </a:lnTo>
                  <a:lnTo>
                    <a:pt x="273" y="154"/>
                  </a:lnTo>
                  <a:lnTo>
                    <a:pt x="273" y="153"/>
                  </a:lnTo>
                  <a:lnTo>
                    <a:pt x="273" y="152"/>
                  </a:lnTo>
                  <a:lnTo>
                    <a:pt x="273" y="150"/>
                  </a:lnTo>
                  <a:lnTo>
                    <a:pt x="274" y="150"/>
                  </a:lnTo>
                  <a:lnTo>
                    <a:pt x="275" y="150"/>
                  </a:lnTo>
                  <a:lnTo>
                    <a:pt x="277" y="149"/>
                  </a:lnTo>
                  <a:lnTo>
                    <a:pt x="278" y="149"/>
                  </a:lnTo>
                  <a:lnTo>
                    <a:pt x="279" y="150"/>
                  </a:lnTo>
                  <a:lnTo>
                    <a:pt x="280" y="150"/>
                  </a:lnTo>
                  <a:lnTo>
                    <a:pt x="282" y="150"/>
                  </a:lnTo>
                  <a:lnTo>
                    <a:pt x="282" y="152"/>
                  </a:lnTo>
                  <a:lnTo>
                    <a:pt x="283" y="152"/>
                  </a:lnTo>
                  <a:lnTo>
                    <a:pt x="284" y="152"/>
                  </a:lnTo>
                  <a:lnTo>
                    <a:pt x="286" y="152"/>
                  </a:lnTo>
                  <a:lnTo>
                    <a:pt x="287" y="152"/>
                  </a:lnTo>
                  <a:lnTo>
                    <a:pt x="287" y="150"/>
                  </a:lnTo>
                  <a:lnTo>
                    <a:pt x="288" y="150"/>
                  </a:lnTo>
                  <a:lnTo>
                    <a:pt x="288" y="149"/>
                  </a:lnTo>
                  <a:lnTo>
                    <a:pt x="290" y="149"/>
                  </a:lnTo>
                  <a:lnTo>
                    <a:pt x="290" y="148"/>
                  </a:lnTo>
                  <a:lnTo>
                    <a:pt x="290" y="146"/>
                  </a:lnTo>
                  <a:lnTo>
                    <a:pt x="279" y="115"/>
                  </a:lnTo>
                  <a:lnTo>
                    <a:pt x="286" y="106"/>
                  </a:lnTo>
                  <a:lnTo>
                    <a:pt x="284" y="102"/>
                  </a:lnTo>
                  <a:lnTo>
                    <a:pt x="279" y="98"/>
                  </a:lnTo>
                  <a:lnTo>
                    <a:pt x="280" y="98"/>
                  </a:lnTo>
                  <a:lnTo>
                    <a:pt x="282" y="97"/>
                  </a:lnTo>
                  <a:lnTo>
                    <a:pt x="283" y="97"/>
                  </a:lnTo>
                  <a:lnTo>
                    <a:pt x="284" y="97"/>
                  </a:lnTo>
                  <a:lnTo>
                    <a:pt x="286" y="97"/>
                  </a:lnTo>
                  <a:lnTo>
                    <a:pt x="287" y="97"/>
                  </a:lnTo>
                  <a:lnTo>
                    <a:pt x="288" y="97"/>
                  </a:lnTo>
                  <a:lnTo>
                    <a:pt x="290" y="97"/>
                  </a:lnTo>
                  <a:lnTo>
                    <a:pt x="291" y="96"/>
                  </a:lnTo>
                  <a:lnTo>
                    <a:pt x="292" y="96"/>
                  </a:lnTo>
                  <a:lnTo>
                    <a:pt x="293" y="96"/>
                  </a:lnTo>
                  <a:lnTo>
                    <a:pt x="293" y="94"/>
                  </a:lnTo>
                  <a:lnTo>
                    <a:pt x="300" y="98"/>
                  </a:lnTo>
                  <a:lnTo>
                    <a:pt x="304" y="98"/>
                  </a:lnTo>
                  <a:lnTo>
                    <a:pt x="308" y="99"/>
                  </a:lnTo>
                  <a:lnTo>
                    <a:pt x="312" y="101"/>
                  </a:lnTo>
                  <a:lnTo>
                    <a:pt x="316" y="103"/>
                  </a:lnTo>
                  <a:lnTo>
                    <a:pt x="318" y="106"/>
                  </a:lnTo>
                  <a:lnTo>
                    <a:pt x="322" y="109"/>
                  </a:lnTo>
                  <a:lnTo>
                    <a:pt x="325" y="110"/>
                  </a:lnTo>
                  <a:lnTo>
                    <a:pt x="329" y="113"/>
                  </a:lnTo>
                  <a:lnTo>
                    <a:pt x="333" y="123"/>
                  </a:lnTo>
                  <a:lnTo>
                    <a:pt x="334" y="126"/>
                  </a:lnTo>
                  <a:lnTo>
                    <a:pt x="335" y="127"/>
                  </a:lnTo>
                  <a:lnTo>
                    <a:pt x="336" y="128"/>
                  </a:lnTo>
                  <a:lnTo>
                    <a:pt x="339" y="128"/>
                  </a:lnTo>
                  <a:lnTo>
                    <a:pt x="342" y="129"/>
                  </a:lnTo>
                  <a:lnTo>
                    <a:pt x="343" y="131"/>
                  </a:lnTo>
                  <a:lnTo>
                    <a:pt x="346" y="131"/>
                  </a:lnTo>
                  <a:lnTo>
                    <a:pt x="347" y="132"/>
                  </a:lnTo>
                  <a:lnTo>
                    <a:pt x="349" y="132"/>
                  </a:lnTo>
                  <a:lnTo>
                    <a:pt x="352" y="131"/>
                  </a:lnTo>
                  <a:lnTo>
                    <a:pt x="355" y="129"/>
                  </a:lnTo>
                  <a:lnTo>
                    <a:pt x="356" y="128"/>
                  </a:lnTo>
                  <a:lnTo>
                    <a:pt x="359" y="127"/>
                  </a:lnTo>
                  <a:lnTo>
                    <a:pt x="361" y="126"/>
                  </a:lnTo>
                  <a:lnTo>
                    <a:pt x="363" y="124"/>
                  </a:lnTo>
                  <a:lnTo>
                    <a:pt x="365" y="123"/>
                  </a:lnTo>
                  <a:lnTo>
                    <a:pt x="366" y="124"/>
                  </a:lnTo>
                  <a:lnTo>
                    <a:pt x="368" y="124"/>
                  </a:lnTo>
                  <a:lnTo>
                    <a:pt x="373" y="146"/>
                  </a:lnTo>
                  <a:lnTo>
                    <a:pt x="379" y="153"/>
                  </a:lnTo>
                  <a:lnTo>
                    <a:pt x="379" y="154"/>
                  </a:lnTo>
                  <a:lnTo>
                    <a:pt x="378" y="154"/>
                  </a:lnTo>
                  <a:lnTo>
                    <a:pt x="378" y="156"/>
                  </a:lnTo>
                  <a:lnTo>
                    <a:pt x="378" y="157"/>
                  </a:lnTo>
                  <a:lnTo>
                    <a:pt x="395" y="162"/>
                  </a:lnTo>
                  <a:lnTo>
                    <a:pt x="394" y="163"/>
                  </a:lnTo>
                  <a:lnTo>
                    <a:pt x="394" y="165"/>
                  </a:lnTo>
                  <a:lnTo>
                    <a:pt x="394" y="166"/>
                  </a:lnTo>
                  <a:lnTo>
                    <a:pt x="392" y="166"/>
                  </a:lnTo>
                  <a:lnTo>
                    <a:pt x="392" y="167"/>
                  </a:lnTo>
                  <a:lnTo>
                    <a:pt x="392" y="169"/>
                  </a:lnTo>
                  <a:lnTo>
                    <a:pt x="392" y="170"/>
                  </a:lnTo>
                  <a:lnTo>
                    <a:pt x="396" y="175"/>
                  </a:lnTo>
                  <a:lnTo>
                    <a:pt x="396" y="176"/>
                  </a:lnTo>
                  <a:lnTo>
                    <a:pt x="396" y="178"/>
                  </a:lnTo>
                  <a:lnTo>
                    <a:pt x="398" y="178"/>
                  </a:lnTo>
                  <a:lnTo>
                    <a:pt x="398" y="179"/>
                  </a:lnTo>
                  <a:lnTo>
                    <a:pt x="399" y="179"/>
                  </a:lnTo>
                  <a:lnTo>
                    <a:pt x="399" y="180"/>
                  </a:lnTo>
                  <a:lnTo>
                    <a:pt x="400" y="182"/>
                  </a:lnTo>
                  <a:lnTo>
                    <a:pt x="402" y="182"/>
                  </a:lnTo>
                  <a:lnTo>
                    <a:pt x="402" y="180"/>
                  </a:lnTo>
                  <a:lnTo>
                    <a:pt x="403" y="180"/>
                  </a:lnTo>
                  <a:lnTo>
                    <a:pt x="404" y="180"/>
                  </a:lnTo>
                  <a:lnTo>
                    <a:pt x="404" y="179"/>
                  </a:lnTo>
                  <a:lnTo>
                    <a:pt x="405" y="179"/>
                  </a:lnTo>
                  <a:lnTo>
                    <a:pt x="407" y="179"/>
                  </a:lnTo>
                  <a:lnTo>
                    <a:pt x="408" y="178"/>
                  </a:lnTo>
                  <a:lnTo>
                    <a:pt x="409" y="178"/>
                  </a:lnTo>
                  <a:lnTo>
                    <a:pt x="411" y="178"/>
                  </a:lnTo>
                  <a:lnTo>
                    <a:pt x="412" y="178"/>
                  </a:lnTo>
                  <a:lnTo>
                    <a:pt x="411" y="182"/>
                  </a:lnTo>
                  <a:lnTo>
                    <a:pt x="411" y="184"/>
                  </a:lnTo>
                  <a:lnTo>
                    <a:pt x="409" y="188"/>
                  </a:lnTo>
                  <a:lnTo>
                    <a:pt x="408" y="191"/>
                  </a:lnTo>
                  <a:lnTo>
                    <a:pt x="407" y="195"/>
                  </a:lnTo>
                  <a:lnTo>
                    <a:pt x="407" y="197"/>
                  </a:lnTo>
                  <a:lnTo>
                    <a:pt x="408" y="201"/>
                  </a:lnTo>
                  <a:lnTo>
                    <a:pt x="409" y="204"/>
                  </a:lnTo>
                  <a:lnTo>
                    <a:pt x="415" y="206"/>
                  </a:lnTo>
                  <a:lnTo>
                    <a:pt x="415" y="208"/>
                  </a:lnTo>
                  <a:lnTo>
                    <a:pt x="416" y="208"/>
                  </a:lnTo>
                  <a:lnTo>
                    <a:pt x="416" y="209"/>
                  </a:lnTo>
                  <a:lnTo>
                    <a:pt x="415" y="209"/>
                  </a:lnTo>
                  <a:lnTo>
                    <a:pt x="389" y="212"/>
                  </a:lnTo>
                  <a:lnTo>
                    <a:pt x="389" y="210"/>
                  </a:lnTo>
                  <a:lnTo>
                    <a:pt x="386" y="209"/>
                  </a:lnTo>
                  <a:lnTo>
                    <a:pt x="385" y="209"/>
                  </a:lnTo>
                  <a:lnTo>
                    <a:pt x="383" y="209"/>
                  </a:lnTo>
                  <a:lnTo>
                    <a:pt x="381" y="209"/>
                  </a:lnTo>
                  <a:lnTo>
                    <a:pt x="379" y="209"/>
                  </a:lnTo>
                  <a:lnTo>
                    <a:pt x="377" y="209"/>
                  </a:lnTo>
                  <a:lnTo>
                    <a:pt x="376" y="210"/>
                  </a:lnTo>
                  <a:lnTo>
                    <a:pt x="374" y="210"/>
                  </a:lnTo>
                  <a:lnTo>
                    <a:pt x="374" y="212"/>
                  </a:lnTo>
                  <a:lnTo>
                    <a:pt x="373" y="212"/>
                  </a:lnTo>
                  <a:lnTo>
                    <a:pt x="369" y="209"/>
                  </a:lnTo>
                  <a:lnTo>
                    <a:pt x="379" y="193"/>
                  </a:lnTo>
                  <a:lnTo>
                    <a:pt x="378" y="192"/>
                  </a:lnTo>
                  <a:lnTo>
                    <a:pt x="378" y="191"/>
                  </a:lnTo>
                  <a:lnTo>
                    <a:pt x="377" y="191"/>
                  </a:lnTo>
                  <a:lnTo>
                    <a:pt x="377" y="189"/>
                  </a:lnTo>
                  <a:lnTo>
                    <a:pt x="376" y="189"/>
                  </a:lnTo>
                  <a:lnTo>
                    <a:pt x="374" y="189"/>
                  </a:lnTo>
                  <a:lnTo>
                    <a:pt x="359" y="197"/>
                  </a:lnTo>
                  <a:lnTo>
                    <a:pt x="356" y="197"/>
                  </a:lnTo>
                  <a:lnTo>
                    <a:pt x="353" y="197"/>
                  </a:lnTo>
                  <a:lnTo>
                    <a:pt x="349" y="197"/>
                  </a:lnTo>
                  <a:lnTo>
                    <a:pt x="347" y="197"/>
                  </a:lnTo>
                  <a:lnTo>
                    <a:pt x="344" y="199"/>
                  </a:lnTo>
                  <a:lnTo>
                    <a:pt x="342" y="200"/>
                  </a:lnTo>
                  <a:lnTo>
                    <a:pt x="338" y="201"/>
                  </a:lnTo>
                  <a:lnTo>
                    <a:pt x="335" y="201"/>
                  </a:lnTo>
                  <a:lnTo>
                    <a:pt x="334" y="202"/>
                  </a:lnTo>
                  <a:lnTo>
                    <a:pt x="334" y="204"/>
                  </a:lnTo>
                  <a:lnTo>
                    <a:pt x="334" y="205"/>
                  </a:lnTo>
                  <a:lnTo>
                    <a:pt x="334" y="206"/>
                  </a:lnTo>
                  <a:lnTo>
                    <a:pt x="335" y="208"/>
                  </a:lnTo>
                  <a:lnTo>
                    <a:pt x="335" y="209"/>
                  </a:lnTo>
                  <a:lnTo>
                    <a:pt x="336" y="210"/>
                  </a:lnTo>
                  <a:lnTo>
                    <a:pt x="338" y="212"/>
                  </a:lnTo>
                  <a:lnTo>
                    <a:pt x="340" y="213"/>
                  </a:lnTo>
                  <a:lnTo>
                    <a:pt x="342" y="215"/>
                  </a:lnTo>
                  <a:lnTo>
                    <a:pt x="344" y="215"/>
                  </a:lnTo>
                  <a:lnTo>
                    <a:pt x="347" y="217"/>
                  </a:lnTo>
                  <a:lnTo>
                    <a:pt x="349" y="218"/>
                  </a:lnTo>
                  <a:lnTo>
                    <a:pt x="352" y="218"/>
                  </a:lnTo>
                  <a:lnTo>
                    <a:pt x="355" y="218"/>
                  </a:lnTo>
                  <a:lnTo>
                    <a:pt x="356" y="219"/>
                  </a:lnTo>
                  <a:lnTo>
                    <a:pt x="357" y="221"/>
                  </a:lnTo>
                  <a:lnTo>
                    <a:pt x="359" y="223"/>
                  </a:lnTo>
                  <a:lnTo>
                    <a:pt x="359" y="225"/>
                  </a:lnTo>
                  <a:lnTo>
                    <a:pt x="360" y="227"/>
                  </a:lnTo>
                  <a:lnTo>
                    <a:pt x="361" y="228"/>
                  </a:lnTo>
                  <a:lnTo>
                    <a:pt x="364" y="230"/>
                  </a:lnTo>
                  <a:lnTo>
                    <a:pt x="365" y="230"/>
                  </a:lnTo>
                  <a:lnTo>
                    <a:pt x="366" y="230"/>
                  </a:lnTo>
                  <a:lnTo>
                    <a:pt x="368" y="230"/>
                  </a:lnTo>
                  <a:lnTo>
                    <a:pt x="369" y="230"/>
                  </a:lnTo>
                  <a:lnTo>
                    <a:pt x="369" y="228"/>
                  </a:lnTo>
                  <a:lnTo>
                    <a:pt x="379" y="230"/>
                  </a:lnTo>
                  <a:lnTo>
                    <a:pt x="378" y="230"/>
                  </a:lnTo>
                  <a:lnTo>
                    <a:pt x="378" y="231"/>
                  </a:lnTo>
                  <a:lnTo>
                    <a:pt x="377" y="231"/>
                  </a:lnTo>
                  <a:lnTo>
                    <a:pt x="376" y="231"/>
                  </a:lnTo>
                  <a:lnTo>
                    <a:pt x="374" y="230"/>
                  </a:lnTo>
                  <a:lnTo>
                    <a:pt x="373" y="231"/>
                  </a:lnTo>
                  <a:lnTo>
                    <a:pt x="370" y="232"/>
                  </a:lnTo>
                  <a:lnTo>
                    <a:pt x="368" y="232"/>
                  </a:lnTo>
                  <a:lnTo>
                    <a:pt x="366" y="234"/>
                  </a:lnTo>
                  <a:lnTo>
                    <a:pt x="364" y="235"/>
                  </a:lnTo>
                  <a:lnTo>
                    <a:pt x="361" y="236"/>
                  </a:lnTo>
                  <a:lnTo>
                    <a:pt x="360" y="238"/>
                  </a:lnTo>
                  <a:lnTo>
                    <a:pt x="357" y="240"/>
                  </a:lnTo>
                  <a:lnTo>
                    <a:pt x="356" y="240"/>
                  </a:lnTo>
                  <a:lnTo>
                    <a:pt x="356" y="242"/>
                  </a:lnTo>
                  <a:lnTo>
                    <a:pt x="356" y="239"/>
                  </a:lnTo>
                  <a:lnTo>
                    <a:pt x="355" y="238"/>
                  </a:lnTo>
                  <a:lnTo>
                    <a:pt x="355" y="235"/>
                  </a:lnTo>
                  <a:lnTo>
                    <a:pt x="355" y="234"/>
                  </a:lnTo>
                  <a:lnTo>
                    <a:pt x="353" y="232"/>
                  </a:lnTo>
                  <a:lnTo>
                    <a:pt x="352" y="231"/>
                  </a:lnTo>
                  <a:lnTo>
                    <a:pt x="351" y="230"/>
                  </a:lnTo>
                  <a:lnTo>
                    <a:pt x="349" y="228"/>
                  </a:lnTo>
                  <a:lnTo>
                    <a:pt x="321" y="244"/>
                  </a:lnTo>
                  <a:lnTo>
                    <a:pt x="320" y="245"/>
                  </a:lnTo>
                  <a:lnTo>
                    <a:pt x="320" y="247"/>
                  </a:lnTo>
                  <a:lnTo>
                    <a:pt x="320" y="249"/>
                  </a:lnTo>
                  <a:lnTo>
                    <a:pt x="318" y="251"/>
                  </a:lnTo>
                  <a:lnTo>
                    <a:pt x="318" y="252"/>
                  </a:lnTo>
                  <a:lnTo>
                    <a:pt x="320" y="255"/>
                  </a:lnTo>
                  <a:lnTo>
                    <a:pt x="320" y="256"/>
                  </a:lnTo>
                  <a:lnTo>
                    <a:pt x="320" y="257"/>
                  </a:lnTo>
                  <a:lnTo>
                    <a:pt x="320" y="258"/>
                  </a:lnTo>
                  <a:lnTo>
                    <a:pt x="318" y="260"/>
                  </a:lnTo>
                  <a:lnTo>
                    <a:pt x="317" y="260"/>
                  </a:lnTo>
                  <a:lnTo>
                    <a:pt x="316" y="261"/>
                  </a:lnTo>
                  <a:lnTo>
                    <a:pt x="314" y="261"/>
                  </a:lnTo>
                  <a:lnTo>
                    <a:pt x="313" y="260"/>
                  </a:lnTo>
                  <a:lnTo>
                    <a:pt x="295" y="264"/>
                  </a:lnTo>
                  <a:lnTo>
                    <a:pt x="282" y="275"/>
                  </a:lnTo>
                  <a:lnTo>
                    <a:pt x="277" y="275"/>
                  </a:lnTo>
                  <a:lnTo>
                    <a:pt x="275" y="277"/>
                  </a:lnTo>
                  <a:lnTo>
                    <a:pt x="274" y="278"/>
                  </a:lnTo>
                  <a:lnTo>
                    <a:pt x="273" y="281"/>
                  </a:lnTo>
                  <a:lnTo>
                    <a:pt x="273" y="282"/>
                  </a:lnTo>
                  <a:lnTo>
                    <a:pt x="271" y="284"/>
                  </a:lnTo>
                  <a:lnTo>
                    <a:pt x="270" y="287"/>
                  </a:lnTo>
                  <a:lnTo>
                    <a:pt x="269" y="288"/>
                  </a:lnTo>
                  <a:lnTo>
                    <a:pt x="267" y="290"/>
                  </a:lnTo>
                  <a:lnTo>
                    <a:pt x="267" y="294"/>
                  </a:lnTo>
                  <a:lnTo>
                    <a:pt x="267" y="296"/>
                  </a:lnTo>
                  <a:lnTo>
                    <a:pt x="266" y="299"/>
                  </a:lnTo>
                  <a:lnTo>
                    <a:pt x="266" y="301"/>
                  </a:lnTo>
                  <a:lnTo>
                    <a:pt x="265" y="304"/>
                  </a:lnTo>
                  <a:lnTo>
                    <a:pt x="264" y="307"/>
                  </a:lnTo>
                  <a:lnTo>
                    <a:pt x="261" y="308"/>
                  </a:lnTo>
                  <a:lnTo>
                    <a:pt x="258" y="309"/>
                  </a:lnTo>
                  <a:lnTo>
                    <a:pt x="257" y="311"/>
                  </a:lnTo>
                  <a:lnTo>
                    <a:pt x="256" y="311"/>
                  </a:lnTo>
                  <a:lnTo>
                    <a:pt x="253" y="311"/>
                  </a:lnTo>
                  <a:lnTo>
                    <a:pt x="252" y="312"/>
                  </a:lnTo>
                  <a:lnTo>
                    <a:pt x="251" y="312"/>
                  </a:lnTo>
                  <a:lnTo>
                    <a:pt x="249" y="313"/>
                  </a:lnTo>
                  <a:lnTo>
                    <a:pt x="248" y="314"/>
                  </a:lnTo>
                  <a:lnTo>
                    <a:pt x="248" y="316"/>
                  </a:lnTo>
                  <a:lnTo>
                    <a:pt x="247" y="321"/>
                  </a:lnTo>
                  <a:lnTo>
                    <a:pt x="244" y="327"/>
                  </a:lnTo>
                  <a:lnTo>
                    <a:pt x="244" y="330"/>
                  </a:lnTo>
                  <a:lnTo>
                    <a:pt x="244" y="333"/>
                  </a:lnTo>
                  <a:lnTo>
                    <a:pt x="245" y="337"/>
                  </a:lnTo>
                  <a:lnTo>
                    <a:pt x="247" y="339"/>
                  </a:lnTo>
                  <a:lnTo>
                    <a:pt x="247" y="343"/>
                  </a:lnTo>
                  <a:lnTo>
                    <a:pt x="248" y="346"/>
                  </a:lnTo>
                  <a:lnTo>
                    <a:pt x="248" y="350"/>
                  </a:lnTo>
                  <a:lnTo>
                    <a:pt x="247" y="354"/>
                  </a:lnTo>
                  <a:lnTo>
                    <a:pt x="240" y="331"/>
                  </a:lnTo>
                  <a:lnTo>
                    <a:pt x="239" y="329"/>
                  </a:lnTo>
                  <a:lnTo>
                    <a:pt x="236" y="327"/>
                  </a:lnTo>
                  <a:lnTo>
                    <a:pt x="234" y="326"/>
                  </a:lnTo>
                  <a:lnTo>
                    <a:pt x="230" y="325"/>
                  </a:lnTo>
                  <a:lnTo>
                    <a:pt x="227" y="325"/>
                  </a:lnTo>
                  <a:lnTo>
                    <a:pt x="223" y="324"/>
                  </a:lnTo>
                  <a:lnTo>
                    <a:pt x="221" y="322"/>
                  </a:lnTo>
                  <a:lnTo>
                    <a:pt x="218" y="321"/>
                  </a:lnTo>
                  <a:lnTo>
                    <a:pt x="209" y="322"/>
                  </a:lnTo>
                  <a:lnTo>
                    <a:pt x="208" y="322"/>
                  </a:lnTo>
                  <a:lnTo>
                    <a:pt x="206" y="322"/>
                  </a:lnTo>
                  <a:lnTo>
                    <a:pt x="205" y="321"/>
                  </a:lnTo>
                  <a:lnTo>
                    <a:pt x="204" y="321"/>
                  </a:lnTo>
                  <a:lnTo>
                    <a:pt x="202" y="321"/>
                  </a:lnTo>
                  <a:lnTo>
                    <a:pt x="201" y="321"/>
                  </a:lnTo>
                  <a:lnTo>
                    <a:pt x="200" y="321"/>
                  </a:lnTo>
                  <a:lnTo>
                    <a:pt x="197" y="324"/>
                  </a:lnTo>
                  <a:lnTo>
                    <a:pt x="195" y="325"/>
                  </a:lnTo>
                  <a:lnTo>
                    <a:pt x="192" y="326"/>
                  </a:lnTo>
                  <a:lnTo>
                    <a:pt x="189" y="326"/>
                  </a:lnTo>
                  <a:lnTo>
                    <a:pt x="187" y="327"/>
                  </a:lnTo>
                  <a:lnTo>
                    <a:pt x="183" y="326"/>
                  </a:lnTo>
                  <a:lnTo>
                    <a:pt x="180" y="326"/>
                  </a:lnTo>
                  <a:lnTo>
                    <a:pt x="178" y="325"/>
                  </a:lnTo>
                  <a:lnTo>
                    <a:pt x="172" y="326"/>
                  </a:lnTo>
                  <a:lnTo>
                    <a:pt x="167" y="327"/>
                  </a:lnTo>
                  <a:lnTo>
                    <a:pt x="163" y="329"/>
                  </a:lnTo>
                  <a:lnTo>
                    <a:pt x="159" y="330"/>
                  </a:lnTo>
                  <a:lnTo>
                    <a:pt x="155" y="333"/>
                  </a:lnTo>
                  <a:lnTo>
                    <a:pt x="152" y="335"/>
                  </a:lnTo>
                  <a:lnTo>
                    <a:pt x="148" y="338"/>
                  </a:lnTo>
                  <a:lnTo>
                    <a:pt x="144" y="341"/>
                  </a:lnTo>
                  <a:lnTo>
                    <a:pt x="142" y="346"/>
                  </a:lnTo>
                  <a:lnTo>
                    <a:pt x="141" y="351"/>
                  </a:lnTo>
                  <a:lnTo>
                    <a:pt x="141" y="356"/>
                  </a:lnTo>
                  <a:lnTo>
                    <a:pt x="141" y="360"/>
                  </a:lnTo>
                  <a:lnTo>
                    <a:pt x="141" y="367"/>
                  </a:lnTo>
                  <a:lnTo>
                    <a:pt x="142" y="372"/>
                  </a:lnTo>
                  <a:lnTo>
                    <a:pt x="144" y="377"/>
                  </a:lnTo>
                  <a:lnTo>
                    <a:pt x="144" y="381"/>
                  </a:lnTo>
                  <a:lnTo>
                    <a:pt x="148" y="385"/>
                  </a:lnTo>
                  <a:lnTo>
                    <a:pt x="150" y="387"/>
                  </a:lnTo>
                  <a:lnTo>
                    <a:pt x="153" y="390"/>
                  </a:lnTo>
                  <a:lnTo>
                    <a:pt x="157" y="393"/>
                  </a:lnTo>
                  <a:lnTo>
                    <a:pt x="161" y="395"/>
                  </a:lnTo>
                  <a:lnTo>
                    <a:pt x="163" y="397"/>
                  </a:lnTo>
                  <a:lnTo>
                    <a:pt x="167" y="399"/>
                  </a:lnTo>
                  <a:lnTo>
                    <a:pt x="172" y="400"/>
                  </a:lnTo>
                  <a:lnTo>
                    <a:pt x="183" y="393"/>
                  </a:lnTo>
                  <a:lnTo>
                    <a:pt x="184" y="393"/>
                  </a:lnTo>
                  <a:lnTo>
                    <a:pt x="185" y="393"/>
                  </a:lnTo>
                  <a:lnTo>
                    <a:pt x="187" y="394"/>
                  </a:lnTo>
                  <a:lnTo>
                    <a:pt x="187" y="395"/>
                  </a:lnTo>
                  <a:lnTo>
                    <a:pt x="187" y="397"/>
                  </a:lnTo>
                  <a:lnTo>
                    <a:pt x="187" y="398"/>
                  </a:lnTo>
                  <a:lnTo>
                    <a:pt x="187" y="399"/>
                  </a:lnTo>
                  <a:lnTo>
                    <a:pt x="187" y="400"/>
                  </a:lnTo>
                  <a:lnTo>
                    <a:pt x="187" y="402"/>
                  </a:lnTo>
                  <a:lnTo>
                    <a:pt x="187" y="403"/>
                  </a:lnTo>
                  <a:lnTo>
                    <a:pt x="188" y="404"/>
                  </a:lnTo>
                  <a:lnTo>
                    <a:pt x="196" y="407"/>
                  </a:lnTo>
                  <a:lnTo>
                    <a:pt x="196" y="408"/>
                  </a:lnTo>
                  <a:lnTo>
                    <a:pt x="197" y="408"/>
                  </a:lnTo>
                  <a:lnTo>
                    <a:pt x="200" y="427"/>
                  </a:lnTo>
                  <a:lnTo>
                    <a:pt x="218" y="429"/>
                  </a:lnTo>
                  <a:lnTo>
                    <a:pt x="227" y="447"/>
                  </a:lnTo>
                  <a:lnTo>
                    <a:pt x="228" y="451"/>
                  </a:lnTo>
                  <a:lnTo>
                    <a:pt x="230" y="453"/>
                  </a:lnTo>
                  <a:lnTo>
                    <a:pt x="232" y="455"/>
                  </a:lnTo>
                  <a:lnTo>
                    <a:pt x="235" y="456"/>
                  </a:lnTo>
                  <a:lnTo>
                    <a:pt x="237" y="458"/>
                  </a:lnTo>
                  <a:lnTo>
                    <a:pt x="241" y="459"/>
                  </a:lnTo>
                  <a:lnTo>
                    <a:pt x="244" y="460"/>
                  </a:lnTo>
                  <a:lnTo>
                    <a:pt x="248" y="462"/>
                  </a:lnTo>
                  <a:lnTo>
                    <a:pt x="252" y="462"/>
                  </a:lnTo>
                  <a:lnTo>
                    <a:pt x="256" y="462"/>
                  </a:lnTo>
                  <a:lnTo>
                    <a:pt x="260" y="462"/>
                  </a:lnTo>
                  <a:lnTo>
                    <a:pt x="264" y="460"/>
                  </a:lnTo>
                  <a:lnTo>
                    <a:pt x="267" y="460"/>
                  </a:lnTo>
                  <a:lnTo>
                    <a:pt x="271" y="460"/>
                  </a:lnTo>
                  <a:lnTo>
                    <a:pt x="275" y="459"/>
                  </a:lnTo>
                  <a:lnTo>
                    <a:pt x="279" y="458"/>
                  </a:lnTo>
                  <a:lnTo>
                    <a:pt x="280" y="458"/>
                  </a:lnTo>
                  <a:lnTo>
                    <a:pt x="282" y="459"/>
                  </a:lnTo>
                  <a:lnTo>
                    <a:pt x="283" y="460"/>
                  </a:lnTo>
                  <a:lnTo>
                    <a:pt x="284" y="462"/>
                  </a:lnTo>
                  <a:lnTo>
                    <a:pt x="286" y="463"/>
                  </a:lnTo>
                  <a:lnTo>
                    <a:pt x="287" y="463"/>
                  </a:lnTo>
                  <a:lnTo>
                    <a:pt x="288" y="464"/>
                  </a:lnTo>
                  <a:lnTo>
                    <a:pt x="290" y="464"/>
                  </a:lnTo>
                  <a:lnTo>
                    <a:pt x="293" y="464"/>
                  </a:lnTo>
                  <a:lnTo>
                    <a:pt x="300" y="460"/>
                  </a:lnTo>
                  <a:lnTo>
                    <a:pt x="301" y="460"/>
                  </a:lnTo>
                  <a:lnTo>
                    <a:pt x="303" y="460"/>
                  </a:lnTo>
                  <a:lnTo>
                    <a:pt x="304" y="459"/>
                  </a:lnTo>
                  <a:lnTo>
                    <a:pt x="305" y="459"/>
                  </a:lnTo>
                  <a:lnTo>
                    <a:pt x="307" y="459"/>
                  </a:lnTo>
                  <a:lnTo>
                    <a:pt x="308" y="459"/>
                  </a:lnTo>
                  <a:lnTo>
                    <a:pt x="309" y="459"/>
                  </a:lnTo>
                  <a:lnTo>
                    <a:pt x="310" y="459"/>
                  </a:lnTo>
                  <a:lnTo>
                    <a:pt x="318" y="464"/>
                  </a:lnTo>
                  <a:lnTo>
                    <a:pt x="321" y="466"/>
                  </a:lnTo>
                  <a:lnTo>
                    <a:pt x="325" y="467"/>
                  </a:lnTo>
                  <a:lnTo>
                    <a:pt x="327" y="467"/>
                  </a:lnTo>
                  <a:lnTo>
                    <a:pt x="330" y="467"/>
                  </a:lnTo>
                  <a:lnTo>
                    <a:pt x="334" y="467"/>
                  </a:lnTo>
                  <a:lnTo>
                    <a:pt x="336" y="467"/>
                  </a:lnTo>
                  <a:lnTo>
                    <a:pt x="340" y="466"/>
                  </a:lnTo>
                  <a:lnTo>
                    <a:pt x="343" y="467"/>
                  </a:lnTo>
                  <a:lnTo>
                    <a:pt x="352" y="468"/>
                  </a:lnTo>
                  <a:lnTo>
                    <a:pt x="359" y="471"/>
                  </a:lnTo>
                  <a:lnTo>
                    <a:pt x="364" y="476"/>
                  </a:lnTo>
                  <a:lnTo>
                    <a:pt x="369" y="480"/>
                  </a:lnTo>
                  <a:lnTo>
                    <a:pt x="373" y="486"/>
                  </a:lnTo>
                  <a:lnTo>
                    <a:pt x="377" y="492"/>
                  </a:lnTo>
                  <a:lnTo>
                    <a:pt x="382" y="496"/>
                  </a:lnTo>
                  <a:lnTo>
                    <a:pt x="387" y="501"/>
                  </a:lnTo>
                  <a:lnTo>
                    <a:pt x="392" y="502"/>
                  </a:lnTo>
                  <a:lnTo>
                    <a:pt x="396" y="503"/>
                  </a:lnTo>
                  <a:lnTo>
                    <a:pt x="400" y="505"/>
                  </a:lnTo>
                  <a:lnTo>
                    <a:pt x="404" y="506"/>
                  </a:lnTo>
                  <a:lnTo>
                    <a:pt x="408" y="509"/>
                  </a:lnTo>
                  <a:lnTo>
                    <a:pt x="412" y="511"/>
                  </a:lnTo>
                  <a:lnTo>
                    <a:pt x="415" y="514"/>
                  </a:lnTo>
                  <a:lnTo>
                    <a:pt x="419" y="518"/>
                  </a:lnTo>
                  <a:lnTo>
                    <a:pt x="419" y="519"/>
                  </a:lnTo>
                  <a:lnTo>
                    <a:pt x="404" y="528"/>
                  </a:lnTo>
                  <a:lnTo>
                    <a:pt x="404" y="529"/>
                  </a:lnTo>
                  <a:lnTo>
                    <a:pt x="404" y="531"/>
                  </a:lnTo>
                  <a:lnTo>
                    <a:pt x="405" y="532"/>
                  </a:lnTo>
                  <a:lnTo>
                    <a:pt x="408" y="533"/>
                  </a:lnTo>
                  <a:lnTo>
                    <a:pt x="409" y="533"/>
                  </a:lnTo>
                  <a:lnTo>
                    <a:pt x="412" y="533"/>
                  </a:lnTo>
                  <a:lnTo>
                    <a:pt x="413" y="533"/>
                  </a:lnTo>
                  <a:lnTo>
                    <a:pt x="416" y="532"/>
                  </a:lnTo>
                  <a:lnTo>
                    <a:pt x="417" y="532"/>
                  </a:lnTo>
                  <a:lnTo>
                    <a:pt x="420" y="532"/>
                  </a:lnTo>
                  <a:lnTo>
                    <a:pt x="413" y="545"/>
                  </a:lnTo>
                  <a:lnTo>
                    <a:pt x="415" y="546"/>
                  </a:lnTo>
                  <a:lnTo>
                    <a:pt x="415" y="548"/>
                  </a:lnTo>
                  <a:lnTo>
                    <a:pt x="416" y="548"/>
                  </a:lnTo>
                  <a:lnTo>
                    <a:pt x="416" y="549"/>
                  </a:lnTo>
                  <a:lnTo>
                    <a:pt x="417" y="549"/>
                  </a:lnTo>
                  <a:lnTo>
                    <a:pt x="419" y="549"/>
                  </a:lnTo>
                  <a:lnTo>
                    <a:pt x="420" y="550"/>
                  </a:lnTo>
                  <a:lnTo>
                    <a:pt x="428" y="548"/>
                  </a:lnTo>
                  <a:lnTo>
                    <a:pt x="433" y="544"/>
                  </a:lnTo>
                  <a:lnTo>
                    <a:pt x="434" y="542"/>
                  </a:lnTo>
                  <a:lnTo>
                    <a:pt x="435" y="542"/>
                  </a:lnTo>
                  <a:lnTo>
                    <a:pt x="437" y="542"/>
                  </a:lnTo>
                  <a:lnTo>
                    <a:pt x="438" y="542"/>
                  </a:lnTo>
                  <a:lnTo>
                    <a:pt x="439" y="544"/>
                  </a:lnTo>
                  <a:lnTo>
                    <a:pt x="439" y="545"/>
                  </a:lnTo>
                  <a:lnTo>
                    <a:pt x="441" y="545"/>
                  </a:lnTo>
                  <a:lnTo>
                    <a:pt x="441" y="546"/>
                  </a:lnTo>
                  <a:lnTo>
                    <a:pt x="442" y="546"/>
                  </a:lnTo>
                  <a:lnTo>
                    <a:pt x="443" y="546"/>
                  </a:lnTo>
                  <a:lnTo>
                    <a:pt x="443" y="548"/>
                  </a:lnTo>
                  <a:lnTo>
                    <a:pt x="445" y="546"/>
                  </a:lnTo>
                  <a:lnTo>
                    <a:pt x="446" y="546"/>
                  </a:lnTo>
                  <a:lnTo>
                    <a:pt x="447" y="546"/>
                  </a:lnTo>
                  <a:lnTo>
                    <a:pt x="448" y="546"/>
                  </a:lnTo>
                  <a:lnTo>
                    <a:pt x="450" y="546"/>
                  </a:lnTo>
                  <a:lnTo>
                    <a:pt x="452" y="546"/>
                  </a:lnTo>
                  <a:lnTo>
                    <a:pt x="454" y="548"/>
                  </a:lnTo>
                  <a:lnTo>
                    <a:pt x="455" y="548"/>
                  </a:lnTo>
                  <a:lnTo>
                    <a:pt x="455" y="549"/>
                  </a:lnTo>
                  <a:lnTo>
                    <a:pt x="456" y="550"/>
                  </a:lnTo>
                  <a:lnTo>
                    <a:pt x="458" y="552"/>
                  </a:lnTo>
                  <a:lnTo>
                    <a:pt x="459" y="553"/>
                  </a:lnTo>
                  <a:lnTo>
                    <a:pt x="460" y="554"/>
                  </a:lnTo>
                  <a:lnTo>
                    <a:pt x="463" y="554"/>
                  </a:lnTo>
                  <a:lnTo>
                    <a:pt x="464" y="555"/>
                  </a:lnTo>
                  <a:lnTo>
                    <a:pt x="465" y="555"/>
                  </a:lnTo>
                  <a:lnTo>
                    <a:pt x="467" y="558"/>
                  </a:lnTo>
                  <a:lnTo>
                    <a:pt x="469" y="559"/>
                  </a:lnTo>
                  <a:lnTo>
                    <a:pt x="471" y="562"/>
                  </a:lnTo>
                  <a:lnTo>
                    <a:pt x="472" y="563"/>
                  </a:lnTo>
                  <a:lnTo>
                    <a:pt x="475" y="566"/>
                  </a:lnTo>
                  <a:lnTo>
                    <a:pt x="477" y="567"/>
                  </a:lnTo>
                  <a:lnTo>
                    <a:pt x="480" y="567"/>
                  </a:lnTo>
                  <a:lnTo>
                    <a:pt x="482" y="569"/>
                  </a:lnTo>
                  <a:lnTo>
                    <a:pt x="485" y="569"/>
                  </a:lnTo>
                  <a:lnTo>
                    <a:pt x="488" y="569"/>
                  </a:lnTo>
                  <a:lnTo>
                    <a:pt x="490" y="570"/>
                  </a:lnTo>
                  <a:lnTo>
                    <a:pt x="493" y="570"/>
                  </a:lnTo>
                  <a:lnTo>
                    <a:pt x="495" y="571"/>
                  </a:lnTo>
                  <a:lnTo>
                    <a:pt x="498" y="571"/>
                  </a:lnTo>
                  <a:lnTo>
                    <a:pt x="501" y="572"/>
                  </a:lnTo>
                  <a:lnTo>
                    <a:pt x="503" y="572"/>
                  </a:lnTo>
                  <a:lnTo>
                    <a:pt x="504" y="574"/>
                  </a:lnTo>
                  <a:lnTo>
                    <a:pt x="506" y="574"/>
                  </a:lnTo>
                  <a:lnTo>
                    <a:pt x="506" y="575"/>
                  </a:lnTo>
                  <a:lnTo>
                    <a:pt x="507" y="575"/>
                  </a:lnTo>
                  <a:lnTo>
                    <a:pt x="508" y="575"/>
                  </a:lnTo>
                  <a:lnTo>
                    <a:pt x="508" y="576"/>
                  </a:lnTo>
                  <a:lnTo>
                    <a:pt x="510" y="579"/>
                  </a:lnTo>
                  <a:lnTo>
                    <a:pt x="510" y="583"/>
                  </a:lnTo>
                  <a:lnTo>
                    <a:pt x="508" y="587"/>
                  </a:lnTo>
                  <a:lnTo>
                    <a:pt x="507" y="589"/>
                  </a:lnTo>
                  <a:lnTo>
                    <a:pt x="504" y="593"/>
                  </a:lnTo>
                  <a:lnTo>
                    <a:pt x="503" y="596"/>
                  </a:lnTo>
                  <a:lnTo>
                    <a:pt x="502" y="598"/>
                  </a:lnTo>
                  <a:lnTo>
                    <a:pt x="501" y="601"/>
                  </a:lnTo>
                  <a:lnTo>
                    <a:pt x="499" y="602"/>
                  </a:lnTo>
                  <a:lnTo>
                    <a:pt x="498" y="604"/>
                  </a:lnTo>
                  <a:lnTo>
                    <a:pt x="497" y="605"/>
                  </a:lnTo>
                  <a:lnTo>
                    <a:pt x="495" y="605"/>
                  </a:lnTo>
                  <a:lnTo>
                    <a:pt x="494" y="606"/>
                  </a:lnTo>
                  <a:lnTo>
                    <a:pt x="493" y="608"/>
                  </a:lnTo>
                  <a:lnTo>
                    <a:pt x="491" y="608"/>
                  </a:lnTo>
                  <a:lnTo>
                    <a:pt x="490" y="609"/>
                  </a:lnTo>
                  <a:lnTo>
                    <a:pt x="489" y="610"/>
                  </a:lnTo>
                  <a:lnTo>
                    <a:pt x="488" y="613"/>
                  </a:lnTo>
                  <a:lnTo>
                    <a:pt x="486" y="615"/>
                  </a:lnTo>
                  <a:lnTo>
                    <a:pt x="485" y="618"/>
                  </a:lnTo>
                  <a:lnTo>
                    <a:pt x="484" y="621"/>
                  </a:lnTo>
                  <a:lnTo>
                    <a:pt x="482" y="623"/>
                  </a:lnTo>
                  <a:lnTo>
                    <a:pt x="481" y="626"/>
                  </a:lnTo>
                  <a:lnTo>
                    <a:pt x="478" y="627"/>
                  </a:lnTo>
                  <a:lnTo>
                    <a:pt x="477" y="630"/>
                  </a:lnTo>
                  <a:lnTo>
                    <a:pt x="476" y="632"/>
                  </a:lnTo>
                  <a:lnTo>
                    <a:pt x="476" y="634"/>
                  </a:lnTo>
                  <a:lnTo>
                    <a:pt x="475" y="636"/>
                  </a:lnTo>
                  <a:lnTo>
                    <a:pt x="473" y="639"/>
                  </a:lnTo>
                  <a:lnTo>
                    <a:pt x="473" y="641"/>
                  </a:lnTo>
                  <a:lnTo>
                    <a:pt x="472" y="644"/>
                  </a:lnTo>
                  <a:lnTo>
                    <a:pt x="472" y="647"/>
                  </a:lnTo>
                  <a:lnTo>
                    <a:pt x="472" y="648"/>
                  </a:lnTo>
                  <a:lnTo>
                    <a:pt x="472" y="649"/>
                  </a:lnTo>
                  <a:lnTo>
                    <a:pt x="471" y="651"/>
                  </a:lnTo>
                  <a:lnTo>
                    <a:pt x="469" y="652"/>
                  </a:lnTo>
                  <a:lnTo>
                    <a:pt x="468" y="653"/>
                  </a:lnTo>
                  <a:lnTo>
                    <a:pt x="467" y="655"/>
                  </a:lnTo>
                  <a:lnTo>
                    <a:pt x="465" y="655"/>
                  </a:lnTo>
                  <a:lnTo>
                    <a:pt x="460" y="656"/>
                  </a:lnTo>
                  <a:lnTo>
                    <a:pt x="460" y="657"/>
                  </a:lnTo>
                  <a:lnTo>
                    <a:pt x="459" y="657"/>
                  </a:lnTo>
                  <a:lnTo>
                    <a:pt x="464" y="665"/>
                  </a:lnTo>
                  <a:lnTo>
                    <a:pt x="464" y="666"/>
                  </a:lnTo>
                  <a:lnTo>
                    <a:pt x="464" y="668"/>
                  </a:lnTo>
                  <a:lnTo>
                    <a:pt x="432" y="678"/>
                  </a:lnTo>
                  <a:lnTo>
                    <a:pt x="430" y="682"/>
                  </a:lnTo>
                  <a:lnTo>
                    <a:pt x="428" y="684"/>
                  </a:lnTo>
                  <a:lnTo>
                    <a:pt x="425" y="688"/>
                  </a:lnTo>
                  <a:lnTo>
                    <a:pt x="421" y="691"/>
                  </a:lnTo>
                  <a:lnTo>
                    <a:pt x="417" y="692"/>
                  </a:lnTo>
                  <a:lnTo>
                    <a:pt x="415" y="695"/>
                  </a:lnTo>
                  <a:lnTo>
                    <a:pt x="411" y="696"/>
                  </a:lnTo>
                  <a:lnTo>
                    <a:pt x="407" y="699"/>
                  </a:lnTo>
                  <a:lnTo>
                    <a:pt x="404" y="711"/>
                  </a:lnTo>
                  <a:lnTo>
                    <a:pt x="404" y="712"/>
                  </a:lnTo>
                  <a:lnTo>
                    <a:pt x="403" y="712"/>
                  </a:lnTo>
                  <a:lnTo>
                    <a:pt x="402" y="712"/>
                  </a:lnTo>
                  <a:lnTo>
                    <a:pt x="402" y="713"/>
                  </a:lnTo>
                  <a:lnTo>
                    <a:pt x="400" y="713"/>
                  </a:lnTo>
                  <a:lnTo>
                    <a:pt x="400" y="714"/>
                  </a:lnTo>
                  <a:lnTo>
                    <a:pt x="399" y="716"/>
                  </a:lnTo>
                  <a:lnTo>
                    <a:pt x="399" y="717"/>
                  </a:lnTo>
                  <a:lnTo>
                    <a:pt x="399" y="718"/>
                  </a:lnTo>
                  <a:lnTo>
                    <a:pt x="398" y="720"/>
                  </a:lnTo>
                  <a:lnTo>
                    <a:pt x="398" y="721"/>
                  </a:lnTo>
                  <a:lnTo>
                    <a:pt x="396" y="722"/>
                  </a:lnTo>
                  <a:lnTo>
                    <a:pt x="381" y="729"/>
                  </a:lnTo>
                  <a:lnTo>
                    <a:pt x="379" y="729"/>
                  </a:lnTo>
                  <a:lnTo>
                    <a:pt x="378" y="729"/>
                  </a:lnTo>
                  <a:lnTo>
                    <a:pt x="377" y="730"/>
                  </a:lnTo>
                  <a:lnTo>
                    <a:pt x="377" y="731"/>
                  </a:lnTo>
                  <a:lnTo>
                    <a:pt x="376" y="733"/>
                  </a:lnTo>
                  <a:lnTo>
                    <a:pt x="376" y="734"/>
                  </a:lnTo>
                  <a:lnTo>
                    <a:pt x="374" y="734"/>
                  </a:lnTo>
                  <a:lnTo>
                    <a:pt x="369" y="737"/>
                  </a:lnTo>
                  <a:lnTo>
                    <a:pt x="369" y="738"/>
                  </a:lnTo>
                  <a:lnTo>
                    <a:pt x="368" y="738"/>
                  </a:lnTo>
                  <a:lnTo>
                    <a:pt x="368" y="739"/>
                  </a:lnTo>
                  <a:lnTo>
                    <a:pt x="366" y="739"/>
                  </a:lnTo>
                  <a:lnTo>
                    <a:pt x="366" y="741"/>
                  </a:lnTo>
                  <a:lnTo>
                    <a:pt x="370" y="748"/>
                  </a:lnTo>
                  <a:lnTo>
                    <a:pt x="348" y="759"/>
                  </a:lnTo>
                  <a:lnTo>
                    <a:pt x="347" y="769"/>
                  </a:lnTo>
                  <a:lnTo>
                    <a:pt x="344" y="770"/>
                  </a:lnTo>
                  <a:lnTo>
                    <a:pt x="342" y="772"/>
                  </a:lnTo>
                  <a:lnTo>
                    <a:pt x="340" y="774"/>
                  </a:lnTo>
                  <a:lnTo>
                    <a:pt x="338" y="776"/>
                  </a:lnTo>
                  <a:lnTo>
                    <a:pt x="335" y="777"/>
                  </a:lnTo>
                  <a:lnTo>
                    <a:pt x="333" y="777"/>
                  </a:lnTo>
                  <a:lnTo>
                    <a:pt x="330" y="777"/>
                  </a:lnTo>
                  <a:lnTo>
                    <a:pt x="327" y="776"/>
                  </a:lnTo>
                  <a:lnTo>
                    <a:pt x="326" y="776"/>
                  </a:lnTo>
                  <a:lnTo>
                    <a:pt x="326" y="777"/>
                  </a:lnTo>
                  <a:lnTo>
                    <a:pt x="325" y="777"/>
                  </a:lnTo>
                  <a:lnTo>
                    <a:pt x="323" y="778"/>
                  </a:lnTo>
                  <a:lnTo>
                    <a:pt x="323" y="780"/>
                  </a:lnTo>
                  <a:lnTo>
                    <a:pt x="322" y="780"/>
                  </a:lnTo>
                  <a:lnTo>
                    <a:pt x="321" y="780"/>
                  </a:lnTo>
                  <a:lnTo>
                    <a:pt x="310" y="780"/>
                  </a:lnTo>
                  <a:lnTo>
                    <a:pt x="309" y="781"/>
                  </a:lnTo>
                  <a:lnTo>
                    <a:pt x="307" y="782"/>
                  </a:lnTo>
                  <a:lnTo>
                    <a:pt x="307" y="785"/>
                  </a:lnTo>
                  <a:lnTo>
                    <a:pt x="305" y="787"/>
                  </a:lnTo>
                  <a:lnTo>
                    <a:pt x="304" y="790"/>
                  </a:lnTo>
                  <a:lnTo>
                    <a:pt x="304" y="793"/>
                  </a:lnTo>
                  <a:lnTo>
                    <a:pt x="304" y="794"/>
                  </a:lnTo>
                  <a:lnTo>
                    <a:pt x="305" y="797"/>
                  </a:lnTo>
                  <a:lnTo>
                    <a:pt x="304" y="802"/>
                  </a:lnTo>
                  <a:lnTo>
                    <a:pt x="303" y="806"/>
                  </a:lnTo>
                  <a:lnTo>
                    <a:pt x="300" y="810"/>
                  </a:lnTo>
                  <a:lnTo>
                    <a:pt x="297" y="812"/>
                  </a:lnTo>
                  <a:lnTo>
                    <a:pt x="295" y="816"/>
                  </a:lnTo>
                  <a:lnTo>
                    <a:pt x="292" y="820"/>
                  </a:lnTo>
                  <a:lnTo>
                    <a:pt x="290" y="824"/>
                  </a:lnTo>
                  <a:lnTo>
                    <a:pt x="288" y="828"/>
                  </a:lnTo>
                  <a:lnTo>
                    <a:pt x="271" y="821"/>
                  </a:lnTo>
                  <a:lnTo>
                    <a:pt x="265" y="811"/>
                  </a:lnTo>
                  <a:lnTo>
                    <a:pt x="273" y="785"/>
                  </a:lnTo>
                  <a:lnTo>
                    <a:pt x="271" y="783"/>
                  </a:lnTo>
                  <a:lnTo>
                    <a:pt x="271" y="782"/>
                  </a:lnTo>
                  <a:lnTo>
                    <a:pt x="270" y="782"/>
                  </a:lnTo>
                  <a:lnTo>
                    <a:pt x="270" y="781"/>
                  </a:lnTo>
                  <a:lnTo>
                    <a:pt x="269" y="781"/>
                  </a:lnTo>
                  <a:lnTo>
                    <a:pt x="257" y="786"/>
                  </a:lnTo>
                  <a:lnTo>
                    <a:pt x="256" y="783"/>
                  </a:lnTo>
                  <a:lnTo>
                    <a:pt x="256" y="781"/>
                  </a:lnTo>
                  <a:lnTo>
                    <a:pt x="256" y="778"/>
                  </a:lnTo>
                  <a:lnTo>
                    <a:pt x="256" y="774"/>
                  </a:lnTo>
                  <a:lnTo>
                    <a:pt x="256" y="772"/>
                  </a:lnTo>
                  <a:lnTo>
                    <a:pt x="257" y="768"/>
                  </a:lnTo>
                  <a:lnTo>
                    <a:pt x="257" y="765"/>
                  </a:lnTo>
                  <a:lnTo>
                    <a:pt x="260" y="763"/>
                  </a:lnTo>
                  <a:lnTo>
                    <a:pt x="262" y="757"/>
                  </a:lnTo>
                  <a:lnTo>
                    <a:pt x="265" y="754"/>
                  </a:lnTo>
                  <a:lnTo>
                    <a:pt x="265" y="748"/>
                  </a:lnTo>
                  <a:lnTo>
                    <a:pt x="266" y="743"/>
                  </a:lnTo>
                  <a:lnTo>
                    <a:pt x="266" y="738"/>
                  </a:lnTo>
                  <a:lnTo>
                    <a:pt x="266" y="733"/>
                  </a:lnTo>
                  <a:lnTo>
                    <a:pt x="266" y="727"/>
                  </a:lnTo>
                  <a:lnTo>
                    <a:pt x="266" y="722"/>
                  </a:lnTo>
                  <a:lnTo>
                    <a:pt x="267" y="721"/>
                  </a:lnTo>
                  <a:lnTo>
                    <a:pt x="269" y="720"/>
                  </a:lnTo>
                  <a:lnTo>
                    <a:pt x="270" y="718"/>
                  </a:lnTo>
                  <a:lnTo>
                    <a:pt x="271" y="718"/>
                  </a:lnTo>
                  <a:lnTo>
                    <a:pt x="274" y="701"/>
                  </a:lnTo>
                  <a:lnTo>
                    <a:pt x="275" y="700"/>
                  </a:lnTo>
                  <a:lnTo>
                    <a:pt x="278" y="699"/>
                  </a:lnTo>
                  <a:lnTo>
                    <a:pt x="280" y="698"/>
                  </a:lnTo>
                  <a:lnTo>
                    <a:pt x="283" y="696"/>
                  </a:lnTo>
                  <a:lnTo>
                    <a:pt x="286" y="695"/>
                  </a:lnTo>
                  <a:lnTo>
                    <a:pt x="287" y="692"/>
                  </a:lnTo>
                  <a:lnTo>
                    <a:pt x="288" y="690"/>
                  </a:lnTo>
                  <a:lnTo>
                    <a:pt x="290" y="687"/>
                  </a:lnTo>
                  <a:lnTo>
                    <a:pt x="284" y="682"/>
                  </a:lnTo>
                  <a:lnTo>
                    <a:pt x="283" y="679"/>
                  </a:lnTo>
                  <a:lnTo>
                    <a:pt x="283" y="677"/>
                  </a:lnTo>
                  <a:lnTo>
                    <a:pt x="283" y="674"/>
                  </a:lnTo>
                  <a:lnTo>
                    <a:pt x="284" y="671"/>
                  </a:lnTo>
                  <a:lnTo>
                    <a:pt x="284" y="669"/>
                  </a:lnTo>
                  <a:lnTo>
                    <a:pt x="284" y="666"/>
                  </a:lnTo>
                  <a:lnTo>
                    <a:pt x="286" y="664"/>
                  </a:lnTo>
                  <a:lnTo>
                    <a:pt x="286" y="661"/>
                  </a:lnTo>
                  <a:lnTo>
                    <a:pt x="287" y="658"/>
                  </a:lnTo>
                  <a:lnTo>
                    <a:pt x="287" y="655"/>
                  </a:lnTo>
                  <a:lnTo>
                    <a:pt x="288" y="652"/>
                  </a:lnTo>
                  <a:lnTo>
                    <a:pt x="288" y="648"/>
                  </a:lnTo>
                  <a:lnTo>
                    <a:pt x="288" y="645"/>
                  </a:lnTo>
                  <a:lnTo>
                    <a:pt x="288" y="641"/>
                  </a:lnTo>
                  <a:lnTo>
                    <a:pt x="290" y="639"/>
                  </a:lnTo>
                  <a:lnTo>
                    <a:pt x="292" y="636"/>
                  </a:lnTo>
                  <a:lnTo>
                    <a:pt x="292" y="635"/>
                  </a:lnTo>
                  <a:lnTo>
                    <a:pt x="292" y="634"/>
                  </a:lnTo>
                  <a:lnTo>
                    <a:pt x="248" y="600"/>
                  </a:lnTo>
                  <a:lnTo>
                    <a:pt x="248" y="595"/>
                  </a:lnTo>
                  <a:lnTo>
                    <a:pt x="247" y="595"/>
                  </a:lnTo>
                  <a:lnTo>
                    <a:pt x="247" y="593"/>
                  </a:lnTo>
                  <a:lnTo>
                    <a:pt x="247" y="592"/>
                  </a:lnTo>
                  <a:lnTo>
                    <a:pt x="247" y="591"/>
                  </a:lnTo>
                  <a:lnTo>
                    <a:pt x="247" y="589"/>
                  </a:lnTo>
                  <a:lnTo>
                    <a:pt x="247" y="588"/>
                  </a:lnTo>
                  <a:lnTo>
                    <a:pt x="248" y="588"/>
                  </a:lnTo>
                  <a:lnTo>
                    <a:pt x="248" y="587"/>
                  </a:lnTo>
                  <a:lnTo>
                    <a:pt x="249" y="585"/>
                  </a:lnTo>
                  <a:lnTo>
                    <a:pt x="251" y="585"/>
                  </a:lnTo>
                  <a:lnTo>
                    <a:pt x="251" y="584"/>
                  </a:lnTo>
                  <a:lnTo>
                    <a:pt x="252" y="583"/>
                  </a:lnTo>
                  <a:lnTo>
                    <a:pt x="252" y="582"/>
                  </a:lnTo>
                  <a:lnTo>
                    <a:pt x="243" y="572"/>
                  </a:lnTo>
                  <a:lnTo>
                    <a:pt x="239" y="571"/>
                  </a:lnTo>
                  <a:lnTo>
                    <a:pt x="235" y="567"/>
                  </a:lnTo>
                  <a:lnTo>
                    <a:pt x="236" y="559"/>
                  </a:lnTo>
                  <a:lnTo>
                    <a:pt x="241" y="557"/>
                  </a:lnTo>
                  <a:lnTo>
                    <a:pt x="243" y="557"/>
                  </a:lnTo>
                  <a:lnTo>
                    <a:pt x="243" y="555"/>
                  </a:lnTo>
                  <a:lnTo>
                    <a:pt x="243" y="554"/>
                  </a:lnTo>
                  <a:lnTo>
                    <a:pt x="243" y="553"/>
                  </a:lnTo>
                  <a:lnTo>
                    <a:pt x="241" y="553"/>
                  </a:lnTo>
                  <a:lnTo>
                    <a:pt x="241" y="552"/>
                  </a:lnTo>
                  <a:lnTo>
                    <a:pt x="235" y="550"/>
                  </a:lnTo>
                  <a:lnTo>
                    <a:pt x="231" y="544"/>
                  </a:lnTo>
                  <a:lnTo>
                    <a:pt x="232" y="540"/>
                  </a:lnTo>
                  <a:lnTo>
                    <a:pt x="232" y="537"/>
                  </a:lnTo>
                  <a:lnTo>
                    <a:pt x="232" y="535"/>
                  </a:lnTo>
                  <a:lnTo>
                    <a:pt x="234" y="531"/>
                  </a:lnTo>
                  <a:lnTo>
                    <a:pt x="234" y="528"/>
                  </a:lnTo>
                  <a:lnTo>
                    <a:pt x="235" y="526"/>
                  </a:lnTo>
                  <a:lnTo>
                    <a:pt x="236" y="523"/>
                  </a:lnTo>
                  <a:lnTo>
                    <a:pt x="237" y="520"/>
                  </a:lnTo>
                  <a:lnTo>
                    <a:pt x="240" y="519"/>
                  </a:lnTo>
                  <a:lnTo>
                    <a:pt x="243" y="518"/>
                  </a:lnTo>
                  <a:lnTo>
                    <a:pt x="244" y="515"/>
                  </a:lnTo>
                  <a:lnTo>
                    <a:pt x="247" y="514"/>
                  </a:lnTo>
                  <a:lnTo>
                    <a:pt x="249" y="511"/>
                  </a:lnTo>
                  <a:lnTo>
                    <a:pt x="252" y="509"/>
                  </a:lnTo>
                  <a:lnTo>
                    <a:pt x="253" y="506"/>
                  </a:lnTo>
                  <a:lnTo>
                    <a:pt x="256" y="503"/>
                  </a:lnTo>
                  <a:lnTo>
                    <a:pt x="254" y="501"/>
                  </a:lnTo>
                  <a:lnTo>
                    <a:pt x="253" y="498"/>
                  </a:lnTo>
                  <a:lnTo>
                    <a:pt x="252" y="497"/>
                  </a:lnTo>
                  <a:lnTo>
                    <a:pt x="252" y="494"/>
                  </a:lnTo>
                  <a:lnTo>
                    <a:pt x="251" y="492"/>
                  </a:lnTo>
                  <a:lnTo>
                    <a:pt x="249" y="489"/>
                  </a:lnTo>
                  <a:lnTo>
                    <a:pt x="249" y="486"/>
                  </a:lnTo>
                  <a:lnTo>
                    <a:pt x="251" y="484"/>
                  </a:lnTo>
                  <a:lnTo>
                    <a:pt x="252" y="484"/>
                  </a:lnTo>
                  <a:lnTo>
                    <a:pt x="253" y="484"/>
                  </a:lnTo>
                  <a:lnTo>
                    <a:pt x="254" y="484"/>
                  </a:lnTo>
                  <a:lnTo>
                    <a:pt x="254" y="483"/>
                  </a:lnTo>
                  <a:lnTo>
                    <a:pt x="254" y="481"/>
                  </a:lnTo>
                  <a:lnTo>
                    <a:pt x="254" y="480"/>
                  </a:lnTo>
                  <a:lnTo>
                    <a:pt x="256" y="479"/>
                  </a:lnTo>
                  <a:lnTo>
                    <a:pt x="248" y="472"/>
                  </a:lnTo>
                  <a:lnTo>
                    <a:pt x="232" y="464"/>
                  </a:lnTo>
                  <a:lnTo>
                    <a:pt x="230" y="463"/>
                  </a:lnTo>
                  <a:lnTo>
                    <a:pt x="227" y="462"/>
                  </a:lnTo>
                  <a:lnTo>
                    <a:pt x="223" y="460"/>
                  </a:lnTo>
                  <a:lnTo>
                    <a:pt x="221" y="458"/>
                  </a:lnTo>
                  <a:lnTo>
                    <a:pt x="217" y="456"/>
                  </a:lnTo>
                  <a:lnTo>
                    <a:pt x="214" y="454"/>
                  </a:lnTo>
                  <a:lnTo>
                    <a:pt x="211" y="453"/>
                  </a:lnTo>
                  <a:lnTo>
                    <a:pt x="209" y="449"/>
                  </a:lnTo>
                  <a:lnTo>
                    <a:pt x="206" y="447"/>
                  </a:lnTo>
                  <a:lnTo>
                    <a:pt x="204" y="446"/>
                  </a:lnTo>
                  <a:lnTo>
                    <a:pt x="202" y="443"/>
                  </a:lnTo>
                  <a:lnTo>
                    <a:pt x="200" y="441"/>
                  </a:lnTo>
                  <a:lnTo>
                    <a:pt x="198" y="440"/>
                  </a:lnTo>
                  <a:lnTo>
                    <a:pt x="197" y="437"/>
                  </a:lnTo>
                  <a:lnTo>
                    <a:pt x="195" y="436"/>
                  </a:lnTo>
                  <a:lnTo>
                    <a:pt x="191" y="433"/>
                  </a:lnTo>
                  <a:lnTo>
                    <a:pt x="189" y="432"/>
                  </a:lnTo>
                  <a:lnTo>
                    <a:pt x="189" y="430"/>
                  </a:lnTo>
                  <a:lnTo>
                    <a:pt x="188" y="430"/>
                  </a:lnTo>
                  <a:lnTo>
                    <a:pt x="188" y="429"/>
                  </a:lnTo>
                  <a:lnTo>
                    <a:pt x="187" y="429"/>
                  </a:lnTo>
                  <a:lnTo>
                    <a:pt x="183" y="425"/>
                  </a:lnTo>
                  <a:lnTo>
                    <a:pt x="154" y="417"/>
                  </a:lnTo>
                  <a:lnTo>
                    <a:pt x="153" y="416"/>
                  </a:lnTo>
                  <a:lnTo>
                    <a:pt x="152" y="415"/>
                  </a:lnTo>
                  <a:lnTo>
                    <a:pt x="150" y="412"/>
                  </a:lnTo>
                  <a:lnTo>
                    <a:pt x="149" y="411"/>
                  </a:lnTo>
                  <a:lnTo>
                    <a:pt x="146" y="410"/>
                  </a:lnTo>
                  <a:lnTo>
                    <a:pt x="145" y="407"/>
                  </a:lnTo>
                  <a:lnTo>
                    <a:pt x="142" y="406"/>
                  </a:lnTo>
                  <a:lnTo>
                    <a:pt x="140" y="406"/>
                  </a:lnTo>
                  <a:lnTo>
                    <a:pt x="137" y="406"/>
                  </a:lnTo>
                  <a:lnTo>
                    <a:pt x="135" y="406"/>
                  </a:lnTo>
                  <a:lnTo>
                    <a:pt x="132" y="404"/>
                  </a:lnTo>
                  <a:lnTo>
                    <a:pt x="129" y="403"/>
                  </a:lnTo>
                  <a:lnTo>
                    <a:pt x="127" y="402"/>
                  </a:lnTo>
                  <a:lnTo>
                    <a:pt x="124" y="400"/>
                  </a:lnTo>
                  <a:lnTo>
                    <a:pt x="123" y="399"/>
                  </a:lnTo>
                  <a:lnTo>
                    <a:pt x="120" y="398"/>
                  </a:lnTo>
                  <a:lnTo>
                    <a:pt x="116" y="394"/>
                  </a:lnTo>
                  <a:lnTo>
                    <a:pt x="112" y="390"/>
                  </a:lnTo>
                  <a:lnTo>
                    <a:pt x="109" y="386"/>
                  </a:lnTo>
                  <a:lnTo>
                    <a:pt x="105" y="382"/>
                  </a:lnTo>
                  <a:lnTo>
                    <a:pt x="102" y="378"/>
                  </a:lnTo>
                  <a:lnTo>
                    <a:pt x="99" y="373"/>
                  </a:lnTo>
                  <a:lnTo>
                    <a:pt x="98" y="368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97" y="360"/>
                  </a:lnTo>
                  <a:lnTo>
                    <a:pt x="96" y="360"/>
                  </a:lnTo>
                  <a:lnTo>
                    <a:pt x="96" y="359"/>
                  </a:lnTo>
                  <a:lnTo>
                    <a:pt x="94" y="359"/>
                  </a:lnTo>
                  <a:lnTo>
                    <a:pt x="93" y="357"/>
                  </a:lnTo>
                  <a:lnTo>
                    <a:pt x="92" y="356"/>
                  </a:lnTo>
                  <a:lnTo>
                    <a:pt x="92" y="355"/>
                  </a:lnTo>
                  <a:lnTo>
                    <a:pt x="92" y="354"/>
                  </a:lnTo>
                  <a:lnTo>
                    <a:pt x="76" y="339"/>
                  </a:lnTo>
                  <a:lnTo>
                    <a:pt x="71" y="324"/>
                  </a:lnTo>
                  <a:lnTo>
                    <a:pt x="59" y="311"/>
                  </a:lnTo>
                  <a:lnTo>
                    <a:pt x="55" y="300"/>
                  </a:lnTo>
                  <a:lnTo>
                    <a:pt x="54" y="300"/>
                  </a:lnTo>
                  <a:lnTo>
                    <a:pt x="54" y="299"/>
                  </a:lnTo>
                  <a:lnTo>
                    <a:pt x="53" y="299"/>
                  </a:lnTo>
                  <a:lnTo>
                    <a:pt x="47" y="300"/>
                  </a:lnTo>
                  <a:lnTo>
                    <a:pt x="46" y="305"/>
                  </a:lnTo>
                  <a:lnTo>
                    <a:pt x="45" y="312"/>
                  </a:lnTo>
                  <a:lnTo>
                    <a:pt x="46" y="317"/>
                  </a:lnTo>
                  <a:lnTo>
                    <a:pt x="47" y="322"/>
                  </a:lnTo>
                  <a:lnTo>
                    <a:pt x="49" y="327"/>
                  </a:lnTo>
                  <a:lnTo>
                    <a:pt x="50" y="334"/>
                  </a:lnTo>
                  <a:lnTo>
                    <a:pt x="53" y="339"/>
                  </a:lnTo>
                  <a:lnTo>
                    <a:pt x="53" y="344"/>
                  </a:lnTo>
                  <a:lnTo>
                    <a:pt x="53" y="342"/>
                  </a:lnTo>
                  <a:lnTo>
                    <a:pt x="51" y="341"/>
                  </a:lnTo>
                  <a:lnTo>
                    <a:pt x="50" y="339"/>
                  </a:lnTo>
                  <a:lnTo>
                    <a:pt x="49" y="337"/>
                  </a:lnTo>
                  <a:lnTo>
                    <a:pt x="47" y="335"/>
                  </a:lnTo>
                  <a:lnTo>
                    <a:pt x="46" y="334"/>
                  </a:lnTo>
                  <a:lnTo>
                    <a:pt x="45" y="331"/>
                  </a:lnTo>
                  <a:lnTo>
                    <a:pt x="43" y="330"/>
                  </a:lnTo>
                  <a:lnTo>
                    <a:pt x="43" y="329"/>
                  </a:lnTo>
                  <a:lnTo>
                    <a:pt x="43" y="327"/>
                  </a:lnTo>
                  <a:lnTo>
                    <a:pt x="42" y="326"/>
                  </a:lnTo>
                  <a:lnTo>
                    <a:pt x="42" y="325"/>
                  </a:lnTo>
                  <a:lnTo>
                    <a:pt x="42" y="324"/>
                  </a:lnTo>
                  <a:lnTo>
                    <a:pt x="42" y="322"/>
                  </a:lnTo>
                  <a:lnTo>
                    <a:pt x="42" y="321"/>
                  </a:lnTo>
                  <a:lnTo>
                    <a:pt x="40" y="318"/>
                  </a:lnTo>
                  <a:lnTo>
                    <a:pt x="38" y="314"/>
                  </a:lnTo>
                  <a:lnTo>
                    <a:pt x="36" y="311"/>
                  </a:lnTo>
                  <a:lnTo>
                    <a:pt x="33" y="308"/>
                  </a:lnTo>
                  <a:lnTo>
                    <a:pt x="30" y="304"/>
                  </a:lnTo>
                  <a:lnTo>
                    <a:pt x="29" y="301"/>
                  </a:lnTo>
                  <a:lnTo>
                    <a:pt x="27" y="298"/>
                  </a:lnTo>
                  <a:lnTo>
                    <a:pt x="25" y="294"/>
                  </a:lnTo>
                  <a:lnTo>
                    <a:pt x="23" y="290"/>
                  </a:lnTo>
                  <a:lnTo>
                    <a:pt x="20" y="284"/>
                  </a:lnTo>
                  <a:lnTo>
                    <a:pt x="17" y="281"/>
                  </a:lnTo>
                  <a:lnTo>
                    <a:pt x="15" y="277"/>
                  </a:lnTo>
                  <a:lnTo>
                    <a:pt x="12" y="273"/>
                  </a:lnTo>
                  <a:lnTo>
                    <a:pt x="8" y="269"/>
                  </a:lnTo>
                  <a:lnTo>
                    <a:pt x="4" y="266"/>
                  </a:lnTo>
                  <a:lnTo>
                    <a:pt x="2" y="262"/>
                  </a:lnTo>
                  <a:lnTo>
                    <a:pt x="0" y="249"/>
                  </a:lnTo>
                  <a:lnTo>
                    <a:pt x="3" y="236"/>
                  </a:lnTo>
                  <a:lnTo>
                    <a:pt x="7" y="222"/>
                  </a:lnTo>
                  <a:lnTo>
                    <a:pt x="11" y="209"/>
                  </a:lnTo>
                  <a:lnTo>
                    <a:pt x="17" y="196"/>
                  </a:lnTo>
                  <a:lnTo>
                    <a:pt x="23" y="183"/>
                  </a:lnTo>
                  <a:lnTo>
                    <a:pt x="29" y="171"/>
                  </a:lnTo>
                  <a:lnTo>
                    <a:pt x="34" y="159"/>
                  </a:lnTo>
                  <a:lnTo>
                    <a:pt x="41" y="145"/>
                  </a:lnTo>
                  <a:lnTo>
                    <a:pt x="49" y="132"/>
                  </a:lnTo>
                  <a:lnTo>
                    <a:pt x="56" y="119"/>
                  </a:lnTo>
                  <a:lnTo>
                    <a:pt x="64" y="107"/>
                  </a:lnTo>
                  <a:lnTo>
                    <a:pt x="73" y="94"/>
                  </a:lnTo>
                  <a:lnTo>
                    <a:pt x="83" y="83"/>
                  </a:lnTo>
                  <a:lnTo>
                    <a:pt x="92" y="71"/>
                  </a:lnTo>
                  <a:lnTo>
                    <a:pt x="102" y="59"/>
                  </a:lnTo>
                  <a:lnTo>
                    <a:pt x="106" y="55"/>
                  </a:lnTo>
                  <a:lnTo>
                    <a:pt x="109" y="51"/>
                  </a:lnTo>
                  <a:lnTo>
                    <a:pt x="112" y="47"/>
                  </a:lnTo>
                  <a:lnTo>
                    <a:pt x="116" y="43"/>
                  </a:lnTo>
                  <a:lnTo>
                    <a:pt x="119" y="41"/>
                  </a:lnTo>
                  <a:lnTo>
                    <a:pt x="123" y="37"/>
                  </a:lnTo>
                  <a:lnTo>
                    <a:pt x="127" y="33"/>
                  </a:lnTo>
                  <a:lnTo>
                    <a:pt x="129" y="29"/>
                  </a:lnTo>
                  <a:lnTo>
                    <a:pt x="131" y="29"/>
                  </a:lnTo>
                  <a:lnTo>
                    <a:pt x="132" y="28"/>
                  </a:lnTo>
                  <a:lnTo>
                    <a:pt x="133" y="27"/>
                  </a:lnTo>
                  <a:lnTo>
                    <a:pt x="135" y="25"/>
                  </a:lnTo>
                  <a:lnTo>
                    <a:pt x="136" y="24"/>
                  </a:lnTo>
                  <a:lnTo>
                    <a:pt x="137" y="24"/>
                  </a:lnTo>
                  <a:lnTo>
                    <a:pt x="139" y="23"/>
                  </a:lnTo>
                  <a:lnTo>
                    <a:pt x="140" y="23"/>
                  </a:lnTo>
                  <a:lnTo>
                    <a:pt x="152" y="29"/>
                  </a:lnTo>
                  <a:lnTo>
                    <a:pt x="153" y="29"/>
                  </a:lnTo>
                  <a:lnTo>
                    <a:pt x="154" y="28"/>
                  </a:lnTo>
                  <a:lnTo>
                    <a:pt x="155" y="27"/>
                  </a:lnTo>
                  <a:lnTo>
                    <a:pt x="157" y="27"/>
                  </a:lnTo>
                  <a:lnTo>
                    <a:pt x="157" y="25"/>
                  </a:lnTo>
                  <a:lnTo>
                    <a:pt x="193" y="13"/>
                  </a:lnTo>
                  <a:lnTo>
                    <a:pt x="195" y="0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5" name="Freeform 40"/>
            <p:cNvSpPr>
              <a:spLocks/>
            </p:cNvSpPr>
            <p:nvPr/>
          </p:nvSpPr>
          <p:spPr bwMode="auto">
            <a:xfrm>
              <a:off x="3765" y="1352"/>
              <a:ext cx="75" cy="31"/>
            </a:xfrm>
            <a:custGeom>
              <a:avLst/>
              <a:gdLst>
                <a:gd name="T0" fmla="*/ 38 w 92"/>
                <a:gd name="T1" fmla="*/ 2 h 38"/>
                <a:gd name="T2" fmla="*/ 42 w 92"/>
                <a:gd name="T3" fmla="*/ 2 h 38"/>
                <a:gd name="T4" fmla="*/ 48 w 92"/>
                <a:gd name="T5" fmla="*/ 3 h 38"/>
                <a:gd name="T6" fmla="*/ 48 w 92"/>
                <a:gd name="T7" fmla="*/ 2 h 38"/>
                <a:gd name="T8" fmla="*/ 48 w 92"/>
                <a:gd name="T9" fmla="*/ 4 h 38"/>
                <a:gd name="T10" fmla="*/ 49 w 92"/>
                <a:gd name="T11" fmla="*/ 4 h 38"/>
                <a:gd name="T12" fmla="*/ 49 w 92"/>
                <a:gd name="T13" fmla="*/ 5 h 38"/>
                <a:gd name="T14" fmla="*/ 49 w 92"/>
                <a:gd name="T15" fmla="*/ 5 h 38"/>
                <a:gd name="T16" fmla="*/ 49 w 92"/>
                <a:gd name="T17" fmla="*/ 7 h 38"/>
                <a:gd name="T18" fmla="*/ 49 w 92"/>
                <a:gd name="T19" fmla="*/ 7 h 38"/>
                <a:gd name="T20" fmla="*/ 48 w 92"/>
                <a:gd name="T21" fmla="*/ 7 h 38"/>
                <a:gd name="T22" fmla="*/ 41 w 92"/>
                <a:gd name="T23" fmla="*/ 14 h 38"/>
                <a:gd name="T24" fmla="*/ 35 w 92"/>
                <a:gd name="T25" fmla="*/ 16 h 38"/>
                <a:gd name="T26" fmla="*/ 29 w 92"/>
                <a:gd name="T27" fmla="*/ 18 h 38"/>
                <a:gd name="T28" fmla="*/ 22 w 92"/>
                <a:gd name="T29" fmla="*/ 20 h 38"/>
                <a:gd name="T30" fmla="*/ 14 w 92"/>
                <a:gd name="T31" fmla="*/ 20 h 38"/>
                <a:gd name="T32" fmla="*/ 7 w 92"/>
                <a:gd name="T33" fmla="*/ 20 h 38"/>
                <a:gd name="T34" fmla="*/ 5 w 92"/>
                <a:gd name="T35" fmla="*/ 16 h 38"/>
                <a:gd name="T36" fmla="*/ 2 w 92"/>
                <a:gd name="T37" fmla="*/ 16 h 38"/>
                <a:gd name="T38" fmla="*/ 1 w 92"/>
                <a:gd name="T39" fmla="*/ 16 h 38"/>
                <a:gd name="T40" fmla="*/ 0 w 92"/>
                <a:gd name="T41" fmla="*/ 16 h 38"/>
                <a:gd name="T42" fmla="*/ 0 w 92"/>
                <a:gd name="T43" fmla="*/ 14 h 38"/>
                <a:gd name="T44" fmla="*/ 2 w 92"/>
                <a:gd name="T45" fmla="*/ 11 h 38"/>
                <a:gd name="T46" fmla="*/ 2 w 92"/>
                <a:gd name="T47" fmla="*/ 11 h 38"/>
                <a:gd name="T48" fmla="*/ 2 w 92"/>
                <a:gd name="T49" fmla="*/ 9 h 38"/>
                <a:gd name="T50" fmla="*/ 2 w 92"/>
                <a:gd name="T51" fmla="*/ 7 h 38"/>
                <a:gd name="T52" fmla="*/ 5 w 92"/>
                <a:gd name="T53" fmla="*/ 5 h 38"/>
                <a:gd name="T54" fmla="*/ 7 w 92"/>
                <a:gd name="T55" fmla="*/ 3 h 38"/>
                <a:gd name="T56" fmla="*/ 10 w 92"/>
                <a:gd name="T57" fmla="*/ 4 h 38"/>
                <a:gd name="T58" fmla="*/ 12 w 92"/>
                <a:gd name="T59" fmla="*/ 5 h 38"/>
                <a:gd name="T60" fmla="*/ 15 w 92"/>
                <a:gd name="T61" fmla="*/ 5 h 38"/>
                <a:gd name="T62" fmla="*/ 15 w 92"/>
                <a:gd name="T63" fmla="*/ 4 h 38"/>
                <a:gd name="T64" fmla="*/ 15 w 92"/>
                <a:gd name="T65" fmla="*/ 3 h 38"/>
                <a:gd name="T66" fmla="*/ 16 w 92"/>
                <a:gd name="T67" fmla="*/ 2 h 38"/>
                <a:gd name="T68" fmla="*/ 19 w 92"/>
                <a:gd name="T69" fmla="*/ 2 h 38"/>
                <a:gd name="T70" fmla="*/ 20 w 92"/>
                <a:gd name="T71" fmla="*/ 2 h 38"/>
                <a:gd name="T72" fmla="*/ 22 w 92"/>
                <a:gd name="T73" fmla="*/ 3 h 38"/>
                <a:gd name="T74" fmla="*/ 22 w 92"/>
                <a:gd name="T75" fmla="*/ 4 h 38"/>
                <a:gd name="T76" fmla="*/ 24 w 92"/>
                <a:gd name="T77" fmla="*/ 5 h 38"/>
                <a:gd name="T78" fmla="*/ 24 w 92"/>
                <a:gd name="T79" fmla="*/ 3 h 38"/>
                <a:gd name="T80" fmla="*/ 27 w 92"/>
                <a:gd name="T81" fmla="*/ 3 h 38"/>
                <a:gd name="T82" fmla="*/ 28 w 92"/>
                <a:gd name="T83" fmla="*/ 3 h 38"/>
                <a:gd name="T84" fmla="*/ 29 w 92"/>
                <a:gd name="T85" fmla="*/ 4 h 38"/>
                <a:gd name="T86" fmla="*/ 29 w 92"/>
                <a:gd name="T87" fmla="*/ 4 h 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2"/>
                <a:gd name="T133" fmla="*/ 0 h 38"/>
                <a:gd name="T134" fmla="*/ 92 w 92"/>
                <a:gd name="T135" fmla="*/ 38 h 3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2" h="38">
                  <a:moveTo>
                    <a:pt x="65" y="0"/>
                  </a:moveTo>
                  <a:lnTo>
                    <a:pt x="67" y="2"/>
                  </a:lnTo>
                  <a:lnTo>
                    <a:pt x="70" y="3"/>
                  </a:lnTo>
                  <a:lnTo>
                    <a:pt x="73" y="4"/>
                  </a:lnTo>
                  <a:lnTo>
                    <a:pt x="76" y="4"/>
                  </a:lnTo>
                  <a:lnTo>
                    <a:pt x="79" y="4"/>
                  </a:lnTo>
                  <a:lnTo>
                    <a:pt x="82" y="4"/>
                  </a:lnTo>
                  <a:lnTo>
                    <a:pt x="84" y="6"/>
                  </a:lnTo>
                  <a:lnTo>
                    <a:pt x="88" y="6"/>
                  </a:lnTo>
                  <a:lnTo>
                    <a:pt x="88" y="4"/>
                  </a:lnTo>
                  <a:lnTo>
                    <a:pt x="88" y="6"/>
                  </a:lnTo>
                  <a:lnTo>
                    <a:pt x="88" y="7"/>
                  </a:lnTo>
                  <a:lnTo>
                    <a:pt x="90" y="7"/>
                  </a:lnTo>
                  <a:lnTo>
                    <a:pt x="91" y="8"/>
                  </a:lnTo>
                  <a:lnTo>
                    <a:pt x="92" y="10"/>
                  </a:lnTo>
                  <a:lnTo>
                    <a:pt x="91" y="12"/>
                  </a:lnTo>
                  <a:lnTo>
                    <a:pt x="91" y="13"/>
                  </a:lnTo>
                  <a:lnTo>
                    <a:pt x="90" y="13"/>
                  </a:lnTo>
                  <a:lnTo>
                    <a:pt x="88" y="13"/>
                  </a:lnTo>
                  <a:lnTo>
                    <a:pt x="78" y="25"/>
                  </a:lnTo>
                  <a:lnTo>
                    <a:pt x="75" y="26"/>
                  </a:lnTo>
                  <a:lnTo>
                    <a:pt x="71" y="28"/>
                  </a:lnTo>
                  <a:lnTo>
                    <a:pt x="69" y="29"/>
                  </a:lnTo>
                  <a:lnTo>
                    <a:pt x="65" y="30"/>
                  </a:lnTo>
                  <a:lnTo>
                    <a:pt x="61" y="32"/>
                  </a:lnTo>
                  <a:lnTo>
                    <a:pt x="57" y="32"/>
                  </a:lnTo>
                  <a:lnTo>
                    <a:pt x="54" y="33"/>
                  </a:lnTo>
                  <a:lnTo>
                    <a:pt x="50" y="34"/>
                  </a:lnTo>
                  <a:lnTo>
                    <a:pt x="45" y="36"/>
                  </a:lnTo>
                  <a:lnTo>
                    <a:pt x="40" y="37"/>
                  </a:lnTo>
                  <a:lnTo>
                    <a:pt x="36" y="38"/>
                  </a:lnTo>
                  <a:lnTo>
                    <a:pt x="31" y="38"/>
                  </a:lnTo>
                  <a:lnTo>
                    <a:pt x="26" y="38"/>
                  </a:lnTo>
                  <a:lnTo>
                    <a:pt x="22" y="37"/>
                  </a:lnTo>
                  <a:lnTo>
                    <a:pt x="17" y="37"/>
                  </a:lnTo>
                  <a:lnTo>
                    <a:pt x="13" y="36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9" y="29"/>
                  </a:lnTo>
                  <a:lnTo>
                    <a:pt x="7" y="29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1" y="29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4" y="21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4" y="12"/>
                  </a:lnTo>
                  <a:lnTo>
                    <a:pt x="5" y="11"/>
                  </a:lnTo>
                  <a:lnTo>
                    <a:pt x="6" y="10"/>
                  </a:lnTo>
                  <a:lnTo>
                    <a:pt x="9" y="8"/>
                  </a:lnTo>
                  <a:lnTo>
                    <a:pt x="10" y="8"/>
                  </a:lnTo>
                  <a:lnTo>
                    <a:pt x="13" y="7"/>
                  </a:lnTo>
                  <a:lnTo>
                    <a:pt x="14" y="6"/>
                  </a:lnTo>
                  <a:lnTo>
                    <a:pt x="17" y="6"/>
                  </a:lnTo>
                  <a:lnTo>
                    <a:pt x="18" y="6"/>
                  </a:lnTo>
                  <a:lnTo>
                    <a:pt x="19" y="7"/>
                  </a:lnTo>
                  <a:lnTo>
                    <a:pt x="20" y="7"/>
                  </a:lnTo>
                  <a:lnTo>
                    <a:pt x="22" y="7"/>
                  </a:lnTo>
                  <a:lnTo>
                    <a:pt x="23" y="8"/>
                  </a:lnTo>
                  <a:lnTo>
                    <a:pt x="24" y="8"/>
                  </a:lnTo>
                  <a:lnTo>
                    <a:pt x="26" y="8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8" y="6"/>
                  </a:lnTo>
                  <a:lnTo>
                    <a:pt x="30" y="4"/>
                  </a:lnTo>
                  <a:lnTo>
                    <a:pt x="31" y="4"/>
                  </a:lnTo>
                  <a:lnTo>
                    <a:pt x="32" y="4"/>
                  </a:lnTo>
                  <a:lnTo>
                    <a:pt x="34" y="3"/>
                  </a:lnTo>
                  <a:lnTo>
                    <a:pt x="35" y="3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9" y="4"/>
                  </a:lnTo>
                  <a:lnTo>
                    <a:pt x="40" y="6"/>
                  </a:lnTo>
                  <a:lnTo>
                    <a:pt x="41" y="7"/>
                  </a:lnTo>
                  <a:lnTo>
                    <a:pt x="43" y="8"/>
                  </a:lnTo>
                  <a:lnTo>
                    <a:pt x="43" y="7"/>
                  </a:lnTo>
                  <a:lnTo>
                    <a:pt x="44" y="7"/>
                  </a:lnTo>
                  <a:lnTo>
                    <a:pt x="45" y="6"/>
                  </a:lnTo>
                  <a:lnTo>
                    <a:pt x="47" y="6"/>
                  </a:lnTo>
                  <a:lnTo>
                    <a:pt x="48" y="6"/>
                  </a:lnTo>
                  <a:lnTo>
                    <a:pt x="49" y="6"/>
                  </a:lnTo>
                  <a:lnTo>
                    <a:pt x="50" y="6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6" name="Freeform 41"/>
            <p:cNvSpPr>
              <a:spLocks/>
            </p:cNvSpPr>
            <p:nvPr/>
          </p:nvSpPr>
          <p:spPr bwMode="auto">
            <a:xfrm>
              <a:off x="3926" y="1368"/>
              <a:ext cx="62" cy="75"/>
            </a:xfrm>
            <a:custGeom>
              <a:avLst/>
              <a:gdLst>
                <a:gd name="T0" fmla="*/ 36 w 75"/>
                <a:gd name="T1" fmla="*/ 21 h 92"/>
                <a:gd name="T2" fmla="*/ 34 w 75"/>
                <a:gd name="T3" fmla="*/ 25 h 92"/>
                <a:gd name="T4" fmla="*/ 35 w 75"/>
                <a:gd name="T5" fmla="*/ 28 h 92"/>
                <a:gd name="T6" fmla="*/ 36 w 75"/>
                <a:gd name="T7" fmla="*/ 32 h 92"/>
                <a:gd name="T8" fmla="*/ 37 w 75"/>
                <a:gd name="T9" fmla="*/ 36 h 92"/>
                <a:gd name="T10" fmla="*/ 35 w 75"/>
                <a:gd name="T11" fmla="*/ 40 h 92"/>
                <a:gd name="T12" fmla="*/ 22 w 75"/>
                <a:gd name="T13" fmla="*/ 50 h 92"/>
                <a:gd name="T14" fmla="*/ 21 w 75"/>
                <a:gd name="T15" fmla="*/ 50 h 92"/>
                <a:gd name="T16" fmla="*/ 21 w 75"/>
                <a:gd name="T17" fmla="*/ 50 h 92"/>
                <a:gd name="T18" fmla="*/ 21 w 75"/>
                <a:gd name="T19" fmla="*/ 49 h 92"/>
                <a:gd name="T20" fmla="*/ 21 w 75"/>
                <a:gd name="T21" fmla="*/ 44 h 92"/>
                <a:gd name="T22" fmla="*/ 21 w 75"/>
                <a:gd name="T23" fmla="*/ 40 h 92"/>
                <a:gd name="T24" fmla="*/ 21 w 75"/>
                <a:gd name="T25" fmla="*/ 38 h 92"/>
                <a:gd name="T26" fmla="*/ 21 w 75"/>
                <a:gd name="T27" fmla="*/ 38 h 92"/>
                <a:gd name="T28" fmla="*/ 21 w 75"/>
                <a:gd name="T29" fmla="*/ 36 h 92"/>
                <a:gd name="T30" fmla="*/ 21 w 75"/>
                <a:gd name="T31" fmla="*/ 36 h 92"/>
                <a:gd name="T32" fmla="*/ 21 w 75"/>
                <a:gd name="T33" fmla="*/ 35 h 92"/>
                <a:gd name="T34" fmla="*/ 17 w 75"/>
                <a:gd name="T35" fmla="*/ 34 h 92"/>
                <a:gd name="T36" fmla="*/ 12 w 75"/>
                <a:gd name="T37" fmla="*/ 34 h 92"/>
                <a:gd name="T38" fmla="*/ 6 w 75"/>
                <a:gd name="T39" fmla="*/ 34 h 92"/>
                <a:gd name="T40" fmla="*/ 2 w 75"/>
                <a:gd name="T41" fmla="*/ 34 h 92"/>
                <a:gd name="T42" fmla="*/ 2 w 75"/>
                <a:gd name="T43" fmla="*/ 34 h 92"/>
                <a:gd name="T44" fmla="*/ 1 w 75"/>
                <a:gd name="T45" fmla="*/ 33 h 92"/>
                <a:gd name="T46" fmla="*/ 2 w 75"/>
                <a:gd name="T47" fmla="*/ 30 h 92"/>
                <a:gd name="T48" fmla="*/ 4 w 75"/>
                <a:gd name="T49" fmla="*/ 30 h 92"/>
                <a:gd name="T50" fmla="*/ 5 w 75"/>
                <a:gd name="T51" fmla="*/ 30 h 92"/>
                <a:gd name="T52" fmla="*/ 6 w 75"/>
                <a:gd name="T53" fmla="*/ 29 h 92"/>
                <a:gd name="T54" fmla="*/ 6 w 75"/>
                <a:gd name="T55" fmla="*/ 29 h 92"/>
                <a:gd name="T56" fmla="*/ 6 w 75"/>
                <a:gd name="T57" fmla="*/ 28 h 92"/>
                <a:gd name="T58" fmla="*/ 4 w 75"/>
                <a:gd name="T59" fmla="*/ 26 h 92"/>
                <a:gd name="T60" fmla="*/ 2 w 75"/>
                <a:gd name="T61" fmla="*/ 25 h 92"/>
                <a:gd name="T62" fmla="*/ 2 w 75"/>
                <a:gd name="T63" fmla="*/ 25 h 92"/>
                <a:gd name="T64" fmla="*/ 1 w 75"/>
                <a:gd name="T65" fmla="*/ 25 h 92"/>
                <a:gd name="T66" fmla="*/ 0 w 75"/>
                <a:gd name="T67" fmla="*/ 25 h 92"/>
                <a:gd name="T68" fmla="*/ 1 w 75"/>
                <a:gd name="T69" fmla="*/ 25 h 92"/>
                <a:gd name="T70" fmla="*/ 2 w 75"/>
                <a:gd name="T71" fmla="*/ 24 h 92"/>
                <a:gd name="T72" fmla="*/ 2 w 75"/>
                <a:gd name="T73" fmla="*/ 23 h 92"/>
                <a:gd name="T74" fmla="*/ 2 w 75"/>
                <a:gd name="T75" fmla="*/ 20 h 92"/>
                <a:gd name="T76" fmla="*/ 2 w 75"/>
                <a:gd name="T77" fmla="*/ 20 h 92"/>
                <a:gd name="T78" fmla="*/ 6 w 75"/>
                <a:gd name="T79" fmla="*/ 18 h 92"/>
                <a:gd name="T80" fmla="*/ 12 w 75"/>
                <a:gd name="T81" fmla="*/ 16 h 92"/>
                <a:gd name="T82" fmla="*/ 17 w 75"/>
                <a:gd name="T83" fmla="*/ 18 h 92"/>
                <a:gd name="T84" fmla="*/ 20 w 75"/>
                <a:gd name="T85" fmla="*/ 15 h 92"/>
                <a:gd name="T86" fmla="*/ 18 w 75"/>
                <a:gd name="T87" fmla="*/ 13 h 92"/>
                <a:gd name="T88" fmla="*/ 18 w 75"/>
                <a:gd name="T89" fmla="*/ 12 h 92"/>
                <a:gd name="T90" fmla="*/ 17 w 75"/>
                <a:gd name="T91" fmla="*/ 11 h 92"/>
                <a:gd name="T92" fmla="*/ 17 w 75"/>
                <a:gd name="T93" fmla="*/ 11 h 92"/>
                <a:gd name="T94" fmla="*/ 22 w 75"/>
                <a:gd name="T95" fmla="*/ 6 h 92"/>
                <a:gd name="T96" fmla="*/ 22 w 75"/>
                <a:gd name="T97" fmla="*/ 6 h 92"/>
                <a:gd name="T98" fmla="*/ 25 w 75"/>
                <a:gd name="T99" fmla="*/ 7 h 92"/>
                <a:gd name="T100" fmla="*/ 25 w 75"/>
                <a:gd name="T101" fmla="*/ 7 h 92"/>
                <a:gd name="T102" fmla="*/ 25 w 75"/>
                <a:gd name="T103" fmla="*/ 7 h 92"/>
                <a:gd name="T104" fmla="*/ 26 w 75"/>
                <a:gd name="T105" fmla="*/ 6 h 92"/>
                <a:gd name="T106" fmla="*/ 31 w 75"/>
                <a:gd name="T107" fmla="*/ 2 h 92"/>
                <a:gd name="T108" fmla="*/ 31 w 75"/>
                <a:gd name="T109" fmla="*/ 2 h 92"/>
                <a:gd name="T110" fmla="*/ 31 w 75"/>
                <a:gd name="T111" fmla="*/ 1 h 92"/>
                <a:gd name="T112" fmla="*/ 31 w 75"/>
                <a:gd name="T113" fmla="*/ 1 h 92"/>
                <a:gd name="T114" fmla="*/ 31 w 75"/>
                <a:gd name="T115" fmla="*/ 1 h 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75"/>
                <a:gd name="T175" fmla="*/ 0 h 92"/>
                <a:gd name="T176" fmla="*/ 75 w 75"/>
                <a:gd name="T177" fmla="*/ 92 h 9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75" h="92">
                  <a:moveTo>
                    <a:pt x="56" y="1"/>
                  </a:moveTo>
                  <a:lnTo>
                    <a:pt x="75" y="30"/>
                  </a:lnTo>
                  <a:lnTo>
                    <a:pt x="63" y="39"/>
                  </a:lnTo>
                  <a:lnTo>
                    <a:pt x="61" y="42"/>
                  </a:lnTo>
                  <a:lnTo>
                    <a:pt x="61" y="43"/>
                  </a:lnTo>
                  <a:lnTo>
                    <a:pt x="61" y="46"/>
                  </a:lnTo>
                  <a:lnTo>
                    <a:pt x="61" y="48"/>
                  </a:lnTo>
                  <a:lnTo>
                    <a:pt x="62" y="49"/>
                  </a:lnTo>
                  <a:lnTo>
                    <a:pt x="62" y="52"/>
                  </a:lnTo>
                  <a:lnTo>
                    <a:pt x="62" y="55"/>
                  </a:lnTo>
                  <a:lnTo>
                    <a:pt x="62" y="57"/>
                  </a:lnTo>
                  <a:lnTo>
                    <a:pt x="63" y="59"/>
                  </a:lnTo>
                  <a:lnTo>
                    <a:pt x="63" y="61"/>
                  </a:lnTo>
                  <a:lnTo>
                    <a:pt x="65" y="64"/>
                  </a:lnTo>
                  <a:lnTo>
                    <a:pt x="65" y="66"/>
                  </a:lnTo>
                  <a:lnTo>
                    <a:pt x="63" y="68"/>
                  </a:lnTo>
                  <a:lnTo>
                    <a:pt x="63" y="70"/>
                  </a:lnTo>
                  <a:lnTo>
                    <a:pt x="62" y="73"/>
                  </a:lnTo>
                  <a:lnTo>
                    <a:pt x="61" y="76"/>
                  </a:lnTo>
                  <a:lnTo>
                    <a:pt x="40" y="92"/>
                  </a:lnTo>
                  <a:lnTo>
                    <a:pt x="39" y="92"/>
                  </a:lnTo>
                  <a:lnTo>
                    <a:pt x="37" y="92"/>
                  </a:lnTo>
                  <a:lnTo>
                    <a:pt x="37" y="91"/>
                  </a:lnTo>
                  <a:lnTo>
                    <a:pt x="37" y="89"/>
                  </a:lnTo>
                  <a:lnTo>
                    <a:pt x="37" y="86"/>
                  </a:lnTo>
                  <a:lnTo>
                    <a:pt x="37" y="83"/>
                  </a:lnTo>
                  <a:lnTo>
                    <a:pt x="37" y="81"/>
                  </a:lnTo>
                  <a:lnTo>
                    <a:pt x="37" y="78"/>
                  </a:lnTo>
                  <a:lnTo>
                    <a:pt x="37" y="76"/>
                  </a:lnTo>
                  <a:lnTo>
                    <a:pt x="36" y="73"/>
                  </a:lnTo>
                  <a:lnTo>
                    <a:pt x="36" y="72"/>
                  </a:lnTo>
                  <a:lnTo>
                    <a:pt x="36" y="70"/>
                  </a:lnTo>
                  <a:lnTo>
                    <a:pt x="37" y="69"/>
                  </a:lnTo>
                  <a:lnTo>
                    <a:pt x="37" y="68"/>
                  </a:lnTo>
                  <a:lnTo>
                    <a:pt x="37" y="66"/>
                  </a:lnTo>
                  <a:lnTo>
                    <a:pt x="37" y="65"/>
                  </a:lnTo>
                  <a:lnTo>
                    <a:pt x="36" y="65"/>
                  </a:lnTo>
                  <a:lnTo>
                    <a:pt x="33" y="63"/>
                  </a:lnTo>
                  <a:lnTo>
                    <a:pt x="31" y="63"/>
                  </a:lnTo>
                  <a:lnTo>
                    <a:pt x="27" y="63"/>
                  </a:lnTo>
                  <a:lnTo>
                    <a:pt x="24" y="64"/>
                  </a:lnTo>
                  <a:lnTo>
                    <a:pt x="20" y="64"/>
                  </a:lnTo>
                  <a:lnTo>
                    <a:pt x="17" y="65"/>
                  </a:lnTo>
                  <a:lnTo>
                    <a:pt x="14" y="64"/>
                  </a:lnTo>
                  <a:lnTo>
                    <a:pt x="10" y="63"/>
                  </a:lnTo>
                  <a:lnTo>
                    <a:pt x="4" y="65"/>
                  </a:lnTo>
                  <a:lnTo>
                    <a:pt x="2" y="64"/>
                  </a:lnTo>
                  <a:lnTo>
                    <a:pt x="2" y="63"/>
                  </a:lnTo>
                  <a:lnTo>
                    <a:pt x="1" y="63"/>
                  </a:lnTo>
                  <a:lnTo>
                    <a:pt x="1" y="61"/>
                  </a:lnTo>
                  <a:lnTo>
                    <a:pt x="4" y="55"/>
                  </a:lnTo>
                  <a:lnTo>
                    <a:pt x="5" y="55"/>
                  </a:lnTo>
                  <a:lnTo>
                    <a:pt x="6" y="55"/>
                  </a:lnTo>
                  <a:lnTo>
                    <a:pt x="7" y="55"/>
                  </a:lnTo>
                  <a:lnTo>
                    <a:pt x="9" y="55"/>
                  </a:lnTo>
                  <a:lnTo>
                    <a:pt x="10" y="53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10" y="49"/>
                  </a:lnTo>
                  <a:lnTo>
                    <a:pt x="9" y="49"/>
                  </a:lnTo>
                  <a:lnTo>
                    <a:pt x="7" y="48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7"/>
                  </a:lnTo>
                  <a:lnTo>
                    <a:pt x="2" y="47"/>
                  </a:lnTo>
                  <a:lnTo>
                    <a:pt x="1" y="47"/>
                  </a:lnTo>
                  <a:lnTo>
                    <a:pt x="0" y="47"/>
                  </a:lnTo>
                  <a:lnTo>
                    <a:pt x="1" y="47"/>
                  </a:lnTo>
                  <a:lnTo>
                    <a:pt x="1" y="46"/>
                  </a:lnTo>
                  <a:lnTo>
                    <a:pt x="2" y="46"/>
                  </a:lnTo>
                  <a:lnTo>
                    <a:pt x="2" y="44"/>
                  </a:lnTo>
                  <a:lnTo>
                    <a:pt x="4" y="44"/>
                  </a:lnTo>
                  <a:lnTo>
                    <a:pt x="4" y="43"/>
                  </a:lnTo>
                  <a:lnTo>
                    <a:pt x="2" y="42"/>
                  </a:lnTo>
                  <a:lnTo>
                    <a:pt x="2" y="40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5" y="34"/>
                  </a:lnTo>
                  <a:lnTo>
                    <a:pt x="7" y="34"/>
                  </a:lnTo>
                  <a:lnTo>
                    <a:pt x="10" y="33"/>
                  </a:lnTo>
                  <a:lnTo>
                    <a:pt x="14" y="33"/>
                  </a:lnTo>
                  <a:lnTo>
                    <a:pt x="17" y="31"/>
                  </a:lnTo>
                  <a:lnTo>
                    <a:pt x="20" y="31"/>
                  </a:lnTo>
                  <a:lnTo>
                    <a:pt x="23" y="31"/>
                  </a:lnTo>
                  <a:lnTo>
                    <a:pt x="27" y="31"/>
                  </a:lnTo>
                  <a:lnTo>
                    <a:pt x="30" y="33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5" y="26"/>
                  </a:lnTo>
                  <a:lnTo>
                    <a:pt x="35" y="25"/>
                  </a:lnTo>
                  <a:lnTo>
                    <a:pt x="33" y="25"/>
                  </a:lnTo>
                  <a:lnTo>
                    <a:pt x="33" y="23"/>
                  </a:lnTo>
                  <a:lnTo>
                    <a:pt x="33" y="22"/>
                  </a:lnTo>
                  <a:lnTo>
                    <a:pt x="32" y="21"/>
                  </a:lnTo>
                  <a:lnTo>
                    <a:pt x="31" y="21"/>
                  </a:lnTo>
                  <a:lnTo>
                    <a:pt x="30" y="20"/>
                  </a:lnTo>
                  <a:lnTo>
                    <a:pt x="40" y="10"/>
                  </a:lnTo>
                  <a:lnTo>
                    <a:pt x="41" y="12"/>
                  </a:lnTo>
                  <a:lnTo>
                    <a:pt x="43" y="12"/>
                  </a:lnTo>
                  <a:lnTo>
                    <a:pt x="44" y="12"/>
                  </a:lnTo>
                  <a:lnTo>
                    <a:pt x="45" y="12"/>
                  </a:lnTo>
                  <a:lnTo>
                    <a:pt x="45" y="10"/>
                  </a:lnTo>
                  <a:lnTo>
                    <a:pt x="48" y="6"/>
                  </a:lnTo>
                  <a:lnTo>
                    <a:pt x="54" y="4"/>
                  </a:lnTo>
                  <a:lnTo>
                    <a:pt x="54" y="3"/>
                  </a:lnTo>
                  <a:lnTo>
                    <a:pt x="54" y="1"/>
                  </a:lnTo>
                  <a:lnTo>
                    <a:pt x="54" y="0"/>
                  </a:lnTo>
                  <a:lnTo>
                    <a:pt x="54" y="1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7" name="Freeform 42"/>
            <p:cNvSpPr>
              <a:spLocks/>
            </p:cNvSpPr>
            <p:nvPr/>
          </p:nvSpPr>
          <p:spPr bwMode="auto">
            <a:xfrm>
              <a:off x="3860" y="1418"/>
              <a:ext cx="37" cy="58"/>
            </a:xfrm>
            <a:custGeom>
              <a:avLst/>
              <a:gdLst>
                <a:gd name="T0" fmla="*/ 8 w 46"/>
                <a:gd name="T1" fmla="*/ 0 h 72"/>
                <a:gd name="T2" fmla="*/ 9 w 46"/>
                <a:gd name="T3" fmla="*/ 2 h 72"/>
                <a:gd name="T4" fmla="*/ 10 w 46"/>
                <a:gd name="T5" fmla="*/ 2 h 72"/>
                <a:gd name="T6" fmla="*/ 12 w 46"/>
                <a:gd name="T7" fmla="*/ 4 h 72"/>
                <a:gd name="T8" fmla="*/ 12 w 46"/>
                <a:gd name="T9" fmla="*/ 11 h 72"/>
                <a:gd name="T10" fmla="*/ 14 w 46"/>
                <a:gd name="T11" fmla="*/ 13 h 72"/>
                <a:gd name="T12" fmla="*/ 14 w 46"/>
                <a:gd name="T13" fmla="*/ 15 h 72"/>
                <a:gd name="T14" fmla="*/ 15 w 46"/>
                <a:gd name="T15" fmla="*/ 18 h 72"/>
                <a:gd name="T16" fmla="*/ 18 w 46"/>
                <a:gd name="T17" fmla="*/ 19 h 72"/>
                <a:gd name="T18" fmla="*/ 19 w 46"/>
                <a:gd name="T19" fmla="*/ 19 h 72"/>
                <a:gd name="T20" fmla="*/ 21 w 46"/>
                <a:gd name="T21" fmla="*/ 20 h 72"/>
                <a:gd name="T22" fmla="*/ 23 w 46"/>
                <a:gd name="T23" fmla="*/ 22 h 72"/>
                <a:gd name="T24" fmla="*/ 23 w 46"/>
                <a:gd name="T25" fmla="*/ 23 h 72"/>
                <a:gd name="T26" fmla="*/ 23 w 46"/>
                <a:gd name="T27" fmla="*/ 27 h 72"/>
                <a:gd name="T28" fmla="*/ 23 w 46"/>
                <a:gd name="T29" fmla="*/ 28 h 72"/>
                <a:gd name="T30" fmla="*/ 22 w 46"/>
                <a:gd name="T31" fmla="*/ 31 h 72"/>
                <a:gd name="T32" fmla="*/ 20 w 46"/>
                <a:gd name="T33" fmla="*/ 31 h 72"/>
                <a:gd name="T34" fmla="*/ 19 w 46"/>
                <a:gd name="T35" fmla="*/ 31 h 72"/>
                <a:gd name="T36" fmla="*/ 19 w 46"/>
                <a:gd name="T37" fmla="*/ 31 h 72"/>
                <a:gd name="T38" fmla="*/ 19 w 46"/>
                <a:gd name="T39" fmla="*/ 31 h 72"/>
                <a:gd name="T40" fmla="*/ 17 w 46"/>
                <a:gd name="T41" fmla="*/ 33 h 72"/>
                <a:gd name="T42" fmla="*/ 14 w 46"/>
                <a:gd name="T43" fmla="*/ 35 h 72"/>
                <a:gd name="T44" fmla="*/ 11 w 46"/>
                <a:gd name="T45" fmla="*/ 37 h 72"/>
                <a:gd name="T46" fmla="*/ 8 w 46"/>
                <a:gd name="T47" fmla="*/ 38 h 72"/>
                <a:gd name="T48" fmla="*/ 6 w 46"/>
                <a:gd name="T49" fmla="*/ 37 h 72"/>
                <a:gd name="T50" fmla="*/ 5 w 46"/>
                <a:gd name="T51" fmla="*/ 36 h 72"/>
                <a:gd name="T52" fmla="*/ 5 w 46"/>
                <a:gd name="T53" fmla="*/ 36 h 72"/>
                <a:gd name="T54" fmla="*/ 4 w 46"/>
                <a:gd name="T55" fmla="*/ 35 h 72"/>
                <a:gd name="T56" fmla="*/ 3 w 46"/>
                <a:gd name="T57" fmla="*/ 34 h 72"/>
                <a:gd name="T58" fmla="*/ 4 w 46"/>
                <a:gd name="T59" fmla="*/ 31 h 72"/>
                <a:gd name="T60" fmla="*/ 5 w 46"/>
                <a:gd name="T61" fmla="*/ 29 h 72"/>
                <a:gd name="T62" fmla="*/ 6 w 46"/>
                <a:gd name="T63" fmla="*/ 27 h 72"/>
                <a:gd name="T64" fmla="*/ 7 w 46"/>
                <a:gd name="T65" fmla="*/ 25 h 72"/>
                <a:gd name="T66" fmla="*/ 7 w 46"/>
                <a:gd name="T67" fmla="*/ 25 h 72"/>
                <a:gd name="T68" fmla="*/ 7 w 46"/>
                <a:gd name="T69" fmla="*/ 24 h 72"/>
                <a:gd name="T70" fmla="*/ 6 w 46"/>
                <a:gd name="T71" fmla="*/ 24 h 72"/>
                <a:gd name="T72" fmla="*/ 1 w 46"/>
                <a:gd name="T73" fmla="*/ 20 h 72"/>
                <a:gd name="T74" fmla="*/ 1 w 46"/>
                <a:gd name="T75" fmla="*/ 20 h 72"/>
                <a:gd name="T76" fmla="*/ 0 w 46"/>
                <a:gd name="T77" fmla="*/ 19 h 72"/>
                <a:gd name="T78" fmla="*/ 0 w 46"/>
                <a:gd name="T79" fmla="*/ 19 h 72"/>
                <a:gd name="T80" fmla="*/ 0 w 46"/>
                <a:gd name="T81" fmla="*/ 18 h 72"/>
                <a:gd name="T82" fmla="*/ 1 w 46"/>
                <a:gd name="T83" fmla="*/ 6 h 72"/>
                <a:gd name="T84" fmla="*/ 1 w 46"/>
                <a:gd name="T85" fmla="*/ 6 h 72"/>
                <a:gd name="T86" fmla="*/ 2 w 46"/>
                <a:gd name="T87" fmla="*/ 6 h 72"/>
                <a:gd name="T88" fmla="*/ 2 w 46"/>
                <a:gd name="T89" fmla="*/ 6 h 72"/>
                <a:gd name="T90" fmla="*/ 2 w 46"/>
                <a:gd name="T91" fmla="*/ 6 h 72"/>
                <a:gd name="T92" fmla="*/ 2 w 46"/>
                <a:gd name="T93" fmla="*/ 6 h 72"/>
                <a:gd name="T94" fmla="*/ 2 w 46"/>
                <a:gd name="T95" fmla="*/ 4 h 72"/>
                <a:gd name="T96" fmla="*/ 2 w 46"/>
                <a:gd name="T97" fmla="*/ 4 h 72"/>
                <a:gd name="T98" fmla="*/ 2 w 46"/>
                <a:gd name="T99" fmla="*/ 2 h 72"/>
                <a:gd name="T100" fmla="*/ 3 w 46"/>
                <a:gd name="T101" fmla="*/ 2 h 72"/>
                <a:gd name="T102" fmla="*/ 5 w 46"/>
                <a:gd name="T103" fmla="*/ 2 h 72"/>
                <a:gd name="T104" fmla="*/ 5 w 46"/>
                <a:gd name="T105" fmla="*/ 2 h 72"/>
                <a:gd name="T106" fmla="*/ 6 w 46"/>
                <a:gd name="T107" fmla="*/ 0 h 7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6"/>
                <a:gd name="T163" fmla="*/ 0 h 72"/>
                <a:gd name="T164" fmla="*/ 46 w 46"/>
                <a:gd name="T165" fmla="*/ 72 h 7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6" h="72">
                  <a:moveTo>
                    <a:pt x="13" y="0"/>
                  </a:moveTo>
                  <a:lnTo>
                    <a:pt x="15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3" y="9"/>
                  </a:lnTo>
                  <a:lnTo>
                    <a:pt x="23" y="21"/>
                  </a:lnTo>
                  <a:lnTo>
                    <a:pt x="24" y="22"/>
                  </a:lnTo>
                  <a:lnTo>
                    <a:pt x="26" y="25"/>
                  </a:lnTo>
                  <a:lnTo>
                    <a:pt x="27" y="26"/>
                  </a:lnTo>
                  <a:lnTo>
                    <a:pt x="27" y="29"/>
                  </a:lnTo>
                  <a:lnTo>
                    <a:pt x="28" y="31"/>
                  </a:lnTo>
                  <a:lnTo>
                    <a:pt x="30" y="33"/>
                  </a:lnTo>
                  <a:lnTo>
                    <a:pt x="31" y="34"/>
                  </a:lnTo>
                  <a:lnTo>
                    <a:pt x="33" y="37"/>
                  </a:lnTo>
                  <a:lnTo>
                    <a:pt x="35" y="37"/>
                  </a:lnTo>
                  <a:lnTo>
                    <a:pt x="37" y="37"/>
                  </a:lnTo>
                  <a:lnTo>
                    <a:pt x="39" y="38"/>
                  </a:lnTo>
                  <a:lnTo>
                    <a:pt x="40" y="38"/>
                  </a:lnTo>
                  <a:lnTo>
                    <a:pt x="43" y="39"/>
                  </a:lnTo>
                  <a:lnTo>
                    <a:pt x="44" y="41"/>
                  </a:lnTo>
                  <a:lnTo>
                    <a:pt x="45" y="42"/>
                  </a:lnTo>
                  <a:lnTo>
                    <a:pt x="45" y="43"/>
                  </a:lnTo>
                  <a:lnTo>
                    <a:pt x="46" y="48"/>
                  </a:lnTo>
                  <a:lnTo>
                    <a:pt x="45" y="51"/>
                  </a:lnTo>
                  <a:lnTo>
                    <a:pt x="45" y="52"/>
                  </a:lnTo>
                  <a:lnTo>
                    <a:pt x="44" y="55"/>
                  </a:lnTo>
                  <a:lnTo>
                    <a:pt x="43" y="56"/>
                  </a:lnTo>
                  <a:lnTo>
                    <a:pt x="41" y="58"/>
                  </a:lnTo>
                  <a:lnTo>
                    <a:pt x="40" y="59"/>
                  </a:lnTo>
                  <a:lnTo>
                    <a:pt x="39" y="60"/>
                  </a:lnTo>
                  <a:lnTo>
                    <a:pt x="36" y="60"/>
                  </a:lnTo>
                  <a:lnTo>
                    <a:pt x="35" y="60"/>
                  </a:lnTo>
                  <a:lnTo>
                    <a:pt x="32" y="63"/>
                  </a:lnTo>
                  <a:lnTo>
                    <a:pt x="30" y="64"/>
                  </a:lnTo>
                  <a:lnTo>
                    <a:pt x="27" y="67"/>
                  </a:lnTo>
                  <a:lnTo>
                    <a:pt x="24" y="69"/>
                  </a:lnTo>
                  <a:lnTo>
                    <a:pt x="22" y="71"/>
                  </a:lnTo>
                  <a:lnTo>
                    <a:pt x="19" y="72"/>
                  </a:lnTo>
                  <a:lnTo>
                    <a:pt x="15" y="72"/>
                  </a:lnTo>
                  <a:lnTo>
                    <a:pt x="11" y="71"/>
                  </a:lnTo>
                  <a:lnTo>
                    <a:pt x="10" y="71"/>
                  </a:lnTo>
                  <a:lnTo>
                    <a:pt x="10" y="69"/>
                  </a:lnTo>
                  <a:lnTo>
                    <a:pt x="9" y="69"/>
                  </a:lnTo>
                  <a:lnTo>
                    <a:pt x="7" y="68"/>
                  </a:lnTo>
                  <a:lnTo>
                    <a:pt x="6" y="65"/>
                  </a:lnTo>
                  <a:lnTo>
                    <a:pt x="7" y="63"/>
                  </a:lnTo>
                  <a:lnTo>
                    <a:pt x="7" y="60"/>
                  </a:lnTo>
                  <a:lnTo>
                    <a:pt x="9" y="58"/>
                  </a:lnTo>
                  <a:lnTo>
                    <a:pt x="10" y="56"/>
                  </a:lnTo>
                  <a:lnTo>
                    <a:pt x="11" y="54"/>
                  </a:lnTo>
                  <a:lnTo>
                    <a:pt x="13" y="51"/>
                  </a:lnTo>
                  <a:lnTo>
                    <a:pt x="14" y="48"/>
                  </a:lnTo>
                  <a:lnTo>
                    <a:pt x="14" y="47"/>
                  </a:lnTo>
                  <a:lnTo>
                    <a:pt x="14" y="46"/>
                  </a:lnTo>
                  <a:lnTo>
                    <a:pt x="13" y="46"/>
                  </a:lnTo>
                  <a:lnTo>
                    <a:pt x="13" y="45"/>
                  </a:lnTo>
                  <a:lnTo>
                    <a:pt x="1" y="38"/>
                  </a:lnTo>
                  <a:lnTo>
                    <a:pt x="0" y="37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1" y="28"/>
                  </a:lnTo>
                  <a:lnTo>
                    <a:pt x="1" y="13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5" y="11"/>
                  </a:lnTo>
                  <a:lnTo>
                    <a:pt x="5" y="9"/>
                  </a:lnTo>
                  <a:lnTo>
                    <a:pt x="5" y="8"/>
                  </a:lnTo>
                  <a:lnTo>
                    <a:pt x="5" y="7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7" y="3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8" name="Freeform 43"/>
            <p:cNvSpPr>
              <a:spLocks/>
            </p:cNvSpPr>
            <p:nvPr/>
          </p:nvSpPr>
          <p:spPr bwMode="auto">
            <a:xfrm>
              <a:off x="3833" y="1438"/>
              <a:ext cx="203" cy="124"/>
            </a:xfrm>
            <a:custGeom>
              <a:avLst/>
              <a:gdLst>
                <a:gd name="T0" fmla="*/ 119 w 249"/>
                <a:gd name="T1" fmla="*/ 1 h 153"/>
                <a:gd name="T2" fmla="*/ 132 w 249"/>
                <a:gd name="T3" fmla="*/ 36 h 153"/>
                <a:gd name="T4" fmla="*/ 135 w 249"/>
                <a:gd name="T5" fmla="*/ 47 h 153"/>
                <a:gd name="T6" fmla="*/ 129 w 249"/>
                <a:gd name="T7" fmla="*/ 50 h 153"/>
                <a:gd name="T8" fmla="*/ 127 w 249"/>
                <a:gd name="T9" fmla="*/ 52 h 153"/>
                <a:gd name="T10" fmla="*/ 124 w 249"/>
                <a:gd name="T11" fmla="*/ 61 h 153"/>
                <a:gd name="T12" fmla="*/ 126 w 249"/>
                <a:gd name="T13" fmla="*/ 66 h 153"/>
                <a:gd name="T14" fmla="*/ 124 w 249"/>
                <a:gd name="T15" fmla="*/ 67 h 153"/>
                <a:gd name="T16" fmla="*/ 120 w 249"/>
                <a:gd name="T17" fmla="*/ 67 h 153"/>
                <a:gd name="T18" fmla="*/ 117 w 249"/>
                <a:gd name="T19" fmla="*/ 66 h 153"/>
                <a:gd name="T20" fmla="*/ 115 w 249"/>
                <a:gd name="T21" fmla="*/ 69 h 153"/>
                <a:gd name="T22" fmla="*/ 110 w 249"/>
                <a:gd name="T23" fmla="*/ 75 h 153"/>
                <a:gd name="T24" fmla="*/ 108 w 249"/>
                <a:gd name="T25" fmla="*/ 81 h 153"/>
                <a:gd name="T26" fmla="*/ 106 w 249"/>
                <a:gd name="T27" fmla="*/ 80 h 153"/>
                <a:gd name="T28" fmla="*/ 104 w 249"/>
                <a:gd name="T29" fmla="*/ 71 h 153"/>
                <a:gd name="T30" fmla="*/ 101 w 249"/>
                <a:gd name="T31" fmla="*/ 63 h 153"/>
                <a:gd name="T32" fmla="*/ 101 w 249"/>
                <a:gd name="T33" fmla="*/ 62 h 153"/>
                <a:gd name="T34" fmla="*/ 98 w 249"/>
                <a:gd name="T35" fmla="*/ 62 h 153"/>
                <a:gd name="T36" fmla="*/ 92 w 249"/>
                <a:gd name="T37" fmla="*/ 62 h 153"/>
                <a:gd name="T38" fmla="*/ 86 w 249"/>
                <a:gd name="T39" fmla="*/ 55 h 153"/>
                <a:gd name="T40" fmla="*/ 86 w 249"/>
                <a:gd name="T41" fmla="*/ 53 h 153"/>
                <a:gd name="T42" fmla="*/ 79 w 249"/>
                <a:gd name="T43" fmla="*/ 53 h 153"/>
                <a:gd name="T44" fmla="*/ 77 w 249"/>
                <a:gd name="T45" fmla="*/ 58 h 153"/>
                <a:gd name="T46" fmla="*/ 86 w 249"/>
                <a:gd name="T47" fmla="*/ 69 h 153"/>
                <a:gd name="T48" fmla="*/ 81 w 249"/>
                <a:gd name="T49" fmla="*/ 75 h 153"/>
                <a:gd name="T50" fmla="*/ 73 w 249"/>
                <a:gd name="T51" fmla="*/ 57 h 153"/>
                <a:gd name="T52" fmla="*/ 63 w 249"/>
                <a:gd name="T53" fmla="*/ 53 h 153"/>
                <a:gd name="T54" fmla="*/ 60 w 249"/>
                <a:gd name="T55" fmla="*/ 50 h 153"/>
                <a:gd name="T56" fmla="*/ 56 w 249"/>
                <a:gd name="T57" fmla="*/ 51 h 153"/>
                <a:gd name="T58" fmla="*/ 55 w 249"/>
                <a:gd name="T59" fmla="*/ 53 h 153"/>
                <a:gd name="T60" fmla="*/ 49 w 249"/>
                <a:gd name="T61" fmla="*/ 58 h 153"/>
                <a:gd name="T62" fmla="*/ 25 w 249"/>
                <a:gd name="T63" fmla="*/ 75 h 153"/>
                <a:gd name="T64" fmla="*/ 11 w 249"/>
                <a:gd name="T65" fmla="*/ 77 h 153"/>
                <a:gd name="T66" fmla="*/ 2 w 249"/>
                <a:gd name="T67" fmla="*/ 72 h 153"/>
                <a:gd name="T68" fmla="*/ 5 w 249"/>
                <a:gd name="T69" fmla="*/ 67 h 153"/>
                <a:gd name="T70" fmla="*/ 5 w 249"/>
                <a:gd name="T71" fmla="*/ 65 h 153"/>
                <a:gd name="T72" fmla="*/ 2 w 249"/>
                <a:gd name="T73" fmla="*/ 64 h 153"/>
                <a:gd name="T74" fmla="*/ 2 w 249"/>
                <a:gd name="T75" fmla="*/ 63 h 153"/>
                <a:gd name="T76" fmla="*/ 5 w 249"/>
                <a:gd name="T77" fmla="*/ 54 h 153"/>
                <a:gd name="T78" fmla="*/ 20 w 249"/>
                <a:gd name="T79" fmla="*/ 55 h 153"/>
                <a:gd name="T80" fmla="*/ 25 w 249"/>
                <a:gd name="T81" fmla="*/ 50 h 153"/>
                <a:gd name="T82" fmla="*/ 29 w 249"/>
                <a:gd name="T83" fmla="*/ 43 h 153"/>
                <a:gd name="T84" fmla="*/ 25 w 249"/>
                <a:gd name="T85" fmla="*/ 35 h 153"/>
                <a:gd name="T86" fmla="*/ 25 w 249"/>
                <a:gd name="T87" fmla="*/ 34 h 153"/>
                <a:gd name="T88" fmla="*/ 30 w 249"/>
                <a:gd name="T89" fmla="*/ 32 h 153"/>
                <a:gd name="T90" fmla="*/ 45 w 249"/>
                <a:gd name="T91" fmla="*/ 28 h 153"/>
                <a:gd name="T92" fmla="*/ 49 w 249"/>
                <a:gd name="T93" fmla="*/ 26 h 153"/>
                <a:gd name="T94" fmla="*/ 49 w 249"/>
                <a:gd name="T95" fmla="*/ 23 h 153"/>
                <a:gd name="T96" fmla="*/ 50 w 249"/>
                <a:gd name="T97" fmla="*/ 21 h 153"/>
                <a:gd name="T98" fmla="*/ 60 w 249"/>
                <a:gd name="T99" fmla="*/ 15 h 153"/>
                <a:gd name="T100" fmla="*/ 65 w 249"/>
                <a:gd name="T101" fmla="*/ 15 h 153"/>
                <a:gd name="T102" fmla="*/ 69 w 249"/>
                <a:gd name="T103" fmla="*/ 7 h 153"/>
                <a:gd name="T104" fmla="*/ 72 w 249"/>
                <a:gd name="T105" fmla="*/ 12 h 153"/>
                <a:gd name="T106" fmla="*/ 106 w 249"/>
                <a:gd name="T107" fmla="*/ 12 h 153"/>
                <a:gd name="T108" fmla="*/ 110 w 249"/>
                <a:gd name="T109" fmla="*/ 4 h 153"/>
                <a:gd name="T110" fmla="*/ 117 w 249"/>
                <a:gd name="T111" fmla="*/ 2 h 153"/>
                <a:gd name="T112" fmla="*/ 117 w 249"/>
                <a:gd name="T113" fmla="*/ 0 h 15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49"/>
                <a:gd name="T172" fmla="*/ 0 h 153"/>
                <a:gd name="T173" fmla="*/ 249 w 249"/>
                <a:gd name="T174" fmla="*/ 153 h 15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49" h="153">
                  <a:moveTo>
                    <a:pt x="216" y="0"/>
                  </a:moveTo>
                  <a:lnTo>
                    <a:pt x="217" y="0"/>
                  </a:lnTo>
                  <a:lnTo>
                    <a:pt x="219" y="0"/>
                  </a:lnTo>
                  <a:lnTo>
                    <a:pt x="219" y="1"/>
                  </a:lnTo>
                  <a:lnTo>
                    <a:pt x="220" y="1"/>
                  </a:lnTo>
                  <a:lnTo>
                    <a:pt x="224" y="10"/>
                  </a:lnTo>
                  <a:lnTo>
                    <a:pt x="227" y="19"/>
                  </a:lnTo>
                  <a:lnTo>
                    <a:pt x="231" y="28"/>
                  </a:lnTo>
                  <a:lnTo>
                    <a:pt x="234" y="39"/>
                  </a:lnTo>
                  <a:lnTo>
                    <a:pt x="237" y="48"/>
                  </a:lnTo>
                  <a:lnTo>
                    <a:pt x="241" y="57"/>
                  </a:lnTo>
                  <a:lnTo>
                    <a:pt x="244" y="67"/>
                  </a:lnTo>
                  <a:lnTo>
                    <a:pt x="246" y="77"/>
                  </a:lnTo>
                  <a:lnTo>
                    <a:pt x="246" y="78"/>
                  </a:lnTo>
                  <a:lnTo>
                    <a:pt x="246" y="79"/>
                  </a:lnTo>
                  <a:lnTo>
                    <a:pt x="247" y="80"/>
                  </a:lnTo>
                  <a:lnTo>
                    <a:pt x="247" y="82"/>
                  </a:lnTo>
                  <a:lnTo>
                    <a:pt x="249" y="83"/>
                  </a:lnTo>
                  <a:lnTo>
                    <a:pt x="249" y="86"/>
                  </a:lnTo>
                  <a:lnTo>
                    <a:pt x="249" y="87"/>
                  </a:lnTo>
                  <a:lnTo>
                    <a:pt x="247" y="88"/>
                  </a:lnTo>
                  <a:lnTo>
                    <a:pt x="241" y="95"/>
                  </a:lnTo>
                  <a:lnTo>
                    <a:pt x="240" y="95"/>
                  </a:lnTo>
                  <a:lnTo>
                    <a:pt x="238" y="95"/>
                  </a:lnTo>
                  <a:lnTo>
                    <a:pt x="237" y="95"/>
                  </a:lnTo>
                  <a:lnTo>
                    <a:pt x="236" y="95"/>
                  </a:lnTo>
                  <a:lnTo>
                    <a:pt x="236" y="96"/>
                  </a:lnTo>
                  <a:lnTo>
                    <a:pt x="234" y="96"/>
                  </a:lnTo>
                  <a:lnTo>
                    <a:pt x="234" y="97"/>
                  </a:lnTo>
                  <a:lnTo>
                    <a:pt x="233" y="97"/>
                  </a:lnTo>
                  <a:lnTo>
                    <a:pt x="233" y="101"/>
                  </a:lnTo>
                  <a:lnTo>
                    <a:pt x="228" y="104"/>
                  </a:lnTo>
                  <a:lnTo>
                    <a:pt x="228" y="106"/>
                  </a:lnTo>
                  <a:lnTo>
                    <a:pt x="228" y="109"/>
                  </a:lnTo>
                  <a:lnTo>
                    <a:pt x="228" y="112"/>
                  </a:lnTo>
                  <a:lnTo>
                    <a:pt x="229" y="114"/>
                  </a:lnTo>
                  <a:lnTo>
                    <a:pt x="231" y="117"/>
                  </a:lnTo>
                  <a:lnTo>
                    <a:pt x="231" y="120"/>
                  </a:lnTo>
                  <a:lnTo>
                    <a:pt x="232" y="121"/>
                  </a:lnTo>
                  <a:lnTo>
                    <a:pt x="233" y="123"/>
                  </a:lnTo>
                  <a:lnTo>
                    <a:pt x="233" y="125"/>
                  </a:lnTo>
                  <a:lnTo>
                    <a:pt x="232" y="125"/>
                  </a:lnTo>
                  <a:lnTo>
                    <a:pt x="231" y="126"/>
                  </a:lnTo>
                  <a:lnTo>
                    <a:pt x="229" y="126"/>
                  </a:lnTo>
                  <a:lnTo>
                    <a:pt x="229" y="127"/>
                  </a:lnTo>
                  <a:lnTo>
                    <a:pt x="228" y="127"/>
                  </a:lnTo>
                  <a:lnTo>
                    <a:pt x="227" y="129"/>
                  </a:lnTo>
                  <a:lnTo>
                    <a:pt x="225" y="129"/>
                  </a:lnTo>
                  <a:lnTo>
                    <a:pt x="224" y="129"/>
                  </a:lnTo>
                  <a:lnTo>
                    <a:pt x="223" y="129"/>
                  </a:lnTo>
                  <a:lnTo>
                    <a:pt x="221" y="127"/>
                  </a:lnTo>
                  <a:lnTo>
                    <a:pt x="221" y="126"/>
                  </a:lnTo>
                  <a:lnTo>
                    <a:pt x="220" y="126"/>
                  </a:lnTo>
                  <a:lnTo>
                    <a:pt x="220" y="125"/>
                  </a:lnTo>
                  <a:lnTo>
                    <a:pt x="219" y="123"/>
                  </a:lnTo>
                  <a:lnTo>
                    <a:pt x="216" y="123"/>
                  </a:lnTo>
                  <a:lnTo>
                    <a:pt x="215" y="125"/>
                  </a:lnTo>
                  <a:lnTo>
                    <a:pt x="212" y="129"/>
                  </a:lnTo>
                  <a:lnTo>
                    <a:pt x="211" y="129"/>
                  </a:lnTo>
                  <a:lnTo>
                    <a:pt x="210" y="129"/>
                  </a:lnTo>
                  <a:lnTo>
                    <a:pt x="201" y="136"/>
                  </a:lnTo>
                  <a:lnTo>
                    <a:pt x="201" y="139"/>
                  </a:lnTo>
                  <a:lnTo>
                    <a:pt x="202" y="140"/>
                  </a:lnTo>
                  <a:lnTo>
                    <a:pt x="202" y="143"/>
                  </a:lnTo>
                  <a:lnTo>
                    <a:pt x="202" y="144"/>
                  </a:lnTo>
                  <a:lnTo>
                    <a:pt x="202" y="147"/>
                  </a:lnTo>
                  <a:lnTo>
                    <a:pt x="202" y="149"/>
                  </a:lnTo>
                  <a:lnTo>
                    <a:pt x="201" y="152"/>
                  </a:lnTo>
                  <a:lnTo>
                    <a:pt x="199" y="153"/>
                  </a:lnTo>
                  <a:lnTo>
                    <a:pt x="198" y="153"/>
                  </a:lnTo>
                  <a:lnTo>
                    <a:pt x="197" y="153"/>
                  </a:lnTo>
                  <a:lnTo>
                    <a:pt x="195" y="152"/>
                  </a:lnTo>
                  <a:lnTo>
                    <a:pt x="195" y="151"/>
                  </a:lnTo>
                  <a:lnTo>
                    <a:pt x="194" y="148"/>
                  </a:lnTo>
                  <a:lnTo>
                    <a:pt x="194" y="147"/>
                  </a:lnTo>
                  <a:lnTo>
                    <a:pt x="193" y="144"/>
                  </a:lnTo>
                  <a:lnTo>
                    <a:pt x="193" y="142"/>
                  </a:lnTo>
                  <a:lnTo>
                    <a:pt x="193" y="139"/>
                  </a:lnTo>
                  <a:lnTo>
                    <a:pt x="191" y="138"/>
                  </a:lnTo>
                  <a:lnTo>
                    <a:pt x="191" y="135"/>
                  </a:lnTo>
                  <a:lnTo>
                    <a:pt x="191" y="133"/>
                  </a:lnTo>
                  <a:lnTo>
                    <a:pt x="191" y="130"/>
                  </a:lnTo>
                  <a:lnTo>
                    <a:pt x="191" y="127"/>
                  </a:lnTo>
                  <a:lnTo>
                    <a:pt x="190" y="125"/>
                  </a:lnTo>
                  <a:lnTo>
                    <a:pt x="189" y="123"/>
                  </a:lnTo>
                  <a:lnTo>
                    <a:pt x="188" y="121"/>
                  </a:lnTo>
                  <a:lnTo>
                    <a:pt x="186" y="120"/>
                  </a:lnTo>
                  <a:lnTo>
                    <a:pt x="186" y="118"/>
                  </a:lnTo>
                  <a:lnTo>
                    <a:pt x="186" y="117"/>
                  </a:lnTo>
                  <a:lnTo>
                    <a:pt x="186" y="116"/>
                  </a:lnTo>
                  <a:lnTo>
                    <a:pt x="185" y="114"/>
                  </a:lnTo>
                  <a:lnTo>
                    <a:pt x="184" y="114"/>
                  </a:lnTo>
                  <a:lnTo>
                    <a:pt x="182" y="114"/>
                  </a:lnTo>
                  <a:lnTo>
                    <a:pt x="182" y="113"/>
                  </a:lnTo>
                  <a:lnTo>
                    <a:pt x="181" y="113"/>
                  </a:lnTo>
                  <a:lnTo>
                    <a:pt x="181" y="114"/>
                  </a:lnTo>
                  <a:lnTo>
                    <a:pt x="180" y="116"/>
                  </a:lnTo>
                  <a:lnTo>
                    <a:pt x="178" y="116"/>
                  </a:lnTo>
                  <a:lnTo>
                    <a:pt x="178" y="117"/>
                  </a:lnTo>
                  <a:lnTo>
                    <a:pt x="177" y="118"/>
                  </a:lnTo>
                  <a:lnTo>
                    <a:pt x="176" y="120"/>
                  </a:lnTo>
                  <a:lnTo>
                    <a:pt x="175" y="120"/>
                  </a:lnTo>
                  <a:lnTo>
                    <a:pt x="172" y="118"/>
                  </a:lnTo>
                  <a:lnTo>
                    <a:pt x="171" y="117"/>
                  </a:lnTo>
                  <a:lnTo>
                    <a:pt x="169" y="116"/>
                  </a:lnTo>
                  <a:lnTo>
                    <a:pt x="167" y="113"/>
                  </a:lnTo>
                  <a:lnTo>
                    <a:pt x="165" y="110"/>
                  </a:lnTo>
                  <a:lnTo>
                    <a:pt x="164" y="109"/>
                  </a:lnTo>
                  <a:lnTo>
                    <a:pt x="163" y="106"/>
                  </a:lnTo>
                  <a:lnTo>
                    <a:pt x="161" y="105"/>
                  </a:lnTo>
                  <a:lnTo>
                    <a:pt x="160" y="104"/>
                  </a:lnTo>
                  <a:lnTo>
                    <a:pt x="160" y="103"/>
                  </a:lnTo>
                  <a:lnTo>
                    <a:pt x="159" y="101"/>
                  </a:lnTo>
                  <a:lnTo>
                    <a:pt x="158" y="100"/>
                  </a:lnTo>
                  <a:lnTo>
                    <a:pt x="156" y="99"/>
                  </a:lnTo>
                  <a:lnTo>
                    <a:pt x="155" y="99"/>
                  </a:lnTo>
                  <a:lnTo>
                    <a:pt x="152" y="99"/>
                  </a:lnTo>
                  <a:lnTo>
                    <a:pt x="151" y="97"/>
                  </a:lnTo>
                  <a:lnTo>
                    <a:pt x="150" y="97"/>
                  </a:lnTo>
                  <a:lnTo>
                    <a:pt x="147" y="97"/>
                  </a:lnTo>
                  <a:lnTo>
                    <a:pt x="146" y="99"/>
                  </a:lnTo>
                  <a:lnTo>
                    <a:pt x="146" y="100"/>
                  </a:lnTo>
                  <a:lnTo>
                    <a:pt x="145" y="100"/>
                  </a:lnTo>
                  <a:lnTo>
                    <a:pt x="145" y="101"/>
                  </a:lnTo>
                  <a:lnTo>
                    <a:pt x="143" y="103"/>
                  </a:lnTo>
                  <a:lnTo>
                    <a:pt x="143" y="104"/>
                  </a:lnTo>
                  <a:lnTo>
                    <a:pt x="143" y="105"/>
                  </a:lnTo>
                  <a:lnTo>
                    <a:pt x="143" y="106"/>
                  </a:lnTo>
                  <a:lnTo>
                    <a:pt x="143" y="108"/>
                  </a:lnTo>
                  <a:lnTo>
                    <a:pt x="143" y="109"/>
                  </a:lnTo>
                  <a:lnTo>
                    <a:pt x="145" y="110"/>
                  </a:lnTo>
                  <a:lnTo>
                    <a:pt x="145" y="112"/>
                  </a:lnTo>
                  <a:lnTo>
                    <a:pt x="145" y="113"/>
                  </a:lnTo>
                  <a:lnTo>
                    <a:pt x="145" y="114"/>
                  </a:lnTo>
                  <a:lnTo>
                    <a:pt x="145" y="116"/>
                  </a:lnTo>
                  <a:lnTo>
                    <a:pt x="146" y="117"/>
                  </a:lnTo>
                  <a:lnTo>
                    <a:pt x="159" y="129"/>
                  </a:lnTo>
                  <a:lnTo>
                    <a:pt x="158" y="130"/>
                  </a:lnTo>
                  <a:lnTo>
                    <a:pt x="156" y="130"/>
                  </a:lnTo>
                  <a:lnTo>
                    <a:pt x="155" y="130"/>
                  </a:lnTo>
                  <a:lnTo>
                    <a:pt x="150" y="142"/>
                  </a:lnTo>
                  <a:lnTo>
                    <a:pt x="151" y="131"/>
                  </a:lnTo>
                  <a:lnTo>
                    <a:pt x="148" y="129"/>
                  </a:lnTo>
                  <a:lnTo>
                    <a:pt x="147" y="125"/>
                  </a:lnTo>
                  <a:lnTo>
                    <a:pt x="145" y="121"/>
                  </a:lnTo>
                  <a:lnTo>
                    <a:pt x="142" y="117"/>
                  </a:lnTo>
                  <a:lnTo>
                    <a:pt x="139" y="113"/>
                  </a:lnTo>
                  <a:lnTo>
                    <a:pt x="137" y="110"/>
                  </a:lnTo>
                  <a:lnTo>
                    <a:pt x="134" y="106"/>
                  </a:lnTo>
                  <a:lnTo>
                    <a:pt x="130" y="104"/>
                  </a:lnTo>
                  <a:lnTo>
                    <a:pt x="129" y="99"/>
                  </a:lnTo>
                  <a:lnTo>
                    <a:pt x="124" y="97"/>
                  </a:lnTo>
                  <a:lnTo>
                    <a:pt x="122" y="97"/>
                  </a:lnTo>
                  <a:lnTo>
                    <a:pt x="121" y="97"/>
                  </a:lnTo>
                  <a:lnTo>
                    <a:pt x="120" y="97"/>
                  </a:lnTo>
                  <a:lnTo>
                    <a:pt x="119" y="99"/>
                  </a:lnTo>
                  <a:lnTo>
                    <a:pt x="117" y="99"/>
                  </a:lnTo>
                  <a:lnTo>
                    <a:pt x="116" y="97"/>
                  </a:lnTo>
                  <a:lnTo>
                    <a:pt x="115" y="97"/>
                  </a:lnTo>
                  <a:lnTo>
                    <a:pt x="113" y="96"/>
                  </a:lnTo>
                  <a:lnTo>
                    <a:pt x="112" y="95"/>
                  </a:lnTo>
                  <a:lnTo>
                    <a:pt x="111" y="95"/>
                  </a:lnTo>
                  <a:lnTo>
                    <a:pt x="105" y="95"/>
                  </a:lnTo>
                  <a:lnTo>
                    <a:pt x="104" y="96"/>
                  </a:lnTo>
                  <a:lnTo>
                    <a:pt x="104" y="97"/>
                  </a:lnTo>
                  <a:lnTo>
                    <a:pt x="103" y="97"/>
                  </a:lnTo>
                  <a:lnTo>
                    <a:pt x="103" y="99"/>
                  </a:lnTo>
                  <a:lnTo>
                    <a:pt x="102" y="99"/>
                  </a:lnTo>
                  <a:lnTo>
                    <a:pt x="90" y="108"/>
                  </a:lnTo>
                  <a:lnTo>
                    <a:pt x="89" y="108"/>
                  </a:lnTo>
                  <a:lnTo>
                    <a:pt x="87" y="108"/>
                  </a:lnTo>
                  <a:lnTo>
                    <a:pt x="73" y="108"/>
                  </a:lnTo>
                  <a:lnTo>
                    <a:pt x="63" y="131"/>
                  </a:lnTo>
                  <a:lnTo>
                    <a:pt x="47" y="140"/>
                  </a:lnTo>
                  <a:lnTo>
                    <a:pt x="40" y="136"/>
                  </a:lnTo>
                  <a:lnTo>
                    <a:pt x="36" y="138"/>
                  </a:lnTo>
                  <a:lnTo>
                    <a:pt x="34" y="139"/>
                  </a:lnTo>
                  <a:lnTo>
                    <a:pt x="31" y="140"/>
                  </a:lnTo>
                  <a:lnTo>
                    <a:pt x="29" y="142"/>
                  </a:lnTo>
                  <a:lnTo>
                    <a:pt x="25" y="143"/>
                  </a:lnTo>
                  <a:lnTo>
                    <a:pt x="22" y="144"/>
                  </a:lnTo>
                  <a:lnTo>
                    <a:pt x="20" y="144"/>
                  </a:lnTo>
                  <a:lnTo>
                    <a:pt x="16" y="144"/>
                  </a:lnTo>
                  <a:lnTo>
                    <a:pt x="14" y="143"/>
                  </a:lnTo>
                  <a:lnTo>
                    <a:pt x="12" y="142"/>
                  </a:lnTo>
                  <a:lnTo>
                    <a:pt x="10" y="140"/>
                  </a:lnTo>
                  <a:lnTo>
                    <a:pt x="9" y="139"/>
                  </a:lnTo>
                  <a:lnTo>
                    <a:pt x="7" y="138"/>
                  </a:lnTo>
                  <a:lnTo>
                    <a:pt x="5" y="136"/>
                  </a:lnTo>
                  <a:lnTo>
                    <a:pt x="3" y="136"/>
                  </a:lnTo>
                  <a:lnTo>
                    <a:pt x="0" y="136"/>
                  </a:lnTo>
                  <a:lnTo>
                    <a:pt x="1" y="130"/>
                  </a:lnTo>
                  <a:lnTo>
                    <a:pt x="3" y="130"/>
                  </a:lnTo>
                  <a:lnTo>
                    <a:pt x="4" y="129"/>
                  </a:lnTo>
                  <a:lnTo>
                    <a:pt x="5" y="129"/>
                  </a:lnTo>
                  <a:lnTo>
                    <a:pt x="7" y="127"/>
                  </a:lnTo>
                  <a:lnTo>
                    <a:pt x="7" y="126"/>
                  </a:lnTo>
                  <a:lnTo>
                    <a:pt x="8" y="126"/>
                  </a:lnTo>
                  <a:lnTo>
                    <a:pt x="8" y="125"/>
                  </a:lnTo>
                  <a:lnTo>
                    <a:pt x="9" y="123"/>
                  </a:lnTo>
                  <a:lnTo>
                    <a:pt x="9" y="122"/>
                  </a:lnTo>
                  <a:lnTo>
                    <a:pt x="8" y="121"/>
                  </a:lnTo>
                  <a:lnTo>
                    <a:pt x="7" y="121"/>
                  </a:lnTo>
                  <a:lnTo>
                    <a:pt x="5" y="120"/>
                  </a:lnTo>
                  <a:lnTo>
                    <a:pt x="4" y="120"/>
                  </a:lnTo>
                  <a:lnTo>
                    <a:pt x="4" y="118"/>
                  </a:lnTo>
                  <a:lnTo>
                    <a:pt x="8" y="110"/>
                  </a:lnTo>
                  <a:lnTo>
                    <a:pt x="8" y="109"/>
                  </a:lnTo>
                  <a:lnTo>
                    <a:pt x="8" y="108"/>
                  </a:lnTo>
                  <a:lnTo>
                    <a:pt x="8" y="106"/>
                  </a:lnTo>
                  <a:lnTo>
                    <a:pt x="8" y="105"/>
                  </a:lnTo>
                  <a:lnTo>
                    <a:pt x="8" y="104"/>
                  </a:lnTo>
                  <a:lnTo>
                    <a:pt x="8" y="103"/>
                  </a:lnTo>
                  <a:lnTo>
                    <a:pt x="9" y="101"/>
                  </a:lnTo>
                  <a:lnTo>
                    <a:pt x="13" y="101"/>
                  </a:lnTo>
                  <a:lnTo>
                    <a:pt x="17" y="101"/>
                  </a:lnTo>
                  <a:lnTo>
                    <a:pt x="22" y="103"/>
                  </a:lnTo>
                  <a:lnTo>
                    <a:pt x="26" y="104"/>
                  </a:lnTo>
                  <a:lnTo>
                    <a:pt x="30" y="105"/>
                  </a:lnTo>
                  <a:lnTo>
                    <a:pt x="34" y="105"/>
                  </a:lnTo>
                  <a:lnTo>
                    <a:pt x="38" y="104"/>
                  </a:lnTo>
                  <a:lnTo>
                    <a:pt x="42" y="101"/>
                  </a:lnTo>
                  <a:lnTo>
                    <a:pt x="43" y="100"/>
                  </a:lnTo>
                  <a:lnTo>
                    <a:pt x="43" y="99"/>
                  </a:lnTo>
                  <a:lnTo>
                    <a:pt x="44" y="99"/>
                  </a:lnTo>
                  <a:lnTo>
                    <a:pt x="44" y="97"/>
                  </a:lnTo>
                  <a:lnTo>
                    <a:pt x="44" y="96"/>
                  </a:lnTo>
                  <a:lnTo>
                    <a:pt x="46" y="96"/>
                  </a:lnTo>
                  <a:lnTo>
                    <a:pt x="46" y="95"/>
                  </a:lnTo>
                  <a:lnTo>
                    <a:pt x="47" y="95"/>
                  </a:lnTo>
                  <a:lnTo>
                    <a:pt x="48" y="93"/>
                  </a:lnTo>
                  <a:lnTo>
                    <a:pt x="49" y="92"/>
                  </a:lnTo>
                  <a:lnTo>
                    <a:pt x="52" y="91"/>
                  </a:lnTo>
                  <a:lnTo>
                    <a:pt x="52" y="88"/>
                  </a:lnTo>
                  <a:lnTo>
                    <a:pt x="53" y="87"/>
                  </a:lnTo>
                  <a:lnTo>
                    <a:pt x="53" y="84"/>
                  </a:lnTo>
                  <a:lnTo>
                    <a:pt x="53" y="82"/>
                  </a:lnTo>
                  <a:lnTo>
                    <a:pt x="53" y="79"/>
                  </a:lnTo>
                  <a:lnTo>
                    <a:pt x="53" y="78"/>
                  </a:lnTo>
                  <a:lnTo>
                    <a:pt x="52" y="75"/>
                  </a:lnTo>
                  <a:lnTo>
                    <a:pt x="51" y="73"/>
                  </a:lnTo>
                  <a:lnTo>
                    <a:pt x="51" y="71"/>
                  </a:lnTo>
                  <a:lnTo>
                    <a:pt x="49" y="69"/>
                  </a:lnTo>
                  <a:lnTo>
                    <a:pt x="48" y="67"/>
                  </a:lnTo>
                  <a:lnTo>
                    <a:pt x="47" y="66"/>
                  </a:lnTo>
                  <a:lnTo>
                    <a:pt x="44" y="65"/>
                  </a:lnTo>
                  <a:lnTo>
                    <a:pt x="46" y="64"/>
                  </a:lnTo>
                  <a:lnTo>
                    <a:pt x="44" y="64"/>
                  </a:lnTo>
                  <a:lnTo>
                    <a:pt x="46" y="62"/>
                  </a:lnTo>
                  <a:lnTo>
                    <a:pt x="47" y="62"/>
                  </a:lnTo>
                  <a:lnTo>
                    <a:pt x="48" y="62"/>
                  </a:lnTo>
                  <a:lnTo>
                    <a:pt x="51" y="62"/>
                  </a:lnTo>
                  <a:lnTo>
                    <a:pt x="52" y="62"/>
                  </a:lnTo>
                  <a:lnTo>
                    <a:pt x="53" y="61"/>
                  </a:lnTo>
                  <a:lnTo>
                    <a:pt x="55" y="61"/>
                  </a:lnTo>
                  <a:lnTo>
                    <a:pt x="57" y="61"/>
                  </a:lnTo>
                  <a:lnTo>
                    <a:pt x="61" y="61"/>
                  </a:lnTo>
                  <a:lnTo>
                    <a:pt x="65" y="61"/>
                  </a:lnTo>
                  <a:lnTo>
                    <a:pt x="69" y="60"/>
                  </a:lnTo>
                  <a:lnTo>
                    <a:pt x="72" y="58"/>
                  </a:lnTo>
                  <a:lnTo>
                    <a:pt x="76" y="56"/>
                  </a:lnTo>
                  <a:lnTo>
                    <a:pt x="78" y="54"/>
                  </a:lnTo>
                  <a:lnTo>
                    <a:pt x="82" y="53"/>
                  </a:lnTo>
                  <a:lnTo>
                    <a:pt x="86" y="52"/>
                  </a:lnTo>
                  <a:lnTo>
                    <a:pt x="87" y="52"/>
                  </a:lnTo>
                  <a:lnTo>
                    <a:pt x="89" y="50"/>
                  </a:lnTo>
                  <a:lnTo>
                    <a:pt x="90" y="50"/>
                  </a:lnTo>
                  <a:lnTo>
                    <a:pt x="91" y="49"/>
                  </a:lnTo>
                  <a:lnTo>
                    <a:pt x="92" y="48"/>
                  </a:lnTo>
                  <a:lnTo>
                    <a:pt x="92" y="47"/>
                  </a:lnTo>
                  <a:lnTo>
                    <a:pt x="92" y="45"/>
                  </a:lnTo>
                  <a:lnTo>
                    <a:pt x="92" y="44"/>
                  </a:lnTo>
                  <a:lnTo>
                    <a:pt x="91" y="43"/>
                  </a:lnTo>
                  <a:lnTo>
                    <a:pt x="91" y="41"/>
                  </a:lnTo>
                  <a:lnTo>
                    <a:pt x="92" y="40"/>
                  </a:lnTo>
                  <a:lnTo>
                    <a:pt x="94" y="39"/>
                  </a:lnTo>
                  <a:lnTo>
                    <a:pt x="95" y="39"/>
                  </a:lnTo>
                  <a:lnTo>
                    <a:pt x="96" y="39"/>
                  </a:lnTo>
                  <a:lnTo>
                    <a:pt x="98" y="39"/>
                  </a:lnTo>
                  <a:lnTo>
                    <a:pt x="112" y="27"/>
                  </a:lnTo>
                  <a:lnTo>
                    <a:pt x="113" y="27"/>
                  </a:lnTo>
                  <a:lnTo>
                    <a:pt x="115" y="28"/>
                  </a:lnTo>
                  <a:lnTo>
                    <a:pt x="116" y="28"/>
                  </a:lnTo>
                  <a:lnTo>
                    <a:pt x="117" y="28"/>
                  </a:lnTo>
                  <a:lnTo>
                    <a:pt x="117" y="30"/>
                  </a:lnTo>
                  <a:lnTo>
                    <a:pt x="119" y="30"/>
                  </a:lnTo>
                  <a:lnTo>
                    <a:pt x="120" y="30"/>
                  </a:lnTo>
                  <a:lnTo>
                    <a:pt x="122" y="11"/>
                  </a:lnTo>
                  <a:lnTo>
                    <a:pt x="124" y="11"/>
                  </a:lnTo>
                  <a:lnTo>
                    <a:pt x="125" y="11"/>
                  </a:lnTo>
                  <a:lnTo>
                    <a:pt x="126" y="13"/>
                  </a:lnTo>
                  <a:lnTo>
                    <a:pt x="128" y="13"/>
                  </a:lnTo>
                  <a:lnTo>
                    <a:pt x="128" y="14"/>
                  </a:lnTo>
                  <a:lnTo>
                    <a:pt x="129" y="14"/>
                  </a:lnTo>
                  <a:lnTo>
                    <a:pt x="130" y="14"/>
                  </a:lnTo>
                  <a:lnTo>
                    <a:pt x="130" y="15"/>
                  </a:lnTo>
                  <a:lnTo>
                    <a:pt x="133" y="22"/>
                  </a:lnTo>
                  <a:lnTo>
                    <a:pt x="167" y="34"/>
                  </a:lnTo>
                  <a:lnTo>
                    <a:pt x="175" y="28"/>
                  </a:lnTo>
                  <a:lnTo>
                    <a:pt x="178" y="28"/>
                  </a:lnTo>
                  <a:lnTo>
                    <a:pt x="182" y="27"/>
                  </a:lnTo>
                  <a:lnTo>
                    <a:pt x="185" y="27"/>
                  </a:lnTo>
                  <a:lnTo>
                    <a:pt x="189" y="26"/>
                  </a:lnTo>
                  <a:lnTo>
                    <a:pt x="191" y="24"/>
                  </a:lnTo>
                  <a:lnTo>
                    <a:pt x="195" y="22"/>
                  </a:lnTo>
                  <a:lnTo>
                    <a:pt x="198" y="21"/>
                  </a:lnTo>
                  <a:lnTo>
                    <a:pt x="201" y="17"/>
                  </a:lnTo>
                  <a:lnTo>
                    <a:pt x="201" y="15"/>
                  </a:lnTo>
                  <a:lnTo>
                    <a:pt x="201" y="14"/>
                  </a:lnTo>
                  <a:lnTo>
                    <a:pt x="201" y="11"/>
                  </a:lnTo>
                  <a:lnTo>
                    <a:pt x="201" y="10"/>
                  </a:lnTo>
                  <a:lnTo>
                    <a:pt x="201" y="9"/>
                  </a:lnTo>
                  <a:lnTo>
                    <a:pt x="202" y="7"/>
                  </a:lnTo>
                  <a:lnTo>
                    <a:pt x="202" y="6"/>
                  </a:lnTo>
                  <a:lnTo>
                    <a:pt x="204" y="5"/>
                  </a:lnTo>
                  <a:lnTo>
                    <a:pt x="208" y="5"/>
                  </a:lnTo>
                  <a:lnTo>
                    <a:pt x="212" y="6"/>
                  </a:lnTo>
                  <a:lnTo>
                    <a:pt x="214" y="6"/>
                  </a:lnTo>
                  <a:lnTo>
                    <a:pt x="214" y="5"/>
                  </a:lnTo>
                  <a:lnTo>
                    <a:pt x="215" y="5"/>
                  </a:lnTo>
                  <a:lnTo>
                    <a:pt x="215" y="4"/>
                  </a:lnTo>
                  <a:lnTo>
                    <a:pt x="216" y="2"/>
                  </a:lnTo>
                  <a:lnTo>
                    <a:pt x="216" y="1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79" name="Freeform 44"/>
            <p:cNvSpPr>
              <a:spLocks/>
            </p:cNvSpPr>
            <p:nvPr/>
          </p:nvSpPr>
          <p:spPr bwMode="auto">
            <a:xfrm>
              <a:off x="3838" y="1446"/>
              <a:ext cx="24" cy="30"/>
            </a:xfrm>
            <a:custGeom>
              <a:avLst/>
              <a:gdLst>
                <a:gd name="T0" fmla="*/ 6 w 29"/>
                <a:gd name="T1" fmla="*/ 0 h 38"/>
                <a:gd name="T2" fmla="*/ 6 w 29"/>
                <a:gd name="T3" fmla="*/ 0 h 38"/>
                <a:gd name="T4" fmla="*/ 6 w 29"/>
                <a:gd name="T5" fmla="*/ 0 h 38"/>
                <a:gd name="T6" fmla="*/ 7 w 29"/>
                <a:gd name="T7" fmla="*/ 1 h 38"/>
                <a:gd name="T8" fmla="*/ 7 w 29"/>
                <a:gd name="T9" fmla="*/ 1 h 38"/>
                <a:gd name="T10" fmla="*/ 8 w 29"/>
                <a:gd name="T11" fmla="*/ 2 h 38"/>
                <a:gd name="T12" fmla="*/ 8 w 29"/>
                <a:gd name="T13" fmla="*/ 2 h 38"/>
                <a:gd name="T14" fmla="*/ 9 w 29"/>
                <a:gd name="T15" fmla="*/ 2 h 38"/>
                <a:gd name="T16" fmla="*/ 11 w 29"/>
                <a:gd name="T17" fmla="*/ 6 h 38"/>
                <a:gd name="T18" fmla="*/ 12 w 29"/>
                <a:gd name="T19" fmla="*/ 6 h 38"/>
                <a:gd name="T20" fmla="*/ 15 w 29"/>
                <a:gd name="T21" fmla="*/ 6 h 38"/>
                <a:gd name="T22" fmla="*/ 16 w 29"/>
                <a:gd name="T23" fmla="*/ 8 h 38"/>
                <a:gd name="T24" fmla="*/ 17 w 29"/>
                <a:gd name="T25" fmla="*/ 10 h 38"/>
                <a:gd name="T26" fmla="*/ 13 w 29"/>
                <a:gd name="T27" fmla="*/ 14 h 38"/>
                <a:gd name="T28" fmla="*/ 11 w 29"/>
                <a:gd name="T29" fmla="*/ 14 h 38"/>
                <a:gd name="T30" fmla="*/ 8 w 29"/>
                <a:gd name="T31" fmla="*/ 15 h 38"/>
                <a:gd name="T32" fmla="*/ 6 w 29"/>
                <a:gd name="T33" fmla="*/ 17 h 38"/>
                <a:gd name="T34" fmla="*/ 5 w 29"/>
                <a:gd name="T35" fmla="*/ 18 h 38"/>
                <a:gd name="T36" fmla="*/ 4 w 29"/>
                <a:gd name="T37" fmla="*/ 18 h 38"/>
                <a:gd name="T38" fmla="*/ 2 w 29"/>
                <a:gd name="T39" fmla="*/ 18 h 38"/>
                <a:gd name="T40" fmla="*/ 2 w 29"/>
                <a:gd name="T41" fmla="*/ 19 h 38"/>
                <a:gd name="T42" fmla="*/ 1 w 29"/>
                <a:gd name="T43" fmla="*/ 18 h 38"/>
                <a:gd name="T44" fmla="*/ 0 w 29"/>
                <a:gd name="T45" fmla="*/ 17 h 38"/>
                <a:gd name="T46" fmla="*/ 0 w 29"/>
                <a:gd name="T47" fmla="*/ 15 h 38"/>
                <a:gd name="T48" fmla="*/ 0 w 29"/>
                <a:gd name="T49" fmla="*/ 13 h 38"/>
                <a:gd name="T50" fmla="*/ 1 w 29"/>
                <a:gd name="T51" fmla="*/ 12 h 38"/>
                <a:gd name="T52" fmla="*/ 2 w 29"/>
                <a:gd name="T53" fmla="*/ 10 h 38"/>
                <a:gd name="T54" fmla="*/ 2 w 29"/>
                <a:gd name="T55" fmla="*/ 10 h 38"/>
                <a:gd name="T56" fmla="*/ 2 w 29"/>
                <a:gd name="T57" fmla="*/ 9 h 38"/>
                <a:gd name="T58" fmla="*/ 2 w 29"/>
                <a:gd name="T59" fmla="*/ 8 h 38"/>
                <a:gd name="T60" fmla="*/ 2 w 29"/>
                <a:gd name="T61" fmla="*/ 6 h 38"/>
                <a:gd name="T62" fmla="*/ 2 w 29"/>
                <a:gd name="T63" fmla="*/ 5 h 38"/>
                <a:gd name="T64" fmla="*/ 2 w 29"/>
                <a:gd name="T65" fmla="*/ 2 h 38"/>
                <a:gd name="T66" fmla="*/ 2 w 29"/>
                <a:gd name="T67" fmla="*/ 2 h 3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9"/>
                <a:gd name="T103" fmla="*/ 0 h 38"/>
                <a:gd name="T104" fmla="*/ 29 w 29"/>
                <a:gd name="T105" fmla="*/ 38 h 3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9" h="38">
                  <a:moveTo>
                    <a:pt x="10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6" y="5"/>
                  </a:lnTo>
                  <a:lnTo>
                    <a:pt x="18" y="7"/>
                  </a:lnTo>
                  <a:lnTo>
                    <a:pt x="19" y="11"/>
                  </a:lnTo>
                  <a:lnTo>
                    <a:pt x="20" y="12"/>
                  </a:lnTo>
                  <a:lnTo>
                    <a:pt x="22" y="12"/>
                  </a:lnTo>
                  <a:lnTo>
                    <a:pt x="23" y="13"/>
                  </a:lnTo>
                  <a:lnTo>
                    <a:pt x="26" y="13"/>
                  </a:lnTo>
                  <a:lnTo>
                    <a:pt x="27" y="14"/>
                  </a:lnTo>
                  <a:lnTo>
                    <a:pt x="28" y="16"/>
                  </a:lnTo>
                  <a:lnTo>
                    <a:pt x="28" y="17"/>
                  </a:lnTo>
                  <a:lnTo>
                    <a:pt x="29" y="20"/>
                  </a:lnTo>
                  <a:lnTo>
                    <a:pt x="27" y="24"/>
                  </a:lnTo>
                  <a:lnTo>
                    <a:pt x="23" y="29"/>
                  </a:lnTo>
                  <a:lnTo>
                    <a:pt x="20" y="29"/>
                  </a:lnTo>
                  <a:lnTo>
                    <a:pt x="19" y="29"/>
                  </a:lnTo>
                  <a:lnTo>
                    <a:pt x="16" y="30"/>
                  </a:lnTo>
                  <a:lnTo>
                    <a:pt x="15" y="30"/>
                  </a:lnTo>
                  <a:lnTo>
                    <a:pt x="14" y="31"/>
                  </a:lnTo>
                  <a:lnTo>
                    <a:pt x="11" y="33"/>
                  </a:lnTo>
                  <a:lnTo>
                    <a:pt x="10" y="34"/>
                  </a:lnTo>
                  <a:lnTo>
                    <a:pt x="9" y="37"/>
                  </a:lnTo>
                  <a:lnTo>
                    <a:pt x="7" y="37"/>
                  </a:lnTo>
                  <a:lnTo>
                    <a:pt x="6" y="37"/>
                  </a:lnTo>
                  <a:lnTo>
                    <a:pt x="5" y="37"/>
                  </a:lnTo>
                  <a:lnTo>
                    <a:pt x="5" y="38"/>
                  </a:lnTo>
                  <a:lnTo>
                    <a:pt x="3" y="38"/>
                  </a:lnTo>
                  <a:lnTo>
                    <a:pt x="2" y="38"/>
                  </a:lnTo>
                  <a:lnTo>
                    <a:pt x="1" y="37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2" y="21"/>
                  </a:lnTo>
                  <a:lnTo>
                    <a:pt x="2" y="20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2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80" name="Freeform 45"/>
            <p:cNvSpPr>
              <a:spLocks/>
            </p:cNvSpPr>
            <p:nvPr/>
          </p:nvSpPr>
          <p:spPr bwMode="auto">
            <a:xfrm>
              <a:off x="3598" y="1470"/>
              <a:ext cx="37" cy="25"/>
            </a:xfrm>
            <a:custGeom>
              <a:avLst/>
              <a:gdLst>
                <a:gd name="T0" fmla="*/ 19 w 46"/>
                <a:gd name="T1" fmla="*/ 2 h 31"/>
                <a:gd name="T2" fmla="*/ 19 w 46"/>
                <a:gd name="T3" fmla="*/ 2 h 31"/>
                <a:gd name="T4" fmla="*/ 19 w 46"/>
                <a:gd name="T5" fmla="*/ 2 h 31"/>
                <a:gd name="T6" fmla="*/ 19 w 46"/>
                <a:gd name="T7" fmla="*/ 2 h 31"/>
                <a:gd name="T8" fmla="*/ 19 w 46"/>
                <a:gd name="T9" fmla="*/ 2 h 31"/>
                <a:gd name="T10" fmla="*/ 19 w 46"/>
                <a:gd name="T11" fmla="*/ 5 h 31"/>
                <a:gd name="T12" fmla="*/ 22 w 46"/>
                <a:gd name="T13" fmla="*/ 6 h 31"/>
                <a:gd name="T14" fmla="*/ 23 w 46"/>
                <a:gd name="T15" fmla="*/ 8 h 31"/>
                <a:gd name="T16" fmla="*/ 24 w 46"/>
                <a:gd name="T17" fmla="*/ 10 h 31"/>
                <a:gd name="T18" fmla="*/ 11 w 46"/>
                <a:gd name="T19" fmla="*/ 13 h 31"/>
                <a:gd name="T20" fmla="*/ 11 w 46"/>
                <a:gd name="T21" fmla="*/ 13 h 31"/>
                <a:gd name="T22" fmla="*/ 11 w 46"/>
                <a:gd name="T23" fmla="*/ 14 h 31"/>
                <a:gd name="T24" fmla="*/ 10 w 46"/>
                <a:gd name="T25" fmla="*/ 15 h 31"/>
                <a:gd name="T26" fmla="*/ 9 w 46"/>
                <a:gd name="T27" fmla="*/ 15 h 31"/>
                <a:gd name="T28" fmla="*/ 9 w 46"/>
                <a:gd name="T29" fmla="*/ 16 h 31"/>
                <a:gd name="T30" fmla="*/ 8 w 46"/>
                <a:gd name="T31" fmla="*/ 16 h 31"/>
                <a:gd name="T32" fmla="*/ 8 w 46"/>
                <a:gd name="T33" fmla="*/ 16 h 31"/>
                <a:gd name="T34" fmla="*/ 6 w 46"/>
                <a:gd name="T35" fmla="*/ 16 h 31"/>
                <a:gd name="T36" fmla="*/ 6 w 46"/>
                <a:gd name="T37" fmla="*/ 15 h 31"/>
                <a:gd name="T38" fmla="*/ 6 w 46"/>
                <a:gd name="T39" fmla="*/ 15 h 31"/>
                <a:gd name="T40" fmla="*/ 5 w 46"/>
                <a:gd name="T41" fmla="*/ 13 h 31"/>
                <a:gd name="T42" fmla="*/ 4 w 46"/>
                <a:gd name="T43" fmla="*/ 12 h 31"/>
                <a:gd name="T44" fmla="*/ 4 w 46"/>
                <a:gd name="T45" fmla="*/ 11 h 31"/>
                <a:gd name="T46" fmla="*/ 5 w 46"/>
                <a:gd name="T47" fmla="*/ 10 h 31"/>
                <a:gd name="T48" fmla="*/ 5 w 46"/>
                <a:gd name="T49" fmla="*/ 10 h 31"/>
                <a:gd name="T50" fmla="*/ 5 w 46"/>
                <a:gd name="T51" fmla="*/ 10 h 31"/>
                <a:gd name="T52" fmla="*/ 1 w 46"/>
                <a:gd name="T53" fmla="*/ 6 h 31"/>
                <a:gd name="T54" fmla="*/ 1 w 46"/>
                <a:gd name="T55" fmla="*/ 6 h 31"/>
                <a:gd name="T56" fmla="*/ 1 w 46"/>
                <a:gd name="T57" fmla="*/ 6 h 31"/>
                <a:gd name="T58" fmla="*/ 0 w 46"/>
                <a:gd name="T59" fmla="*/ 6 h 31"/>
                <a:gd name="T60" fmla="*/ 0 w 46"/>
                <a:gd name="T61" fmla="*/ 6 h 31"/>
                <a:gd name="T62" fmla="*/ 0 w 46"/>
                <a:gd name="T63" fmla="*/ 5 h 31"/>
                <a:gd name="T64" fmla="*/ 0 w 46"/>
                <a:gd name="T65" fmla="*/ 4 h 31"/>
                <a:gd name="T66" fmla="*/ 0 w 46"/>
                <a:gd name="T67" fmla="*/ 2 h 31"/>
                <a:gd name="T68" fmla="*/ 11 w 46"/>
                <a:gd name="T69" fmla="*/ 0 h 3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"/>
                <a:gd name="T106" fmla="*/ 0 h 31"/>
                <a:gd name="T107" fmla="*/ 46 w 46"/>
                <a:gd name="T108" fmla="*/ 31 h 3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" h="31">
                  <a:moveTo>
                    <a:pt x="22" y="0"/>
                  </a:moveTo>
                  <a:lnTo>
                    <a:pt x="35" y="3"/>
                  </a:lnTo>
                  <a:lnTo>
                    <a:pt x="35" y="4"/>
                  </a:lnTo>
                  <a:lnTo>
                    <a:pt x="37" y="4"/>
                  </a:lnTo>
                  <a:lnTo>
                    <a:pt x="37" y="7"/>
                  </a:lnTo>
                  <a:lnTo>
                    <a:pt x="37" y="9"/>
                  </a:lnTo>
                  <a:lnTo>
                    <a:pt x="38" y="10"/>
                  </a:lnTo>
                  <a:lnTo>
                    <a:pt x="41" y="13"/>
                  </a:lnTo>
                  <a:lnTo>
                    <a:pt x="42" y="14"/>
                  </a:lnTo>
                  <a:lnTo>
                    <a:pt x="43" y="16"/>
                  </a:lnTo>
                  <a:lnTo>
                    <a:pt x="44" y="17"/>
                  </a:lnTo>
                  <a:lnTo>
                    <a:pt x="46" y="18"/>
                  </a:lnTo>
                  <a:lnTo>
                    <a:pt x="46" y="25"/>
                  </a:lnTo>
                  <a:lnTo>
                    <a:pt x="22" y="25"/>
                  </a:lnTo>
                  <a:lnTo>
                    <a:pt x="21" y="25"/>
                  </a:lnTo>
                  <a:lnTo>
                    <a:pt x="21" y="26"/>
                  </a:lnTo>
                  <a:lnTo>
                    <a:pt x="20" y="27"/>
                  </a:lnTo>
                  <a:lnTo>
                    <a:pt x="20" y="29"/>
                  </a:lnTo>
                  <a:lnTo>
                    <a:pt x="18" y="30"/>
                  </a:lnTo>
                  <a:lnTo>
                    <a:pt x="17" y="31"/>
                  </a:lnTo>
                  <a:lnTo>
                    <a:pt x="16" y="31"/>
                  </a:lnTo>
                  <a:lnTo>
                    <a:pt x="15" y="31"/>
                  </a:lnTo>
                  <a:lnTo>
                    <a:pt x="13" y="31"/>
                  </a:lnTo>
                  <a:lnTo>
                    <a:pt x="12" y="30"/>
                  </a:lnTo>
                  <a:lnTo>
                    <a:pt x="11" y="29"/>
                  </a:lnTo>
                  <a:lnTo>
                    <a:pt x="11" y="27"/>
                  </a:lnTo>
                  <a:lnTo>
                    <a:pt x="9" y="26"/>
                  </a:lnTo>
                  <a:lnTo>
                    <a:pt x="9" y="25"/>
                  </a:lnTo>
                  <a:lnTo>
                    <a:pt x="8" y="24"/>
                  </a:lnTo>
                  <a:lnTo>
                    <a:pt x="8" y="22"/>
                  </a:lnTo>
                  <a:lnTo>
                    <a:pt x="8" y="21"/>
                  </a:lnTo>
                  <a:lnTo>
                    <a:pt x="9" y="20"/>
                  </a:lnTo>
                  <a:lnTo>
                    <a:pt x="9" y="18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  <p:sp>
          <p:nvSpPr>
            <p:cNvPr id="130081" name="Freeform 46"/>
            <p:cNvSpPr>
              <a:spLocks/>
            </p:cNvSpPr>
            <p:nvPr/>
          </p:nvSpPr>
          <p:spPr bwMode="auto">
            <a:xfrm>
              <a:off x="3787" y="1564"/>
              <a:ext cx="255" cy="319"/>
            </a:xfrm>
            <a:custGeom>
              <a:avLst/>
              <a:gdLst>
                <a:gd name="T0" fmla="*/ 88 w 313"/>
                <a:gd name="T1" fmla="*/ 0 h 392"/>
                <a:gd name="T2" fmla="*/ 89 w 313"/>
                <a:gd name="T3" fmla="*/ 1 h 392"/>
                <a:gd name="T4" fmla="*/ 94 w 313"/>
                <a:gd name="T5" fmla="*/ 12 h 392"/>
                <a:gd name="T6" fmla="*/ 96 w 313"/>
                <a:gd name="T7" fmla="*/ 13 h 392"/>
                <a:gd name="T8" fmla="*/ 98 w 313"/>
                <a:gd name="T9" fmla="*/ 19 h 392"/>
                <a:gd name="T10" fmla="*/ 99 w 313"/>
                <a:gd name="T11" fmla="*/ 20 h 392"/>
                <a:gd name="T12" fmla="*/ 109 w 313"/>
                <a:gd name="T13" fmla="*/ 22 h 392"/>
                <a:gd name="T14" fmla="*/ 123 w 313"/>
                <a:gd name="T15" fmla="*/ 30 h 392"/>
                <a:gd name="T16" fmla="*/ 142 w 313"/>
                <a:gd name="T17" fmla="*/ 28 h 392"/>
                <a:gd name="T18" fmla="*/ 152 w 313"/>
                <a:gd name="T19" fmla="*/ 25 h 392"/>
                <a:gd name="T20" fmla="*/ 153 w 313"/>
                <a:gd name="T21" fmla="*/ 27 h 392"/>
                <a:gd name="T22" fmla="*/ 158 w 313"/>
                <a:gd name="T23" fmla="*/ 28 h 392"/>
                <a:gd name="T24" fmla="*/ 163 w 313"/>
                <a:gd name="T25" fmla="*/ 37 h 392"/>
                <a:gd name="T26" fmla="*/ 160 w 313"/>
                <a:gd name="T27" fmla="*/ 98 h 392"/>
                <a:gd name="T28" fmla="*/ 149 w 313"/>
                <a:gd name="T29" fmla="*/ 129 h 392"/>
                <a:gd name="T30" fmla="*/ 138 w 313"/>
                <a:gd name="T31" fmla="*/ 149 h 392"/>
                <a:gd name="T32" fmla="*/ 125 w 313"/>
                <a:gd name="T33" fmla="*/ 173 h 392"/>
                <a:gd name="T34" fmla="*/ 109 w 313"/>
                <a:gd name="T35" fmla="*/ 191 h 392"/>
                <a:gd name="T36" fmla="*/ 89 w 313"/>
                <a:gd name="T37" fmla="*/ 209 h 392"/>
                <a:gd name="T38" fmla="*/ 92 w 313"/>
                <a:gd name="T39" fmla="*/ 193 h 392"/>
                <a:gd name="T40" fmla="*/ 95 w 313"/>
                <a:gd name="T41" fmla="*/ 189 h 392"/>
                <a:gd name="T42" fmla="*/ 88 w 313"/>
                <a:gd name="T43" fmla="*/ 180 h 392"/>
                <a:gd name="T44" fmla="*/ 92 w 313"/>
                <a:gd name="T45" fmla="*/ 170 h 392"/>
                <a:gd name="T46" fmla="*/ 92 w 313"/>
                <a:gd name="T47" fmla="*/ 166 h 392"/>
                <a:gd name="T48" fmla="*/ 93 w 313"/>
                <a:gd name="T49" fmla="*/ 159 h 392"/>
                <a:gd name="T50" fmla="*/ 82 w 313"/>
                <a:gd name="T51" fmla="*/ 136 h 392"/>
                <a:gd name="T52" fmla="*/ 86 w 313"/>
                <a:gd name="T53" fmla="*/ 120 h 392"/>
                <a:gd name="T54" fmla="*/ 88 w 313"/>
                <a:gd name="T55" fmla="*/ 111 h 392"/>
                <a:gd name="T56" fmla="*/ 80 w 313"/>
                <a:gd name="T57" fmla="*/ 106 h 392"/>
                <a:gd name="T58" fmla="*/ 63 w 313"/>
                <a:gd name="T59" fmla="*/ 103 h 392"/>
                <a:gd name="T60" fmla="*/ 47 w 313"/>
                <a:gd name="T61" fmla="*/ 103 h 392"/>
                <a:gd name="T62" fmla="*/ 40 w 313"/>
                <a:gd name="T63" fmla="*/ 107 h 392"/>
                <a:gd name="T64" fmla="*/ 30 w 313"/>
                <a:gd name="T65" fmla="*/ 105 h 392"/>
                <a:gd name="T66" fmla="*/ 27 w 313"/>
                <a:gd name="T67" fmla="*/ 106 h 392"/>
                <a:gd name="T68" fmla="*/ 24 w 313"/>
                <a:gd name="T69" fmla="*/ 105 h 392"/>
                <a:gd name="T70" fmla="*/ 20 w 313"/>
                <a:gd name="T71" fmla="*/ 98 h 392"/>
                <a:gd name="T72" fmla="*/ 16 w 313"/>
                <a:gd name="T73" fmla="*/ 91 h 392"/>
                <a:gd name="T74" fmla="*/ 12 w 313"/>
                <a:gd name="T75" fmla="*/ 91 h 392"/>
                <a:gd name="T76" fmla="*/ 11 w 313"/>
                <a:gd name="T77" fmla="*/ 90 h 392"/>
                <a:gd name="T78" fmla="*/ 12 w 313"/>
                <a:gd name="T79" fmla="*/ 84 h 392"/>
                <a:gd name="T80" fmla="*/ 12 w 313"/>
                <a:gd name="T81" fmla="*/ 82 h 392"/>
                <a:gd name="T82" fmla="*/ 6 w 313"/>
                <a:gd name="T83" fmla="*/ 81 h 392"/>
                <a:gd name="T84" fmla="*/ 2 w 313"/>
                <a:gd name="T85" fmla="*/ 73 h 392"/>
                <a:gd name="T86" fmla="*/ 0 w 313"/>
                <a:gd name="T87" fmla="*/ 65 h 392"/>
                <a:gd name="T88" fmla="*/ 4 w 313"/>
                <a:gd name="T89" fmla="*/ 61 h 392"/>
                <a:gd name="T90" fmla="*/ 6 w 313"/>
                <a:gd name="T91" fmla="*/ 56 h 392"/>
                <a:gd name="T92" fmla="*/ 2 w 313"/>
                <a:gd name="T93" fmla="*/ 50 h 392"/>
                <a:gd name="T94" fmla="*/ 6 w 313"/>
                <a:gd name="T95" fmla="*/ 48 h 392"/>
                <a:gd name="T96" fmla="*/ 11 w 313"/>
                <a:gd name="T97" fmla="*/ 33 h 392"/>
                <a:gd name="T98" fmla="*/ 12 w 313"/>
                <a:gd name="T99" fmla="*/ 29 h 392"/>
                <a:gd name="T100" fmla="*/ 24 w 313"/>
                <a:gd name="T101" fmla="*/ 26 h 392"/>
                <a:gd name="T102" fmla="*/ 28 w 313"/>
                <a:gd name="T103" fmla="*/ 17 h 392"/>
                <a:gd name="T104" fmla="*/ 63 w 313"/>
                <a:gd name="T105" fmla="*/ 6 h 392"/>
                <a:gd name="T106" fmla="*/ 77 w 313"/>
                <a:gd name="T107" fmla="*/ 5 h 392"/>
                <a:gd name="T108" fmla="*/ 81 w 313"/>
                <a:gd name="T109" fmla="*/ 3 h 392"/>
                <a:gd name="T110" fmla="*/ 84 w 313"/>
                <a:gd name="T111" fmla="*/ 2 h 3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13"/>
                <a:gd name="T169" fmla="*/ 0 h 392"/>
                <a:gd name="T170" fmla="*/ 313 w 313"/>
                <a:gd name="T171" fmla="*/ 392 h 39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13" h="392">
                  <a:moveTo>
                    <a:pt x="161" y="0"/>
                  </a:moveTo>
                  <a:lnTo>
                    <a:pt x="161" y="0"/>
                  </a:lnTo>
                  <a:lnTo>
                    <a:pt x="163" y="0"/>
                  </a:lnTo>
                  <a:lnTo>
                    <a:pt x="164" y="0"/>
                  </a:lnTo>
                  <a:lnTo>
                    <a:pt x="165" y="1"/>
                  </a:lnTo>
                  <a:lnTo>
                    <a:pt x="167" y="2"/>
                  </a:lnTo>
                  <a:lnTo>
                    <a:pt x="168" y="2"/>
                  </a:lnTo>
                  <a:lnTo>
                    <a:pt x="173" y="21"/>
                  </a:lnTo>
                  <a:lnTo>
                    <a:pt x="173" y="22"/>
                  </a:lnTo>
                  <a:lnTo>
                    <a:pt x="175" y="23"/>
                  </a:lnTo>
                  <a:lnTo>
                    <a:pt x="176" y="24"/>
                  </a:lnTo>
                  <a:lnTo>
                    <a:pt x="177" y="24"/>
                  </a:lnTo>
                  <a:lnTo>
                    <a:pt x="178" y="24"/>
                  </a:lnTo>
                  <a:lnTo>
                    <a:pt x="180" y="24"/>
                  </a:lnTo>
                  <a:lnTo>
                    <a:pt x="180" y="26"/>
                  </a:lnTo>
                  <a:lnTo>
                    <a:pt x="181" y="26"/>
                  </a:lnTo>
                  <a:lnTo>
                    <a:pt x="181" y="27"/>
                  </a:lnTo>
                  <a:lnTo>
                    <a:pt x="182" y="27"/>
                  </a:lnTo>
                  <a:lnTo>
                    <a:pt x="182" y="28"/>
                  </a:lnTo>
                  <a:lnTo>
                    <a:pt x="180" y="34"/>
                  </a:lnTo>
                  <a:lnTo>
                    <a:pt x="180" y="35"/>
                  </a:lnTo>
                  <a:lnTo>
                    <a:pt x="181" y="36"/>
                  </a:lnTo>
                  <a:lnTo>
                    <a:pt x="182" y="37"/>
                  </a:lnTo>
                  <a:lnTo>
                    <a:pt x="184" y="37"/>
                  </a:lnTo>
                  <a:lnTo>
                    <a:pt x="189" y="36"/>
                  </a:lnTo>
                  <a:lnTo>
                    <a:pt x="191" y="36"/>
                  </a:lnTo>
                  <a:lnTo>
                    <a:pt x="194" y="37"/>
                  </a:lnTo>
                  <a:lnTo>
                    <a:pt x="195" y="39"/>
                  </a:lnTo>
                  <a:lnTo>
                    <a:pt x="198" y="40"/>
                  </a:lnTo>
                  <a:lnTo>
                    <a:pt x="201" y="41"/>
                  </a:lnTo>
                  <a:lnTo>
                    <a:pt x="202" y="43"/>
                  </a:lnTo>
                  <a:lnTo>
                    <a:pt x="204" y="44"/>
                  </a:lnTo>
                  <a:lnTo>
                    <a:pt x="207" y="44"/>
                  </a:lnTo>
                  <a:lnTo>
                    <a:pt x="211" y="48"/>
                  </a:lnTo>
                  <a:lnTo>
                    <a:pt x="216" y="52"/>
                  </a:lnTo>
                  <a:lnTo>
                    <a:pt x="221" y="54"/>
                  </a:lnTo>
                  <a:lnTo>
                    <a:pt x="227" y="56"/>
                  </a:lnTo>
                  <a:lnTo>
                    <a:pt x="232" y="57"/>
                  </a:lnTo>
                  <a:lnTo>
                    <a:pt x="238" y="57"/>
                  </a:lnTo>
                  <a:lnTo>
                    <a:pt x="244" y="57"/>
                  </a:lnTo>
                  <a:lnTo>
                    <a:pt x="250" y="54"/>
                  </a:lnTo>
                  <a:lnTo>
                    <a:pt x="254" y="54"/>
                  </a:lnTo>
                  <a:lnTo>
                    <a:pt x="258" y="52"/>
                  </a:lnTo>
                  <a:lnTo>
                    <a:pt x="262" y="51"/>
                  </a:lnTo>
                  <a:lnTo>
                    <a:pt x="266" y="48"/>
                  </a:lnTo>
                  <a:lnTo>
                    <a:pt x="268" y="47"/>
                  </a:lnTo>
                  <a:lnTo>
                    <a:pt x="272" y="45"/>
                  </a:lnTo>
                  <a:lnTo>
                    <a:pt x="276" y="45"/>
                  </a:lnTo>
                  <a:lnTo>
                    <a:pt x="281" y="47"/>
                  </a:lnTo>
                  <a:lnTo>
                    <a:pt x="281" y="48"/>
                  </a:lnTo>
                  <a:lnTo>
                    <a:pt x="283" y="48"/>
                  </a:lnTo>
                  <a:lnTo>
                    <a:pt x="284" y="49"/>
                  </a:lnTo>
                  <a:lnTo>
                    <a:pt x="285" y="49"/>
                  </a:lnTo>
                  <a:lnTo>
                    <a:pt x="287" y="49"/>
                  </a:lnTo>
                  <a:lnTo>
                    <a:pt x="288" y="51"/>
                  </a:lnTo>
                  <a:lnTo>
                    <a:pt x="289" y="51"/>
                  </a:lnTo>
                  <a:lnTo>
                    <a:pt x="290" y="51"/>
                  </a:lnTo>
                  <a:lnTo>
                    <a:pt x="292" y="51"/>
                  </a:lnTo>
                  <a:lnTo>
                    <a:pt x="292" y="53"/>
                  </a:lnTo>
                  <a:lnTo>
                    <a:pt x="293" y="56"/>
                  </a:lnTo>
                  <a:lnTo>
                    <a:pt x="294" y="57"/>
                  </a:lnTo>
                  <a:lnTo>
                    <a:pt x="296" y="60"/>
                  </a:lnTo>
                  <a:lnTo>
                    <a:pt x="297" y="62"/>
                  </a:lnTo>
                  <a:lnTo>
                    <a:pt x="298" y="65"/>
                  </a:lnTo>
                  <a:lnTo>
                    <a:pt x="301" y="67"/>
                  </a:lnTo>
                  <a:lnTo>
                    <a:pt x="302" y="69"/>
                  </a:lnTo>
                  <a:lnTo>
                    <a:pt x="310" y="87"/>
                  </a:lnTo>
                  <a:lnTo>
                    <a:pt x="313" y="107"/>
                  </a:lnTo>
                  <a:lnTo>
                    <a:pt x="311" y="125"/>
                  </a:lnTo>
                  <a:lnTo>
                    <a:pt x="307" y="144"/>
                  </a:lnTo>
                  <a:lnTo>
                    <a:pt x="302" y="164"/>
                  </a:lnTo>
                  <a:lnTo>
                    <a:pt x="297" y="182"/>
                  </a:lnTo>
                  <a:lnTo>
                    <a:pt x="290" y="200"/>
                  </a:lnTo>
                  <a:lnTo>
                    <a:pt x="284" y="217"/>
                  </a:lnTo>
                  <a:lnTo>
                    <a:pt x="283" y="222"/>
                  </a:lnTo>
                  <a:lnTo>
                    <a:pt x="281" y="226"/>
                  </a:lnTo>
                  <a:lnTo>
                    <a:pt x="280" y="230"/>
                  </a:lnTo>
                  <a:lnTo>
                    <a:pt x="277" y="234"/>
                  </a:lnTo>
                  <a:lnTo>
                    <a:pt x="276" y="239"/>
                  </a:lnTo>
                  <a:lnTo>
                    <a:pt x="275" y="243"/>
                  </a:lnTo>
                  <a:lnTo>
                    <a:pt x="272" y="247"/>
                  </a:lnTo>
                  <a:lnTo>
                    <a:pt x="271" y="251"/>
                  </a:lnTo>
                  <a:lnTo>
                    <a:pt x="267" y="258"/>
                  </a:lnTo>
                  <a:lnTo>
                    <a:pt x="264" y="264"/>
                  </a:lnTo>
                  <a:lnTo>
                    <a:pt x="260" y="271"/>
                  </a:lnTo>
                  <a:lnTo>
                    <a:pt x="257" y="277"/>
                  </a:lnTo>
                  <a:lnTo>
                    <a:pt x="253" y="284"/>
                  </a:lnTo>
                  <a:lnTo>
                    <a:pt x="249" y="290"/>
                  </a:lnTo>
                  <a:lnTo>
                    <a:pt x="245" y="297"/>
                  </a:lnTo>
                  <a:lnTo>
                    <a:pt x="241" y="303"/>
                  </a:lnTo>
                  <a:lnTo>
                    <a:pt x="237" y="308"/>
                  </a:lnTo>
                  <a:lnTo>
                    <a:pt x="234" y="314"/>
                  </a:lnTo>
                  <a:lnTo>
                    <a:pt x="231" y="319"/>
                  </a:lnTo>
                  <a:lnTo>
                    <a:pt x="228" y="323"/>
                  </a:lnTo>
                  <a:lnTo>
                    <a:pt x="224" y="328"/>
                  </a:lnTo>
                  <a:lnTo>
                    <a:pt x="220" y="333"/>
                  </a:lnTo>
                  <a:lnTo>
                    <a:pt x="216" y="337"/>
                  </a:lnTo>
                  <a:lnTo>
                    <a:pt x="212" y="341"/>
                  </a:lnTo>
                  <a:lnTo>
                    <a:pt x="207" y="349"/>
                  </a:lnTo>
                  <a:lnTo>
                    <a:pt x="202" y="355"/>
                  </a:lnTo>
                  <a:lnTo>
                    <a:pt x="197" y="362"/>
                  </a:lnTo>
                  <a:lnTo>
                    <a:pt x="190" y="368"/>
                  </a:lnTo>
                  <a:lnTo>
                    <a:pt x="185" y="375"/>
                  </a:lnTo>
                  <a:lnTo>
                    <a:pt x="178" y="381"/>
                  </a:lnTo>
                  <a:lnTo>
                    <a:pt x="172" y="387"/>
                  </a:lnTo>
                  <a:lnTo>
                    <a:pt x="165" y="392"/>
                  </a:lnTo>
                  <a:lnTo>
                    <a:pt x="165" y="388"/>
                  </a:lnTo>
                  <a:lnTo>
                    <a:pt x="165" y="384"/>
                  </a:lnTo>
                  <a:lnTo>
                    <a:pt x="165" y="380"/>
                  </a:lnTo>
                  <a:lnTo>
                    <a:pt x="167" y="376"/>
                  </a:lnTo>
                  <a:lnTo>
                    <a:pt x="168" y="371"/>
                  </a:lnTo>
                  <a:lnTo>
                    <a:pt x="169" y="367"/>
                  </a:lnTo>
                  <a:lnTo>
                    <a:pt x="171" y="362"/>
                  </a:lnTo>
                  <a:lnTo>
                    <a:pt x="171" y="358"/>
                  </a:lnTo>
                  <a:lnTo>
                    <a:pt x="172" y="357"/>
                  </a:lnTo>
                  <a:lnTo>
                    <a:pt x="172" y="355"/>
                  </a:lnTo>
                  <a:lnTo>
                    <a:pt x="173" y="355"/>
                  </a:lnTo>
                  <a:lnTo>
                    <a:pt x="175" y="354"/>
                  </a:lnTo>
                  <a:lnTo>
                    <a:pt x="175" y="353"/>
                  </a:lnTo>
                  <a:lnTo>
                    <a:pt x="175" y="351"/>
                  </a:lnTo>
                  <a:lnTo>
                    <a:pt x="175" y="350"/>
                  </a:lnTo>
                  <a:lnTo>
                    <a:pt x="175" y="349"/>
                  </a:lnTo>
                  <a:lnTo>
                    <a:pt x="169" y="342"/>
                  </a:lnTo>
                  <a:lnTo>
                    <a:pt x="164" y="345"/>
                  </a:lnTo>
                  <a:lnTo>
                    <a:pt x="163" y="342"/>
                  </a:lnTo>
                  <a:lnTo>
                    <a:pt x="163" y="340"/>
                  </a:lnTo>
                  <a:lnTo>
                    <a:pt x="163" y="336"/>
                  </a:lnTo>
                  <a:lnTo>
                    <a:pt x="163" y="333"/>
                  </a:lnTo>
                  <a:lnTo>
                    <a:pt x="164" y="329"/>
                  </a:lnTo>
                  <a:lnTo>
                    <a:pt x="165" y="327"/>
                  </a:lnTo>
                  <a:lnTo>
                    <a:pt x="167" y="323"/>
                  </a:lnTo>
                  <a:lnTo>
                    <a:pt x="168" y="320"/>
                  </a:lnTo>
                  <a:lnTo>
                    <a:pt x="168" y="319"/>
                  </a:lnTo>
                  <a:lnTo>
                    <a:pt x="169" y="318"/>
                  </a:lnTo>
                  <a:lnTo>
                    <a:pt x="171" y="316"/>
                  </a:lnTo>
                  <a:lnTo>
                    <a:pt x="172" y="315"/>
                  </a:lnTo>
                  <a:lnTo>
                    <a:pt x="172" y="314"/>
                  </a:lnTo>
                  <a:lnTo>
                    <a:pt x="172" y="312"/>
                  </a:lnTo>
                  <a:lnTo>
                    <a:pt x="172" y="310"/>
                  </a:lnTo>
                  <a:lnTo>
                    <a:pt x="172" y="308"/>
                  </a:lnTo>
                  <a:lnTo>
                    <a:pt x="171" y="308"/>
                  </a:lnTo>
                  <a:lnTo>
                    <a:pt x="171" y="307"/>
                  </a:lnTo>
                  <a:lnTo>
                    <a:pt x="171" y="306"/>
                  </a:lnTo>
                  <a:lnTo>
                    <a:pt x="169" y="306"/>
                  </a:lnTo>
                  <a:lnTo>
                    <a:pt x="169" y="305"/>
                  </a:lnTo>
                  <a:lnTo>
                    <a:pt x="169" y="303"/>
                  </a:lnTo>
                  <a:lnTo>
                    <a:pt x="172" y="295"/>
                  </a:lnTo>
                  <a:lnTo>
                    <a:pt x="168" y="272"/>
                  </a:lnTo>
                  <a:lnTo>
                    <a:pt x="164" y="269"/>
                  </a:lnTo>
                  <a:lnTo>
                    <a:pt x="161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6"/>
                  </a:lnTo>
                  <a:lnTo>
                    <a:pt x="152" y="252"/>
                  </a:lnTo>
                  <a:lnTo>
                    <a:pt x="151" y="249"/>
                  </a:lnTo>
                  <a:lnTo>
                    <a:pt x="151" y="243"/>
                  </a:lnTo>
                  <a:lnTo>
                    <a:pt x="154" y="239"/>
                  </a:lnTo>
                  <a:lnTo>
                    <a:pt x="155" y="236"/>
                  </a:lnTo>
                  <a:lnTo>
                    <a:pt x="156" y="232"/>
                  </a:lnTo>
                  <a:lnTo>
                    <a:pt x="158" y="228"/>
                  </a:lnTo>
                  <a:lnTo>
                    <a:pt x="158" y="222"/>
                  </a:lnTo>
                  <a:lnTo>
                    <a:pt x="159" y="219"/>
                  </a:lnTo>
                  <a:lnTo>
                    <a:pt x="160" y="215"/>
                  </a:lnTo>
                  <a:lnTo>
                    <a:pt x="161" y="211"/>
                  </a:lnTo>
                  <a:lnTo>
                    <a:pt x="161" y="209"/>
                  </a:lnTo>
                  <a:lnTo>
                    <a:pt x="161" y="208"/>
                  </a:lnTo>
                  <a:lnTo>
                    <a:pt x="163" y="207"/>
                  </a:lnTo>
                  <a:lnTo>
                    <a:pt x="163" y="206"/>
                  </a:lnTo>
                  <a:lnTo>
                    <a:pt x="163" y="204"/>
                  </a:lnTo>
                  <a:lnTo>
                    <a:pt x="163" y="203"/>
                  </a:lnTo>
                  <a:lnTo>
                    <a:pt x="161" y="202"/>
                  </a:lnTo>
                  <a:lnTo>
                    <a:pt x="161" y="200"/>
                  </a:lnTo>
                  <a:lnTo>
                    <a:pt x="156" y="199"/>
                  </a:lnTo>
                  <a:lnTo>
                    <a:pt x="152" y="198"/>
                  </a:lnTo>
                  <a:lnTo>
                    <a:pt x="147" y="196"/>
                  </a:lnTo>
                  <a:lnTo>
                    <a:pt x="143" y="195"/>
                  </a:lnTo>
                  <a:lnTo>
                    <a:pt x="138" y="195"/>
                  </a:lnTo>
                  <a:lnTo>
                    <a:pt x="133" y="194"/>
                  </a:lnTo>
                  <a:lnTo>
                    <a:pt x="129" y="193"/>
                  </a:lnTo>
                  <a:lnTo>
                    <a:pt x="124" y="190"/>
                  </a:lnTo>
                  <a:lnTo>
                    <a:pt x="120" y="191"/>
                  </a:lnTo>
                  <a:lnTo>
                    <a:pt x="115" y="190"/>
                  </a:lnTo>
                  <a:lnTo>
                    <a:pt x="111" y="190"/>
                  </a:lnTo>
                  <a:lnTo>
                    <a:pt x="105" y="189"/>
                  </a:lnTo>
                  <a:lnTo>
                    <a:pt x="102" y="187"/>
                  </a:lnTo>
                  <a:lnTo>
                    <a:pt x="98" y="186"/>
                  </a:lnTo>
                  <a:lnTo>
                    <a:pt x="94" y="186"/>
                  </a:lnTo>
                  <a:lnTo>
                    <a:pt x="89" y="187"/>
                  </a:lnTo>
                  <a:lnTo>
                    <a:pt x="87" y="190"/>
                  </a:lnTo>
                  <a:lnTo>
                    <a:pt x="86" y="191"/>
                  </a:lnTo>
                  <a:lnTo>
                    <a:pt x="83" y="194"/>
                  </a:lnTo>
                  <a:lnTo>
                    <a:pt x="82" y="195"/>
                  </a:lnTo>
                  <a:lnTo>
                    <a:pt x="81" y="196"/>
                  </a:lnTo>
                  <a:lnTo>
                    <a:pt x="78" y="198"/>
                  </a:lnTo>
                  <a:lnTo>
                    <a:pt x="77" y="198"/>
                  </a:lnTo>
                  <a:lnTo>
                    <a:pt x="74" y="198"/>
                  </a:lnTo>
                  <a:lnTo>
                    <a:pt x="73" y="196"/>
                  </a:lnTo>
                  <a:lnTo>
                    <a:pt x="70" y="195"/>
                  </a:lnTo>
                  <a:lnTo>
                    <a:pt x="68" y="194"/>
                  </a:lnTo>
                  <a:lnTo>
                    <a:pt x="65" y="194"/>
                  </a:lnTo>
                  <a:lnTo>
                    <a:pt x="63" y="193"/>
                  </a:lnTo>
                  <a:lnTo>
                    <a:pt x="60" y="193"/>
                  </a:lnTo>
                  <a:lnTo>
                    <a:pt x="57" y="194"/>
                  </a:lnTo>
                  <a:lnTo>
                    <a:pt x="55" y="195"/>
                  </a:lnTo>
                  <a:lnTo>
                    <a:pt x="53" y="195"/>
                  </a:lnTo>
                  <a:lnTo>
                    <a:pt x="53" y="196"/>
                  </a:lnTo>
                  <a:lnTo>
                    <a:pt x="52" y="196"/>
                  </a:lnTo>
                  <a:lnTo>
                    <a:pt x="51" y="196"/>
                  </a:lnTo>
                  <a:lnTo>
                    <a:pt x="49" y="196"/>
                  </a:lnTo>
                  <a:lnTo>
                    <a:pt x="48" y="196"/>
                  </a:lnTo>
                  <a:lnTo>
                    <a:pt x="47" y="196"/>
                  </a:lnTo>
                  <a:lnTo>
                    <a:pt x="46" y="195"/>
                  </a:lnTo>
                  <a:lnTo>
                    <a:pt x="46" y="194"/>
                  </a:lnTo>
                  <a:lnTo>
                    <a:pt x="46" y="193"/>
                  </a:lnTo>
                  <a:lnTo>
                    <a:pt x="44" y="191"/>
                  </a:lnTo>
                  <a:lnTo>
                    <a:pt x="42" y="190"/>
                  </a:lnTo>
                  <a:lnTo>
                    <a:pt x="39" y="189"/>
                  </a:lnTo>
                  <a:lnTo>
                    <a:pt x="38" y="186"/>
                  </a:lnTo>
                  <a:lnTo>
                    <a:pt x="36" y="182"/>
                  </a:lnTo>
                  <a:lnTo>
                    <a:pt x="35" y="179"/>
                  </a:lnTo>
                  <a:lnTo>
                    <a:pt x="34" y="176"/>
                  </a:lnTo>
                  <a:lnTo>
                    <a:pt x="33" y="173"/>
                  </a:lnTo>
                  <a:lnTo>
                    <a:pt x="31" y="170"/>
                  </a:lnTo>
                  <a:lnTo>
                    <a:pt x="30" y="169"/>
                  </a:lnTo>
                  <a:lnTo>
                    <a:pt x="29" y="169"/>
                  </a:lnTo>
                  <a:lnTo>
                    <a:pt x="27" y="169"/>
                  </a:lnTo>
                  <a:lnTo>
                    <a:pt x="26" y="169"/>
                  </a:lnTo>
                  <a:lnTo>
                    <a:pt x="25" y="168"/>
                  </a:lnTo>
                  <a:lnTo>
                    <a:pt x="25" y="169"/>
                  </a:lnTo>
                  <a:lnTo>
                    <a:pt x="23" y="169"/>
                  </a:lnTo>
                  <a:lnTo>
                    <a:pt x="22" y="169"/>
                  </a:lnTo>
                  <a:lnTo>
                    <a:pt x="22" y="168"/>
                  </a:lnTo>
                  <a:lnTo>
                    <a:pt x="21" y="168"/>
                  </a:lnTo>
                  <a:lnTo>
                    <a:pt x="21" y="166"/>
                  </a:lnTo>
                  <a:lnTo>
                    <a:pt x="21" y="165"/>
                  </a:lnTo>
                  <a:lnTo>
                    <a:pt x="21" y="164"/>
                  </a:lnTo>
                  <a:lnTo>
                    <a:pt x="21" y="163"/>
                  </a:lnTo>
                  <a:lnTo>
                    <a:pt x="22" y="161"/>
                  </a:lnTo>
                  <a:lnTo>
                    <a:pt x="22" y="160"/>
                  </a:lnTo>
                  <a:lnTo>
                    <a:pt x="22" y="157"/>
                  </a:lnTo>
                  <a:lnTo>
                    <a:pt x="23" y="156"/>
                  </a:lnTo>
                  <a:lnTo>
                    <a:pt x="23" y="155"/>
                  </a:lnTo>
                  <a:lnTo>
                    <a:pt x="22" y="153"/>
                  </a:lnTo>
                  <a:lnTo>
                    <a:pt x="22" y="152"/>
                  </a:lnTo>
                  <a:lnTo>
                    <a:pt x="21" y="152"/>
                  </a:lnTo>
                  <a:lnTo>
                    <a:pt x="20" y="152"/>
                  </a:lnTo>
                  <a:lnTo>
                    <a:pt x="18" y="153"/>
                  </a:lnTo>
                  <a:lnTo>
                    <a:pt x="16" y="153"/>
                  </a:lnTo>
                  <a:lnTo>
                    <a:pt x="14" y="152"/>
                  </a:lnTo>
                  <a:lnTo>
                    <a:pt x="12" y="152"/>
                  </a:lnTo>
                  <a:lnTo>
                    <a:pt x="10" y="151"/>
                  </a:lnTo>
                  <a:lnTo>
                    <a:pt x="9" y="150"/>
                  </a:lnTo>
                  <a:lnTo>
                    <a:pt x="8" y="150"/>
                  </a:lnTo>
                  <a:lnTo>
                    <a:pt x="7" y="147"/>
                  </a:lnTo>
                  <a:lnTo>
                    <a:pt x="5" y="143"/>
                  </a:lnTo>
                  <a:lnTo>
                    <a:pt x="5" y="140"/>
                  </a:lnTo>
                  <a:lnTo>
                    <a:pt x="4" y="138"/>
                  </a:lnTo>
                  <a:lnTo>
                    <a:pt x="4" y="135"/>
                  </a:lnTo>
                  <a:lnTo>
                    <a:pt x="3" y="133"/>
                  </a:lnTo>
                  <a:lnTo>
                    <a:pt x="1" y="130"/>
                  </a:lnTo>
                  <a:lnTo>
                    <a:pt x="0" y="129"/>
                  </a:lnTo>
                  <a:lnTo>
                    <a:pt x="0" y="126"/>
                  </a:lnTo>
                  <a:lnTo>
                    <a:pt x="0" y="125"/>
                  </a:lnTo>
                  <a:lnTo>
                    <a:pt x="0" y="122"/>
                  </a:lnTo>
                  <a:lnTo>
                    <a:pt x="0" y="121"/>
                  </a:lnTo>
                  <a:lnTo>
                    <a:pt x="0" y="118"/>
                  </a:lnTo>
                  <a:lnTo>
                    <a:pt x="1" y="117"/>
                  </a:lnTo>
                  <a:lnTo>
                    <a:pt x="1" y="116"/>
                  </a:lnTo>
                  <a:lnTo>
                    <a:pt x="3" y="114"/>
                  </a:lnTo>
                  <a:lnTo>
                    <a:pt x="4" y="114"/>
                  </a:lnTo>
                  <a:lnTo>
                    <a:pt x="5" y="114"/>
                  </a:lnTo>
                  <a:lnTo>
                    <a:pt x="7" y="113"/>
                  </a:lnTo>
                  <a:lnTo>
                    <a:pt x="8" y="113"/>
                  </a:lnTo>
                  <a:lnTo>
                    <a:pt x="9" y="112"/>
                  </a:lnTo>
                  <a:lnTo>
                    <a:pt x="10" y="110"/>
                  </a:lnTo>
                  <a:lnTo>
                    <a:pt x="10" y="109"/>
                  </a:lnTo>
                  <a:lnTo>
                    <a:pt x="12" y="108"/>
                  </a:lnTo>
                  <a:lnTo>
                    <a:pt x="12" y="107"/>
                  </a:lnTo>
                  <a:lnTo>
                    <a:pt x="10" y="105"/>
                  </a:lnTo>
                  <a:lnTo>
                    <a:pt x="10" y="104"/>
                  </a:lnTo>
                  <a:lnTo>
                    <a:pt x="9" y="103"/>
                  </a:lnTo>
                  <a:lnTo>
                    <a:pt x="8" y="101"/>
                  </a:lnTo>
                  <a:lnTo>
                    <a:pt x="7" y="100"/>
                  </a:lnTo>
                  <a:lnTo>
                    <a:pt x="5" y="92"/>
                  </a:lnTo>
                  <a:lnTo>
                    <a:pt x="5" y="91"/>
                  </a:lnTo>
                  <a:lnTo>
                    <a:pt x="7" y="91"/>
                  </a:lnTo>
                  <a:lnTo>
                    <a:pt x="8" y="91"/>
                  </a:lnTo>
                  <a:lnTo>
                    <a:pt x="9" y="91"/>
                  </a:lnTo>
                  <a:lnTo>
                    <a:pt x="10" y="91"/>
                  </a:lnTo>
                  <a:lnTo>
                    <a:pt x="10" y="90"/>
                  </a:lnTo>
                  <a:lnTo>
                    <a:pt x="12" y="90"/>
                  </a:lnTo>
                  <a:lnTo>
                    <a:pt x="21" y="75"/>
                  </a:lnTo>
                  <a:lnTo>
                    <a:pt x="21" y="73"/>
                  </a:lnTo>
                  <a:lnTo>
                    <a:pt x="21" y="70"/>
                  </a:lnTo>
                  <a:lnTo>
                    <a:pt x="20" y="67"/>
                  </a:lnTo>
                  <a:lnTo>
                    <a:pt x="20" y="65"/>
                  </a:lnTo>
                  <a:lnTo>
                    <a:pt x="20" y="62"/>
                  </a:lnTo>
                  <a:lnTo>
                    <a:pt x="20" y="60"/>
                  </a:lnTo>
                  <a:lnTo>
                    <a:pt x="21" y="58"/>
                  </a:lnTo>
                  <a:lnTo>
                    <a:pt x="22" y="57"/>
                  </a:lnTo>
                  <a:lnTo>
                    <a:pt x="22" y="56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40" y="48"/>
                  </a:lnTo>
                  <a:lnTo>
                    <a:pt x="42" y="48"/>
                  </a:lnTo>
                  <a:lnTo>
                    <a:pt x="44" y="48"/>
                  </a:lnTo>
                  <a:lnTo>
                    <a:pt x="46" y="49"/>
                  </a:lnTo>
                  <a:lnTo>
                    <a:pt x="47" y="49"/>
                  </a:lnTo>
                  <a:lnTo>
                    <a:pt x="48" y="49"/>
                  </a:lnTo>
                  <a:lnTo>
                    <a:pt x="49" y="49"/>
                  </a:lnTo>
                  <a:lnTo>
                    <a:pt x="51" y="49"/>
                  </a:lnTo>
                  <a:lnTo>
                    <a:pt x="52" y="48"/>
                  </a:lnTo>
                  <a:lnTo>
                    <a:pt x="51" y="32"/>
                  </a:lnTo>
                  <a:lnTo>
                    <a:pt x="83" y="11"/>
                  </a:lnTo>
                  <a:lnTo>
                    <a:pt x="89" y="14"/>
                  </a:lnTo>
                  <a:lnTo>
                    <a:pt x="94" y="14"/>
                  </a:lnTo>
                  <a:lnTo>
                    <a:pt x="99" y="14"/>
                  </a:lnTo>
                  <a:lnTo>
                    <a:pt x="104" y="13"/>
                  </a:lnTo>
                  <a:lnTo>
                    <a:pt x="109" y="11"/>
                  </a:lnTo>
                  <a:lnTo>
                    <a:pt x="115" y="10"/>
                  </a:lnTo>
                  <a:lnTo>
                    <a:pt x="120" y="9"/>
                  </a:lnTo>
                  <a:lnTo>
                    <a:pt x="125" y="8"/>
                  </a:lnTo>
                  <a:lnTo>
                    <a:pt x="128" y="8"/>
                  </a:lnTo>
                  <a:lnTo>
                    <a:pt x="132" y="6"/>
                  </a:lnTo>
                  <a:lnTo>
                    <a:pt x="134" y="6"/>
                  </a:lnTo>
                  <a:lnTo>
                    <a:pt x="138" y="8"/>
                  </a:lnTo>
                  <a:lnTo>
                    <a:pt x="141" y="8"/>
                  </a:lnTo>
                  <a:lnTo>
                    <a:pt x="143" y="8"/>
                  </a:lnTo>
                  <a:lnTo>
                    <a:pt x="147" y="8"/>
                  </a:lnTo>
                  <a:lnTo>
                    <a:pt x="150" y="8"/>
                  </a:lnTo>
                  <a:lnTo>
                    <a:pt x="151" y="8"/>
                  </a:lnTo>
                  <a:lnTo>
                    <a:pt x="151" y="6"/>
                  </a:lnTo>
                  <a:lnTo>
                    <a:pt x="152" y="5"/>
                  </a:lnTo>
                  <a:lnTo>
                    <a:pt x="154" y="4"/>
                  </a:lnTo>
                  <a:lnTo>
                    <a:pt x="155" y="2"/>
                  </a:lnTo>
                  <a:lnTo>
                    <a:pt x="156" y="1"/>
                  </a:lnTo>
                  <a:lnTo>
                    <a:pt x="158" y="1"/>
                  </a:lnTo>
                  <a:lnTo>
                    <a:pt x="159" y="1"/>
                  </a:lnTo>
                  <a:lnTo>
                    <a:pt x="160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>
                <a:latin typeface="Trebuchet M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Como funciona o ASP.NET?</a:t>
            </a:r>
            <a:endParaRPr lang="pt-BR" dirty="0"/>
          </a:p>
        </p:txBody>
      </p:sp>
      <p:pic>
        <p:nvPicPr>
          <p:cNvPr id="134147" name="Picture 2" descr="C:\Users\leandro.rocha\AppData\Local\Microsoft\Windows\Temporary Internet Files\Content.IE5\Y7X2G9KJ\MCj04247900000[1].wmf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3143250" y="1571625"/>
            <a:ext cx="350043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148" name="Arc 27"/>
          <p:cNvSpPr>
            <a:spLocks/>
          </p:cNvSpPr>
          <p:nvPr/>
        </p:nvSpPr>
        <p:spPr bwMode="auto">
          <a:xfrm flipH="1">
            <a:off x="7358063" y="2071688"/>
            <a:ext cx="1143000" cy="2025650"/>
          </a:xfrm>
          <a:custGeom>
            <a:avLst/>
            <a:gdLst>
              <a:gd name="T0" fmla="*/ 2147483647 w 19585"/>
              <a:gd name="T1" fmla="*/ 0 h 19473"/>
              <a:gd name="T2" fmla="*/ 2147483647 w 19585"/>
              <a:gd name="T3" fmla="*/ 2147483647 h 19473"/>
              <a:gd name="T4" fmla="*/ 0 w 19585"/>
              <a:gd name="T5" fmla="*/ 2147483647 h 19473"/>
              <a:gd name="T6" fmla="*/ 0 60000 65536"/>
              <a:gd name="T7" fmla="*/ 0 60000 65536"/>
              <a:gd name="T8" fmla="*/ 0 60000 65536"/>
              <a:gd name="T9" fmla="*/ 0 w 19585"/>
              <a:gd name="T10" fmla="*/ 0 h 19473"/>
              <a:gd name="T11" fmla="*/ 19585 w 19585"/>
              <a:gd name="T12" fmla="*/ 19473 h 194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85" h="19473" fill="none" extrusionOk="0">
                <a:moveTo>
                  <a:pt x="9346" y="-1"/>
                </a:moveTo>
                <a:cubicBezTo>
                  <a:pt x="13855" y="2164"/>
                  <a:pt x="17474" y="5826"/>
                  <a:pt x="19584" y="10362"/>
                </a:cubicBezTo>
              </a:path>
              <a:path w="19585" h="19473" stroke="0" extrusionOk="0">
                <a:moveTo>
                  <a:pt x="9346" y="-1"/>
                </a:moveTo>
                <a:cubicBezTo>
                  <a:pt x="13855" y="2164"/>
                  <a:pt x="17474" y="5826"/>
                  <a:pt x="19584" y="10362"/>
                </a:cubicBezTo>
                <a:lnTo>
                  <a:pt x="0" y="19473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34149" name="Arc 28"/>
          <p:cNvSpPr>
            <a:spLocks/>
          </p:cNvSpPr>
          <p:nvPr/>
        </p:nvSpPr>
        <p:spPr bwMode="auto">
          <a:xfrm flipH="1">
            <a:off x="-71438" y="1714500"/>
            <a:ext cx="2214563" cy="2928938"/>
          </a:xfrm>
          <a:custGeom>
            <a:avLst/>
            <a:gdLst>
              <a:gd name="T0" fmla="*/ 0 w 20295"/>
              <a:gd name="T1" fmla="*/ 2147483647 h 18754"/>
              <a:gd name="T2" fmla="*/ 2147483647 w 20295"/>
              <a:gd name="T3" fmla="*/ 0 h 18754"/>
              <a:gd name="T4" fmla="*/ 2147483647 w 20295"/>
              <a:gd name="T5" fmla="*/ 2147483647 h 18754"/>
              <a:gd name="T6" fmla="*/ 0 60000 65536"/>
              <a:gd name="T7" fmla="*/ 0 60000 65536"/>
              <a:gd name="T8" fmla="*/ 0 60000 65536"/>
              <a:gd name="T9" fmla="*/ 0 w 20295"/>
              <a:gd name="T10" fmla="*/ 0 h 18754"/>
              <a:gd name="T11" fmla="*/ 20295 w 20295"/>
              <a:gd name="T12" fmla="*/ 18754 h 187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95" h="18754" fill="none" extrusionOk="0">
                <a:moveTo>
                  <a:pt x="0" y="11359"/>
                </a:moveTo>
                <a:cubicBezTo>
                  <a:pt x="1749" y="6559"/>
                  <a:pt x="5142" y="2534"/>
                  <a:pt x="9578" y="0"/>
                </a:cubicBezTo>
              </a:path>
              <a:path w="20295" h="18754" stroke="0" extrusionOk="0">
                <a:moveTo>
                  <a:pt x="0" y="11359"/>
                </a:moveTo>
                <a:cubicBezTo>
                  <a:pt x="1749" y="6559"/>
                  <a:pt x="5142" y="2534"/>
                  <a:pt x="9578" y="0"/>
                </a:cubicBezTo>
                <a:lnTo>
                  <a:pt x="20295" y="18754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34150" name="Arc 30"/>
          <p:cNvSpPr>
            <a:spLocks/>
          </p:cNvSpPr>
          <p:nvPr/>
        </p:nvSpPr>
        <p:spPr bwMode="auto">
          <a:xfrm>
            <a:off x="5143500" y="3714750"/>
            <a:ext cx="2357438" cy="1368425"/>
          </a:xfrm>
          <a:custGeom>
            <a:avLst/>
            <a:gdLst>
              <a:gd name="T0" fmla="*/ 2147483647 w 21429"/>
              <a:gd name="T1" fmla="*/ 2147483647 h 14026"/>
              <a:gd name="T2" fmla="*/ 2147483647 w 21429"/>
              <a:gd name="T3" fmla="*/ 2147483647 h 14026"/>
              <a:gd name="T4" fmla="*/ 0 w 21429"/>
              <a:gd name="T5" fmla="*/ 0 h 14026"/>
              <a:gd name="T6" fmla="*/ 0 60000 65536"/>
              <a:gd name="T7" fmla="*/ 0 60000 65536"/>
              <a:gd name="T8" fmla="*/ 0 60000 65536"/>
              <a:gd name="T9" fmla="*/ 0 w 21429"/>
              <a:gd name="T10" fmla="*/ 0 h 14026"/>
              <a:gd name="T11" fmla="*/ 21429 w 21429"/>
              <a:gd name="T12" fmla="*/ 14026 h 14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29" h="14026" fill="none" extrusionOk="0">
                <a:moveTo>
                  <a:pt x="21429" y="2710"/>
                </a:moveTo>
                <a:cubicBezTo>
                  <a:pt x="20900" y="6889"/>
                  <a:pt x="19161" y="10822"/>
                  <a:pt x="16426" y="14025"/>
                </a:cubicBezTo>
              </a:path>
              <a:path w="21429" h="14026" stroke="0" extrusionOk="0">
                <a:moveTo>
                  <a:pt x="21429" y="2710"/>
                </a:moveTo>
                <a:cubicBezTo>
                  <a:pt x="20900" y="6889"/>
                  <a:pt x="19161" y="10822"/>
                  <a:pt x="16426" y="14025"/>
                </a:cubicBez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34151" name="Arc 31"/>
          <p:cNvSpPr>
            <a:spLocks/>
          </p:cNvSpPr>
          <p:nvPr/>
        </p:nvSpPr>
        <p:spPr bwMode="auto">
          <a:xfrm>
            <a:off x="4090988" y="4229100"/>
            <a:ext cx="909637" cy="1557338"/>
          </a:xfrm>
          <a:custGeom>
            <a:avLst/>
            <a:gdLst>
              <a:gd name="T0" fmla="*/ 2147483647 w 9413"/>
              <a:gd name="T1" fmla="*/ 2147483647 h 21600"/>
              <a:gd name="T2" fmla="*/ 0 w 9413"/>
              <a:gd name="T3" fmla="*/ 2147483647 h 21600"/>
              <a:gd name="T4" fmla="*/ 2147483647 w 9413"/>
              <a:gd name="T5" fmla="*/ 0 h 21600"/>
              <a:gd name="T6" fmla="*/ 0 60000 65536"/>
              <a:gd name="T7" fmla="*/ 0 60000 65536"/>
              <a:gd name="T8" fmla="*/ 0 60000 65536"/>
              <a:gd name="T9" fmla="*/ 0 w 9413"/>
              <a:gd name="T10" fmla="*/ 0 h 21600"/>
              <a:gd name="T11" fmla="*/ 9413 w 94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13" h="21600" fill="none" extrusionOk="0">
                <a:moveTo>
                  <a:pt x="9412" y="21096"/>
                </a:moveTo>
                <a:cubicBezTo>
                  <a:pt x="7890" y="21431"/>
                  <a:pt x="6336" y="21599"/>
                  <a:pt x="4778" y="21600"/>
                </a:cubicBezTo>
                <a:cubicBezTo>
                  <a:pt x="3170" y="21600"/>
                  <a:pt x="1567" y="21420"/>
                  <a:pt x="0" y="21064"/>
                </a:cubicBezTo>
              </a:path>
              <a:path w="9413" h="21600" stroke="0" extrusionOk="0">
                <a:moveTo>
                  <a:pt x="9412" y="21096"/>
                </a:moveTo>
                <a:cubicBezTo>
                  <a:pt x="7890" y="21431"/>
                  <a:pt x="6336" y="21599"/>
                  <a:pt x="4778" y="21600"/>
                </a:cubicBezTo>
                <a:cubicBezTo>
                  <a:pt x="3170" y="21600"/>
                  <a:pt x="1567" y="21420"/>
                  <a:pt x="0" y="21064"/>
                </a:cubicBezTo>
                <a:lnTo>
                  <a:pt x="4778" y="0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1" name="AutoShape 32"/>
          <p:cNvSpPr>
            <a:spLocks noChangeArrowheads="1"/>
          </p:cNvSpPr>
          <p:nvPr/>
        </p:nvSpPr>
        <p:spPr bwMode="auto">
          <a:xfrm>
            <a:off x="4929190" y="5214950"/>
            <a:ext cx="2214578" cy="1143008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/>
              <a:t>Executa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Server-Side</a:t>
            </a:r>
            <a:br>
              <a:rPr lang="en-US" sz="2000" b="1" dirty="0"/>
            </a:br>
            <a:r>
              <a:rPr lang="en-US" sz="2000" b="1" dirty="0"/>
              <a:t>Code (ASP.NET)</a:t>
            </a:r>
          </a:p>
        </p:txBody>
      </p:sp>
      <p:sp>
        <p:nvSpPr>
          <p:cNvPr id="134155" name="Arc 33"/>
          <p:cNvSpPr>
            <a:spLocks/>
          </p:cNvSpPr>
          <p:nvPr/>
        </p:nvSpPr>
        <p:spPr bwMode="auto">
          <a:xfrm>
            <a:off x="2373313" y="3981450"/>
            <a:ext cx="2041525" cy="1076325"/>
          </a:xfrm>
          <a:custGeom>
            <a:avLst/>
            <a:gdLst>
              <a:gd name="T0" fmla="*/ 2147483647 w 21133"/>
              <a:gd name="T1" fmla="*/ 2147483647 h 14923"/>
              <a:gd name="T2" fmla="*/ 0 w 21133"/>
              <a:gd name="T3" fmla="*/ 2147483647 h 14923"/>
              <a:gd name="T4" fmla="*/ 2147483647 w 21133"/>
              <a:gd name="T5" fmla="*/ 0 h 14923"/>
              <a:gd name="T6" fmla="*/ 0 60000 65536"/>
              <a:gd name="T7" fmla="*/ 0 60000 65536"/>
              <a:gd name="T8" fmla="*/ 0 60000 65536"/>
              <a:gd name="T9" fmla="*/ 0 w 21133"/>
              <a:gd name="T10" fmla="*/ 0 h 14923"/>
              <a:gd name="T11" fmla="*/ 21133 w 21133"/>
              <a:gd name="T12" fmla="*/ 14923 h 14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33" h="14923" fill="none" extrusionOk="0">
                <a:moveTo>
                  <a:pt x="5516" y="14923"/>
                </a:moveTo>
                <a:cubicBezTo>
                  <a:pt x="2741" y="12018"/>
                  <a:pt x="830" y="8397"/>
                  <a:pt x="-1" y="4467"/>
                </a:cubicBezTo>
              </a:path>
              <a:path w="21133" h="14923" stroke="0" extrusionOk="0">
                <a:moveTo>
                  <a:pt x="5516" y="14923"/>
                </a:moveTo>
                <a:cubicBezTo>
                  <a:pt x="2741" y="12018"/>
                  <a:pt x="830" y="8397"/>
                  <a:pt x="-1" y="4467"/>
                </a:cubicBezTo>
                <a:lnTo>
                  <a:pt x="21133" y="0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3" name="AutoShape 34"/>
          <p:cNvSpPr>
            <a:spLocks noChangeArrowheads="1"/>
          </p:cNvSpPr>
          <p:nvPr/>
        </p:nvSpPr>
        <p:spPr bwMode="auto">
          <a:xfrm>
            <a:off x="1785919" y="5000636"/>
            <a:ext cx="2154258" cy="1143008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/>
              <a:t>Armazena</a:t>
            </a:r>
            <a:r>
              <a:rPr lang="en-US" sz="2000" b="1" dirty="0"/>
              <a:t> </a:t>
            </a:r>
            <a:br>
              <a:rPr lang="en-US" sz="2000" b="1" dirty="0"/>
            </a:br>
            <a:r>
              <a:rPr lang="en-US" sz="2000" b="1" dirty="0"/>
              <a:t>Dados de</a:t>
            </a:r>
            <a:br>
              <a:rPr lang="en-US" sz="2000" b="1" dirty="0"/>
            </a:br>
            <a:r>
              <a:rPr lang="en-US" sz="2000" b="1" dirty="0" err="1"/>
              <a:t>Sessão</a:t>
            </a:r>
            <a:endParaRPr lang="en-US" sz="2000" b="1" dirty="0"/>
          </a:p>
        </p:txBody>
      </p:sp>
      <p:sp>
        <p:nvSpPr>
          <p:cNvPr id="14" name="AutoShape 36"/>
          <p:cNvSpPr>
            <a:spLocks noChangeArrowheads="1"/>
          </p:cNvSpPr>
          <p:nvPr/>
        </p:nvSpPr>
        <p:spPr bwMode="auto">
          <a:xfrm>
            <a:off x="1071538" y="3406775"/>
            <a:ext cx="1941513" cy="855663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/>
              <a:t>Envia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/>
              <a:t>Resposta</a:t>
            </a:r>
            <a:endParaRPr lang="en-US" sz="2000" b="1" dirty="0"/>
          </a:p>
        </p:txBody>
      </p:sp>
      <p:sp>
        <p:nvSpPr>
          <p:cNvPr id="16" name="AutoShape 37"/>
          <p:cNvSpPr>
            <a:spLocks noChangeArrowheads="1"/>
          </p:cNvSpPr>
          <p:nvPr/>
        </p:nvSpPr>
        <p:spPr bwMode="auto">
          <a:xfrm>
            <a:off x="6438912" y="3206755"/>
            <a:ext cx="2133616" cy="1150939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/>
              <a:t>Processa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/>
              <a:t>Requisições</a:t>
            </a:r>
            <a:endParaRPr lang="en-US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do </a:t>
            </a:r>
            <a:r>
              <a:rPr lang="en-US" sz="2000" b="1" dirty="0" err="1"/>
              <a:t>Cliente</a:t>
            </a:r>
            <a:endParaRPr lang="en-US" sz="2000" b="1" dirty="0"/>
          </a:p>
        </p:txBody>
      </p:sp>
      <p:pic>
        <p:nvPicPr>
          <p:cNvPr id="17" name="Picture 5" descr="C:\Users\leandro.rocha\AppData\Local\Microsoft\Windows\Temporary Internet Files\Content.IE5\I6NQBYIQ\MCj0433944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00108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34166" name="TextBox 22"/>
          <p:cNvSpPr txBox="1">
            <a:spLocks noChangeArrowheads="1"/>
          </p:cNvSpPr>
          <p:nvPr/>
        </p:nvSpPr>
        <p:spPr bwMode="auto">
          <a:xfrm>
            <a:off x="1357313" y="1285875"/>
            <a:ext cx="1643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>
                <a:latin typeface="Trebuchet MS" pitchFamily="34" charset="0"/>
              </a:rPr>
              <a:t>Cliente recebe página em HTML</a:t>
            </a:r>
          </a:p>
        </p:txBody>
      </p:sp>
      <p:pic>
        <p:nvPicPr>
          <p:cNvPr id="19" name="Picture 5" descr="C:\Users\leandro.rocha\AppData\Local\Microsoft\Windows\Temporary Internet Files\Content.IE5\I6NQBYIQ\MCj0433944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1142984"/>
            <a:ext cx="121444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34168" name="TextBox 22"/>
          <p:cNvSpPr txBox="1">
            <a:spLocks noChangeArrowheads="1"/>
          </p:cNvSpPr>
          <p:nvPr/>
        </p:nvSpPr>
        <p:spPr bwMode="auto">
          <a:xfrm>
            <a:off x="6000750" y="1214438"/>
            <a:ext cx="14287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>
                <a:latin typeface="Trebuchet MS" pitchFamily="34" charset="0"/>
              </a:rPr>
              <a:t>Cliente inicia comunicação com o servidor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Como </a:t>
            </a:r>
            <a:r>
              <a:rPr lang="en-US" dirty="0" err="1"/>
              <a:t>implementar</a:t>
            </a:r>
            <a:r>
              <a:rPr lang="en-US" dirty="0"/>
              <a:t> </a:t>
            </a:r>
            <a:r>
              <a:rPr lang="en-US" dirty="0" err="1"/>
              <a:t>código</a:t>
            </a:r>
            <a:endParaRPr lang="en-US" dirty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err="1"/>
              <a:t>Três</a:t>
            </a:r>
            <a:r>
              <a:rPr lang="en-US" sz="2800" dirty="0"/>
              <a:t> </a:t>
            </a:r>
            <a:r>
              <a:rPr lang="en-US" sz="2800" dirty="0" err="1"/>
              <a:t>métodos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</a:t>
            </a:r>
            <a:r>
              <a:rPr lang="en-US" sz="2800" dirty="0" err="1"/>
              <a:t>adicionar</a:t>
            </a:r>
            <a:r>
              <a:rPr lang="en-US" sz="2800" dirty="0"/>
              <a:t> </a:t>
            </a:r>
            <a:r>
              <a:rPr lang="en-US" sz="2800" dirty="0" err="1"/>
              <a:t>código</a:t>
            </a:r>
            <a:r>
              <a:rPr lang="en-US" sz="2800" dirty="0"/>
              <a:t>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 err="1"/>
              <a:t>Colocando</a:t>
            </a:r>
            <a:r>
              <a:rPr lang="en-US" sz="1800" dirty="0"/>
              <a:t> </a:t>
            </a:r>
            <a:r>
              <a:rPr lang="en-US" sz="1800" dirty="0" err="1"/>
              <a:t>código</a:t>
            </a:r>
            <a:r>
              <a:rPr lang="en-US" sz="1800" dirty="0"/>
              <a:t> no </a:t>
            </a:r>
            <a:r>
              <a:rPr lang="en-US" sz="1800" dirty="0" err="1"/>
              <a:t>mesmo</a:t>
            </a:r>
            <a:r>
              <a:rPr lang="en-US" sz="1800" dirty="0"/>
              <a:t> </a:t>
            </a:r>
            <a:r>
              <a:rPr lang="en-US" sz="1800" dirty="0" err="1"/>
              <a:t>arquivo</a:t>
            </a:r>
            <a:r>
              <a:rPr lang="en-US" sz="1800" dirty="0"/>
              <a:t> do </a:t>
            </a:r>
            <a:r>
              <a:rPr lang="en-US" sz="1800" dirty="0" err="1"/>
              <a:t>conteúdo</a:t>
            </a:r>
            <a:r>
              <a:rPr lang="en-US" sz="1800" dirty="0"/>
              <a:t> (</a:t>
            </a:r>
            <a:r>
              <a:rPr lang="en-US" sz="1800" dirty="0" err="1"/>
              <a:t>misto</a:t>
            </a:r>
            <a:r>
              <a:rPr lang="en-US" sz="1800" dirty="0"/>
              <a:t>)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 err="1"/>
              <a:t>Colocando</a:t>
            </a:r>
            <a:r>
              <a:rPr lang="en-US" sz="1800" dirty="0"/>
              <a:t> </a:t>
            </a:r>
            <a:r>
              <a:rPr lang="en-US" sz="1800" dirty="0" err="1"/>
              <a:t>código</a:t>
            </a:r>
            <a:r>
              <a:rPr lang="en-US" sz="1800" dirty="0"/>
              <a:t> </a:t>
            </a:r>
            <a:r>
              <a:rPr lang="en-US" sz="1800" dirty="0" err="1"/>
              <a:t>numa</a:t>
            </a:r>
            <a:r>
              <a:rPr lang="en-US" sz="1800" dirty="0"/>
              <a:t> </a:t>
            </a:r>
            <a:r>
              <a:rPr lang="en-US" sz="1800" dirty="0" err="1"/>
              <a:t>sessão</a:t>
            </a:r>
            <a:r>
              <a:rPr lang="en-US" sz="1800" dirty="0"/>
              <a:t> </a:t>
            </a:r>
            <a:r>
              <a:rPr lang="en-US" sz="1800" dirty="0" err="1"/>
              <a:t>separada</a:t>
            </a:r>
            <a:r>
              <a:rPr lang="en-US" sz="1800" dirty="0"/>
              <a:t> (code-block) no </a:t>
            </a:r>
            <a:r>
              <a:rPr lang="en-US" sz="1800" dirty="0" err="1"/>
              <a:t>arquivo</a:t>
            </a:r>
            <a:r>
              <a:rPr lang="en-US" sz="1800" dirty="0"/>
              <a:t> de </a:t>
            </a:r>
            <a:r>
              <a:rPr lang="en-US" sz="1800" dirty="0" err="1"/>
              <a:t>conteúdo</a:t>
            </a:r>
            <a:r>
              <a:rPr lang="en-US" sz="1800" dirty="0"/>
              <a:t> (</a:t>
            </a:r>
            <a:r>
              <a:rPr lang="en-US" sz="1800" dirty="0" err="1"/>
              <a:t>código</a:t>
            </a:r>
            <a:r>
              <a:rPr lang="en-US" sz="1800" dirty="0"/>
              <a:t> inline)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 err="1"/>
              <a:t>Colocando</a:t>
            </a:r>
            <a:r>
              <a:rPr lang="en-US" sz="1800" dirty="0"/>
              <a:t> </a:t>
            </a:r>
            <a:r>
              <a:rPr lang="en-US" sz="1800" dirty="0" err="1"/>
              <a:t>código</a:t>
            </a:r>
            <a:r>
              <a:rPr lang="en-US" sz="1800" dirty="0"/>
              <a:t> </a:t>
            </a:r>
            <a:r>
              <a:rPr lang="en-US" sz="1800" dirty="0" err="1"/>
              <a:t>em</a:t>
            </a:r>
            <a:r>
              <a:rPr lang="en-US" sz="1800" dirty="0"/>
              <a:t> um </a:t>
            </a:r>
            <a:r>
              <a:rPr lang="en-US" sz="1800" dirty="0" err="1"/>
              <a:t>arquivo</a:t>
            </a:r>
            <a:r>
              <a:rPr lang="en-US" sz="1800" dirty="0"/>
              <a:t> </a:t>
            </a:r>
            <a:r>
              <a:rPr lang="en-US" sz="1800" dirty="0" err="1"/>
              <a:t>separado</a:t>
            </a:r>
            <a:r>
              <a:rPr lang="en-US" sz="1800" dirty="0"/>
              <a:t> (code-behind pages)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/>
              <a:t>Code-behind pages é a </a:t>
            </a:r>
            <a:r>
              <a:rPr lang="en-US" sz="2800" dirty="0" err="1"/>
              <a:t>opção</a:t>
            </a:r>
            <a:r>
              <a:rPr lang="en-US" sz="2800" dirty="0"/>
              <a:t> </a:t>
            </a:r>
            <a:r>
              <a:rPr lang="en-US" sz="2800" dirty="0" err="1"/>
              <a:t>padrão</a:t>
            </a:r>
            <a:r>
              <a:rPr lang="en-US" sz="2800" dirty="0"/>
              <a:t> no Visual Studio .</a:t>
            </a:r>
            <a:r>
              <a:rPr lang="en-US" sz="2800" dirty="0" smtClean="0"/>
              <a:t>NET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 err="1" smtClean="0"/>
              <a:t>Utiliza</a:t>
            </a:r>
            <a:r>
              <a:rPr lang="en-US" sz="1800" dirty="0" smtClean="0"/>
              <a:t> o </a:t>
            </a:r>
            <a:r>
              <a:rPr lang="en-US" sz="1800" dirty="0" err="1" smtClean="0"/>
              <a:t>conceito</a:t>
            </a:r>
            <a:r>
              <a:rPr lang="en-US" sz="1800" dirty="0" smtClean="0"/>
              <a:t> de </a:t>
            </a:r>
            <a:r>
              <a:rPr lang="en-US" sz="1800" dirty="0" err="1" smtClean="0"/>
              <a:t>tipos</a:t>
            </a:r>
            <a:r>
              <a:rPr lang="en-US" sz="1800" dirty="0" smtClean="0"/>
              <a:t> </a:t>
            </a:r>
            <a:r>
              <a:rPr lang="en-US" sz="1800" dirty="0" err="1" smtClean="0"/>
              <a:t>parciais</a:t>
            </a:r>
            <a:r>
              <a:rPr lang="en-US" sz="1800" dirty="0" smtClean="0"/>
              <a:t> </a:t>
            </a:r>
            <a:r>
              <a:rPr lang="en-US" sz="1800" i="1" dirty="0" smtClean="0"/>
              <a:t>(partial types)</a:t>
            </a:r>
            <a:endParaRPr lang="en-US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Partial Types</a:t>
            </a:r>
            <a:endParaRPr lang="en-US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eaLnBrk="1" hangingPunct="1"/>
            <a:r>
              <a:rPr lang="pt-BR" dirty="0" smtClean="0"/>
              <a:t>Recurso da versão 2.0</a:t>
            </a:r>
          </a:p>
          <a:p>
            <a:pPr eaLnBrk="1" hangingPunct="1"/>
            <a:r>
              <a:rPr lang="pt-BR" dirty="0" smtClean="0"/>
              <a:t>Permite dividir a implementação de um determinado tipo em diversos arquivos.</a:t>
            </a:r>
          </a:p>
          <a:p>
            <a:pPr eaLnBrk="1" hangingPunct="1"/>
            <a:r>
              <a:rPr lang="pt-BR" dirty="0" smtClean="0"/>
              <a:t>Disponível para classes, estruturas e interfaces.</a:t>
            </a:r>
          </a:p>
          <a:p>
            <a:pPr eaLnBrk="1" hangingPunct="1"/>
            <a:r>
              <a:rPr lang="pt-BR" dirty="0" smtClean="0"/>
              <a:t>Definidos pela palavra-chave </a:t>
            </a:r>
            <a:r>
              <a:rPr lang="pt-BR" i="1" dirty="0" err="1" smtClean="0"/>
              <a:t>partial</a:t>
            </a:r>
            <a:r>
              <a:rPr lang="pt-BR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Aula IV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Tópicos abordados: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400" dirty="0" smtClean="0"/>
              <a:t>Desenvolvendo para internet (Parte I)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400" dirty="0" err="1" smtClean="0"/>
              <a:t>Html</a:t>
            </a:r>
            <a:r>
              <a:rPr lang="pt-BR" sz="2400" dirty="0" smtClean="0"/>
              <a:t> e </a:t>
            </a:r>
            <a:r>
              <a:rPr lang="pt-BR" sz="2400" dirty="0" err="1" smtClean="0"/>
              <a:t>Javascript</a:t>
            </a:r>
            <a:endParaRPr lang="pt-BR" sz="2400" dirty="0" smtClean="0"/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400" dirty="0" smtClean="0"/>
              <a:t>Introdução ao ASP.NET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pt-BR" sz="24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400" dirty="0" smtClean="0"/>
              <a:t>Desenvolvendo para internet (Parte II)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400" dirty="0" smtClean="0"/>
              <a:t>Controles e Eventos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400" dirty="0" smtClean="0"/>
              <a:t>Ciclo de Vida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sz="2400" dirty="0" smtClean="0"/>
              <a:t>Master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Partial Types</a:t>
            </a:r>
            <a:endParaRPr lang="en-US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Quando podem ser utilizados: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000" dirty="0" err="1" smtClean="0">
                <a:latin typeface="Verdana" pitchFamily="34" charset="0"/>
              </a:rPr>
              <a:t>Quando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trabalhamos</a:t>
            </a:r>
            <a:r>
              <a:rPr lang="en-US" sz="2000" dirty="0" smtClean="0">
                <a:latin typeface="Verdana" pitchFamily="34" charset="0"/>
              </a:rPr>
              <a:t> com </a:t>
            </a:r>
            <a:r>
              <a:rPr lang="en-US" sz="2000" dirty="0" err="1" smtClean="0">
                <a:latin typeface="Verdana" pitchFamily="34" charset="0"/>
              </a:rPr>
              <a:t>código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gerado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automaticamente</a:t>
            </a:r>
            <a:r>
              <a:rPr lang="en-US" sz="2000" dirty="0" smtClean="0">
                <a:latin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</a:rPr>
              <a:t>código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pode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ser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adicionado</a:t>
            </a:r>
            <a:r>
              <a:rPr lang="en-US" sz="2000" dirty="0" smtClean="0">
                <a:latin typeface="Verdana" pitchFamily="34" charset="0"/>
              </a:rPr>
              <a:t> à </a:t>
            </a:r>
            <a:r>
              <a:rPr lang="en-US" sz="2000" dirty="0" err="1" smtClean="0">
                <a:latin typeface="Verdana" pitchFamily="34" charset="0"/>
              </a:rPr>
              <a:t>classe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sem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ter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que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recriar</a:t>
            </a:r>
            <a:r>
              <a:rPr lang="en-US" sz="2000" dirty="0" smtClean="0">
                <a:latin typeface="Verdana" pitchFamily="34" charset="0"/>
              </a:rPr>
              <a:t> o </a:t>
            </a:r>
            <a:r>
              <a:rPr lang="en-US" sz="2000" dirty="0" err="1" smtClean="0">
                <a:latin typeface="Verdana" pitchFamily="34" charset="0"/>
              </a:rPr>
              <a:t>arquivo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fonte</a:t>
            </a:r>
            <a:r>
              <a:rPr lang="en-US" sz="2000" dirty="0" smtClean="0">
                <a:latin typeface="Verdana" pitchFamily="34" charset="0"/>
              </a:rPr>
              <a:t>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000" dirty="0" smtClean="0">
                <a:latin typeface="Verdana" pitchFamily="34" charset="0"/>
              </a:rPr>
              <a:t>Partial Types </a:t>
            </a:r>
            <a:r>
              <a:rPr lang="en-US" sz="2000" dirty="0" err="1" smtClean="0">
                <a:latin typeface="Verdana" pitchFamily="34" charset="0"/>
              </a:rPr>
              <a:t>permitem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que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dois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ou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mais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desenvolvedores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trabalhem</a:t>
            </a:r>
            <a:r>
              <a:rPr lang="en-US" sz="2000" dirty="0" smtClean="0">
                <a:latin typeface="Verdana" pitchFamily="34" charset="0"/>
              </a:rPr>
              <a:t> no </a:t>
            </a:r>
            <a:r>
              <a:rPr lang="en-US" sz="2000" dirty="0" err="1" smtClean="0">
                <a:latin typeface="Verdana" pitchFamily="34" charset="0"/>
              </a:rPr>
              <a:t>mesmo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tipo</a:t>
            </a:r>
            <a:r>
              <a:rPr lang="en-US" sz="2000" dirty="0" smtClean="0">
                <a:latin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</a:rPr>
              <a:t>enquanto</a:t>
            </a:r>
            <a:r>
              <a:rPr lang="en-US" sz="2000" dirty="0" smtClean="0">
                <a:latin typeface="Verdana" pitchFamily="34" charset="0"/>
              </a:rPr>
              <a:t> ambos </a:t>
            </a:r>
            <a:r>
              <a:rPr lang="en-US" sz="2000" dirty="0" err="1" smtClean="0">
                <a:latin typeface="Verdana" pitchFamily="34" charset="0"/>
              </a:rPr>
              <a:t>têm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seus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arquivos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checados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para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edição</a:t>
            </a:r>
            <a:r>
              <a:rPr lang="en-US" sz="2000" dirty="0" smtClean="0">
                <a:latin typeface="Verdana" pitchFamily="34" charset="0"/>
              </a:rPr>
              <a:t>, </a:t>
            </a:r>
            <a:r>
              <a:rPr lang="en-US" sz="2000" dirty="0" err="1" smtClean="0">
                <a:latin typeface="Verdana" pitchFamily="34" charset="0"/>
              </a:rPr>
              <a:t>sem</a:t>
            </a:r>
            <a:r>
              <a:rPr lang="en-US" sz="2000" dirty="0" smtClean="0">
                <a:latin typeface="Verdana" pitchFamily="34" charset="0"/>
              </a:rPr>
              <a:t> </a:t>
            </a:r>
            <a:r>
              <a:rPr lang="en-US" sz="2000" dirty="0" err="1" smtClean="0">
                <a:latin typeface="Verdana" pitchFamily="34" charset="0"/>
              </a:rPr>
              <a:t>interferir</a:t>
            </a:r>
            <a:r>
              <a:rPr lang="en-US" sz="2000" dirty="0" smtClean="0">
                <a:latin typeface="Verdana" pitchFamily="34" charset="0"/>
              </a:rPr>
              <a:t> um no outro.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Partial Types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Declarando uma classe parcial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827088" y="1988840"/>
            <a:ext cx="7345362" cy="16573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partial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Cliente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codigo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EClienteEspecial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{ …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 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endParaRPr lang="fr-FR" sz="1600" dirty="0">
              <a:latin typeface="Trebuchet MS" pitchFamily="34" charset="0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714375" y="4101356"/>
            <a:ext cx="7388225" cy="26400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partial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Cliente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produtosAdquiridos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ProdutosAdquiridos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get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{ … }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set { … }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755650" y="1376363"/>
            <a:ext cx="18383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latin typeface="Courier New" pitchFamily="49" charset="0"/>
                <a:cs typeface="Courier New" pitchFamily="49" charset="0"/>
              </a:rPr>
              <a:t>ClienteP1.cs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755650" y="3635176"/>
            <a:ext cx="1838325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latin typeface="Courier New" pitchFamily="49" charset="0"/>
                <a:cs typeface="Courier New" pitchFamily="49" charset="0"/>
              </a:rPr>
              <a:t>ClienteP2.cs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Partial Types</a:t>
            </a:r>
            <a:endParaRPr lang="en-US" smtClean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partes de uma classe não podem definir aspectos contraditórios.</a:t>
            </a:r>
          </a:p>
          <a:p>
            <a:pPr eaLnBrk="1" hangingPunct="1"/>
            <a:r>
              <a:rPr lang="en-US" smtClean="0"/>
              <a:t>Uma classe (ou estrutura) pode ter dois tipos de aspectos ou qualidades: acumulativa e não-acumulativa.</a:t>
            </a:r>
          </a:p>
          <a:p>
            <a:pPr eaLnBrk="1" hangingPunct="1"/>
            <a:r>
              <a:rPr lang="en-US" smtClean="0"/>
              <a:t>Os aspectos acumulativos são aspectos que cada parte do tipo parcial pode escolher adicionar, como derivação de interfaces, propriedades, índices, métodos e variáveis.</a:t>
            </a:r>
          </a:p>
          <a:p>
            <a:pPr eaLnBrk="1" hangingPunct="1"/>
            <a:r>
              <a:rPr lang="en-US" smtClean="0"/>
              <a:t>Os aspectos não-acumulativos são aspectos que todas as partes do tipo parcial devem possuir.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Partial Types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smtClean="0"/>
              <a:t>Classes Acumulativas</a:t>
            </a:r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Classes Não-Acumulativas</a:t>
            </a:r>
            <a:endParaRPr lang="pt-BR" sz="1800" smtClean="0"/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500063" y="2060848"/>
            <a:ext cx="8072437" cy="17145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partial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Computador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{} </a:t>
            </a:r>
            <a:r>
              <a:rPr lang="en-US" sz="16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// CompP1.cs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partial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Computador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IProduto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US" sz="16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// CompP2.cs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Adiciona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{...}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Remove() {...}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 </a:t>
            </a:r>
            <a:endParaRPr lang="fr-F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214313" y="3857625"/>
            <a:ext cx="7858125" cy="228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Pessoa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{}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partial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Vendedor : Pessoa {} </a:t>
            </a:r>
            <a:r>
              <a:rPr lang="pt-BR" sz="16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// VendedorP1.cs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partial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Vendedor : Pessoa {} </a:t>
            </a:r>
            <a:r>
              <a:rPr lang="pt-BR" sz="16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// VendedorP2.cs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  <a:t>//Não compila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partial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Vendedor :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Funcionario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{}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Partial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endParaRPr lang="en-US" dirty="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Todas as partes devem ter a mesma acessibilidade.</a:t>
            </a:r>
          </a:p>
          <a:p>
            <a:pPr eaLnBrk="1" hangingPunct="1"/>
            <a:r>
              <a:rPr lang="pt-BR" smtClean="0"/>
              <a:t>Além de todas as partes definirem as mesmas partes não-acumulativas, apenas uma parte pode fazer o </a:t>
            </a:r>
            <a:r>
              <a:rPr lang="pt-BR" i="1" smtClean="0"/>
              <a:t>override</a:t>
            </a:r>
            <a:r>
              <a:rPr lang="pt-BR" smtClean="0"/>
              <a:t> de um método </a:t>
            </a:r>
            <a:r>
              <a:rPr lang="pt-BR" i="1" smtClean="0"/>
              <a:t>virtual</a:t>
            </a:r>
            <a:r>
              <a:rPr lang="pt-BR" smtClean="0"/>
              <a:t> ou </a:t>
            </a:r>
            <a:r>
              <a:rPr lang="pt-BR" i="1" smtClean="0"/>
              <a:t>abstract</a:t>
            </a:r>
            <a:r>
              <a:rPr lang="pt-BR" smtClean="0"/>
              <a:t>, e apenas uma parte pode implementar uma mesma interface. </a:t>
            </a:r>
          </a:p>
          <a:p>
            <a:pPr eaLnBrk="1" hangingPunct="1"/>
            <a:r>
              <a:rPr lang="en-US" smtClean="0"/>
              <a:t>Ao usar Partial Types, é recomendável indicar no nome do arquivo que este contém partes de um tipo. Como por exemplo: </a:t>
            </a:r>
            <a:r>
              <a:rPr lang="en-US" i="1" smtClean="0"/>
              <a:t>MinhaClasseP1.cs, MinhaClasseP2.cs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ASP.Net no Visual Studio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Dois tipos de projetos:</a:t>
            </a:r>
          </a:p>
          <a:p>
            <a:pPr lvl="1"/>
            <a:r>
              <a:rPr lang="pt-BR" sz="2000" dirty="0" smtClean="0"/>
              <a:t>Web Site</a:t>
            </a:r>
          </a:p>
          <a:p>
            <a:pPr lvl="2"/>
            <a:r>
              <a:rPr lang="pt-BR" sz="2000" dirty="0" smtClean="0"/>
              <a:t>Acesso via menu File-&gt;</a:t>
            </a:r>
            <a:r>
              <a:rPr lang="pt-BR" sz="2000" dirty="0" err="1" smtClean="0"/>
              <a:t>New</a:t>
            </a:r>
            <a:r>
              <a:rPr lang="pt-BR" sz="2000" dirty="0" smtClean="0"/>
              <a:t>-&gt;Web Site...</a:t>
            </a:r>
          </a:p>
          <a:p>
            <a:pPr lvl="2"/>
            <a:r>
              <a:rPr lang="pt-BR" sz="2000" dirty="0" smtClean="0"/>
              <a:t>Tipo de projeto padrão</a:t>
            </a:r>
          </a:p>
          <a:p>
            <a:pPr lvl="2"/>
            <a:r>
              <a:rPr lang="pt-BR" sz="2000" dirty="0" smtClean="0"/>
              <a:t>Conteúdo do projeto é a estrutura dos diretórios com todos seus arquivos</a:t>
            </a:r>
          </a:p>
          <a:p>
            <a:pPr lvl="2"/>
            <a:r>
              <a:rPr lang="pt-BR" sz="2000" dirty="0" smtClean="0"/>
              <a:t>Site compilado em múltiplos </a:t>
            </a:r>
            <a:r>
              <a:rPr lang="pt-BR" sz="2000" dirty="0" err="1" smtClean="0"/>
              <a:t>assemblies</a:t>
            </a:r>
            <a:endParaRPr lang="pt-BR" sz="2000" dirty="0" smtClean="0"/>
          </a:p>
          <a:p>
            <a:pPr lvl="1"/>
            <a:r>
              <a:rPr lang="pt-BR" sz="2000" dirty="0" smtClean="0"/>
              <a:t>Web Application</a:t>
            </a:r>
          </a:p>
          <a:p>
            <a:pPr lvl="2"/>
            <a:r>
              <a:rPr lang="pt-BR" sz="2000" dirty="0" smtClean="0"/>
              <a:t>Acesso via menu File-&gt;New-&gt;Project</a:t>
            </a:r>
            <a:r>
              <a:rPr lang="pt-BR" sz="2000" dirty="0" smtClean="0"/>
              <a:t>...</a:t>
            </a:r>
          </a:p>
          <a:p>
            <a:pPr lvl="2"/>
            <a:r>
              <a:rPr lang="pt-BR" sz="2000" dirty="0" smtClean="0"/>
              <a:t> Não </a:t>
            </a:r>
            <a:r>
              <a:rPr lang="pt-BR" sz="2000" dirty="0" smtClean="0"/>
              <a:t>está disponível nas versões Express</a:t>
            </a:r>
          </a:p>
          <a:p>
            <a:pPr lvl="2"/>
            <a:r>
              <a:rPr lang="pt-BR" sz="2000" dirty="0" smtClean="0"/>
              <a:t>Conteúdo do projeto deve ser explicitamente adicionado</a:t>
            </a:r>
          </a:p>
          <a:p>
            <a:pPr lvl="2"/>
            <a:r>
              <a:rPr lang="pt-BR" sz="2000" dirty="0" smtClean="0"/>
              <a:t>Site compilado em um único </a:t>
            </a:r>
            <a:r>
              <a:rPr lang="pt-BR" sz="2000" dirty="0" err="1" smtClean="0"/>
              <a:t>assembly</a:t>
            </a:r>
            <a:endParaRPr lang="pt-BR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ASP.Net no Visual Studio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Diretórios especiais:</a:t>
            </a:r>
          </a:p>
          <a:p>
            <a:pPr lvl="1"/>
            <a:r>
              <a:rPr lang="pt-BR" sz="2000" dirty="0" err="1" smtClean="0"/>
              <a:t>App_Code</a:t>
            </a:r>
            <a:r>
              <a:rPr lang="pt-BR" sz="2000" dirty="0" smtClean="0"/>
              <a:t> – código das classes dos objetos utilizados pela aplicação Web que são compilados automaticamente em tempo de execução</a:t>
            </a:r>
          </a:p>
          <a:p>
            <a:pPr lvl="1"/>
            <a:r>
              <a:rPr lang="pt-BR" sz="2000" dirty="0" err="1" smtClean="0"/>
              <a:t>App_Data</a:t>
            </a:r>
            <a:r>
              <a:rPr lang="pt-BR" sz="2000" dirty="0" smtClean="0"/>
              <a:t> – armazenamento de arquivos de bases de dados</a:t>
            </a:r>
          </a:p>
          <a:p>
            <a:pPr lvl="1"/>
            <a:r>
              <a:rPr lang="pt-BR" sz="2000" dirty="0" smtClean="0"/>
              <a:t>Bin – </a:t>
            </a:r>
            <a:r>
              <a:rPr lang="pt-BR" sz="2000" dirty="0" err="1" smtClean="0"/>
              <a:t>assenblies</a:t>
            </a:r>
            <a:r>
              <a:rPr lang="pt-BR" sz="2000" dirty="0" smtClean="0"/>
              <a:t> compilados de objetos utilizados pela aplicação Web</a:t>
            </a:r>
          </a:p>
          <a:p>
            <a:pPr lvl="1"/>
            <a:r>
              <a:rPr lang="pt-BR" sz="2000" dirty="0" err="1" smtClean="0"/>
              <a:t>App_WebReferences</a:t>
            </a:r>
            <a:r>
              <a:rPr lang="pt-BR" sz="2000" dirty="0" smtClean="0"/>
              <a:t> – arquivos de configuração de referências para Web </a:t>
            </a:r>
            <a:r>
              <a:rPr lang="pt-BR" sz="2000" dirty="0" err="1" smtClean="0"/>
              <a:t>Services</a:t>
            </a:r>
            <a:endParaRPr lang="pt-BR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Internet </a:t>
            </a:r>
            <a:r>
              <a:rPr lang="pt-BR" dirty="0" err="1" smtClean="0"/>
              <a:t>Information</a:t>
            </a:r>
            <a:r>
              <a:rPr lang="pt-BR" dirty="0" smtClean="0"/>
              <a:t> </a:t>
            </a:r>
            <a:r>
              <a:rPr lang="pt-BR" dirty="0" err="1" smtClean="0"/>
              <a:t>Services</a:t>
            </a:r>
            <a:r>
              <a:rPr lang="pt-BR" dirty="0" smtClean="0"/>
              <a:t> (IIS)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Conjunto integrado de serviços de rede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Permite publicar conteúdo e disponibilizar arquivos e aplicações em um ambiente Internet/Intranet.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Integrado ao sistema operacional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Dotado de uma interface administrativa gráfica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Hospedagem de web sites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Site FTP e grupos de notícias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Baseado no conceito de Diretório Virtual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Servidor Web Interno</a:t>
            </a:r>
            <a:endParaRPr lang="pt-BR" dirty="0"/>
          </a:p>
        </p:txBody>
      </p:sp>
      <p:sp>
        <p:nvSpPr>
          <p:cNvPr id="13619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pPr eaLnBrk="1" hangingPunct="1"/>
            <a:r>
              <a:rPr lang="pt-BR" dirty="0" smtClean="0"/>
              <a:t>Utilizado durante o desenvolvimento da aplicação</a:t>
            </a:r>
          </a:p>
          <a:p>
            <a:pPr eaLnBrk="1" hangingPunct="1"/>
            <a:r>
              <a:rPr lang="pt-BR" dirty="0" smtClean="0"/>
              <a:t>Não necessita de configurações adicionais</a:t>
            </a:r>
          </a:p>
          <a:p>
            <a:pPr eaLnBrk="1" hangingPunct="1"/>
            <a:r>
              <a:rPr lang="pt-BR" dirty="0" smtClean="0"/>
              <a:t>Não precisa IIS, porém pode ser integrado a ele</a:t>
            </a:r>
          </a:p>
          <a:p>
            <a:pPr eaLnBrk="1" hangingPunct="1"/>
            <a:r>
              <a:rPr lang="pt-BR" dirty="0" smtClean="0"/>
              <a:t>Não necessita Extensões FrontPage</a:t>
            </a:r>
          </a:p>
        </p:txBody>
      </p:sp>
      <p:pic>
        <p:nvPicPr>
          <p:cNvPr id="1361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68960"/>
            <a:ext cx="6715125" cy="3767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Seta para baixo 5"/>
          <p:cNvSpPr/>
          <p:nvPr/>
        </p:nvSpPr>
        <p:spPr>
          <a:xfrm>
            <a:off x="5929313" y="6072188"/>
            <a:ext cx="285750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675456"/>
            <a:ext cx="8229600" cy="1600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Web.</a:t>
            </a:r>
            <a:r>
              <a:rPr lang="pt-BR" dirty="0" err="1"/>
              <a:t>config</a:t>
            </a:r>
            <a:endParaRPr lang="pt-BR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Arquivo no formato XML</a:t>
            </a:r>
          </a:p>
          <a:p>
            <a:pPr eaLnBrk="1" hangingPunct="1"/>
            <a:r>
              <a:rPr lang="pt-BR" sz="2400" dirty="0" smtClean="0"/>
              <a:t>Informações de configuração da sua aplicação, tais como, </a:t>
            </a:r>
            <a:r>
              <a:rPr lang="pt-BR" sz="2400" dirty="0" err="1" smtClean="0"/>
              <a:t>string</a:t>
            </a:r>
            <a:r>
              <a:rPr lang="pt-BR" sz="2400" dirty="0" smtClean="0"/>
              <a:t> de conexão, páginas de erro, modo de </a:t>
            </a:r>
            <a:r>
              <a:rPr lang="pt-BR" sz="2400" dirty="0" err="1" smtClean="0"/>
              <a:t>compilação,etc</a:t>
            </a:r>
            <a:r>
              <a:rPr lang="pt-BR" sz="2400" dirty="0" smtClean="0"/>
              <a:t>. </a:t>
            </a:r>
          </a:p>
          <a:p>
            <a:pPr eaLnBrk="1" hangingPunct="1"/>
            <a:r>
              <a:rPr lang="pt-BR" sz="2400" dirty="0" smtClean="0"/>
              <a:t>Armazenar valores e parâmetros que sejam comuns a toda nossa aplicação. </a:t>
            </a:r>
          </a:p>
          <a:p>
            <a:pPr eaLnBrk="1" hangingPunct="1"/>
            <a:r>
              <a:rPr lang="pt-BR" sz="2400" i="1" dirty="0" smtClean="0"/>
              <a:t>Case </a:t>
            </a:r>
            <a:r>
              <a:rPr lang="pt-BR" sz="2400" i="1" dirty="0" err="1" smtClean="0"/>
              <a:t>Sensitive</a:t>
            </a:r>
            <a:endParaRPr lang="pt-BR" sz="2400" i="1" dirty="0" smtClean="0"/>
          </a:p>
          <a:p>
            <a:pPr eaLnBrk="1" hangingPunct="1"/>
            <a:endParaRPr lang="pt-BR" sz="2400" dirty="0" smtClean="0"/>
          </a:p>
        </p:txBody>
      </p:sp>
      <p:pic>
        <p:nvPicPr>
          <p:cNvPr id="161796" name="Picture 4" descr="WebCon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4071938"/>
            <a:ext cx="8429625" cy="137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179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5699125"/>
            <a:ext cx="8429625" cy="1087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Desenvolvendo para internet</a:t>
            </a:r>
            <a:br>
              <a:rPr lang="pt-BR" dirty="0" smtClean="0"/>
            </a:br>
            <a:r>
              <a:rPr lang="pt-BR" dirty="0" smtClean="0"/>
              <a:t>parte I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Demonstração</a:t>
            </a:r>
            <a:endParaRPr lang="pt-BR" dirty="0"/>
          </a:p>
        </p:txBody>
      </p:sp>
      <p:sp>
        <p:nvSpPr>
          <p:cNvPr id="13721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2821837"/>
            <a:ext cx="7429552" cy="1362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Desenvolvimento </a:t>
            </a:r>
            <a:br>
              <a:rPr lang="pt-BR" dirty="0" smtClean="0"/>
            </a:br>
            <a:r>
              <a:rPr lang="pt-BR" dirty="0" smtClean="0"/>
              <a:t>para Internet</a:t>
            </a:r>
            <a:br>
              <a:rPr lang="pt-BR" dirty="0" smtClean="0"/>
            </a:br>
            <a:r>
              <a:rPr lang="pt-BR" dirty="0" smtClean="0"/>
              <a:t>parte II</a:t>
            </a:r>
            <a:endParaRPr lang="pt-BR" dirty="0"/>
          </a:p>
        </p:txBody>
      </p:sp>
      <p:sp>
        <p:nvSpPr>
          <p:cNvPr id="13824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42976" y="2143116"/>
            <a:ext cx="6254750" cy="742950"/>
          </a:xfrm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Controles</a:t>
            </a:r>
          </a:p>
        </p:txBody>
      </p:sp>
      <p:graphicFrame>
        <p:nvGraphicFramePr>
          <p:cNvPr id="958468" name="Group 4"/>
          <p:cNvGraphicFramePr>
            <a:graphicFrameLocks noGrp="1"/>
          </p:cNvGraphicFramePr>
          <p:nvPr>
            <p:ph idx="1"/>
          </p:nvPr>
        </p:nvGraphicFramePr>
        <p:xfrm>
          <a:off x="357188" y="2786058"/>
          <a:ext cx="8043864" cy="3444876"/>
        </p:xfrm>
        <a:graphic>
          <a:graphicData uri="http://schemas.openxmlformats.org/drawingml/2006/table">
            <a:tbl>
              <a:tblPr/>
              <a:tblGrid>
                <a:gridCol w="2681288"/>
                <a:gridCol w="2681288"/>
                <a:gridCol w="26812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Característica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Server Controls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HTML Controls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Eventos no servidor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Possibilidade de eventos específicos no servidor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Apenas postback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Gerência de Estado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Mantido através dos roundtrips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Não mantém estado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Adaptação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Detecta o browser e adapta-se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Sem adaptação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Propriedades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Características do .NET Framework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Apenas atributos HTML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02688" marR="1026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8153400" cy="920750"/>
          </a:xfrm>
        </p:spPr>
        <p:txBody>
          <a:bodyPr/>
          <a:lstStyle/>
          <a:p>
            <a:r>
              <a:rPr lang="pt-BR" sz="2200" dirty="0" smtClean="0"/>
              <a:t>ASP.Net fornece componentes para a construção de interfaces com o usuário em </a:t>
            </a:r>
            <a:r>
              <a:rPr lang="pt-BR" sz="2200" i="1" dirty="0" smtClean="0"/>
              <a:t>Web </a:t>
            </a:r>
            <a:r>
              <a:rPr lang="pt-BR" sz="2200" i="1" dirty="0" err="1" smtClean="0"/>
              <a:t>Forms</a:t>
            </a:r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Controles</a:t>
            </a:r>
            <a:endParaRPr lang="en-US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500042"/>
            <a:ext cx="12954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071678"/>
            <a:ext cx="14287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Adicionando Controles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Para </a:t>
            </a:r>
            <a:r>
              <a:rPr lang="en-US" dirty="0" err="1" smtClean="0"/>
              <a:t>adicionar</a:t>
            </a:r>
            <a:r>
              <a:rPr lang="en-US" dirty="0" smtClean="0"/>
              <a:t> um </a:t>
            </a:r>
            <a:r>
              <a:rPr lang="en-US" dirty="0" err="1" smtClean="0"/>
              <a:t>controle</a:t>
            </a:r>
            <a:r>
              <a:rPr lang="en-US" dirty="0" smtClean="0"/>
              <a:t> Server Control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err="1" smtClean="0"/>
              <a:t>Arraste</a:t>
            </a:r>
            <a:r>
              <a:rPr lang="en-US" dirty="0" smtClean="0"/>
              <a:t> o 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desejado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aba</a:t>
            </a:r>
            <a:r>
              <a:rPr lang="en-US" dirty="0" smtClean="0"/>
              <a:t> Standard </a:t>
            </a:r>
            <a:r>
              <a:rPr lang="en-US" dirty="0" err="1" smtClean="0"/>
              <a:t>da</a:t>
            </a:r>
            <a:r>
              <a:rPr lang="en-US" dirty="0" smtClean="0"/>
              <a:t> Toolbox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Para </a:t>
            </a:r>
            <a:r>
              <a:rPr lang="en-US" dirty="0" err="1" smtClean="0"/>
              <a:t>adicionar</a:t>
            </a:r>
            <a:r>
              <a:rPr lang="en-US" dirty="0" smtClean="0"/>
              <a:t> um </a:t>
            </a:r>
            <a:r>
              <a:rPr lang="en-US" dirty="0" err="1" smtClean="0"/>
              <a:t>controle</a:t>
            </a:r>
            <a:r>
              <a:rPr lang="en-US" dirty="0" smtClean="0"/>
              <a:t> HTML Control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err="1" smtClean="0"/>
              <a:t>Arraste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página</a:t>
            </a:r>
            <a:r>
              <a:rPr lang="en-US" dirty="0" smtClean="0"/>
              <a:t> um </a:t>
            </a:r>
            <a:r>
              <a:rPr lang="en-US" dirty="0" err="1" smtClean="0"/>
              <a:t>controle</a:t>
            </a:r>
            <a:r>
              <a:rPr lang="en-US" dirty="0" smtClean="0"/>
              <a:t> HTML </a:t>
            </a:r>
            <a:r>
              <a:rPr lang="en-US" dirty="0" err="1" smtClean="0"/>
              <a:t>da</a:t>
            </a:r>
            <a:r>
              <a:rPr lang="en-US" dirty="0" smtClean="0"/>
              <a:t> tab HTML </a:t>
            </a:r>
            <a:r>
              <a:rPr lang="en-US" dirty="0" err="1" smtClean="0"/>
              <a:t>da</a:t>
            </a:r>
            <a:r>
              <a:rPr lang="en-US" dirty="0" smtClean="0"/>
              <a:t> Toolbox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  <p:pic>
        <p:nvPicPr>
          <p:cNvPr id="1402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3214686"/>
            <a:ext cx="7286625" cy="3233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CONTROLES</a:t>
            </a:r>
            <a:endParaRPr lang="pt-BR" dirty="0"/>
          </a:p>
        </p:txBody>
      </p:sp>
      <p:sp>
        <p:nvSpPr>
          <p:cNvPr id="141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b="1" smtClean="0"/>
              <a:t>Button</a:t>
            </a:r>
            <a:r>
              <a:rPr lang="pt-BR" smtClean="0"/>
              <a:t>: Botão</a:t>
            </a:r>
          </a:p>
          <a:p>
            <a:pPr algn="just" eaLnBrk="1" hangingPunct="1"/>
            <a:r>
              <a:rPr lang="pt-BR" b="1" smtClean="0"/>
              <a:t>CheckBox</a:t>
            </a:r>
            <a:r>
              <a:rPr lang="pt-BR" smtClean="0"/>
              <a:t>: Caixa para selecionar ou não um item</a:t>
            </a:r>
          </a:p>
          <a:p>
            <a:pPr algn="just" eaLnBrk="1" hangingPunct="1"/>
            <a:r>
              <a:rPr lang="pt-BR" b="1" smtClean="0"/>
              <a:t>Label</a:t>
            </a:r>
            <a:r>
              <a:rPr lang="pt-BR" smtClean="0"/>
              <a:t>: Texto que não pode ser editado diretamente</a:t>
            </a:r>
            <a:endParaRPr lang="pt-BR" sz="900" smtClean="0"/>
          </a:p>
          <a:p>
            <a:pPr algn="just" eaLnBrk="1" hangingPunct="1"/>
            <a:r>
              <a:rPr lang="pt-BR" b="1" smtClean="0"/>
              <a:t>LinkButton</a:t>
            </a:r>
            <a:r>
              <a:rPr lang="pt-BR" smtClean="0"/>
              <a:t>: Um botão com aparência de link</a:t>
            </a:r>
            <a:endParaRPr lang="pt-BR" sz="900" smtClean="0"/>
          </a:p>
          <a:p>
            <a:pPr algn="just" eaLnBrk="1" hangingPunct="1"/>
            <a:r>
              <a:rPr lang="pt-BR" b="1" smtClean="0"/>
              <a:t>ListBox</a:t>
            </a:r>
            <a:r>
              <a:rPr lang="pt-BR" smtClean="0"/>
              <a:t>: Lista para escolha de uma ou mais opções</a:t>
            </a:r>
            <a:endParaRPr lang="pt-BR" sz="900" smtClean="0"/>
          </a:p>
          <a:p>
            <a:pPr algn="just" eaLnBrk="1" hangingPunct="1"/>
            <a:r>
              <a:rPr lang="pt-BR" b="1" smtClean="0"/>
              <a:t>RadioButton</a:t>
            </a:r>
            <a:r>
              <a:rPr lang="pt-BR" smtClean="0"/>
              <a:t>: Caixa para selecionar ou não um item. </a:t>
            </a:r>
          </a:p>
          <a:p>
            <a:pPr eaLnBrk="1" hangingPunct="1">
              <a:buFont typeface="Wingdings 2" pitchFamily="18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CONTROLES</a:t>
            </a:r>
            <a:endParaRPr lang="pt-BR" dirty="0"/>
          </a:p>
        </p:txBody>
      </p:sp>
      <p:sp>
        <p:nvSpPr>
          <p:cNvPr id="1423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Gridview – </a:t>
            </a:r>
            <a:r>
              <a:rPr lang="pt-BR" smtClean="0"/>
              <a:t>tabela para exibição de dados de fácil preenchimento e integração com BD, com controle de paginação e ordenação automáticos e suporte a templates.</a:t>
            </a:r>
          </a:p>
          <a:p>
            <a:pPr eaLnBrk="1" hangingPunct="1"/>
            <a:endParaRPr lang="pt-BR" smtClean="0"/>
          </a:p>
        </p:txBody>
      </p:sp>
      <p:pic>
        <p:nvPicPr>
          <p:cNvPr id="14234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2786063"/>
            <a:ext cx="7559675" cy="2230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CONTROLES</a:t>
            </a:r>
            <a:endParaRPr lang="pt-BR" dirty="0"/>
          </a:p>
        </p:txBody>
      </p:sp>
      <p:sp>
        <p:nvSpPr>
          <p:cNvPr id="143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b="1" smtClean="0"/>
              <a:t>DataList</a:t>
            </a:r>
            <a:r>
              <a:rPr lang="pt-BR" smtClean="0"/>
              <a:t>: Mecanismo parecido com o GridView, porém, com menos recursos</a:t>
            </a:r>
          </a:p>
          <a:p>
            <a:pPr algn="just" eaLnBrk="1" hangingPunct="1"/>
            <a:r>
              <a:rPr lang="pt-BR" b="1" smtClean="0"/>
              <a:t>Repeater</a:t>
            </a:r>
            <a:r>
              <a:rPr lang="pt-BR" smtClean="0"/>
              <a:t>: Mecanismo parecido com o GridView, porém mais flexível e leve</a:t>
            </a:r>
          </a:p>
          <a:p>
            <a:pPr algn="just" eaLnBrk="1" hangingPunct="1"/>
            <a:r>
              <a:rPr lang="pt-BR" b="1" smtClean="0"/>
              <a:t>DropDownList</a:t>
            </a:r>
            <a:r>
              <a:rPr lang="pt-BR" smtClean="0"/>
              <a:t>: Lista para escolha de uma das opções. Bastante útil quando se quer que as opções sejam extraídas de um banco de dados</a:t>
            </a:r>
          </a:p>
          <a:p>
            <a:pPr algn="just" eaLnBrk="1" hangingPunct="1"/>
            <a:r>
              <a:rPr lang="pt-BR" b="1" smtClean="0"/>
              <a:t>Image</a:t>
            </a:r>
            <a:r>
              <a:rPr lang="pt-BR" smtClean="0"/>
              <a:t>: Exibição de uma imagem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CONTROLES</a:t>
            </a:r>
            <a:endParaRPr lang="pt-BR" dirty="0"/>
          </a:p>
        </p:txBody>
      </p:sp>
      <p:sp>
        <p:nvSpPr>
          <p:cNvPr id="144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Wizard – </a:t>
            </a:r>
            <a:r>
              <a:rPr lang="pt-BR" smtClean="0"/>
              <a:t>permite criar um formulário passo a passo.</a:t>
            </a:r>
          </a:p>
          <a:p>
            <a:pPr eaLnBrk="1" hangingPunct="1"/>
            <a:endParaRPr lang="pt-BR" smtClean="0"/>
          </a:p>
        </p:txBody>
      </p:sp>
      <p:pic>
        <p:nvPicPr>
          <p:cNvPr id="144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357438"/>
            <a:ext cx="7837488" cy="1836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CONTROLES</a:t>
            </a:r>
            <a:endParaRPr lang="pt-BR" dirty="0"/>
          </a:p>
        </p:txBody>
      </p:sp>
      <p:sp>
        <p:nvSpPr>
          <p:cNvPr id="145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SiteMap – </a:t>
            </a:r>
            <a:r>
              <a:rPr lang="pt-BR" smtClean="0"/>
              <a:t>permite criar um menu de navegação baseado na página que o usuário está acessando.</a:t>
            </a:r>
          </a:p>
          <a:p>
            <a:pPr eaLnBrk="1" hangingPunct="1"/>
            <a:endParaRPr lang="pt-BR" smtClean="0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800" y="2636912"/>
            <a:ext cx="7088188" cy="382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5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3211587"/>
            <a:ext cx="7848600" cy="534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9275" y="4021212"/>
            <a:ext cx="7642225" cy="233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5" descr="C:\Users\leandro.rocha\AppData\Local\Microsoft\Windows\Temporary Internet Files\Content.IE5\I6NQBYIQ\MCj043394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143116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Como funciona um </a:t>
            </a:r>
            <a:r>
              <a:rPr lang="pt-BR" smtClean="0"/>
              <a:t>WEB site</a:t>
            </a:r>
            <a:endParaRPr lang="pt-BR" dirty="0"/>
          </a:p>
        </p:txBody>
      </p:sp>
      <p:pic>
        <p:nvPicPr>
          <p:cNvPr id="6" name="Picture 2" descr="C:\Users\leandro.rocha\AppData\Local\Microsoft\Windows\Temporary Internet Files\Content.IE5\Y7X2G9KJ\MCj042479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214554"/>
            <a:ext cx="170815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18789" name="TextBox 18"/>
          <p:cNvSpPr txBox="1">
            <a:spLocks noChangeArrowheads="1"/>
          </p:cNvSpPr>
          <p:nvPr/>
        </p:nvSpPr>
        <p:spPr bwMode="auto">
          <a:xfrm>
            <a:off x="571500" y="4286250"/>
            <a:ext cx="1577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Trebuchet MS" pitchFamily="34" charset="0"/>
              </a:rPr>
              <a:t>Servidor Web</a:t>
            </a:r>
          </a:p>
        </p:txBody>
      </p:sp>
      <p:sp>
        <p:nvSpPr>
          <p:cNvPr id="118790" name="TextBox 22"/>
          <p:cNvSpPr txBox="1">
            <a:spLocks noChangeArrowheads="1"/>
          </p:cNvSpPr>
          <p:nvPr/>
        </p:nvSpPr>
        <p:spPr bwMode="auto">
          <a:xfrm>
            <a:off x="6286500" y="4143375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>
                <a:latin typeface="Trebuchet MS" pitchFamily="34" charset="0"/>
              </a:rPr>
              <a:t>Browser Cliente</a:t>
            </a:r>
          </a:p>
        </p:txBody>
      </p:sp>
      <p:pic>
        <p:nvPicPr>
          <p:cNvPr id="7" name="Picture 4" descr="C:\Users\leandro.rocha\AppData\Local\Microsoft\Windows\Temporary Internet Files\Content.IE5\RWL3ZRDL\MCj0431532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2285992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18792" name="TextBox 20"/>
          <p:cNvSpPr txBox="1">
            <a:spLocks noChangeArrowheads="1"/>
          </p:cNvSpPr>
          <p:nvPr/>
        </p:nvSpPr>
        <p:spPr bwMode="auto">
          <a:xfrm>
            <a:off x="3929063" y="4429125"/>
            <a:ext cx="966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Trebuchet MS" pitchFamily="34" charset="0"/>
              </a:rPr>
              <a:t>Internet</a:t>
            </a:r>
          </a:p>
        </p:txBody>
      </p:sp>
      <p:cxnSp>
        <p:nvCxnSpPr>
          <p:cNvPr id="17" name="Conector de seta reta 16"/>
          <p:cNvCxnSpPr/>
          <p:nvPr/>
        </p:nvCxnSpPr>
        <p:spPr>
          <a:xfrm>
            <a:off x="2571750" y="3071813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rot="10800000">
            <a:off x="2571750" y="3357563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5643563" y="314325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rot="10800000">
            <a:off x="5643563" y="342900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CONTROLES</a:t>
            </a:r>
            <a:endParaRPr lang="pt-BR" dirty="0"/>
          </a:p>
        </p:txBody>
      </p:sp>
      <p:sp>
        <p:nvSpPr>
          <p:cNvPr id="146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Menu – </a:t>
            </a:r>
            <a:r>
              <a:rPr lang="pt-BR" smtClean="0"/>
              <a:t>permite criar um menu com links de maneira estática ou dinâmica. Pode utilizar o mesmo arquivo XML do SiteMap.</a:t>
            </a:r>
          </a:p>
        </p:txBody>
      </p:sp>
      <p:pic>
        <p:nvPicPr>
          <p:cNvPr id="146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3243263"/>
            <a:ext cx="360045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Básicos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i="1" dirty="0" err="1" smtClean="0"/>
              <a:t>Label</a:t>
            </a:r>
            <a:endParaRPr lang="pt-BR" i="1" dirty="0" smtClean="0"/>
          </a:p>
          <a:p>
            <a:pPr lvl="1"/>
            <a:r>
              <a:rPr lang="pt-BR" sz="2000" dirty="0" smtClean="0"/>
              <a:t>Representa um componente de texto que pode ser alterado programaticamente</a:t>
            </a:r>
          </a:p>
          <a:p>
            <a:pPr lvl="1"/>
            <a:r>
              <a:rPr lang="pt-BR" sz="2000" dirty="0" smtClean="0"/>
              <a:t>Para texto estático, utilizar HTML diretamente</a:t>
            </a:r>
          </a:p>
          <a:p>
            <a:pPr lvl="1"/>
            <a:r>
              <a:rPr lang="pt-BR" sz="2000" dirty="0" smtClean="0"/>
              <a:t>Para alterar o texto apresentado:</a:t>
            </a:r>
          </a:p>
          <a:p>
            <a:pPr lvl="2"/>
            <a:r>
              <a:rPr lang="pt-BR" sz="2000" dirty="0" smtClean="0"/>
              <a:t>Propriedade </a:t>
            </a:r>
            <a:r>
              <a:rPr lang="pt-BR" sz="2000" i="1" dirty="0" err="1" smtClean="0"/>
              <a:t>Text</a:t>
            </a:r>
            <a:endParaRPr lang="pt-BR" sz="2000" dirty="0" smtClean="0"/>
          </a:p>
          <a:p>
            <a:r>
              <a:rPr lang="pt-BR" i="1" dirty="0" smtClean="0"/>
              <a:t>Button</a:t>
            </a:r>
          </a:p>
          <a:p>
            <a:pPr lvl="1"/>
            <a:r>
              <a:rPr lang="pt-BR" sz="2000" dirty="0" smtClean="0"/>
              <a:t>Representa um controle de botão que ao ser clicado executa uma submissão (um </a:t>
            </a:r>
            <a:r>
              <a:rPr lang="pt-BR" sz="2000" dirty="0" err="1" smtClean="0"/>
              <a:t>postback</a:t>
            </a:r>
            <a:r>
              <a:rPr lang="pt-BR" sz="2000" dirty="0" smtClean="0"/>
              <a:t>) de um formulário para o servidor</a:t>
            </a:r>
          </a:p>
          <a:p>
            <a:pPr lvl="1"/>
            <a:r>
              <a:rPr lang="pt-BR" sz="2000" dirty="0" smtClean="0"/>
              <a:t>Outros estilos de “botões” incluem os componentes </a:t>
            </a:r>
            <a:r>
              <a:rPr lang="pt-BR" sz="2000" i="1" dirty="0" err="1" smtClean="0"/>
              <a:t>LinkButton</a:t>
            </a:r>
            <a:r>
              <a:rPr lang="pt-BR" sz="2000" dirty="0" smtClean="0"/>
              <a:t> e </a:t>
            </a:r>
            <a:r>
              <a:rPr lang="pt-BR" sz="2000" i="1" dirty="0" err="1" smtClean="0"/>
              <a:t>ImageButton</a:t>
            </a:r>
            <a:endParaRPr lang="pt-BR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</a:t>
            </a:r>
            <a:r>
              <a:rPr lang="pt-BR" dirty="0" err="1" smtClean="0"/>
              <a:t>ListBox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Permite a seleção de um ou vários elementos de uma lista</a:t>
            </a:r>
          </a:p>
          <a:p>
            <a:pPr>
              <a:defRPr/>
            </a:pPr>
            <a:r>
              <a:rPr lang="pt-BR" dirty="0" smtClean="0"/>
              <a:t>Dados armazenados na coleção </a:t>
            </a:r>
            <a:r>
              <a:rPr lang="pt-BR" i="1" dirty="0" err="1" smtClean="0"/>
              <a:t>Items</a:t>
            </a:r>
            <a:endParaRPr lang="pt-BR" dirty="0" smtClean="0"/>
          </a:p>
          <a:p>
            <a:pPr lvl="1">
              <a:defRPr/>
            </a:pPr>
            <a:r>
              <a:rPr lang="pt-BR" sz="2000" dirty="0" smtClean="0"/>
              <a:t>Qualquer tipo de objetos</a:t>
            </a:r>
          </a:p>
          <a:p>
            <a:pPr lvl="1">
              <a:defRPr/>
            </a:pPr>
            <a:r>
              <a:rPr lang="pt-BR" sz="2000" dirty="0" smtClean="0"/>
              <a:t>Usualmente strings</a:t>
            </a:r>
          </a:p>
          <a:p>
            <a:pPr>
              <a:defRPr/>
            </a:pPr>
            <a:r>
              <a:rPr lang="pt-BR" dirty="0" smtClean="0"/>
              <a:t>Opções para configurar os dados:</a:t>
            </a:r>
          </a:p>
          <a:p>
            <a:pPr lvl="1">
              <a:defRPr/>
            </a:pPr>
            <a:r>
              <a:rPr lang="pt-BR" sz="2000" dirty="0" smtClean="0"/>
              <a:t>Propriedade </a:t>
            </a:r>
            <a:r>
              <a:rPr lang="pt-BR" sz="2000" i="1" dirty="0" err="1" smtClean="0"/>
              <a:t>DataSource</a:t>
            </a:r>
            <a:r>
              <a:rPr lang="pt-BR" sz="2000" i="1" dirty="0" smtClean="0"/>
              <a:t> </a:t>
            </a:r>
            <a:r>
              <a:rPr lang="pt-BR" sz="2000" dirty="0" smtClean="0"/>
              <a:t>com a fonte de dados</a:t>
            </a:r>
          </a:p>
          <a:p>
            <a:pPr lvl="1">
              <a:defRPr/>
            </a:pPr>
            <a:r>
              <a:rPr lang="pt-BR" sz="2000" dirty="0" smtClean="0"/>
              <a:t>Adição direta na coleção de itens via método </a:t>
            </a:r>
            <a:r>
              <a:rPr lang="pt-BR" sz="2000" i="1" dirty="0" err="1" smtClean="0"/>
              <a:t>Add</a:t>
            </a:r>
            <a:r>
              <a:rPr lang="pt-BR" sz="2000" i="1" dirty="0" smtClean="0"/>
              <a:t>()</a:t>
            </a:r>
            <a:endParaRPr lang="pt-BR" sz="2000" dirty="0" smtClean="0"/>
          </a:p>
          <a:p>
            <a:pPr lvl="1">
              <a:defRPr/>
            </a:pPr>
            <a:r>
              <a:rPr lang="pt-BR" sz="2000" dirty="0" smtClean="0"/>
              <a:t>Remoção direta da coleção de itens via método </a:t>
            </a:r>
            <a:r>
              <a:rPr lang="pt-BR" sz="2000" i="1" dirty="0" smtClean="0"/>
              <a:t>Remove()</a:t>
            </a:r>
            <a:r>
              <a:rPr lang="pt-BR" sz="2000" dirty="0" smtClean="0"/>
              <a:t> e </a:t>
            </a:r>
            <a:r>
              <a:rPr lang="pt-BR" sz="2000" i="1" dirty="0" err="1" smtClean="0"/>
              <a:t>RemoveAt</a:t>
            </a:r>
            <a:r>
              <a:rPr lang="pt-BR" sz="2000" i="1" dirty="0" smtClean="0"/>
              <a:t>()</a:t>
            </a:r>
            <a:endParaRPr lang="pt-BR" sz="2000" dirty="0" smtClean="0"/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</a:t>
            </a:r>
            <a:r>
              <a:rPr lang="pt-BR" dirty="0" err="1" smtClean="0"/>
              <a:t>ListBox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2800" dirty="0" smtClean="0"/>
              <a:t>Para configurar o modo de seleção:</a:t>
            </a:r>
          </a:p>
          <a:p>
            <a:pPr lvl="1">
              <a:defRPr/>
            </a:pPr>
            <a:r>
              <a:rPr lang="pt-BR" sz="1800" dirty="0" smtClean="0"/>
              <a:t>Propriedade </a:t>
            </a:r>
            <a:r>
              <a:rPr lang="pt-BR" sz="1800" i="1" dirty="0" err="1" smtClean="0"/>
              <a:t>SelectionMode</a:t>
            </a:r>
            <a:endParaRPr lang="pt-BR" sz="1800" dirty="0" smtClean="0"/>
          </a:p>
          <a:p>
            <a:pPr lvl="2">
              <a:defRPr/>
            </a:pPr>
            <a:r>
              <a:rPr lang="pt-BR" sz="1800" i="1" dirty="0" err="1" smtClean="0"/>
              <a:t>Single</a:t>
            </a:r>
            <a:r>
              <a:rPr lang="pt-BR" sz="1800" dirty="0" smtClean="0"/>
              <a:t> para um único valor</a:t>
            </a:r>
          </a:p>
          <a:p>
            <a:pPr lvl="2">
              <a:defRPr/>
            </a:pPr>
            <a:r>
              <a:rPr lang="pt-BR" sz="1800" i="1" dirty="0" err="1" smtClean="0"/>
              <a:t>Multiple</a:t>
            </a:r>
            <a:r>
              <a:rPr lang="pt-BR" sz="1800" dirty="0" smtClean="0"/>
              <a:t> para múltiplos valores</a:t>
            </a:r>
          </a:p>
          <a:p>
            <a:pPr>
              <a:defRPr/>
            </a:pPr>
            <a:r>
              <a:rPr lang="pt-BR" sz="2800" dirty="0" smtClean="0"/>
              <a:t>Para obter a seleção do usuário:</a:t>
            </a:r>
          </a:p>
          <a:p>
            <a:pPr lvl="1">
              <a:defRPr/>
            </a:pPr>
            <a:r>
              <a:rPr lang="pt-BR" sz="1800" dirty="0" smtClean="0"/>
              <a:t>Propriedades </a:t>
            </a:r>
            <a:r>
              <a:rPr lang="pt-BR" sz="1800" i="1" dirty="0" err="1" smtClean="0"/>
              <a:t>SelectedIndex</a:t>
            </a:r>
            <a:r>
              <a:rPr lang="pt-BR" sz="1800" dirty="0" smtClean="0"/>
              <a:t> para obter o índice do elemento selecionado</a:t>
            </a:r>
          </a:p>
          <a:p>
            <a:pPr lvl="2">
              <a:defRPr/>
            </a:pPr>
            <a:r>
              <a:rPr lang="pt-BR" sz="1800" dirty="0" smtClean="0"/>
              <a:t>Cuidado! O índice do primeiro elemento é 0</a:t>
            </a:r>
          </a:p>
          <a:p>
            <a:pPr lvl="1">
              <a:defRPr/>
            </a:pPr>
            <a:r>
              <a:rPr lang="pt-BR" sz="1800" dirty="0" smtClean="0"/>
              <a:t>Propriedades </a:t>
            </a:r>
            <a:r>
              <a:rPr lang="pt-BR" sz="1800" i="1" dirty="0" err="1" smtClean="0"/>
              <a:t>SelectedItem</a:t>
            </a:r>
            <a:r>
              <a:rPr lang="pt-BR" sz="1800" dirty="0" smtClean="0"/>
              <a:t> para obter o item selecionado</a:t>
            </a:r>
          </a:p>
          <a:p>
            <a:pPr lvl="1">
              <a:defRPr/>
            </a:pPr>
            <a:r>
              <a:rPr lang="pt-BR" sz="1800" dirty="0" smtClean="0"/>
              <a:t>Propriedade </a:t>
            </a:r>
            <a:r>
              <a:rPr lang="pt-BR" sz="1800" i="1" dirty="0" err="1" smtClean="0"/>
              <a:t>SelectedValue</a:t>
            </a:r>
            <a:r>
              <a:rPr lang="pt-BR" sz="1800" dirty="0" smtClean="0"/>
              <a:t> para obter o valor associado ao elemento selecionado</a:t>
            </a:r>
          </a:p>
          <a:p>
            <a:pPr lvl="1">
              <a:defRPr/>
            </a:pPr>
            <a:r>
              <a:rPr lang="pt-BR" sz="1800" dirty="0" smtClean="0"/>
              <a:t>Para múltiplos valores, percorrer a coleção </a:t>
            </a:r>
            <a:r>
              <a:rPr lang="pt-BR" sz="1800" i="1" dirty="0" err="1" smtClean="0"/>
              <a:t>Items</a:t>
            </a:r>
            <a:r>
              <a:rPr lang="pt-BR" sz="1800" dirty="0" smtClean="0"/>
              <a:t> e verificar a propriedade </a:t>
            </a:r>
            <a:r>
              <a:rPr lang="pt-BR" sz="1800" i="1" dirty="0" err="1" smtClean="0"/>
              <a:t>Selected</a:t>
            </a:r>
            <a:r>
              <a:rPr lang="pt-BR" sz="1800" dirty="0" smtClean="0"/>
              <a:t> de cada item em particular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</a:t>
            </a:r>
            <a:r>
              <a:rPr lang="pt-BR" dirty="0" err="1" smtClean="0"/>
              <a:t>ListBox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configurar os dados visíveis/retornados em objetos com </a:t>
            </a:r>
            <a:r>
              <a:rPr lang="pt-BR" i="1" dirty="0" err="1" smtClean="0"/>
              <a:t>DataSource</a:t>
            </a:r>
            <a:r>
              <a:rPr lang="pt-BR" dirty="0" smtClean="0"/>
              <a:t>:</a:t>
            </a:r>
          </a:p>
          <a:p>
            <a:pPr lvl="1"/>
            <a:r>
              <a:rPr lang="pt-BR" sz="2000" dirty="0" smtClean="0"/>
              <a:t>Propriedade </a:t>
            </a:r>
            <a:r>
              <a:rPr lang="pt-BR" sz="2000" i="1" dirty="0" err="1" smtClean="0"/>
              <a:t>DataValueField</a:t>
            </a:r>
            <a:r>
              <a:rPr lang="pt-BR" sz="2000" dirty="0" smtClean="0"/>
              <a:t>  especifica o nome do valor do elemento da fonte de dados</a:t>
            </a:r>
          </a:p>
          <a:p>
            <a:pPr lvl="1"/>
            <a:r>
              <a:rPr lang="pt-BR" sz="2000" dirty="0" smtClean="0"/>
              <a:t>Propriedade </a:t>
            </a:r>
            <a:r>
              <a:rPr lang="pt-BR" sz="2000" i="1" dirty="0" err="1" smtClean="0"/>
              <a:t>DataTextField</a:t>
            </a:r>
            <a:r>
              <a:rPr lang="pt-BR" sz="2000" dirty="0" smtClean="0"/>
              <a:t> especifica o nome do dado “visual” do elemento da fonte de dados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</a:t>
            </a:r>
            <a:r>
              <a:rPr lang="pt-BR" dirty="0" err="1" smtClean="0"/>
              <a:t>DropDownList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Semelhante ao </a:t>
            </a:r>
            <a:r>
              <a:rPr lang="pt-BR" i="1" dirty="0" err="1" smtClean="0"/>
              <a:t>ListBox</a:t>
            </a:r>
            <a:r>
              <a:rPr lang="pt-BR" dirty="0" smtClean="0"/>
              <a:t> porém os elementos ficam “escondidos” até a seleção e somente um deles pode ser selecionado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</a:t>
            </a:r>
            <a:r>
              <a:rPr lang="pt-BR" dirty="0" err="1" smtClean="0"/>
              <a:t>CheckBox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Permite indicar um elemento com a informação de aceitação/rejeição</a:t>
            </a:r>
          </a:p>
          <a:p>
            <a:r>
              <a:rPr lang="pt-BR" dirty="0" smtClean="0"/>
              <a:t>Para obter a seleção do usuário:</a:t>
            </a:r>
          </a:p>
          <a:p>
            <a:pPr lvl="1"/>
            <a:r>
              <a:rPr lang="pt-BR" sz="2000" dirty="0" smtClean="0"/>
              <a:t>Propriedade </a:t>
            </a:r>
            <a:r>
              <a:rPr lang="pt-BR" sz="2000" i="1" dirty="0" err="1" smtClean="0"/>
              <a:t>Checked</a:t>
            </a:r>
            <a:r>
              <a:rPr lang="pt-BR" sz="2000" dirty="0" smtClean="0"/>
              <a:t> retorna </a:t>
            </a:r>
            <a:r>
              <a:rPr lang="pt-BR" sz="2000" dirty="0" err="1" smtClean="0"/>
              <a:t>true</a:t>
            </a:r>
            <a:r>
              <a:rPr lang="pt-BR" sz="2000" dirty="0" smtClean="0"/>
              <a:t> ou </a:t>
            </a:r>
            <a:r>
              <a:rPr lang="pt-BR" sz="2000" dirty="0" err="1" smtClean="0"/>
              <a:t>false</a:t>
            </a:r>
            <a:r>
              <a:rPr lang="pt-BR" sz="2000" dirty="0" smtClean="0"/>
              <a:t> dependendo se o item está marcado ou não</a:t>
            </a:r>
          </a:p>
          <a:p>
            <a:r>
              <a:rPr lang="pt-BR" dirty="0" smtClean="0"/>
              <a:t>Controle </a:t>
            </a:r>
            <a:r>
              <a:rPr lang="pt-BR" i="1" dirty="0" err="1" smtClean="0"/>
              <a:t>CheckBoxList</a:t>
            </a:r>
            <a:r>
              <a:rPr lang="pt-BR" dirty="0" smtClean="0"/>
              <a:t> gerencia uma coleção de itens mostrados em diversas caixas de seleção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Controles - </a:t>
            </a:r>
            <a:r>
              <a:rPr lang="pt-BR" dirty="0" err="1" smtClean="0"/>
              <a:t>RadioButton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Permite a seleção de um único elemento dentre várias opções</a:t>
            </a:r>
          </a:p>
          <a:p>
            <a:pPr lvl="1"/>
            <a:r>
              <a:rPr lang="pt-BR" sz="2000" dirty="0" smtClean="0"/>
              <a:t>O grupo de botões deve estar configurado com o mesmo nome na propriedade </a:t>
            </a:r>
            <a:r>
              <a:rPr lang="pt-BR" sz="2000" i="1" dirty="0" err="1" smtClean="0"/>
              <a:t>GroupName</a:t>
            </a:r>
            <a:r>
              <a:rPr lang="pt-BR" sz="2000" dirty="0" smtClean="0"/>
              <a:t> para que a seleção seja exclusiva</a:t>
            </a:r>
          </a:p>
          <a:p>
            <a:r>
              <a:rPr lang="pt-BR" dirty="0" smtClean="0"/>
              <a:t>Para obter a seleção do usuário:</a:t>
            </a:r>
          </a:p>
          <a:p>
            <a:pPr lvl="1"/>
            <a:r>
              <a:rPr lang="pt-BR" sz="2000" dirty="0" smtClean="0"/>
              <a:t>Propriedade </a:t>
            </a:r>
            <a:r>
              <a:rPr lang="pt-BR" sz="2000" i="1" dirty="0" err="1" smtClean="0"/>
              <a:t>Checked</a:t>
            </a:r>
            <a:r>
              <a:rPr lang="pt-BR" sz="2000" dirty="0" smtClean="0"/>
              <a:t> retorna </a:t>
            </a:r>
            <a:r>
              <a:rPr lang="pt-BR" sz="2000" dirty="0" err="1" smtClean="0"/>
              <a:t>true</a:t>
            </a:r>
            <a:r>
              <a:rPr lang="pt-BR" sz="2000" dirty="0" smtClean="0"/>
              <a:t> ou </a:t>
            </a:r>
            <a:r>
              <a:rPr lang="pt-BR" sz="2000" dirty="0" err="1" smtClean="0"/>
              <a:t>false</a:t>
            </a:r>
            <a:r>
              <a:rPr lang="pt-BR" sz="2000" dirty="0" smtClean="0"/>
              <a:t> dependendo se o item está marcado ou não</a:t>
            </a:r>
          </a:p>
          <a:p>
            <a:r>
              <a:rPr lang="pt-BR" dirty="0" smtClean="0"/>
              <a:t>Controle </a:t>
            </a:r>
            <a:r>
              <a:rPr lang="pt-BR" i="1" dirty="0" err="1" smtClean="0"/>
              <a:t>RadioButtonList</a:t>
            </a:r>
            <a:r>
              <a:rPr lang="pt-BR" dirty="0" smtClean="0"/>
              <a:t> gerencia uma coleção de itens mostrados em diversos botões de seleção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ADICIONANDO EVENTOS</a:t>
            </a:r>
            <a:endParaRPr lang="pt-BR" dirty="0"/>
          </a:p>
        </p:txBody>
      </p:sp>
      <p:sp>
        <p:nvSpPr>
          <p:cNvPr id="139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200" smtClean="0"/>
              <a:t>Muitos eventos são disparados através de ações de usuários captadas pelo navegador</a:t>
            </a:r>
          </a:p>
          <a:p>
            <a:pPr eaLnBrk="1" hangingPunct="1"/>
            <a:r>
              <a:rPr lang="pt-BR" sz="2200" smtClean="0"/>
              <a:t>O código para manipular o evento disparado é executado no servidor</a:t>
            </a:r>
          </a:p>
          <a:p>
            <a:pPr eaLnBrk="1" hangingPunct="1"/>
            <a:r>
              <a:rPr lang="pt-BR" sz="2200" smtClean="0"/>
              <a:t>Quando o código completa sua execução, a página web pronta é enviada de volta ao navegador (contendo código html e script)</a:t>
            </a:r>
          </a:p>
          <a:p>
            <a:pPr eaLnBrk="1" hangingPunct="1"/>
            <a:endParaRPr lang="pt-BR" smtClean="0"/>
          </a:p>
        </p:txBody>
      </p:sp>
      <p:pic>
        <p:nvPicPr>
          <p:cNvPr id="13926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4149080"/>
            <a:ext cx="7445375" cy="2494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2.4.1</a:t>
            </a:r>
            <a:endParaRPr lang="pt-BR" dirty="0"/>
          </a:p>
        </p:txBody>
      </p:sp>
      <p:sp>
        <p:nvSpPr>
          <p:cNvPr id="16281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HTML</a:t>
            </a:r>
            <a:endParaRPr lang="pt-BR" dirty="0"/>
          </a:p>
        </p:txBody>
      </p:sp>
      <p:sp>
        <p:nvSpPr>
          <p:cNvPr id="1198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Nasceu com a finalidade de estabelecer uma forma simples para publicar sites na internet. </a:t>
            </a:r>
          </a:p>
          <a:p>
            <a:pPr eaLnBrk="1" hangingPunct="1"/>
            <a:r>
              <a:rPr lang="pt-BR" dirty="0" smtClean="0"/>
              <a:t>Significa de forma literal, linguagem de marcação de hipertexto. </a:t>
            </a:r>
          </a:p>
          <a:p>
            <a:pPr eaLnBrk="1" hangingPunct="1"/>
            <a:r>
              <a:rPr lang="pt-BR" dirty="0" smtClean="0"/>
              <a:t>Sua estrutura mais básica compreende da </a:t>
            </a:r>
            <a:r>
              <a:rPr lang="pt-BR" dirty="0" err="1" smtClean="0"/>
              <a:t>tag</a:t>
            </a:r>
            <a:r>
              <a:rPr lang="pt-BR" dirty="0" smtClean="0"/>
              <a:t> “&lt;</a:t>
            </a:r>
            <a:r>
              <a:rPr lang="pt-BR" dirty="0" err="1" smtClean="0"/>
              <a:t>html</a:t>
            </a:r>
            <a:r>
              <a:rPr lang="pt-BR" dirty="0" smtClean="0"/>
              <a:t>&gt;” delimitando o documento, dentro desta </a:t>
            </a:r>
            <a:r>
              <a:rPr lang="pt-BR" dirty="0" err="1" smtClean="0"/>
              <a:t>tag</a:t>
            </a:r>
            <a:r>
              <a:rPr lang="pt-BR" dirty="0" smtClean="0"/>
              <a:t> existe um cabeçalho delimitado pela </a:t>
            </a:r>
            <a:r>
              <a:rPr lang="pt-BR" dirty="0" err="1" smtClean="0"/>
              <a:t>tag</a:t>
            </a:r>
            <a:r>
              <a:rPr lang="pt-BR" dirty="0" smtClean="0"/>
              <a:t> “&lt;</a:t>
            </a:r>
            <a:r>
              <a:rPr lang="pt-BR" dirty="0" err="1" smtClean="0"/>
              <a:t>head</a:t>
            </a:r>
            <a:r>
              <a:rPr lang="pt-BR" dirty="0" smtClean="0"/>
              <a:t>&gt;” e corpo delimitado por “&lt;</a:t>
            </a:r>
            <a:r>
              <a:rPr lang="pt-BR" dirty="0" err="1" smtClean="0"/>
              <a:t>body</a:t>
            </a:r>
            <a:r>
              <a:rPr lang="pt-BR" dirty="0" smtClean="0"/>
              <a:t>&gt;”, onde se coloca os textos, imagens, vídeos...</a:t>
            </a:r>
            <a:br>
              <a:rPr lang="pt-BR" dirty="0" smtClean="0"/>
            </a:b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Ciclo de Vida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Uma página </a:t>
            </a:r>
            <a:r>
              <a:rPr lang="pt-BR" i="1" dirty="0"/>
              <a:t>Web </a:t>
            </a:r>
            <a:r>
              <a:rPr lang="pt-BR" i="1" dirty="0" err="1"/>
              <a:t>Forms</a:t>
            </a:r>
            <a:r>
              <a:rPr lang="pt-BR" dirty="0"/>
              <a:t> passa por um ciclo de vida completo no servidor Web depois do pedido inicial do cliente (</a:t>
            </a:r>
            <a:r>
              <a:rPr lang="pt-BR" i="1" dirty="0" err="1"/>
              <a:t>roundtrips</a:t>
            </a:r>
            <a:r>
              <a:rPr lang="pt-BR" dirty="0"/>
              <a:t>)</a:t>
            </a:r>
          </a:p>
          <a:p>
            <a:r>
              <a:rPr lang="pt-BR" dirty="0"/>
              <a:t>Uma página é dinamicamente compilada pelo ASP.NET em uma classe</a:t>
            </a:r>
          </a:p>
          <a:p>
            <a:r>
              <a:rPr lang="pt-BR" dirty="0"/>
              <a:t>Ciclo é disparado no modelo </a:t>
            </a:r>
            <a:r>
              <a:rPr lang="pt-BR" i="1" dirty="0" err="1"/>
              <a:t>request</a:t>
            </a:r>
            <a:r>
              <a:rPr lang="pt-BR" i="1" dirty="0"/>
              <a:t>/</a:t>
            </a:r>
            <a:r>
              <a:rPr lang="pt-BR" i="1" dirty="0" err="1"/>
              <a:t>response</a:t>
            </a:r>
            <a:r>
              <a:rPr lang="pt-BR" dirty="0"/>
              <a:t> do protocolo HTTP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Ciclo de Vida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ciclo de vida inclui diversos passos de processamento</a:t>
            </a:r>
          </a:p>
          <a:p>
            <a:pPr lvl="1"/>
            <a:r>
              <a:rPr lang="pt-BR" smtClean="0"/>
              <a:t>Relacionados à página</a:t>
            </a:r>
          </a:p>
          <a:p>
            <a:pPr lvl="1"/>
            <a:r>
              <a:rPr lang="pt-BR" smtClean="0"/>
              <a:t>Relacionados à aplicação Web</a:t>
            </a:r>
          </a:p>
          <a:p>
            <a:r>
              <a:rPr lang="pt-BR" smtClean="0"/>
              <a:t>Estrutura de eventos bastante longa e complexa</a:t>
            </a:r>
            <a:endParaRPr lang="pt-BR" dirty="0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CICLO DE VIDA</a:t>
            </a:r>
            <a:endParaRPr lang="pt-BR" dirty="0"/>
          </a:p>
        </p:txBody>
      </p:sp>
      <p:sp>
        <p:nvSpPr>
          <p:cNvPr id="133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ciclo de vida de uma página ASP.NET apresenta cinco estágios básicos: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133124" name="Arc 27"/>
          <p:cNvSpPr>
            <a:spLocks/>
          </p:cNvSpPr>
          <p:nvPr/>
        </p:nvSpPr>
        <p:spPr bwMode="auto">
          <a:xfrm>
            <a:off x="4418013" y="2620963"/>
            <a:ext cx="1890712" cy="1404937"/>
          </a:xfrm>
          <a:custGeom>
            <a:avLst/>
            <a:gdLst>
              <a:gd name="T0" fmla="*/ 2147483647 w 19585"/>
              <a:gd name="T1" fmla="*/ 0 h 19473"/>
              <a:gd name="T2" fmla="*/ 2147483647 w 19585"/>
              <a:gd name="T3" fmla="*/ 2147483647 h 19473"/>
              <a:gd name="T4" fmla="*/ 0 w 19585"/>
              <a:gd name="T5" fmla="*/ 2147483647 h 19473"/>
              <a:gd name="T6" fmla="*/ 0 60000 65536"/>
              <a:gd name="T7" fmla="*/ 0 60000 65536"/>
              <a:gd name="T8" fmla="*/ 0 60000 65536"/>
              <a:gd name="T9" fmla="*/ 0 w 19585"/>
              <a:gd name="T10" fmla="*/ 0 h 19473"/>
              <a:gd name="T11" fmla="*/ 19585 w 19585"/>
              <a:gd name="T12" fmla="*/ 19473 h 194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85" h="19473" fill="none" extrusionOk="0">
                <a:moveTo>
                  <a:pt x="9346" y="-1"/>
                </a:moveTo>
                <a:cubicBezTo>
                  <a:pt x="13855" y="2164"/>
                  <a:pt x="17474" y="5826"/>
                  <a:pt x="19584" y="10362"/>
                </a:cubicBezTo>
              </a:path>
              <a:path w="19585" h="19473" stroke="0" extrusionOk="0">
                <a:moveTo>
                  <a:pt x="9346" y="-1"/>
                </a:moveTo>
                <a:cubicBezTo>
                  <a:pt x="13855" y="2164"/>
                  <a:pt x="17474" y="5826"/>
                  <a:pt x="19584" y="10362"/>
                </a:cubicBezTo>
                <a:lnTo>
                  <a:pt x="0" y="19473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33125" name="Arc 28"/>
          <p:cNvSpPr>
            <a:spLocks/>
          </p:cNvSpPr>
          <p:nvPr/>
        </p:nvSpPr>
        <p:spPr bwMode="auto">
          <a:xfrm>
            <a:off x="2468563" y="2630488"/>
            <a:ext cx="1960562" cy="1352550"/>
          </a:xfrm>
          <a:custGeom>
            <a:avLst/>
            <a:gdLst>
              <a:gd name="T0" fmla="*/ 0 w 20295"/>
              <a:gd name="T1" fmla="*/ 2147483647 h 18754"/>
              <a:gd name="T2" fmla="*/ 2147483647 w 20295"/>
              <a:gd name="T3" fmla="*/ 0 h 18754"/>
              <a:gd name="T4" fmla="*/ 2147483647 w 20295"/>
              <a:gd name="T5" fmla="*/ 2147483647 h 18754"/>
              <a:gd name="T6" fmla="*/ 0 60000 65536"/>
              <a:gd name="T7" fmla="*/ 0 60000 65536"/>
              <a:gd name="T8" fmla="*/ 0 60000 65536"/>
              <a:gd name="T9" fmla="*/ 0 w 20295"/>
              <a:gd name="T10" fmla="*/ 0 h 18754"/>
              <a:gd name="T11" fmla="*/ 20295 w 20295"/>
              <a:gd name="T12" fmla="*/ 18754 h 187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95" h="18754" fill="none" extrusionOk="0">
                <a:moveTo>
                  <a:pt x="0" y="11359"/>
                </a:moveTo>
                <a:cubicBezTo>
                  <a:pt x="1749" y="6559"/>
                  <a:pt x="5142" y="2534"/>
                  <a:pt x="9578" y="0"/>
                </a:cubicBezTo>
              </a:path>
              <a:path w="20295" h="18754" stroke="0" extrusionOk="0">
                <a:moveTo>
                  <a:pt x="0" y="11359"/>
                </a:moveTo>
                <a:cubicBezTo>
                  <a:pt x="1749" y="6559"/>
                  <a:pt x="5142" y="2534"/>
                  <a:pt x="9578" y="0"/>
                </a:cubicBezTo>
                <a:lnTo>
                  <a:pt x="20295" y="18754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6" name="AutoShape 29"/>
          <p:cNvSpPr>
            <a:spLocks noChangeArrowheads="1"/>
          </p:cNvSpPr>
          <p:nvPr/>
        </p:nvSpPr>
        <p:spPr bwMode="auto">
          <a:xfrm>
            <a:off x="3429001" y="2111375"/>
            <a:ext cx="1941513" cy="855663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Page_Init</a:t>
            </a:r>
          </a:p>
        </p:txBody>
      </p:sp>
      <p:sp>
        <p:nvSpPr>
          <p:cNvPr id="133129" name="Arc 30"/>
          <p:cNvSpPr>
            <a:spLocks/>
          </p:cNvSpPr>
          <p:nvPr/>
        </p:nvSpPr>
        <p:spPr bwMode="auto">
          <a:xfrm>
            <a:off x="4416425" y="3995738"/>
            <a:ext cx="2070100" cy="1011237"/>
          </a:xfrm>
          <a:custGeom>
            <a:avLst/>
            <a:gdLst>
              <a:gd name="T0" fmla="*/ 2147483647 w 21429"/>
              <a:gd name="T1" fmla="*/ 2147483647 h 14026"/>
              <a:gd name="T2" fmla="*/ 2147483647 w 21429"/>
              <a:gd name="T3" fmla="*/ 2147483647 h 14026"/>
              <a:gd name="T4" fmla="*/ 0 w 21429"/>
              <a:gd name="T5" fmla="*/ 0 h 14026"/>
              <a:gd name="T6" fmla="*/ 0 60000 65536"/>
              <a:gd name="T7" fmla="*/ 0 60000 65536"/>
              <a:gd name="T8" fmla="*/ 0 60000 65536"/>
              <a:gd name="T9" fmla="*/ 0 w 21429"/>
              <a:gd name="T10" fmla="*/ 0 h 14026"/>
              <a:gd name="T11" fmla="*/ 21429 w 21429"/>
              <a:gd name="T12" fmla="*/ 14026 h 14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29" h="14026" fill="none" extrusionOk="0">
                <a:moveTo>
                  <a:pt x="21429" y="2710"/>
                </a:moveTo>
                <a:cubicBezTo>
                  <a:pt x="20900" y="6889"/>
                  <a:pt x="19161" y="10822"/>
                  <a:pt x="16426" y="14025"/>
                </a:cubicBezTo>
              </a:path>
              <a:path w="21429" h="14026" stroke="0" extrusionOk="0">
                <a:moveTo>
                  <a:pt x="21429" y="2710"/>
                </a:moveTo>
                <a:cubicBezTo>
                  <a:pt x="20900" y="6889"/>
                  <a:pt x="19161" y="10822"/>
                  <a:pt x="16426" y="14025"/>
                </a:cubicBez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33130" name="Arc 31"/>
          <p:cNvSpPr>
            <a:spLocks/>
          </p:cNvSpPr>
          <p:nvPr/>
        </p:nvSpPr>
        <p:spPr bwMode="auto">
          <a:xfrm>
            <a:off x="3968750" y="4008438"/>
            <a:ext cx="909638" cy="1557337"/>
          </a:xfrm>
          <a:custGeom>
            <a:avLst/>
            <a:gdLst>
              <a:gd name="T0" fmla="*/ 2147483647 w 9413"/>
              <a:gd name="T1" fmla="*/ 2147483647 h 21600"/>
              <a:gd name="T2" fmla="*/ 0 w 9413"/>
              <a:gd name="T3" fmla="*/ 2147483647 h 21600"/>
              <a:gd name="T4" fmla="*/ 2147483647 w 9413"/>
              <a:gd name="T5" fmla="*/ 0 h 21600"/>
              <a:gd name="T6" fmla="*/ 0 60000 65536"/>
              <a:gd name="T7" fmla="*/ 0 60000 65536"/>
              <a:gd name="T8" fmla="*/ 0 60000 65536"/>
              <a:gd name="T9" fmla="*/ 0 w 9413"/>
              <a:gd name="T10" fmla="*/ 0 h 21600"/>
              <a:gd name="T11" fmla="*/ 9413 w 94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413" h="21600" fill="none" extrusionOk="0">
                <a:moveTo>
                  <a:pt x="9412" y="21096"/>
                </a:moveTo>
                <a:cubicBezTo>
                  <a:pt x="7890" y="21431"/>
                  <a:pt x="6336" y="21599"/>
                  <a:pt x="4778" y="21600"/>
                </a:cubicBezTo>
                <a:cubicBezTo>
                  <a:pt x="3170" y="21600"/>
                  <a:pt x="1567" y="21420"/>
                  <a:pt x="0" y="21064"/>
                </a:cubicBezTo>
              </a:path>
              <a:path w="9413" h="21600" stroke="0" extrusionOk="0">
                <a:moveTo>
                  <a:pt x="9412" y="21096"/>
                </a:moveTo>
                <a:cubicBezTo>
                  <a:pt x="7890" y="21431"/>
                  <a:pt x="6336" y="21599"/>
                  <a:pt x="4778" y="21600"/>
                </a:cubicBezTo>
                <a:cubicBezTo>
                  <a:pt x="3170" y="21600"/>
                  <a:pt x="1567" y="21420"/>
                  <a:pt x="0" y="21064"/>
                </a:cubicBezTo>
                <a:lnTo>
                  <a:pt x="4778" y="0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9" name="AutoShape 32"/>
          <p:cNvSpPr>
            <a:spLocks noChangeArrowheads="1"/>
          </p:cNvSpPr>
          <p:nvPr/>
        </p:nvSpPr>
        <p:spPr bwMode="auto">
          <a:xfrm>
            <a:off x="4857751" y="5048250"/>
            <a:ext cx="1941513" cy="855663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/>
              <a:t>Validation</a:t>
            </a:r>
          </a:p>
        </p:txBody>
      </p:sp>
      <p:sp>
        <p:nvSpPr>
          <p:cNvPr id="133134" name="Arc 33"/>
          <p:cNvSpPr>
            <a:spLocks/>
          </p:cNvSpPr>
          <p:nvPr/>
        </p:nvSpPr>
        <p:spPr bwMode="auto">
          <a:xfrm>
            <a:off x="2373313" y="3981450"/>
            <a:ext cx="2041525" cy="1076325"/>
          </a:xfrm>
          <a:custGeom>
            <a:avLst/>
            <a:gdLst>
              <a:gd name="T0" fmla="*/ 2147483647 w 21133"/>
              <a:gd name="T1" fmla="*/ 2147483647 h 14923"/>
              <a:gd name="T2" fmla="*/ 0 w 21133"/>
              <a:gd name="T3" fmla="*/ 2147483647 h 14923"/>
              <a:gd name="T4" fmla="*/ 2147483647 w 21133"/>
              <a:gd name="T5" fmla="*/ 0 h 14923"/>
              <a:gd name="T6" fmla="*/ 0 60000 65536"/>
              <a:gd name="T7" fmla="*/ 0 60000 65536"/>
              <a:gd name="T8" fmla="*/ 0 60000 65536"/>
              <a:gd name="T9" fmla="*/ 0 w 21133"/>
              <a:gd name="T10" fmla="*/ 0 h 14923"/>
              <a:gd name="T11" fmla="*/ 21133 w 21133"/>
              <a:gd name="T12" fmla="*/ 14923 h 14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33" h="14923" fill="none" extrusionOk="0">
                <a:moveTo>
                  <a:pt x="5516" y="14923"/>
                </a:moveTo>
                <a:cubicBezTo>
                  <a:pt x="2741" y="12018"/>
                  <a:pt x="830" y="8397"/>
                  <a:pt x="-1" y="4467"/>
                </a:cubicBezTo>
              </a:path>
              <a:path w="21133" h="14923" stroke="0" extrusionOk="0">
                <a:moveTo>
                  <a:pt x="5516" y="14923"/>
                </a:moveTo>
                <a:cubicBezTo>
                  <a:pt x="2741" y="12018"/>
                  <a:pt x="830" y="8397"/>
                  <a:pt x="-1" y="4467"/>
                </a:cubicBezTo>
                <a:lnTo>
                  <a:pt x="21133" y="0"/>
                </a:lnTo>
                <a:close/>
              </a:path>
            </a:pathLst>
          </a:custGeom>
          <a:noFill/>
          <a:ln w="57150">
            <a:solidFill>
              <a:srgbClr val="3333CC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pt-BR">
              <a:latin typeface="Trebuchet MS" pitchFamily="34" charset="0"/>
            </a:endParaRPr>
          </a:p>
        </p:txBody>
      </p:sp>
      <p:sp>
        <p:nvSpPr>
          <p:cNvPr id="11" name="AutoShape 34"/>
          <p:cNvSpPr>
            <a:spLocks noChangeArrowheads="1"/>
          </p:cNvSpPr>
          <p:nvPr/>
        </p:nvSpPr>
        <p:spPr bwMode="auto">
          <a:xfrm>
            <a:off x="1998663" y="5048250"/>
            <a:ext cx="1941513" cy="855663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/>
              <a:t>Event </a:t>
            </a:r>
            <a:br>
              <a:rPr lang="en-US" sz="2000" b="1"/>
            </a:br>
            <a:r>
              <a:rPr lang="en-US" sz="2000" b="1"/>
              <a:t>Handling</a:t>
            </a:r>
          </a:p>
        </p:txBody>
      </p:sp>
      <p:sp>
        <p:nvSpPr>
          <p:cNvPr id="12" name="AutoShape 36"/>
          <p:cNvSpPr>
            <a:spLocks noChangeArrowheads="1"/>
          </p:cNvSpPr>
          <p:nvPr/>
        </p:nvSpPr>
        <p:spPr bwMode="auto">
          <a:xfrm>
            <a:off x="1366838" y="3406775"/>
            <a:ext cx="1941513" cy="855663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/>
              <a:t>Page_Unload</a:t>
            </a:r>
          </a:p>
        </p:txBody>
      </p:sp>
      <p:sp>
        <p:nvSpPr>
          <p:cNvPr id="13" name="AutoShape 37"/>
          <p:cNvSpPr>
            <a:spLocks noChangeArrowheads="1"/>
          </p:cNvSpPr>
          <p:nvPr/>
        </p:nvSpPr>
        <p:spPr bwMode="auto">
          <a:xfrm>
            <a:off x="5489576" y="3406775"/>
            <a:ext cx="1941513" cy="855663"/>
          </a:xfrm>
          <a:prstGeom prst="roundRect">
            <a:avLst>
              <a:gd name="adj" fmla="val 3713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/>
              <a:t>Page_Load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de Vida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Fases gerais no ciclo de vida de uma página:</a:t>
            </a:r>
          </a:p>
          <a:p>
            <a:pPr lvl="1"/>
            <a:r>
              <a:rPr lang="pt-BR" dirty="0" smtClean="0"/>
              <a:t>Requisição da página (</a:t>
            </a:r>
            <a:r>
              <a:rPr lang="pt-BR" i="1" dirty="0" err="1" smtClean="0"/>
              <a:t>request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Início (</a:t>
            </a:r>
            <a:r>
              <a:rPr lang="pt-BR" i="1" dirty="0" smtClean="0"/>
              <a:t>start</a:t>
            </a:r>
            <a:r>
              <a:rPr lang="pt-BR" dirty="0" smtClean="0"/>
              <a:t>) – propriedades básicas da página são criadas</a:t>
            </a:r>
          </a:p>
          <a:p>
            <a:pPr lvl="1"/>
            <a:r>
              <a:rPr lang="pt-BR" dirty="0" smtClean="0"/>
              <a:t>Inicialização (</a:t>
            </a:r>
            <a:r>
              <a:rPr lang="pt-BR" i="1" dirty="0" err="1" smtClean="0"/>
              <a:t>inicialization</a:t>
            </a:r>
            <a:r>
              <a:rPr lang="pt-BR" dirty="0" smtClean="0"/>
              <a:t>) – criação dos controles da página</a:t>
            </a:r>
          </a:p>
          <a:p>
            <a:pPr lvl="1"/>
            <a:r>
              <a:rPr lang="pt-BR" dirty="0" smtClean="0"/>
              <a:t>Carregamento (</a:t>
            </a:r>
            <a:r>
              <a:rPr lang="pt-BR" i="1" dirty="0" err="1" smtClean="0"/>
              <a:t>load</a:t>
            </a:r>
            <a:r>
              <a:rPr lang="pt-BR" dirty="0" smtClean="0"/>
              <a:t>) – dados dos controles são atualizados no caso de um </a:t>
            </a:r>
            <a:r>
              <a:rPr lang="pt-BR" dirty="0" err="1" smtClean="0"/>
              <a:t>postback</a:t>
            </a:r>
            <a:endParaRPr lang="pt-BR" dirty="0" smtClean="0"/>
          </a:p>
          <a:p>
            <a:pPr lvl="1"/>
            <a:r>
              <a:rPr lang="pt-BR" dirty="0" smtClean="0"/>
              <a:t>Validação (</a:t>
            </a:r>
            <a:r>
              <a:rPr lang="pt-BR" i="1" dirty="0" err="1" smtClean="0"/>
              <a:t>validation</a:t>
            </a:r>
            <a:r>
              <a:rPr lang="pt-BR" dirty="0" smtClean="0"/>
              <a:t>) – método de validação é executado sobre os controles de validação</a:t>
            </a:r>
          </a:p>
          <a:p>
            <a:pPr lvl="1"/>
            <a:r>
              <a:rPr lang="pt-BR" dirty="0" smtClean="0"/>
              <a:t>Tratamento de eventos de </a:t>
            </a:r>
            <a:r>
              <a:rPr lang="pt-BR" dirty="0" err="1" smtClean="0"/>
              <a:t>postback</a:t>
            </a:r>
            <a:r>
              <a:rPr lang="pt-BR" dirty="0" smtClean="0"/>
              <a:t> (</a:t>
            </a:r>
            <a:r>
              <a:rPr lang="pt-BR" i="1" dirty="0" err="1" smtClean="0"/>
              <a:t>event</a:t>
            </a:r>
            <a:r>
              <a:rPr lang="pt-BR" i="1" dirty="0" smtClean="0"/>
              <a:t> </a:t>
            </a:r>
            <a:r>
              <a:rPr lang="pt-BR" i="1" dirty="0" err="1" smtClean="0"/>
              <a:t>handling</a:t>
            </a:r>
            <a:r>
              <a:rPr lang="pt-BR" dirty="0" smtClean="0"/>
              <a:t>) – execução de métodos de eventos associados no caso de um </a:t>
            </a:r>
            <a:r>
              <a:rPr lang="pt-BR" dirty="0" err="1" smtClean="0"/>
              <a:t>postback</a:t>
            </a:r>
            <a:endParaRPr lang="pt-BR" dirty="0" smtClean="0"/>
          </a:p>
          <a:p>
            <a:pPr lvl="1"/>
            <a:r>
              <a:rPr lang="pt-BR" dirty="0" err="1" smtClean="0"/>
              <a:t>Renderização</a:t>
            </a:r>
            <a:r>
              <a:rPr lang="pt-BR" dirty="0" smtClean="0"/>
              <a:t> (</a:t>
            </a:r>
            <a:r>
              <a:rPr lang="pt-BR" i="1" dirty="0" err="1" smtClean="0"/>
              <a:t>rendering</a:t>
            </a:r>
            <a:r>
              <a:rPr lang="pt-BR" dirty="0" smtClean="0"/>
              <a:t>) – HTML de resposta é gerado</a:t>
            </a:r>
          </a:p>
          <a:p>
            <a:pPr lvl="1"/>
            <a:r>
              <a:rPr lang="pt-BR" dirty="0" smtClean="0"/>
              <a:t>Descarregamento (</a:t>
            </a:r>
            <a:r>
              <a:rPr lang="pt-BR" i="1" dirty="0" err="1" smtClean="0"/>
              <a:t>unload</a:t>
            </a:r>
            <a:r>
              <a:rPr lang="pt-BR" dirty="0" smtClean="0"/>
              <a:t>) – realizada a limpeza dos objetos utilizados</a:t>
            </a:r>
            <a:endParaRPr lang="pt-B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2.4.2</a:t>
            </a:r>
            <a:endParaRPr lang="pt-BR" dirty="0"/>
          </a:p>
        </p:txBody>
      </p:sp>
      <p:sp>
        <p:nvSpPr>
          <p:cNvPr id="16281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Customização de Layout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3400" dirty="0" smtClean="0"/>
              <a:t>ASP.NET fornece o conceito de </a:t>
            </a:r>
            <a:r>
              <a:rPr lang="pt-BR" sz="3400" i="1" dirty="0" err="1" smtClean="0"/>
              <a:t>master</a:t>
            </a:r>
            <a:r>
              <a:rPr lang="pt-BR" sz="3400" i="1" dirty="0" smtClean="0"/>
              <a:t> </a:t>
            </a:r>
            <a:r>
              <a:rPr lang="pt-BR" sz="3400" i="1" dirty="0" err="1" smtClean="0"/>
              <a:t>pages</a:t>
            </a:r>
            <a:r>
              <a:rPr lang="pt-BR" sz="3400" dirty="0" smtClean="0"/>
              <a:t> e </a:t>
            </a:r>
            <a:r>
              <a:rPr lang="pt-BR" sz="3400" i="1" dirty="0" err="1" smtClean="0"/>
              <a:t>content</a:t>
            </a:r>
            <a:r>
              <a:rPr lang="pt-BR" sz="3400" i="1" dirty="0" smtClean="0"/>
              <a:t> </a:t>
            </a:r>
            <a:r>
              <a:rPr lang="pt-BR" sz="3400" i="1" dirty="0" err="1" smtClean="0"/>
              <a:t>pages</a:t>
            </a:r>
            <a:r>
              <a:rPr lang="pt-BR" sz="3400" dirty="0" smtClean="0"/>
              <a:t> para a definição de layouts de páginas em uma aplicação web</a:t>
            </a:r>
          </a:p>
          <a:p>
            <a:pPr eaLnBrk="1" hangingPunct="1"/>
            <a:r>
              <a:rPr lang="pt-BR" sz="3400" dirty="0" smtClean="0"/>
              <a:t>Permite</a:t>
            </a:r>
          </a:p>
          <a:p>
            <a:pPr lvl="1" eaLnBrk="1" hangingPunct="1"/>
            <a:r>
              <a:rPr lang="pt-BR" sz="3000" dirty="0" smtClean="0"/>
              <a:t>a criação de sites cujo layout é consistente entre as diversas páginas</a:t>
            </a:r>
          </a:p>
          <a:p>
            <a:pPr lvl="1" eaLnBrk="1" hangingPunct="1"/>
            <a:r>
              <a:rPr lang="pt-BR" sz="3000" dirty="0" smtClean="0"/>
              <a:t>a reutilização de conteúdo e funcionalidades</a:t>
            </a:r>
            <a:endParaRPr lang="en-US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Customização de Layout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r>
              <a:rPr lang="pt-BR" dirty="0" smtClean="0"/>
              <a:t> define a aparência e comportamento que são compartilhados por um grupo de páginas</a:t>
            </a:r>
          </a:p>
          <a:p>
            <a:r>
              <a:rPr lang="pt-BR" dirty="0" smtClean="0"/>
              <a:t>Um conjunto de </a:t>
            </a:r>
            <a:r>
              <a:rPr lang="pt-BR" i="1" dirty="0" err="1" smtClean="0"/>
              <a:t>content</a:t>
            </a:r>
            <a:r>
              <a:rPr lang="pt-BR" i="1" dirty="0" smtClean="0"/>
              <a:t> </a:t>
            </a:r>
            <a:r>
              <a:rPr lang="pt-BR" i="1" dirty="0" err="1" smtClean="0"/>
              <a:t>pages</a:t>
            </a:r>
            <a:r>
              <a:rPr lang="pt-BR" dirty="0" smtClean="0"/>
              <a:t> possuem o conteúdo das páginas que referenciam 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r>
              <a:rPr lang="pt-BR" dirty="0" smtClean="0"/>
              <a:t> para produzir o resultado final da combinação dos elementos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MASTER PAGE</a:t>
            </a:r>
            <a:endParaRPr lang="pt-BR" dirty="0"/>
          </a:p>
        </p:txBody>
      </p:sp>
      <p:sp>
        <p:nvSpPr>
          <p:cNvPr id="147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400" smtClean="0"/>
              <a:t>Criar uma Herança Visual para o Web Site.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smtClean="0"/>
              <a:t>Manutenção centralizada, não é necessário mudar o código em várias páginas, apenas em uma.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smtClean="0"/>
              <a:t>Facilidade na criação do </a:t>
            </a:r>
            <a:r>
              <a:rPr lang="pt-BR" sz="2400" i="1" smtClean="0"/>
              <a:t>layout.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smtClean="0"/>
              <a:t>Reaproveitamento de código.</a:t>
            </a:r>
          </a:p>
          <a:p>
            <a:pPr eaLnBrk="1" hangingPunct="1">
              <a:buFont typeface="Wingdings 2" pitchFamily="18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Master</a:t>
            </a:r>
            <a:r>
              <a:rPr lang="pt-BR" dirty="0" smtClean="0"/>
              <a:t> Page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arquivos ASP.NET com a extensão “.</a:t>
            </a:r>
            <a:r>
              <a:rPr lang="pt-BR" dirty="0" err="1" smtClean="0"/>
              <a:t>master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Contêm HTML, controles, código,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Não representam uma página completa, mas elementos que são incorporados em outros web </a:t>
            </a:r>
            <a:r>
              <a:rPr lang="pt-BR" dirty="0" err="1" smtClean="0"/>
              <a:t>forms</a:t>
            </a:r>
            <a:r>
              <a:rPr lang="pt-BR" dirty="0" smtClean="0"/>
              <a:t> em tempo de execução</a:t>
            </a:r>
          </a:p>
          <a:p>
            <a:r>
              <a:rPr lang="pt-BR" dirty="0" smtClean="0"/>
              <a:t>Possuem a diretiva @</a:t>
            </a:r>
            <a:r>
              <a:rPr lang="pt-BR" dirty="0" err="1" smtClean="0"/>
              <a:t>Master</a:t>
            </a:r>
            <a:r>
              <a:rPr lang="pt-BR" dirty="0" smtClean="0"/>
              <a:t> ao invés da diretiva @Page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Master</a:t>
            </a:r>
            <a:r>
              <a:rPr lang="pt-BR" dirty="0" smtClean="0"/>
              <a:t> Page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Diretiva @</a:t>
            </a:r>
            <a:r>
              <a:rPr lang="pt-BR" dirty="0" err="1" smtClean="0"/>
              <a:t>Master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Controle </a:t>
            </a:r>
            <a:r>
              <a:rPr lang="pt-BR" i="1" dirty="0" err="1" smtClean="0"/>
              <a:t>ContentPlaceHolder</a:t>
            </a:r>
            <a:endParaRPr lang="pt-BR" i="1" dirty="0" smtClean="0"/>
          </a:p>
          <a:p>
            <a:pPr lvl="1"/>
            <a:r>
              <a:rPr lang="pt-BR" dirty="0" smtClean="0"/>
              <a:t>Provê a localização onde os conteúdos das </a:t>
            </a:r>
            <a:r>
              <a:rPr lang="pt-BR" i="1" dirty="0" err="1" smtClean="0"/>
              <a:t>content</a:t>
            </a:r>
            <a:r>
              <a:rPr lang="pt-BR" i="1" dirty="0" smtClean="0"/>
              <a:t> </a:t>
            </a:r>
            <a:r>
              <a:rPr lang="pt-BR" i="1" dirty="0" err="1" smtClean="0"/>
              <a:t>pages</a:t>
            </a:r>
            <a:r>
              <a:rPr lang="pt-BR" dirty="0" smtClean="0"/>
              <a:t> serão incluídos</a:t>
            </a:r>
          </a:p>
          <a:p>
            <a:pPr lvl="1"/>
            <a:r>
              <a:rPr lang="pt-BR" dirty="0" smtClean="0"/>
              <a:t>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r>
              <a:rPr lang="pt-BR" dirty="0" smtClean="0"/>
              <a:t> pode conter diversos desses controles</a:t>
            </a:r>
          </a:p>
          <a:p>
            <a:r>
              <a:rPr lang="pt-BR" dirty="0" smtClean="0"/>
              <a:t>Demais componentes não são incluídos dentro do </a:t>
            </a:r>
            <a:r>
              <a:rPr lang="pt-BR" i="1" dirty="0" err="1" smtClean="0"/>
              <a:t>ContentPlaceHolder</a:t>
            </a:r>
            <a:endParaRPr lang="pt-B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7158" y="1571612"/>
            <a:ext cx="83058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1F4B8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pt-BR" sz="1800" dirty="0" smtClean="0">
                <a:latin typeface="Lucida Sans Typewriter" pitchFamily="49" charset="0"/>
              </a:rPr>
              <a:t>&lt;%@ </a:t>
            </a:r>
            <a:r>
              <a:rPr lang="pt-BR" sz="1800" dirty="0" err="1" smtClean="0">
                <a:latin typeface="Lucida Sans Typewriter" pitchFamily="49" charset="0"/>
              </a:rPr>
              <a:t>Master</a:t>
            </a:r>
            <a:r>
              <a:rPr lang="pt-BR" sz="1800" dirty="0" smtClean="0">
                <a:latin typeface="Lucida Sans Typewriter" pitchFamily="49" charset="0"/>
              </a:rPr>
              <a:t> </a:t>
            </a:r>
            <a:r>
              <a:rPr lang="pt-BR" sz="1800" dirty="0" err="1" smtClean="0">
                <a:latin typeface="Lucida Sans Typewriter" pitchFamily="49" charset="0"/>
              </a:rPr>
              <a:t>Language</a:t>
            </a:r>
            <a:r>
              <a:rPr lang="pt-BR" sz="1800" dirty="0" smtClean="0">
                <a:latin typeface="Lucida Sans Typewriter" pitchFamily="49" charset="0"/>
              </a:rPr>
              <a:t>="C#"%&gt;</a:t>
            </a:r>
            <a:endParaRPr lang="en-US" sz="1800" dirty="0">
              <a:latin typeface="Lucida Sans Typewriter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58" y="2143116"/>
            <a:ext cx="8305800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1F4B8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pt-BR" sz="1800" dirty="0" smtClean="0">
                <a:latin typeface="Lucida Sans Typewriter" pitchFamily="49" charset="0"/>
              </a:rPr>
              <a:t>&lt;%@ </a:t>
            </a:r>
            <a:r>
              <a:rPr lang="pt-BR" sz="1800" dirty="0" err="1" smtClean="0">
                <a:latin typeface="Lucida Sans Typewriter" pitchFamily="49" charset="0"/>
              </a:rPr>
              <a:t>Master</a:t>
            </a:r>
            <a:r>
              <a:rPr lang="pt-BR" sz="1800" dirty="0" smtClean="0">
                <a:latin typeface="Lucida Sans Typewriter" pitchFamily="49" charset="0"/>
              </a:rPr>
              <a:t> </a:t>
            </a:r>
            <a:r>
              <a:rPr lang="pt-BR" sz="1800" dirty="0" err="1" smtClean="0">
                <a:latin typeface="Lucida Sans Typewriter" pitchFamily="49" charset="0"/>
              </a:rPr>
              <a:t>Language</a:t>
            </a:r>
            <a:r>
              <a:rPr lang="pt-BR" sz="1800" dirty="0" smtClean="0">
                <a:latin typeface="Lucida Sans Typewriter" pitchFamily="49" charset="0"/>
              </a:rPr>
              <a:t>="C#" </a:t>
            </a:r>
            <a:r>
              <a:rPr lang="pt-BR" sz="1800" dirty="0" err="1" smtClean="0">
                <a:latin typeface="Lucida Sans Typewriter" pitchFamily="49" charset="0"/>
              </a:rPr>
              <a:t>CodeFile</a:t>
            </a:r>
            <a:r>
              <a:rPr lang="pt-BR" sz="1800" dirty="0" smtClean="0">
                <a:latin typeface="Lucida Sans Typewriter" pitchFamily="49" charset="0"/>
              </a:rPr>
              <a:t>="</a:t>
            </a:r>
            <a:r>
              <a:rPr lang="pt-BR" sz="1800" dirty="0" err="1" smtClean="0">
                <a:latin typeface="Lucida Sans Typewriter" pitchFamily="49" charset="0"/>
              </a:rPr>
              <a:t>PaginaMestre</a:t>
            </a:r>
            <a:r>
              <a:rPr lang="pt-BR" sz="1800" dirty="0" smtClean="0">
                <a:latin typeface="Lucida Sans Typewriter" pitchFamily="49" charset="0"/>
              </a:rPr>
              <a:t>.</a:t>
            </a:r>
            <a:r>
              <a:rPr lang="pt-BR" sz="1800" dirty="0" err="1" smtClean="0">
                <a:latin typeface="Lucida Sans Typewriter" pitchFamily="49" charset="0"/>
              </a:rPr>
              <a:t>master</a:t>
            </a:r>
            <a:r>
              <a:rPr lang="pt-BR" sz="1800" dirty="0" smtClean="0">
                <a:latin typeface="Lucida Sans Typewriter" pitchFamily="49" charset="0"/>
              </a:rPr>
              <a:t>.</a:t>
            </a:r>
            <a:r>
              <a:rPr lang="pt-BR" sz="1800" dirty="0" err="1" smtClean="0">
                <a:latin typeface="Lucida Sans Typewriter" pitchFamily="49" charset="0"/>
              </a:rPr>
              <a:t>cs</a:t>
            </a:r>
            <a:r>
              <a:rPr lang="pt-BR" sz="1800" dirty="0" smtClean="0">
                <a:latin typeface="Lucida Sans Typewriter" pitchFamily="49" charset="0"/>
              </a:rPr>
              <a:t>" </a:t>
            </a:r>
            <a:r>
              <a:rPr lang="pt-BR" sz="1800" dirty="0" err="1" smtClean="0">
                <a:latin typeface="Lucida Sans Typewriter" pitchFamily="49" charset="0"/>
              </a:rPr>
              <a:t>AutoEventWireup</a:t>
            </a:r>
            <a:r>
              <a:rPr lang="pt-BR" sz="1800" dirty="0" smtClean="0">
                <a:latin typeface="Lucida Sans Typewriter" pitchFamily="49" charset="0"/>
              </a:rPr>
              <a:t>="</a:t>
            </a:r>
            <a:r>
              <a:rPr lang="pt-BR" sz="1800" dirty="0" err="1" smtClean="0">
                <a:latin typeface="Lucida Sans Typewriter" pitchFamily="49" charset="0"/>
              </a:rPr>
              <a:t>false</a:t>
            </a:r>
            <a:r>
              <a:rPr lang="pt-BR" sz="1800" dirty="0" smtClean="0">
                <a:latin typeface="Lucida Sans Typewriter" pitchFamily="49" charset="0"/>
              </a:rPr>
              <a:t>" </a:t>
            </a:r>
            <a:r>
              <a:rPr lang="pt-BR" sz="1800" dirty="0" err="1" smtClean="0">
                <a:latin typeface="Lucida Sans Typewriter" pitchFamily="49" charset="0"/>
              </a:rPr>
              <a:t>Inherits</a:t>
            </a:r>
            <a:r>
              <a:rPr lang="pt-BR" sz="1800" dirty="0" smtClean="0">
                <a:latin typeface="Lucida Sans Typewriter" pitchFamily="49" charset="0"/>
              </a:rPr>
              <a:t>="</a:t>
            </a:r>
            <a:r>
              <a:rPr lang="pt-BR" sz="1800" dirty="0" err="1" smtClean="0">
                <a:latin typeface="Lucida Sans Typewriter" pitchFamily="49" charset="0"/>
              </a:rPr>
              <a:t>PaginaMestre</a:t>
            </a:r>
            <a:r>
              <a:rPr lang="pt-BR" sz="1800" dirty="0" smtClean="0">
                <a:latin typeface="Lucida Sans Typewriter" pitchFamily="49" charset="0"/>
              </a:rPr>
              <a:t>" %&gt;</a:t>
            </a:r>
            <a:endParaRPr lang="en-US" sz="1800" dirty="0">
              <a:latin typeface="Lucida Sans Typewriter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HTML</a:t>
            </a:r>
            <a:endParaRPr lang="pt-BR" dirty="0"/>
          </a:p>
        </p:txBody>
      </p:sp>
      <p:sp>
        <p:nvSpPr>
          <p:cNvPr id="1208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Comentários em </a:t>
            </a:r>
            <a:r>
              <a:rPr lang="pt-BR" dirty="0" smtClean="0"/>
              <a:t>HTML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As </a:t>
            </a:r>
            <a:r>
              <a:rPr lang="pt-BR" dirty="0" err="1" smtClean="0"/>
              <a:t>tags</a:t>
            </a:r>
            <a:r>
              <a:rPr lang="pt-BR" dirty="0" smtClean="0"/>
              <a:t> ou marcadores são estruturados da seguinte forma: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43000" y="3861048"/>
            <a:ext cx="6143625" cy="25003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&lt;!-- Inicio da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--&gt;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nome_da_tag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atributo=“valor”&gt;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&lt;!-- Fim da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--&gt;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nome_da_tag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&lt;!-- ou uma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vazia --&gt;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nome_da_tag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atributo=“valor</a:t>
            </a:r>
            <a:r>
              <a:rPr lang="pt-BR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”/&gt;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64679" y="2208287"/>
            <a:ext cx="6143625" cy="428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&lt;!-- Comentário 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--&gt;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MASTER PAGE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4848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357313"/>
            <a:ext cx="8401050" cy="545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Content</a:t>
            </a:r>
            <a:r>
              <a:rPr lang="pt-BR" dirty="0" smtClean="0"/>
              <a:t> Page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páginas web que referenciam uma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endParaRPr lang="pt-BR" dirty="0" smtClean="0"/>
          </a:p>
          <a:p>
            <a:r>
              <a:rPr lang="pt-BR" dirty="0" smtClean="0"/>
              <a:t>Possuem conteúdos próprios que serão mesclados com 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endParaRPr lang="pt-B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Content</a:t>
            </a:r>
            <a:r>
              <a:rPr lang="pt-BR" dirty="0" smtClean="0"/>
              <a:t> Page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Diretiva @Page</a:t>
            </a:r>
          </a:p>
          <a:p>
            <a:pPr lvl="1"/>
            <a:r>
              <a:rPr lang="pt-BR" dirty="0" smtClean="0"/>
              <a:t>Inclui o atributo </a:t>
            </a:r>
            <a:r>
              <a:rPr lang="pt-BR" i="1" dirty="0" err="1" smtClean="0"/>
              <a:t>MasterPageFile</a:t>
            </a:r>
            <a:r>
              <a:rPr lang="pt-BR" dirty="0" smtClean="0"/>
              <a:t> para referenciar 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Controle </a:t>
            </a:r>
            <a:r>
              <a:rPr lang="pt-BR" i="1" dirty="0" err="1" smtClean="0"/>
              <a:t>Content</a:t>
            </a:r>
            <a:endParaRPr lang="pt-BR" i="1" dirty="0" smtClean="0"/>
          </a:p>
          <a:p>
            <a:pPr lvl="1"/>
            <a:r>
              <a:rPr lang="pt-BR" dirty="0" smtClean="0"/>
              <a:t>Contém o conteúdo específico da página a ser mesclado com 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endParaRPr lang="pt-BR" i="1" dirty="0" smtClean="0"/>
          </a:p>
          <a:p>
            <a:pPr lvl="1"/>
            <a:r>
              <a:rPr lang="pt-BR" dirty="0" smtClean="0"/>
              <a:t>São mapeados para os componentes </a:t>
            </a:r>
            <a:r>
              <a:rPr lang="pt-BR" i="1" dirty="0" err="1" smtClean="0"/>
              <a:t>ContentPlaceHolder</a:t>
            </a:r>
            <a:r>
              <a:rPr lang="pt-BR" dirty="0" smtClean="0"/>
              <a:t> da </a:t>
            </a:r>
            <a:r>
              <a:rPr lang="pt-BR" i="1" dirty="0" err="1" smtClean="0"/>
              <a:t>master</a:t>
            </a:r>
            <a:r>
              <a:rPr lang="pt-BR" i="1" dirty="0" smtClean="0"/>
              <a:t> </a:t>
            </a:r>
            <a:r>
              <a:rPr lang="pt-BR" i="1" dirty="0" err="1" smtClean="0"/>
              <a:t>page</a:t>
            </a:r>
            <a:endParaRPr lang="pt-BR" i="1" dirty="0" smtClean="0"/>
          </a:p>
          <a:p>
            <a:pPr lvl="2"/>
            <a:r>
              <a:rPr lang="pt-BR" dirty="0" smtClean="0"/>
              <a:t>Atributo </a:t>
            </a:r>
            <a:r>
              <a:rPr lang="pt-BR" i="1" dirty="0" err="1" smtClean="0"/>
              <a:t>ContentPlaceHolderID</a:t>
            </a:r>
            <a:r>
              <a:rPr lang="pt-BR" dirty="0" smtClean="0"/>
              <a:t> deve indicar o </a:t>
            </a:r>
            <a:r>
              <a:rPr lang="pt-BR" i="1" dirty="0" smtClean="0"/>
              <a:t>ID</a:t>
            </a:r>
            <a:r>
              <a:rPr lang="pt-BR" dirty="0" smtClean="0"/>
              <a:t> do </a:t>
            </a:r>
            <a:r>
              <a:rPr lang="pt-BR" i="1" dirty="0" err="1" smtClean="0"/>
              <a:t>ContentPlaceHolder</a:t>
            </a:r>
            <a:endParaRPr lang="pt-BR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7158" y="2357430"/>
            <a:ext cx="8305800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1F4B8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chemeClr val="bg1"/>
              </a:buClr>
              <a:buSzPct val="120000"/>
            </a:pPr>
            <a:r>
              <a:rPr lang="pt-BR" sz="1800" dirty="0" smtClean="0">
                <a:latin typeface="Lucida Sans Typewriter" pitchFamily="49" charset="0"/>
              </a:rPr>
              <a:t>&lt;%@ Page </a:t>
            </a:r>
            <a:r>
              <a:rPr lang="pt-BR" sz="1800" dirty="0" err="1" smtClean="0">
                <a:latin typeface="Lucida Sans Typewriter" pitchFamily="49" charset="0"/>
              </a:rPr>
              <a:t>Language</a:t>
            </a:r>
            <a:r>
              <a:rPr lang="pt-BR" sz="1800" dirty="0" smtClean="0">
                <a:latin typeface="Lucida Sans Typewriter" pitchFamily="49" charset="0"/>
              </a:rPr>
              <a:t>="C#" </a:t>
            </a:r>
            <a:r>
              <a:rPr lang="pt-BR" sz="1800" dirty="0" err="1" smtClean="0">
                <a:latin typeface="Lucida Sans Typewriter" pitchFamily="49" charset="0"/>
              </a:rPr>
              <a:t>MasterPageFile</a:t>
            </a:r>
            <a:r>
              <a:rPr lang="pt-BR" sz="1800" dirty="0" smtClean="0">
                <a:latin typeface="Lucida Sans Typewriter" pitchFamily="49" charset="0"/>
              </a:rPr>
              <a:t>="~/</a:t>
            </a:r>
            <a:r>
              <a:rPr lang="pt-BR" sz="1800" dirty="0" err="1" smtClean="0">
                <a:latin typeface="Lucida Sans Typewriter" pitchFamily="49" charset="0"/>
              </a:rPr>
              <a:t>PaginaMestre</a:t>
            </a:r>
            <a:r>
              <a:rPr lang="pt-BR" sz="1800" dirty="0" smtClean="0">
                <a:latin typeface="Lucida Sans Typewriter" pitchFamily="49" charset="0"/>
              </a:rPr>
              <a:t>.</a:t>
            </a:r>
            <a:r>
              <a:rPr lang="pt-BR" sz="1800" dirty="0" err="1" smtClean="0">
                <a:latin typeface="Lucida Sans Typewriter" pitchFamily="49" charset="0"/>
              </a:rPr>
              <a:t>master</a:t>
            </a:r>
            <a:r>
              <a:rPr lang="pt-BR" sz="1800" dirty="0" smtClean="0">
                <a:latin typeface="Lucida Sans Typewriter" pitchFamily="49" charset="0"/>
              </a:rPr>
              <a:t>"%&gt;</a:t>
            </a:r>
            <a:endParaRPr lang="en-US" sz="1800" dirty="0">
              <a:latin typeface="Lucida Sans Typewriter" pitchFamily="49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Content</a:t>
            </a:r>
            <a:r>
              <a:rPr lang="pt-BR" dirty="0" smtClean="0"/>
              <a:t> PAGE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495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243013"/>
            <a:ext cx="8437562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2.4.3</a:t>
            </a:r>
            <a:endParaRPr lang="pt-BR" dirty="0"/>
          </a:p>
        </p:txBody>
      </p:sp>
      <p:sp>
        <p:nvSpPr>
          <p:cNvPr id="162819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HTML</a:t>
            </a:r>
            <a:endParaRPr lang="pt-BR" dirty="0"/>
          </a:p>
        </p:txBody>
      </p:sp>
      <p:sp>
        <p:nvSpPr>
          <p:cNvPr id="1218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Definindo o título de uma página.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Formatando um texto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43000" y="2287712"/>
            <a:ext cx="6143625" cy="1357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&gt;Meu Título&lt;/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43000" y="4437112"/>
            <a:ext cx="6143625" cy="2000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head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body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&lt;b&gt;Texto em negrito&lt;/b&gt;&lt;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&lt;i&gt;Texto em itálico&lt;/i&gt;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body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Links Úteis</a:t>
            </a:r>
            <a:endParaRPr lang="pt-BR" dirty="0"/>
          </a:p>
        </p:txBody>
      </p:sp>
      <p:sp>
        <p:nvSpPr>
          <p:cNvPr id="1228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Maiores informações sobre HTML e suas </a:t>
            </a:r>
            <a:r>
              <a:rPr lang="pt-BR" dirty="0" err="1" smtClean="0"/>
              <a:t>tags</a:t>
            </a:r>
            <a:r>
              <a:rPr lang="pt-BR" dirty="0" smtClean="0"/>
              <a:t>:</a:t>
            </a:r>
            <a:br>
              <a:rPr lang="pt-BR" dirty="0" smtClean="0"/>
            </a:br>
            <a:r>
              <a:rPr lang="pt-BR" u="sng" dirty="0" smtClean="0"/>
              <a:t>http://www.w3schools.com/html/</a:t>
            </a:r>
            <a:br>
              <a:rPr lang="pt-BR" u="sng" dirty="0" smtClean="0"/>
            </a:br>
            <a:r>
              <a:rPr lang="pt-BR" u="sng" dirty="0" smtClean="0"/>
              <a:t>http://www.w3schools.com/tags/</a:t>
            </a:r>
            <a:br>
              <a:rPr lang="pt-BR" u="sng" dirty="0" smtClean="0"/>
            </a:br>
            <a:r>
              <a:rPr lang="pt-BR" u="sng" dirty="0" smtClean="0"/>
              <a:t> http://www.w3.org/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JAVASCRIPT</a:t>
            </a:r>
            <a:endParaRPr lang="pt-BR" dirty="0"/>
          </a:p>
        </p:txBody>
      </p:sp>
      <p:sp>
        <p:nvSpPr>
          <p:cNvPr id="12390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sz="2200" dirty="0" smtClean="0"/>
              <a:t>É uma linguagem de programação do lado do cliente (</a:t>
            </a:r>
            <a:r>
              <a:rPr lang="pt-BR" sz="2200" i="1" dirty="0" err="1" smtClean="0"/>
              <a:t>client-side</a:t>
            </a:r>
            <a:r>
              <a:rPr lang="pt-BR" sz="2200" dirty="0" smtClean="0"/>
              <a:t>), interpretada pelos browsers.</a:t>
            </a:r>
          </a:p>
          <a:p>
            <a:pPr eaLnBrk="1" hangingPunct="1"/>
            <a:r>
              <a:rPr lang="pt-BR" sz="2200" dirty="0" smtClean="0"/>
              <a:t>Comumente utilizada para validação de formulários e comunicação de forma assíncrona de dados com o servidor (conceito conhecido como AJAX).</a:t>
            </a:r>
          </a:p>
          <a:p>
            <a:pPr eaLnBrk="1" hangingPunct="1"/>
            <a:r>
              <a:rPr lang="pt-BR" sz="2200" dirty="0" smtClean="0"/>
              <a:t>Pode tanto aparecer em blocos delimitados por </a:t>
            </a:r>
            <a:r>
              <a:rPr lang="pt-BR" sz="2200" dirty="0" err="1" smtClean="0"/>
              <a:t>tags</a:t>
            </a:r>
            <a:r>
              <a:rPr lang="pt-BR" sz="2200" dirty="0" smtClean="0"/>
              <a:t> “&lt;script&gt;” em documentos </a:t>
            </a:r>
            <a:r>
              <a:rPr lang="pt-BR" sz="2200" dirty="0" err="1" smtClean="0"/>
              <a:t>html</a:t>
            </a:r>
            <a:r>
              <a:rPr lang="pt-BR" sz="2200" dirty="0" smtClean="0"/>
              <a:t> ou em arquivos separados.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785813" y="4597102"/>
            <a:ext cx="7286625" cy="2000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&lt;!--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em blocos delimitados --&gt;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language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alert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(“Mensagem”);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&lt;!-- Link para um arquivo de códigos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--&gt;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codigos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"&gt;&lt;/script&gt;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5464</TotalTime>
  <Words>2714</Words>
  <Application>Microsoft Office PowerPoint</Application>
  <PresentationFormat>Apresentação na tela (4:3)</PresentationFormat>
  <Paragraphs>462</Paragraphs>
  <Slides>65</Slides>
  <Notes>47</Notes>
  <HiddenSlides>5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65</vt:i4>
      </vt:variant>
    </vt:vector>
  </HeadingPairs>
  <TitlesOfParts>
    <vt:vector size="66" baseType="lpstr">
      <vt:lpstr>Executivo</vt:lpstr>
      <vt:lpstr>Apresentação do PowerPoint</vt:lpstr>
      <vt:lpstr>Aula IV</vt:lpstr>
      <vt:lpstr>Desenvolvendo para internet parte I</vt:lpstr>
      <vt:lpstr>Como funciona um WEB site</vt:lpstr>
      <vt:lpstr>HTML</vt:lpstr>
      <vt:lpstr>HTML</vt:lpstr>
      <vt:lpstr>HTML</vt:lpstr>
      <vt:lpstr>Links Úteis</vt:lpstr>
      <vt:lpstr>JAVASCRIPT</vt:lpstr>
      <vt:lpstr>JavaScript</vt:lpstr>
      <vt:lpstr>Links Úteis</vt:lpstr>
      <vt:lpstr>O que é ASP.Net?</vt:lpstr>
      <vt:lpstr>ASP.NET</vt:lpstr>
      <vt:lpstr>ASP.NET</vt:lpstr>
      <vt:lpstr>ASP.NET Vantagens</vt:lpstr>
      <vt:lpstr>Componentes de uma Página ASP.NET</vt:lpstr>
      <vt:lpstr>Como funciona o ASP.NET?</vt:lpstr>
      <vt:lpstr>Como implementar código</vt:lpstr>
      <vt:lpstr>Partial Types</vt:lpstr>
      <vt:lpstr>Partial Types</vt:lpstr>
      <vt:lpstr>Partial Types</vt:lpstr>
      <vt:lpstr>Partial Types</vt:lpstr>
      <vt:lpstr>Partial Types</vt:lpstr>
      <vt:lpstr>Partial Types</vt:lpstr>
      <vt:lpstr>ASP.Net no Visual Studio</vt:lpstr>
      <vt:lpstr>ASP.Net no Visual Studio</vt:lpstr>
      <vt:lpstr>Internet Information Services (IIS)</vt:lpstr>
      <vt:lpstr>Servidor Web Interno</vt:lpstr>
      <vt:lpstr>Web.config</vt:lpstr>
      <vt:lpstr>Demonstração</vt:lpstr>
      <vt:lpstr>Desenvolvimento  para Internet parte II</vt:lpstr>
      <vt:lpstr>Controles</vt:lpstr>
      <vt:lpstr>Controles</vt:lpstr>
      <vt:lpstr>Adicionando Controles</vt:lpstr>
      <vt:lpstr>CONTROLES</vt:lpstr>
      <vt:lpstr>CONTROLES</vt:lpstr>
      <vt:lpstr>CONTROLES</vt:lpstr>
      <vt:lpstr>CONTROLES</vt:lpstr>
      <vt:lpstr>CONTROLES</vt:lpstr>
      <vt:lpstr>CONTROLES</vt:lpstr>
      <vt:lpstr>Controles - Básicos</vt:lpstr>
      <vt:lpstr>Controles - ListBox</vt:lpstr>
      <vt:lpstr>Controles - ListBox</vt:lpstr>
      <vt:lpstr>Controles - ListBox</vt:lpstr>
      <vt:lpstr>Controles - DropDownList</vt:lpstr>
      <vt:lpstr>Controles - CheckBox</vt:lpstr>
      <vt:lpstr>Controles - RadioButton</vt:lpstr>
      <vt:lpstr>ADICIONANDO EVENTOS</vt:lpstr>
      <vt:lpstr>Laboratório 2.4.1</vt:lpstr>
      <vt:lpstr>Ciclo de Vida</vt:lpstr>
      <vt:lpstr>Ciclo de Vida</vt:lpstr>
      <vt:lpstr>CICLO DE VIDA</vt:lpstr>
      <vt:lpstr>Ciclo de Vida</vt:lpstr>
      <vt:lpstr>Laboratório 2.4.2</vt:lpstr>
      <vt:lpstr>Customização de Layout</vt:lpstr>
      <vt:lpstr>Customização de Layout</vt:lpstr>
      <vt:lpstr>MASTER PAGE</vt:lpstr>
      <vt:lpstr>Master Page</vt:lpstr>
      <vt:lpstr>Master Page</vt:lpstr>
      <vt:lpstr>MASTER PAGE</vt:lpstr>
      <vt:lpstr>Content Page</vt:lpstr>
      <vt:lpstr>Content Page</vt:lpstr>
      <vt:lpstr>Content PAGE</vt:lpstr>
      <vt:lpstr>Laboratório 2.4.3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TO business 2008/ii</dc:title>
  <dc:creator>paulop</dc:creator>
  <cp:lastModifiedBy>bruno.inojosa</cp:lastModifiedBy>
  <cp:revision>457</cp:revision>
  <dcterms:created xsi:type="dcterms:W3CDTF">2008-09-05T16:18:28Z</dcterms:created>
  <dcterms:modified xsi:type="dcterms:W3CDTF">2010-07-23T18:08:07Z</dcterms:modified>
</cp:coreProperties>
</file>