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90" r:id="rId1"/>
  </p:sldMasterIdLst>
  <p:notesMasterIdLst>
    <p:notesMasterId r:id="rId28"/>
  </p:notesMasterIdLst>
  <p:sldIdLst>
    <p:sldId id="707" r:id="rId2"/>
    <p:sldId id="704" r:id="rId3"/>
    <p:sldId id="705" r:id="rId4"/>
    <p:sldId id="695" r:id="rId5"/>
    <p:sldId id="696" r:id="rId6"/>
    <p:sldId id="499" r:id="rId7"/>
    <p:sldId id="500" r:id="rId8"/>
    <p:sldId id="501" r:id="rId9"/>
    <p:sldId id="502" r:id="rId10"/>
    <p:sldId id="503" r:id="rId11"/>
    <p:sldId id="504" r:id="rId12"/>
    <p:sldId id="505" r:id="rId13"/>
    <p:sldId id="506" r:id="rId14"/>
    <p:sldId id="507" r:id="rId15"/>
    <p:sldId id="508" r:id="rId16"/>
    <p:sldId id="509" r:id="rId17"/>
    <p:sldId id="701" r:id="rId18"/>
    <p:sldId id="706" r:id="rId19"/>
    <p:sldId id="626" r:id="rId20"/>
    <p:sldId id="698" r:id="rId21"/>
    <p:sldId id="627" r:id="rId22"/>
    <p:sldId id="517" r:id="rId23"/>
    <p:sldId id="518" r:id="rId24"/>
    <p:sldId id="519" r:id="rId25"/>
    <p:sldId id="520" r:id="rId26"/>
    <p:sldId id="554" r:id="rId2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B9D2"/>
    <a:srgbClr val="0349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86" autoAdjust="0"/>
    <p:restoredTop sz="91167" autoAdjust="0"/>
  </p:normalViewPr>
  <p:slideViewPr>
    <p:cSldViewPr>
      <p:cViewPr varScale="1">
        <p:scale>
          <a:sx n="65" d="100"/>
          <a:sy n="65" d="100"/>
        </p:scale>
        <p:origin x="-4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014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5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3.xml"/><Relationship Id="rId13" Type="http://schemas.openxmlformats.org/officeDocument/2006/relationships/slide" Target="slides/slide23.xml"/><Relationship Id="rId3" Type="http://schemas.openxmlformats.org/officeDocument/2006/relationships/slide" Target="slides/slide8.xml"/><Relationship Id="rId7" Type="http://schemas.openxmlformats.org/officeDocument/2006/relationships/slide" Target="slides/slide12.xml"/><Relationship Id="rId12" Type="http://schemas.openxmlformats.org/officeDocument/2006/relationships/slide" Target="slides/slide22.xml"/><Relationship Id="rId2" Type="http://schemas.openxmlformats.org/officeDocument/2006/relationships/slide" Target="slides/slide7.xml"/><Relationship Id="rId1" Type="http://schemas.openxmlformats.org/officeDocument/2006/relationships/slide" Target="slides/slide6.xml"/><Relationship Id="rId6" Type="http://schemas.openxmlformats.org/officeDocument/2006/relationships/slide" Target="slides/slide11.xml"/><Relationship Id="rId11" Type="http://schemas.openxmlformats.org/officeDocument/2006/relationships/slide" Target="slides/slide16.xml"/><Relationship Id="rId5" Type="http://schemas.openxmlformats.org/officeDocument/2006/relationships/slide" Target="slides/slide10.xml"/><Relationship Id="rId15" Type="http://schemas.openxmlformats.org/officeDocument/2006/relationships/slide" Target="slides/slide25.xml"/><Relationship Id="rId10" Type="http://schemas.openxmlformats.org/officeDocument/2006/relationships/slide" Target="slides/slide15.xml"/><Relationship Id="rId4" Type="http://schemas.openxmlformats.org/officeDocument/2006/relationships/slide" Target="slides/slide9.xml"/><Relationship Id="rId9" Type="http://schemas.openxmlformats.org/officeDocument/2006/relationships/slide" Target="slides/slide14.xml"/><Relationship Id="rId14" Type="http://schemas.openxmlformats.org/officeDocument/2006/relationships/slide" Target="slides/slide2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5D72CAA-BFCD-4622-9C88-C7CC1F87CE66}" type="datetimeFigureOut">
              <a:rPr lang="pt-BR"/>
              <a:pPr>
                <a:defRPr/>
              </a:pPr>
              <a:t>27/07/2010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09BC878-B578-4AC1-8CDA-1796BF64F0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474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96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96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3759C0-372C-4CE3-B248-BC00C65120A2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50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707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80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014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9219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676627-3AFA-453A-85F4-C7B18BF4C71E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pt-B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9219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676627-3AFA-453A-85F4-C7B18BF4C71E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pt-B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42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942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B4CA4F-EE71-4BD9-9133-FF98A0C262F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52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952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6C0767-501C-41BB-990B-5C1250400D0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61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461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B27BDA-EDF5-4523-B5B3-F4F81FB80F2D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pt-B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629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3962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438E06-93DB-407C-AFFB-16BAC996639C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pt-B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73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3973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4BE922-850E-4E38-A62B-85C72A526E6D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pt-B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833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39834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FF17AB-1C54-47D4-BEC2-27A189AB89A2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pt-B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39936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0E78F0-B2FB-466B-B60F-97C011B1F88F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pt-B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038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40038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86C6CE-5E7F-463B-8793-0BD06F5CE4AF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713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4714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681C9D-9E38-405C-ACD8-6B6CE2D079E7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191621-2C0B-4307-8CFE-F533F5381708}" type="slidenum">
              <a:rPr lang="en-US"/>
              <a:pPr/>
              <a:t>4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86" y="4343704"/>
            <a:ext cx="5482828" cy="4113892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093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86493" tIns="43247" rIns="86493" bIns="4324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BR" smtClean="0"/>
              <a:t>G</a:t>
            </a: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86493" tIns="43247" rIns="86493" bIns="4324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BR" smtClean="0"/>
              <a:t>G</a:t>
            </a: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86493" tIns="43247" rIns="86493" bIns="4324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BR" smtClean="0"/>
              <a:t>G</a:t>
            </a: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B0B5E-3937-4DC8-8EE7-DCEC76D69684}" type="datetimeFigureOut">
              <a:rPr lang="pt-BR" smtClean="0"/>
              <a:pPr>
                <a:defRPr/>
              </a:pPr>
              <a:t>27/07/2010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0AA2C9-1F60-4238-9DE7-9B7CEF3BD7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B0B5E-3937-4DC8-8EE7-DCEC76D69684}" type="datetimeFigureOut">
              <a:rPr lang="pt-BR" smtClean="0"/>
              <a:pPr>
                <a:defRPr/>
              </a:pPr>
              <a:t>27/07/2010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AA2C9-1F60-4238-9DE7-9B7CEF3BD7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B0B5E-3937-4DC8-8EE7-DCEC76D69684}" type="datetimeFigureOut">
              <a:rPr lang="pt-BR" smtClean="0"/>
              <a:pPr>
                <a:defRPr/>
              </a:pPr>
              <a:t>27/07/2010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AA2C9-1F60-4238-9DE7-9B7CEF3BD7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ub Tópic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357158" y="320040"/>
            <a:ext cx="8043890" cy="608630"/>
          </a:xfrm>
        </p:spPr>
        <p:txBody>
          <a:bodyPr>
            <a:noAutofit/>
          </a:bodyPr>
          <a:lstStyle>
            <a:lvl1pPr>
              <a:defRPr sz="3200" u="none">
                <a:solidFill>
                  <a:schemeClr val="bg2">
                    <a:lumMod val="25000"/>
                  </a:schemeClr>
                </a:solidFill>
              </a:defRPr>
            </a:lvl1pPr>
            <a:extLst/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1000108"/>
            <a:ext cx="8043890" cy="5455628"/>
          </a:xfrm>
        </p:spPr>
        <p:txBody>
          <a:bodyPr/>
          <a:lstStyle>
            <a:lvl1pPr>
              <a:defRPr u="none">
                <a:latin typeface="Arial" pitchFamily="34" charset="0"/>
                <a:cs typeface="Arial" pitchFamily="34" charset="0"/>
              </a:defRPr>
            </a:lvl1pPr>
            <a:lvl2pPr>
              <a:defRPr u="none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u="none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u="none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u="none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extLst/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4" name="Espaço Reservado para Data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F5781-024F-4E62-9E08-D7B988AC1463}" type="datetimeFigureOut">
              <a:rPr lang="pt-BR"/>
              <a:pPr>
                <a:defRPr/>
              </a:pPr>
              <a:t>27/07/2010</a:t>
            </a:fld>
            <a:endParaRPr lang="pt-BR"/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67DFE-AE8E-41BE-A5F4-C6D1FA9B9DE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8430"/>
          </a:xfrm>
        </p:spPr>
        <p:txBody>
          <a:bodyPr/>
          <a:lstStyle>
            <a:extLst/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11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t-BR" dirty="0" smtClean="0"/>
              <a:t>Clique para editar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A3DC93-9CA8-47D1-B9DD-66704ADF4DCF}" type="datetimeFigureOut">
              <a:rPr lang="pt-BR"/>
              <a:pPr>
                <a:defRPr/>
              </a:pPr>
              <a:t>27/07/2010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6D8F97-6BA5-47D3-9852-FA30E5DA950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A3DC93-9CA8-47D1-B9DD-66704ADF4DCF}" type="datetimeFigureOut">
              <a:rPr lang="pt-BR" smtClean="0"/>
              <a:pPr>
                <a:defRPr/>
              </a:pPr>
              <a:t>27/07/2010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D8F97-6BA5-47D3-9852-FA30E5DA950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B0B5E-3937-4DC8-8EE7-DCEC76D69684}" type="datetimeFigureOut">
              <a:rPr lang="pt-BR" smtClean="0"/>
              <a:pPr>
                <a:defRPr/>
              </a:pPr>
              <a:t>27/07/2010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AA2C9-1F60-4238-9DE7-9B7CEF3BD7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7/27/2010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B0B5E-3937-4DC8-8EE7-DCEC76D69684}" type="datetimeFigureOut">
              <a:rPr lang="pt-BR" smtClean="0"/>
              <a:pPr>
                <a:defRPr/>
              </a:pPr>
              <a:t>27/07/2010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AA2C9-1F60-4238-9DE7-9B7CEF3BD7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B0B5E-3937-4DC8-8EE7-DCEC76D69684}" type="datetimeFigureOut">
              <a:rPr lang="pt-BR" smtClean="0"/>
              <a:pPr>
                <a:defRPr/>
              </a:pPr>
              <a:t>27/07/2010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AA2C9-1F60-4238-9DE7-9B7CEF3BD7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B0B5E-3937-4DC8-8EE7-DCEC76D69684}" type="datetimeFigureOut">
              <a:rPr lang="pt-BR" smtClean="0"/>
              <a:pPr>
                <a:defRPr/>
              </a:pPr>
              <a:t>27/07/2010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AA2C9-1F60-4238-9DE7-9B7CEF3BD7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B0B5E-3937-4DC8-8EE7-DCEC76D69684}" type="datetimeFigureOut">
              <a:rPr lang="pt-BR" smtClean="0"/>
              <a:pPr>
                <a:defRPr/>
              </a:pPr>
              <a:t>27/07/2010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AA2C9-1F60-4238-9DE7-9B7CEF3BD7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06774E-6912-4200-8FD0-37D8515DEB57}" type="datetimeFigureOut">
              <a:rPr lang="pt-BR" smtClean="0"/>
              <a:pPr>
                <a:defRPr/>
              </a:pPr>
              <a:t>27/07/2010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F50A1D-AC4D-42FD-A63D-52FA0F7BF4E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F36B0B5E-3937-4DC8-8EE7-DCEC76D69684}" type="datetimeFigureOut">
              <a:rPr lang="pt-BR" smtClean="0"/>
              <a:pPr>
                <a:defRPr/>
              </a:pPr>
              <a:t>27/07/2010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7B0AA2C9-1F60-4238-9DE7-9B7CEF3BD7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12" descr="MSInnovationCenterBrasil - Fonte Branca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756650" y="2214563"/>
            <a:ext cx="387350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m 16" descr="S2B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353300" y="142875"/>
            <a:ext cx="13620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91" r:id="rId1"/>
    <p:sldLayoutId id="2147484392" r:id="rId2"/>
    <p:sldLayoutId id="2147484393" r:id="rId3"/>
    <p:sldLayoutId id="2147484394" r:id="rId4"/>
    <p:sldLayoutId id="2147484395" r:id="rId5"/>
    <p:sldLayoutId id="2147484396" r:id="rId6"/>
    <p:sldLayoutId id="2147484397" r:id="rId7"/>
    <p:sldLayoutId id="2147484398" r:id="rId8"/>
    <p:sldLayoutId id="2147484399" r:id="rId9"/>
    <p:sldLayoutId id="2147484400" r:id="rId10"/>
    <p:sldLayoutId id="2147484401" r:id="rId11"/>
    <p:sldLayoutId id="2147484402" r:id="rId12"/>
    <p:sldLayoutId id="2147484386" r:id="rId13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IT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912" y="2343944"/>
            <a:ext cx="2889264" cy="1709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1043608" y="4953000"/>
            <a:ext cx="6400800" cy="12192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pt-BR" dirty="0" smtClean="0"/>
              <a:t>Bruno </a:t>
            </a:r>
            <a:r>
              <a:rPr lang="pt-BR" dirty="0" err="1" smtClean="0"/>
              <a:t>Inojosa</a:t>
            </a:r>
            <a:endParaRPr lang="pt-BR" dirty="0" smtClean="0"/>
          </a:p>
          <a:p>
            <a:pPr algn="l"/>
            <a:r>
              <a:rPr lang="pt-BR" dirty="0" smtClean="0"/>
              <a:t>MCP</a:t>
            </a:r>
          </a:p>
          <a:p>
            <a:pPr algn="l"/>
            <a:r>
              <a:rPr lang="pt-BR" dirty="0" smtClean="0"/>
              <a:t>.NET Framework</a:t>
            </a:r>
            <a:endParaRPr lang="pt-BR" dirty="0"/>
          </a:p>
        </p:txBody>
      </p:sp>
      <p:sp>
        <p:nvSpPr>
          <p:cNvPr id="9" name="Subtítulo 1"/>
          <p:cNvSpPr txBox="1">
            <a:spLocks/>
          </p:cNvSpPr>
          <p:nvPr/>
        </p:nvSpPr>
        <p:spPr>
          <a:xfrm>
            <a:off x="1475656" y="1124744"/>
            <a:ext cx="64008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pt-BR" sz="3600" dirty="0" smtClean="0"/>
              <a:t>.NET com C#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36966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Application - Eventos </a:t>
            </a:r>
            <a:r>
              <a:rPr lang="pt-BR" dirty="0"/>
              <a:t>associados</a:t>
            </a:r>
          </a:p>
        </p:txBody>
      </p:sp>
      <p:sp>
        <p:nvSpPr>
          <p:cNvPr id="154627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800" smtClean="0"/>
              <a:t>Presentes no Global.asax</a:t>
            </a:r>
          </a:p>
          <a:p>
            <a:pPr eaLnBrk="1" hangingPunct="1"/>
            <a:endParaRPr lang="pt-BR" smtClean="0"/>
          </a:p>
        </p:txBody>
      </p:sp>
      <p:sp>
        <p:nvSpPr>
          <p:cNvPr id="7" name="Retângulo de cantos arredondados 3"/>
          <p:cNvSpPr/>
          <p:nvPr/>
        </p:nvSpPr>
        <p:spPr>
          <a:xfrm>
            <a:off x="285720" y="2325765"/>
            <a:ext cx="8286808" cy="211134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95250" lvl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Application_Start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sender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EventArgs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e)</a:t>
            </a:r>
            <a:b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pt-BR" sz="1600" b="1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pt-BR" sz="1600" b="1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1600" b="1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//Evento disparado quando a aplicação é iniciada.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95250" lvl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95250" lvl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Application_End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sender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EventArgs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e)</a:t>
            </a:r>
            <a:b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pt-BR" sz="1600" b="1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pt-BR" sz="1600" b="1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1600" b="1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//Evento disparado quando uma aplicação é finalizada.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err="1" smtClean="0"/>
              <a:t>ViewState</a:t>
            </a:r>
            <a:endParaRPr lang="pt-BR" dirty="0"/>
          </a:p>
        </p:txBody>
      </p:sp>
      <p:sp>
        <p:nvSpPr>
          <p:cNvPr id="155651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z="1000" smtClean="0"/>
          </a:p>
          <a:p>
            <a:pPr eaLnBrk="1" hangingPunct="1"/>
            <a:r>
              <a:rPr lang="pt-BR" smtClean="0"/>
              <a:t>Mantêm automaticamente os valores de controles de servidor entre um postback e outro</a:t>
            </a:r>
          </a:p>
          <a:p>
            <a:pPr eaLnBrk="1" hangingPunct="1"/>
            <a:endParaRPr lang="pt-BR" sz="1000" smtClean="0"/>
          </a:p>
          <a:p>
            <a:pPr eaLnBrk="1" hangingPunct="1"/>
            <a:r>
              <a:rPr lang="pt-BR" smtClean="0"/>
              <a:t>Internamente funciona como um campo oculto (hidden) um pouco mais sofisticado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err="1" smtClean="0"/>
              <a:t>ViewState</a:t>
            </a:r>
            <a:endParaRPr lang="pt-BR" dirty="0"/>
          </a:p>
        </p:txBody>
      </p:sp>
      <p:sp>
        <p:nvSpPr>
          <p:cNvPr id="156675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pt-BR" sz="1000" dirty="0" smtClean="0"/>
          </a:p>
          <a:p>
            <a:pPr algn="just" eaLnBrk="1" hangingPunct="1"/>
            <a:r>
              <a:rPr lang="pt-BR" dirty="0" smtClean="0"/>
              <a:t>Uma página ASP.NET possui um campo oculto para o armazenamento do </a:t>
            </a:r>
            <a:r>
              <a:rPr lang="pt-BR" dirty="0" err="1" smtClean="0"/>
              <a:t>ViewState</a:t>
            </a:r>
            <a:r>
              <a:rPr lang="pt-BR" dirty="0" smtClean="0"/>
              <a:t>:</a:t>
            </a:r>
          </a:p>
          <a:p>
            <a:pPr algn="just" eaLnBrk="1" hangingPunct="1"/>
            <a:endParaRPr lang="pt-BR" dirty="0" smtClean="0"/>
          </a:p>
          <a:p>
            <a:pPr algn="just" eaLnBrk="1" hangingPunct="1"/>
            <a:endParaRPr lang="pt-BR" dirty="0" smtClean="0"/>
          </a:p>
          <a:p>
            <a:pPr algn="just" eaLnBrk="1" hangingPunct="1"/>
            <a:endParaRPr lang="pt-BR" dirty="0" smtClean="0"/>
          </a:p>
          <a:p>
            <a:pPr algn="just" eaLnBrk="1" hangingPunct="1"/>
            <a:endParaRPr lang="pt-BR" dirty="0" smtClean="0"/>
          </a:p>
          <a:p>
            <a:pPr algn="just" eaLnBrk="1" hangingPunct="1"/>
            <a:r>
              <a:rPr lang="pt-BR" dirty="0" smtClean="0"/>
              <a:t>Note que os dados não são exibidos em texto plano, por questões de segurança</a:t>
            </a:r>
          </a:p>
          <a:p>
            <a:pPr eaLnBrk="1" hangingPunct="1"/>
            <a:endParaRPr lang="pt-BR" sz="1000" b="1" dirty="0" smtClean="0"/>
          </a:p>
          <a:p>
            <a:pPr eaLnBrk="1" hangingPunct="1"/>
            <a:endParaRPr lang="pt-BR" dirty="0" smtClean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428596" y="2924944"/>
            <a:ext cx="8072494" cy="107721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&lt;input 	type="hidden"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name="__VIEWSTATE"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id="__VIEWSTATE" 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="/wEPDwUJNzgzNDMwNTMzZGS8mO25pQR00V4slvgSxG3dEvK+hA==“  /&gt;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err="1" smtClean="0"/>
              <a:t>ViewState</a:t>
            </a:r>
            <a:endParaRPr lang="pt-BR" dirty="0"/>
          </a:p>
        </p:txBody>
      </p:sp>
      <p:sp>
        <p:nvSpPr>
          <p:cNvPr id="157699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z="1000" dirty="0" smtClean="0"/>
          </a:p>
          <a:p>
            <a:pPr algn="just" eaLnBrk="1" hangingPunct="1"/>
            <a:r>
              <a:rPr lang="pt-BR" dirty="0" smtClean="0"/>
              <a:t>Pode-se ainda adicionar manualmente valores a um </a:t>
            </a:r>
            <a:r>
              <a:rPr lang="pt-BR" dirty="0" err="1" smtClean="0"/>
              <a:t>ViewState</a:t>
            </a:r>
            <a:r>
              <a:rPr lang="pt-BR" dirty="0" smtClean="0"/>
              <a:t>, lembrando que você vai conseguir recuperá-los apenas na mesma página</a:t>
            </a:r>
          </a:p>
          <a:p>
            <a:pPr algn="just" eaLnBrk="1" hangingPunct="1"/>
            <a:endParaRPr lang="pt-BR" dirty="0" smtClean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1115616" y="3527624"/>
            <a:ext cx="6242465" cy="36933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ViewState</a:t>
            </a:r>
            <a:r>
              <a:rPr lang="pt-BR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pt-BR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("Nome“, “Bill“);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1115616" y="4170566"/>
            <a:ext cx="6242466" cy="36933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String nome = (string) </a:t>
            </a:r>
            <a:r>
              <a:rPr lang="pt-BR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ViewState</a:t>
            </a:r>
            <a:r>
              <a:rPr lang="pt-BR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[“Nome”];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err="1" smtClean="0"/>
              <a:t>Cookie</a:t>
            </a:r>
            <a:endParaRPr lang="pt-BR" dirty="0"/>
          </a:p>
        </p:txBody>
      </p:sp>
      <p:sp>
        <p:nvSpPr>
          <p:cNvPr id="158723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pt-BR" sz="1000" dirty="0" smtClean="0"/>
          </a:p>
          <a:p>
            <a:pPr algn="just" eaLnBrk="1" hangingPunct="1"/>
            <a:r>
              <a:rPr lang="pt-BR" dirty="0" smtClean="0"/>
              <a:t>Trata-se de um pequeno arquivo de texto que é armazenado na maquina do usuário</a:t>
            </a:r>
          </a:p>
          <a:p>
            <a:pPr algn="just" eaLnBrk="1" hangingPunct="1"/>
            <a:r>
              <a:rPr lang="pt-BR" dirty="0" smtClean="0"/>
              <a:t>Usado, por exemplo, em sites de comércio eletrônico, para exibir as preferências e características do usuário</a:t>
            </a:r>
          </a:p>
          <a:p>
            <a:pPr algn="just" eaLnBrk="1" hangingPunct="1"/>
            <a:r>
              <a:rPr lang="pt-BR" dirty="0" smtClean="0"/>
              <a:t>Pode identificar o usuário mesmo dias depois de seu acesso a página</a:t>
            </a:r>
          </a:p>
          <a:p>
            <a:pPr algn="just" eaLnBrk="1" hangingPunct="1"/>
            <a:r>
              <a:rPr lang="pt-BR" dirty="0" smtClean="0"/>
              <a:t>O grande problema dos </a:t>
            </a:r>
            <a:r>
              <a:rPr lang="pt-BR" dirty="0" err="1" smtClean="0"/>
              <a:t>cookies</a:t>
            </a:r>
            <a:r>
              <a:rPr lang="pt-BR" dirty="0" smtClean="0"/>
              <a:t> é que o usuário simplesmente pode desabilitar este recurso em seu navegador</a:t>
            </a:r>
          </a:p>
          <a:p>
            <a:pPr algn="just" eaLnBrk="1" hangingPunct="1"/>
            <a:endParaRPr lang="pt-BR" dirty="0" smtClean="0"/>
          </a:p>
          <a:p>
            <a:pPr algn="just" eaLnBrk="1" hangingPunct="1">
              <a:buFont typeface="Wingdings 2" pitchFamily="18" charset="2"/>
              <a:buNone/>
            </a:pPr>
            <a:endParaRPr lang="pt-BR" dirty="0" smtClean="0"/>
          </a:p>
          <a:p>
            <a:pPr algn="just"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-459432"/>
            <a:ext cx="8229600" cy="1600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err="1" smtClean="0"/>
              <a:t>Cookie</a:t>
            </a:r>
            <a:endParaRPr lang="pt-BR" dirty="0"/>
          </a:p>
        </p:txBody>
      </p:sp>
      <p:sp>
        <p:nvSpPr>
          <p:cNvPr id="159747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/>
          <a:lstStyle/>
          <a:p>
            <a:pPr eaLnBrk="1" hangingPunct="1"/>
            <a:endParaRPr lang="pt-BR" sz="1000" dirty="0" smtClean="0"/>
          </a:p>
          <a:p>
            <a:pPr eaLnBrk="1" hangingPunct="1"/>
            <a:r>
              <a:rPr lang="pt-BR" dirty="0" smtClean="0"/>
              <a:t>Escrevendo um Cookie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85720" y="2204864"/>
            <a:ext cx="8215370" cy="32932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Cria um novo cookie, passando o nome no construtor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HttpCookie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cookie = new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HttpCookie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(“Nome”);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Determina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o valor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cookie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cookie.Value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“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Márcio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”;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Configura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o cookie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para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expirar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em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1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minuto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DateTime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dtNow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DateTime.Now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TimeSpan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tsMinute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TimeSpan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(0, 0, 1, 0);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cookie.Expires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dtNow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tsMinute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Adiciona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o cookie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Response.Cookies.Add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(cookie);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err="1" smtClean="0"/>
              <a:t>Cookie</a:t>
            </a:r>
            <a:endParaRPr lang="pt-BR" dirty="0"/>
          </a:p>
        </p:txBody>
      </p:sp>
      <p:sp>
        <p:nvSpPr>
          <p:cNvPr id="160771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Lendo um Cookie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16500" y="2193826"/>
            <a:ext cx="8143932" cy="35394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//Pega o nome do </a:t>
            </a:r>
            <a:r>
              <a:rPr lang="pt-BR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cookie 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que o usuário informou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strCookieName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NameField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Text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//Captura o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cookie</a:t>
            </a: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HttpCookie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cookie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Request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Cookies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strCookieName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strCookieValue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“Vazio”;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//Certifica-se que o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cookie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existe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cookie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!=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strCookieValue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cookie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Laboratório 2.5.1</a:t>
            </a:r>
            <a:endParaRPr lang="pt-BR" dirty="0"/>
          </a:p>
        </p:txBody>
      </p:sp>
      <p:sp>
        <p:nvSpPr>
          <p:cNvPr id="162819" name="Espaço Reservado para Texto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Laboratório 2.5.2</a:t>
            </a:r>
            <a:endParaRPr lang="pt-BR" dirty="0"/>
          </a:p>
        </p:txBody>
      </p:sp>
      <p:sp>
        <p:nvSpPr>
          <p:cNvPr id="162819" name="Espaço Reservado para Texto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err="1" smtClean="0"/>
              <a:t>User</a:t>
            </a:r>
            <a:r>
              <a:rPr lang="pt-BR" dirty="0" smtClean="0"/>
              <a:t> </a:t>
            </a:r>
            <a:r>
              <a:rPr lang="pt-BR" dirty="0" err="1" smtClean="0"/>
              <a:t>controls</a:t>
            </a:r>
            <a:endParaRPr lang="pt-BR" dirty="0" smtClean="0"/>
          </a:p>
        </p:txBody>
      </p:sp>
      <p:sp>
        <p:nvSpPr>
          <p:cNvPr id="1648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pt-BR" dirty="0" smtClean="0"/>
              <a:t>Controle web criado por um usuário.</a:t>
            </a:r>
          </a:p>
          <a:p>
            <a:pPr eaLnBrk="1" hangingPunct="1"/>
            <a:r>
              <a:rPr lang="pt-BR" dirty="0" smtClean="0"/>
              <a:t>Possui extensão .</a:t>
            </a:r>
            <a:r>
              <a:rPr lang="pt-BR" dirty="0" err="1" smtClean="0"/>
              <a:t>ascx</a:t>
            </a:r>
            <a:endParaRPr lang="pt-BR" dirty="0" smtClean="0"/>
          </a:p>
          <a:p>
            <a:pPr eaLnBrk="1" hangingPunct="1"/>
            <a:r>
              <a:rPr lang="pt-BR" dirty="0" smtClean="0"/>
              <a:t>Herda de </a:t>
            </a:r>
            <a:r>
              <a:rPr lang="pt-BR" i="1" dirty="0" smtClean="0"/>
              <a:t>System.Web.UI.</a:t>
            </a:r>
            <a:r>
              <a:rPr lang="pt-BR" i="1" dirty="0" err="1" smtClean="0"/>
              <a:t>UserControl</a:t>
            </a:r>
            <a:endParaRPr lang="pt-BR" dirty="0" smtClean="0"/>
          </a:p>
          <a:p>
            <a:pPr eaLnBrk="1" hangingPunct="1"/>
            <a:r>
              <a:rPr lang="pt-BR" dirty="0" smtClean="0"/>
              <a:t>Simplificam a </a:t>
            </a:r>
            <a:r>
              <a:rPr lang="pt-BR" dirty="0" err="1" smtClean="0"/>
              <a:t>reusabilidade</a:t>
            </a:r>
            <a:r>
              <a:rPr lang="pt-BR" dirty="0" smtClean="0"/>
              <a:t> de código e componentes de interface com o usuário dentro de uma aplicação Web</a:t>
            </a:r>
          </a:p>
          <a:p>
            <a:pPr eaLnBrk="1" hangingPunct="1"/>
            <a:r>
              <a:rPr lang="pt-BR" dirty="0" smtClean="0"/>
              <a:t>Contém HTML, mas não as </a:t>
            </a:r>
            <a:r>
              <a:rPr lang="pt-BR" dirty="0" err="1" smtClean="0"/>
              <a:t>tags</a:t>
            </a:r>
            <a:r>
              <a:rPr lang="pt-BR" dirty="0" smtClean="0"/>
              <a:t> &lt;HTML&gt;,&lt;BODY&gt; ou &lt;FORM&gt;</a:t>
            </a:r>
          </a:p>
          <a:p>
            <a:pPr eaLnBrk="1" hangingPunct="1"/>
            <a:r>
              <a:rPr lang="pt-BR" dirty="0" smtClean="0"/>
              <a:t>Contém código para gerenciar seus próprios eventos</a:t>
            </a:r>
          </a:p>
          <a:p>
            <a:pPr eaLnBrk="1" hangingPunct="1"/>
            <a:r>
              <a:rPr lang="pt-BR" dirty="0" smtClean="0"/>
              <a:t>Podem agregar vários controles em um componente </a:t>
            </a:r>
            <a:r>
              <a:rPr lang="pt-BR" dirty="0" err="1" smtClean="0"/>
              <a:t>reusável</a:t>
            </a:r>
            <a:endParaRPr lang="pt-BR" dirty="0" smtClean="0"/>
          </a:p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Aula V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Tópicos abordados: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000" dirty="0" smtClean="0"/>
              <a:t>Desenvolvendo para internet (Parte III)</a:t>
            </a:r>
          </a:p>
          <a:p>
            <a:pPr marL="758952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pt-BR" sz="2000" dirty="0" smtClean="0"/>
              <a:t>Gerenciamento de Estados</a:t>
            </a:r>
          </a:p>
          <a:p>
            <a:pPr marL="758952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pt-BR" sz="2000" dirty="0" err="1" smtClean="0"/>
              <a:t>User</a:t>
            </a:r>
            <a:r>
              <a:rPr lang="pt-BR" sz="2000" dirty="0" smtClean="0"/>
              <a:t> </a:t>
            </a:r>
            <a:r>
              <a:rPr lang="pt-BR" sz="2000" dirty="0" err="1" smtClean="0"/>
              <a:t>Controls</a:t>
            </a:r>
            <a:endParaRPr lang="pt-BR" sz="2000" dirty="0" smtClean="0"/>
          </a:p>
          <a:p>
            <a:pPr marL="758952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pt-BR" sz="2000" dirty="0" smtClean="0"/>
              <a:t>Eventos e </a:t>
            </a:r>
            <a:r>
              <a:rPr lang="pt-BR" sz="2000" dirty="0" err="1" smtClean="0"/>
              <a:t>Delegates</a:t>
            </a:r>
            <a:endParaRPr lang="pt-BR" sz="2000" dirty="0" smtClean="0"/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None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ChangeArrowheads="1"/>
          </p:cNvSpPr>
          <p:nvPr/>
        </p:nvSpPr>
        <p:spPr bwMode="auto">
          <a:xfrm>
            <a:off x="914400" y="1857364"/>
            <a:ext cx="5105400" cy="39624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shade val="76078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GB" sz="3000">
              <a:latin typeface="Arial Narrow" pitchFamily="34" charset="0"/>
            </a:endParaRP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</a:t>
            </a:r>
            <a:r>
              <a:rPr lang="en-US" dirty="0" err="1" smtClean="0"/>
              <a:t>ControlS</a:t>
            </a:r>
            <a:endParaRPr lang="en-US" dirty="0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143000" y="3914764"/>
            <a:ext cx="2133600" cy="1524000"/>
            <a:chOff x="1440" y="2544"/>
            <a:chExt cx="1344" cy="960"/>
          </a:xfrm>
        </p:grpSpPr>
        <p:sp>
          <p:nvSpPr>
            <p:cNvPr id="427014" name="Rectangle 6"/>
            <p:cNvSpPr>
              <a:spLocks noChangeArrowheads="1"/>
            </p:cNvSpPr>
            <p:nvPr/>
          </p:nvSpPr>
          <p:spPr bwMode="auto">
            <a:xfrm>
              <a:off x="1440" y="2544"/>
              <a:ext cx="1344" cy="96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27015" name="Text Box 7"/>
            <p:cNvSpPr txBox="1">
              <a:spLocks noChangeArrowheads="1"/>
            </p:cNvSpPr>
            <p:nvPr/>
          </p:nvSpPr>
          <p:spPr bwMode="auto">
            <a:xfrm>
              <a:off x="1824" y="2544"/>
              <a:ext cx="6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latin typeface="Arial Narrow" pitchFamily="34" charset="0"/>
                </a:rPr>
                <a:t>Page2.aspx</a:t>
              </a:r>
            </a:p>
          </p:txBody>
        </p:sp>
        <p:pic>
          <p:nvPicPr>
            <p:cNvPr id="427016" name="Picture 8" descr="dialog box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14" y="2788"/>
              <a:ext cx="1231" cy="485"/>
            </a:xfrm>
            <a:prstGeom prst="rect">
              <a:avLst/>
            </a:prstGeom>
            <a:noFill/>
            <a:ln/>
            <a:effectLst/>
          </p:spPr>
        </p:pic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066800" y="2009764"/>
            <a:ext cx="2209800" cy="1371600"/>
            <a:chOff x="960" y="1296"/>
            <a:chExt cx="1392" cy="864"/>
          </a:xfrm>
        </p:grpSpPr>
        <p:sp>
          <p:nvSpPr>
            <p:cNvPr id="427018" name="Rectangle 10"/>
            <p:cNvSpPr>
              <a:spLocks noChangeArrowheads="1"/>
            </p:cNvSpPr>
            <p:nvPr/>
          </p:nvSpPr>
          <p:spPr bwMode="auto">
            <a:xfrm>
              <a:off x="960" y="1296"/>
              <a:ext cx="1392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tx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27019" name="Text Box 11"/>
            <p:cNvSpPr txBox="1">
              <a:spLocks noChangeArrowheads="1"/>
            </p:cNvSpPr>
            <p:nvPr/>
          </p:nvSpPr>
          <p:spPr bwMode="auto">
            <a:xfrm>
              <a:off x="1200" y="1296"/>
              <a:ext cx="86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latin typeface="Arial Narrow" pitchFamily="34" charset="0"/>
                </a:rPr>
                <a:t>Control1.ascx</a:t>
              </a:r>
            </a:p>
          </p:txBody>
        </p:sp>
        <p:pic>
          <p:nvPicPr>
            <p:cNvPr id="427020" name="Picture 12" descr="dialog box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56" y="1632"/>
              <a:ext cx="1248" cy="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733800" y="3076564"/>
            <a:ext cx="2133600" cy="2590800"/>
            <a:chOff x="3168" y="1728"/>
            <a:chExt cx="1344" cy="1632"/>
          </a:xfrm>
        </p:grpSpPr>
        <p:sp>
          <p:nvSpPr>
            <p:cNvPr id="427022" name="Rectangle 14"/>
            <p:cNvSpPr>
              <a:spLocks noChangeArrowheads="1"/>
            </p:cNvSpPr>
            <p:nvPr/>
          </p:nvSpPr>
          <p:spPr bwMode="auto">
            <a:xfrm>
              <a:off x="3168" y="1728"/>
              <a:ext cx="1344" cy="16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27023" name="Text Box 15"/>
            <p:cNvSpPr txBox="1">
              <a:spLocks noChangeArrowheads="1"/>
            </p:cNvSpPr>
            <p:nvPr/>
          </p:nvSpPr>
          <p:spPr bwMode="auto">
            <a:xfrm>
              <a:off x="3456" y="1776"/>
              <a:ext cx="6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latin typeface="Arial Narrow" pitchFamily="34" charset="0"/>
                </a:rPr>
                <a:t>Page1.aspx</a:t>
              </a:r>
            </a:p>
          </p:txBody>
        </p:sp>
        <p:pic>
          <p:nvPicPr>
            <p:cNvPr id="427024" name="Picture 16" descr="dialog box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16" y="2640"/>
              <a:ext cx="1248" cy="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7025" name="Picture 17" descr="dialog box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16" y="2064"/>
              <a:ext cx="1248" cy="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27026" name="Line 18"/>
          <p:cNvSpPr>
            <a:spLocks noChangeShapeType="1"/>
          </p:cNvSpPr>
          <p:nvPr/>
        </p:nvSpPr>
        <p:spPr bwMode="auto">
          <a:xfrm flipH="1" flipV="1">
            <a:off x="3200400" y="2847964"/>
            <a:ext cx="6858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27027" name="Line 19"/>
          <p:cNvSpPr>
            <a:spLocks noChangeShapeType="1"/>
          </p:cNvSpPr>
          <p:nvPr/>
        </p:nvSpPr>
        <p:spPr bwMode="auto">
          <a:xfrm flipH="1" flipV="1">
            <a:off x="3200400" y="3152764"/>
            <a:ext cx="60960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27028" name="Line 20"/>
          <p:cNvSpPr>
            <a:spLocks noChangeShapeType="1"/>
          </p:cNvSpPr>
          <p:nvPr/>
        </p:nvSpPr>
        <p:spPr bwMode="auto">
          <a:xfrm flipH="1" flipV="1">
            <a:off x="1524000" y="3228964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27029" name="Rectangle 21"/>
          <p:cNvSpPr>
            <a:spLocks noChangeArrowheads="1"/>
          </p:cNvSpPr>
          <p:nvPr/>
        </p:nvSpPr>
        <p:spPr bwMode="auto">
          <a:xfrm>
            <a:off x="6248400" y="1857364"/>
            <a:ext cx="1828800" cy="39624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shade val="76078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427030" name="Rectangle 22"/>
          <p:cNvSpPr>
            <a:spLocks noChangeArrowheads="1"/>
          </p:cNvSpPr>
          <p:nvPr/>
        </p:nvSpPr>
        <p:spPr bwMode="auto">
          <a:xfrm>
            <a:off x="6400800" y="2695564"/>
            <a:ext cx="15240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427031" name="Text Box 23"/>
          <p:cNvSpPr txBox="1">
            <a:spLocks noChangeArrowheads="1"/>
          </p:cNvSpPr>
          <p:nvPr/>
        </p:nvSpPr>
        <p:spPr bwMode="auto">
          <a:xfrm>
            <a:off x="6629400" y="2771764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 Narrow" pitchFamily="34" charset="0"/>
              </a:rPr>
              <a:t>Page3.aspx</a:t>
            </a:r>
          </a:p>
        </p:txBody>
      </p:sp>
      <p:sp>
        <p:nvSpPr>
          <p:cNvPr id="427032" name="Line 24"/>
          <p:cNvSpPr>
            <a:spLocks noChangeShapeType="1"/>
          </p:cNvSpPr>
          <p:nvPr/>
        </p:nvSpPr>
        <p:spPr bwMode="auto">
          <a:xfrm flipH="1" flipV="1">
            <a:off x="3200400" y="2695564"/>
            <a:ext cx="3429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27033" name="Text Box 25"/>
          <p:cNvSpPr txBox="1">
            <a:spLocks noChangeArrowheads="1"/>
          </p:cNvSpPr>
          <p:nvPr/>
        </p:nvSpPr>
        <p:spPr bwMode="auto">
          <a:xfrm>
            <a:off x="3810000" y="1933564"/>
            <a:ext cx="1508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Arial Narrow" pitchFamily="34" charset="0"/>
              </a:rPr>
              <a:t>Aplicação A</a:t>
            </a:r>
          </a:p>
        </p:txBody>
      </p:sp>
      <p:sp>
        <p:nvSpPr>
          <p:cNvPr id="427034" name="Text Box 26"/>
          <p:cNvSpPr txBox="1">
            <a:spLocks noChangeArrowheads="1"/>
          </p:cNvSpPr>
          <p:nvPr/>
        </p:nvSpPr>
        <p:spPr bwMode="auto">
          <a:xfrm>
            <a:off x="6324600" y="1933564"/>
            <a:ext cx="1508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Arial Narrow" pitchFamily="34" charset="0"/>
              </a:rPr>
              <a:t>Aplicação B</a:t>
            </a:r>
          </a:p>
        </p:txBody>
      </p:sp>
      <p:pic>
        <p:nvPicPr>
          <p:cNvPr id="427035" name="Picture 27" descr="SY00169_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2619364"/>
            <a:ext cx="681038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User controls</a:t>
            </a:r>
          </a:p>
        </p:txBody>
      </p:sp>
      <p:sp>
        <p:nvSpPr>
          <p:cNvPr id="16589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Exemplo de User Control</a:t>
            </a:r>
          </a:p>
          <a:p>
            <a:pPr eaLnBrk="1" hangingPunct="1"/>
            <a:endParaRPr lang="pt-BR" smtClean="0"/>
          </a:p>
        </p:txBody>
      </p:sp>
      <p:pic>
        <p:nvPicPr>
          <p:cNvPr id="16589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1714500"/>
            <a:ext cx="7697787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Eventos e Delegates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Conceitos: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000" dirty="0" smtClean="0">
                <a:latin typeface="Verdana" pitchFamily="34" charset="0"/>
              </a:rPr>
              <a:t>Evento: ação que pode ser gerenciada/manipulada através de código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000" dirty="0" err="1" smtClean="0">
                <a:latin typeface="Verdana" pitchFamily="34" charset="0"/>
              </a:rPr>
              <a:t>Delegate</a:t>
            </a:r>
            <a:r>
              <a:rPr lang="pt-BR" sz="2000" dirty="0" smtClean="0">
                <a:latin typeface="Verdana" pitchFamily="34" charset="0"/>
              </a:rPr>
              <a:t>: membro da classe responsável por “delegar” as ações correspondentes a ocorrência de um evento ao(s) manipulador(es) de eventos correspondentes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000" dirty="0" smtClean="0">
                <a:latin typeface="Verdana" pitchFamily="34" charset="0"/>
              </a:rPr>
              <a:t>Manipulador de Evento: método responsável pela execução de ações em reação a ocorrência de um evento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Eventos e Delegates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Cinco passos para se trabalhar com eventos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1800" dirty="0" smtClean="0">
                <a:latin typeface="Verdana" pitchFamily="34" charset="0"/>
              </a:rPr>
              <a:t>Passo 1: declarar o </a:t>
            </a:r>
            <a:r>
              <a:rPr lang="pt-BR" sz="1800" dirty="0" err="1" smtClean="0">
                <a:latin typeface="Verdana" pitchFamily="34" charset="0"/>
              </a:rPr>
              <a:t>delegate</a:t>
            </a:r>
            <a:r>
              <a:rPr lang="pt-BR" sz="1800" dirty="0" smtClean="0">
                <a:latin typeface="Verdana" pitchFamily="34" charset="0"/>
              </a:rPr>
              <a:t> contendo a assinatura do manipulador de evento correspondente ao </a:t>
            </a:r>
            <a:r>
              <a:rPr lang="pt-BR" sz="1800" dirty="0" smtClean="0">
                <a:latin typeface="Verdana" pitchFamily="34" charset="0"/>
              </a:rPr>
              <a:t>evento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pt-BR" dirty="0">
              <a:latin typeface="Verdana" pitchFamily="34" charset="0"/>
            </a:endParaRP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pt-BR" dirty="0" smtClean="0">
              <a:latin typeface="Verdana" pitchFamily="34" charset="0"/>
            </a:endParaRP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pt-BR" dirty="0" smtClean="0">
              <a:latin typeface="Verdana" pitchFamily="34" charset="0"/>
            </a:endParaRP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None/>
              <a:defRPr/>
            </a:pPr>
            <a:endParaRPr lang="pt-BR" dirty="0" smtClean="0"/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1800" dirty="0" smtClean="0">
                <a:latin typeface="Verdana" pitchFamily="34" charset="0"/>
              </a:rPr>
              <a:t>Passo 2: declarar o evento (deve ser do mesmo tipo do </a:t>
            </a:r>
            <a:r>
              <a:rPr lang="pt-BR" sz="1800" dirty="0" err="1" smtClean="0">
                <a:latin typeface="Verdana" pitchFamily="34" charset="0"/>
              </a:rPr>
              <a:t>delegate</a:t>
            </a:r>
            <a:r>
              <a:rPr lang="pt-BR" sz="1800" dirty="0" smtClean="0">
                <a:latin typeface="Verdana" pitchFamily="34" charset="0"/>
              </a:rPr>
              <a:t> correspondente)</a:t>
            </a:r>
          </a:p>
        </p:txBody>
      </p:sp>
      <p:sp>
        <p:nvSpPr>
          <p:cNvPr id="167940" name="Rectangle 4"/>
          <p:cNvSpPr>
            <a:spLocks noChangeArrowheads="1"/>
          </p:cNvSpPr>
          <p:nvPr/>
        </p:nvSpPr>
        <p:spPr bwMode="auto">
          <a:xfrm>
            <a:off x="827584" y="2786063"/>
            <a:ext cx="7345363" cy="64293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delegate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FazAlgoDelegate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 x);</a:t>
            </a:r>
            <a:endParaRPr lang="pt-BR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827584" y="4581128"/>
            <a:ext cx="7345363" cy="1584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class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UmaClasse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event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FazAlgoDelegate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UmEvento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Eventos e Delegates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1800" dirty="0" smtClean="0">
                <a:latin typeface="Verdana" pitchFamily="34" charset="0"/>
              </a:rPr>
              <a:t>Passo 3: disparar o evento na chamada de algum método da classe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pt-BR" sz="1800" dirty="0" smtClean="0"/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pt-BR" sz="1800" dirty="0" smtClean="0"/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pt-BR" sz="1800" dirty="0" smtClean="0"/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pt-BR" sz="1800" dirty="0" smtClean="0"/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pt-BR" sz="1800" dirty="0"/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pt-BR" sz="1800" dirty="0" smtClean="0"/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None/>
              <a:defRPr/>
            </a:pPr>
            <a:endParaRPr lang="pt-BR" sz="1800" dirty="0" smtClean="0"/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1800" dirty="0" smtClean="0">
                <a:latin typeface="Verdana" pitchFamily="34" charset="0"/>
              </a:rPr>
              <a:t>Passo 4: assinar o evento indicando o manipulador de eventos do mesmo através de uma instância de </a:t>
            </a:r>
            <a:r>
              <a:rPr lang="pt-BR" sz="1800" dirty="0" err="1" smtClean="0">
                <a:latin typeface="Verdana" pitchFamily="34" charset="0"/>
              </a:rPr>
              <a:t>delegate</a:t>
            </a:r>
            <a:endParaRPr lang="pt-BR" sz="1800" dirty="0" smtClean="0">
              <a:latin typeface="Verdana" pitchFamily="34" charset="0"/>
            </a:endParaRPr>
          </a:p>
        </p:txBody>
      </p:sp>
      <p:sp>
        <p:nvSpPr>
          <p:cNvPr id="168964" name="Rectangle 4"/>
          <p:cNvSpPr>
            <a:spLocks noChangeArrowheads="1"/>
          </p:cNvSpPr>
          <p:nvPr/>
        </p:nvSpPr>
        <p:spPr bwMode="auto">
          <a:xfrm>
            <a:off x="755576" y="2506586"/>
            <a:ext cx="7345363" cy="171450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class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UmaClasse</a:t>
            </a: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...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MetodoEvento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x) 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UmEvento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(x); 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68965" name="Rectangle 5"/>
          <p:cNvSpPr>
            <a:spLocks noChangeArrowheads="1"/>
          </p:cNvSpPr>
          <p:nvPr/>
        </p:nvSpPr>
        <p:spPr bwMode="auto">
          <a:xfrm>
            <a:off x="714375" y="5307478"/>
            <a:ext cx="7345363" cy="78581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UmaClasse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UmaClasse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UmEvento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+=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FazAlgoDelegate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ManipuladorEvento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Eventos e Delegates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mtClean="0">
                <a:latin typeface="Verdana" pitchFamily="34" charset="0"/>
              </a:rPr>
              <a:t>Passo 5: implementar o manipulador de evento (deve respeitar a mesma assinatura definida pelo delegate do evento)</a:t>
            </a:r>
          </a:p>
        </p:txBody>
      </p:sp>
      <p:sp>
        <p:nvSpPr>
          <p:cNvPr id="169988" name="Rectangle 4"/>
          <p:cNvSpPr>
            <a:spLocks noChangeArrowheads="1"/>
          </p:cNvSpPr>
          <p:nvPr/>
        </p:nvSpPr>
        <p:spPr bwMode="auto">
          <a:xfrm>
            <a:off x="857250" y="2428875"/>
            <a:ext cx="7345363" cy="13684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ManipuladorEvento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x)</a:t>
            </a: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label1.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Text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x.ToString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Laboratório 2.5.3</a:t>
            </a:r>
            <a:endParaRPr lang="pt-BR" dirty="0"/>
          </a:p>
        </p:txBody>
      </p:sp>
      <p:sp>
        <p:nvSpPr>
          <p:cNvPr id="171011" name="Espaço Reservado para Texto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Desenvolvendo para internet</a:t>
            </a:r>
            <a:br>
              <a:rPr lang="pt-BR" dirty="0" smtClean="0"/>
            </a:br>
            <a:r>
              <a:rPr lang="pt-BR" dirty="0" smtClean="0"/>
              <a:t>parte III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AutoShape 2"/>
          <p:cNvSpPr>
            <a:spLocks noChangeArrowheads="1"/>
          </p:cNvSpPr>
          <p:nvPr/>
        </p:nvSpPr>
        <p:spPr bwMode="auto">
          <a:xfrm flipV="1">
            <a:off x="5181600" y="4546619"/>
            <a:ext cx="1524000" cy="1597025"/>
          </a:xfrm>
          <a:prstGeom prst="foldedCorner">
            <a:avLst>
              <a:gd name="adj" fmla="val 21875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rgbClr val="C0C0C0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148483" name="AutoShape 3"/>
          <p:cNvSpPr>
            <a:spLocks noChangeArrowheads="1"/>
          </p:cNvSpPr>
          <p:nvPr/>
        </p:nvSpPr>
        <p:spPr bwMode="auto">
          <a:xfrm flipV="1">
            <a:off x="990600" y="4546619"/>
            <a:ext cx="1524000" cy="1597025"/>
          </a:xfrm>
          <a:prstGeom prst="foldedCorner">
            <a:avLst>
              <a:gd name="adj" fmla="val 21875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rgbClr val="C0C0C0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title"/>
          </p:nvPr>
        </p:nvSpPr>
        <p:spPr>
          <a:xfrm>
            <a:off x="357158" y="320040"/>
            <a:ext cx="8043890" cy="608630"/>
          </a:xfrm>
        </p:spPr>
        <p:txBody>
          <a:bodyPr/>
          <a:lstStyle/>
          <a:p>
            <a:r>
              <a:rPr lang="en-US" sz="3200" dirty="0"/>
              <a:t>O </a:t>
            </a:r>
            <a:r>
              <a:rPr lang="en-US" sz="3200" dirty="0" err="1"/>
              <a:t>que</a:t>
            </a:r>
            <a:r>
              <a:rPr lang="en-US" sz="3200" dirty="0"/>
              <a:t> é </a:t>
            </a:r>
            <a:r>
              <a:rPr lang="en-US" sz="3200" dirty="0" err="1"/>
              <a:t>gerenciamento</a:t>
            </a:r>
            <a:r>
              <a:rPr lang="en-US" sz="3200" dirty="0"/>
              <a:t> de </a:t>
            </a:r>
            <a:r>
              <a:rPr lang="en-US" sz="3200" dirty="0" err="1"/>
              <a:t>estado</a:t>
            </a:r>
            <a:r>
              <a:rPr lang="en-US" sz="3200" dirty="0"/>
              <a:t>?</a:t>
            </a:r>
          </a:p>
        </p:txBody>
      </p:sp>
      <p:sp>
        <p:nvSpPr>
          <p:cNvPr id="148485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266844"/>
            <a:ext cx="8229600" cy="4492625"/>
          </a:xfrm>
        </p:spPr>
        <p:txBody>
          <a:bodyPr/>
          <a:lstStyle/>
          <a:p>
            <a:pPr lvl="1">
              <a:lnSpc>
                <a:spcPct val="70000"/>
              </a:lnSpc>
            </a:pPr>
            <a:endParaRPr lang="en-US" sz="1800"/>
          </a:p>
          <a:p>
            <a:pPr lvl="1">
              <a:lnSpc>
                <a:spcPct val="70000"/>
              </a:lnSpc>
            </a:pPr>
            <a:endParaRPr lang="en-US" sz="1800"/>
          </a:p>
          <a:p>
            <a:pPr lvl="1">
              <a:lnSpc>
                <a:spcPct val="70000"/>
              </a:lnSpc>
            </a:pPr>
            <a:endParaRPr lang="en-US" sz="1800"/>
          </a:p>
          <a:p>
            <a:pPr lvl="1">
              <a:lnSpc>
                <a:spcPct val="70000"/>
              </a:lnSpc>
            </a:pPr>
            <a:endParaRPr lang="en-US" sz="1800"/>
          </a:p>
          <a:p>
            <a:pPr lvl="1">
              <a:lnSpc>
                <a:spcPct val="70000"/>
              </a:lnSpc>
            </a:pPr>
            <a:endParaRPr lang="en-US" sz="1800"/>
          </a:p>
          <a:p>
            <a:pPr lvl="1">
              <a:lnSpc>
                <a:spcPct val="70000"/>
              </a:lnSpc>
            </a:pPr>
            <a:endParaRPr lang="en-US" sz="1800"/>
          </a:p>
          <a:p>
            <a:pPr lvl="1">
              <a:lnSpc>
                <a:spcPct val="70000"/>
              </a:lnSpc>
            </a:pPr>
            <a:endParaRPr lang="en-US" sz="1800"/>
          </a:p>
          <a:p>
            <a:pPr>
              <a:lnSpc>
                <a:spcPct val="70000"/>
              </a:lnSpc>
            </a:pPr>
            <a:endParaRPr lang="en-US" sz="2000"/>
          </a:p>
          <a:p>
            <a:pPr>
              <a:lnSpc>
                <a:spcPct val="70000"/>
              </a:lnSpc>
            </a:pPr>
            <a:endParaRPr lang="en-US" sz="2000"/>
          </a:p>
          <a:p>
            <a:pPr>
              <a:lnSpc>
                <a:spcPct val="70000"/>
              </a:lnSpc>
            </a:pPr>
            <a:endParaRPr lang="en-US" sz="2000"/>
          </a:p>
          <a:p>
            <a:pPr>
              <a:lnSpc>
                <a:spcPct val="70000"/>
              </a:lnSpc>
            </a:pPr>
            <a:endParaRPr lang="en-US" sz="2000"/>
          </a:p>
          <a:p>
            <a:pPr>
              <a:lnSpc>
                <a:spcPct val="70000"/>
              </a:lnSpc>
            </a:pPr>
            <a:endParaRPr lang="en-US"/>
          </a:p>
          <a:p>
            <a:pPr>
              <a:lnSpc>
                <a:spcPct val="70000"/>
              </a:lnSpc>
            </a:pPr>
            <a:endParaRPr lang="en-US"/>
          </a:p>
          <a:p>
            <a:pPr>
              <a:lnSpc>
                <a:spcPct val="70000"/>
              </a:lnSpc>
            </a:pPr>
            <a:endParaRPr lang="en-US"/>
          </a:p>
          <a:p>
            <a:pPr>
              <a:lnSpc>
                <a:spcPct val="70000"/>
              </a:lnSpc>
            </a:pPr>
            <a:endParaRPr lang="en-US" sz="2000"/>
          </a:p>
        </p:txBody>
      </p:sp>
      <p:sp>
        <p:nvSpPr>
          <p:cNvPr id="148486" name="Line 6"/>
          <p:cNvSpPr>
            <a:spLocks noChangeShapeType="1"/>
          </p:cNvSpPr>
          <p:nvPr/>
        </p:nvSpPr>
        <p:spPr bwMode="auto">
          <a:xfrm flipH="1">
            <a:off x="4648200" y="1038244"/>
            <a:ext cx="0" cy="5029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48487" name="Rectangle 7"/>
          <p:cNvSpPr>
            <a:spLocks noChangeArrowheads="1"/>
          </p:cNvSpPr>
          <p:nvPr/>
        </p:nvSpPr>
        <p:spPr bwMode="auto">
          <a:xfrm>
            <a:off x="5029200" y="2333644"/>
            <a:ext cx="1828800" cy="190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48488" name="Text Box 8"/>
          <p:cNvSpPr txBox="1">
            <a:spLocks noChangeArrowheads="1"/>
          </p:cNvSpPr>
          <p:nvPr/>
        </p:nvSpPr>
        <p:spPr bwMode="auto">
          <a:xfrm>
            <a:off x="5105400" y="2681307"/>
            <a:ext cx="15240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 sz="1400">
                <a:latin typeface="Arial Narrow" pitchFamily="34" charset="0"/>
              </a:rPr>
              <a:t>Nome</a:t>
            </a:r>
          </a:p>
        </p:txBody>
      </p:sp>
      <p:sp>
        <p:nvSpPr>
          <p:cNvPr id="148489" name="Text Box 9"/>
          <p:cNvSpPr txBox="1">
            <a:spLocks noChangeArrowheads="1"/>
          </p:cNvSpPr>
          <p:nvPr/>
        </p:nvSpPr>
        <p:spPr bwMode="auto">
          <a:xfrm>
            <a:off x="5105400" y="3248044"/>
            <a:ext cx="16002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 sz="1400">
                <a:latin typeface="Arial Narrow" pitchFamily="34" charset="0"/>
              </a:rPr>
              <a:t>Sobrenome</a:t>
            </a:r>
          </a:p>
        </p:txBody>
      </p:sp>
      <p:sp>
        <p:nvSpPr>
          <p:cNvPr id="148490" name="Text Box 10"/>
          <p:cNvSpPr txBox="1">
            <a:spLocks noChangeArrowheads="1"/>
          </p:cNvSpPr>
          <p:nvPr/>
        </p:nvSpPr>
        <p:spPr bwMode="auto">
          <a:xfrm>
            <a:off x="5029200" y="2333644"/>
            <a:ext cx="17526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 sz="1400">
                <a:latin typeface="Arial Narrow" pitchFamily="34" charset="0"/>
              </a:rPr>
              <a:t>Entre com info de logon</a:t>
            </a:r>
          </a:p>
        </p:txBody>
      </p:sp>
      <p:sp>
        <p:nvSpPr>
          <p:cNvPr id="148491" name="Rectangle 11"/>
          <p:cNvSpPr>
            <a:spLocks noChangeArrowheads="1"/>
          </p:cNvSpPr>
          <p:nvPr/>
        </p:nvSpPr>
        <p:spPr bwMode="auto">
          <a:xfrm>
            <a:off x="5181600" y="2943244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 dirty="0" smtClean="0">
                <a:latin typeface="Arial Narrow" pitchFamily="34" charset="0"/>
              </a:rPr>
              <a:t>John</a:t>
            </a:r>
            <a:endParaRPr lang="en-US" sz="1400" dirty="0">
              <a:latin typeface="Arial Narrow" pitchFamily="34" charset="0"/>
            </a:endParaRPr>
          </a:p>
        </p:txBody>
      </p:sp>
      <p:sp>
        <p:nvSpPr>
          <p:cNvPr id="148492" name="Rectangle 12"/>
          <p:cNvSpPr>
            <a:spLocks noChangeArrowheads="1"/>
          </p:cNvSpPr>
          <p:nvPr/>
        </p:nvSpPr>
        <p:spPr bwMode="auto">
          <a:xfrm>
            <a:off x="5334000" y="3857644"/>
            <a:ext cx="1219200" cy="304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1600" b="1"/>
              <a:t>Ok</a:t>
            </a:r>
          </a:p>
        </p:txBody>
      </p:sp>
      <p:sp>
        <p:nvSpPr>
          <p:cNvPr id="148493" name="Rectangle 13"/>
          <p:cNvSpPr>
            <a:spLocks noChangeArrowheads="1"/>
          </p:cNvSpPr>
          <p:nvPr/>
        </p:nvSpPr>
        <p:spPr bwMode="auto">
          <a:xfrm>
            <a:off x="5181600" y="3476644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 dirty="0" smtClean="0">
                <a:latin typeface="Arial Narrow" pitchFamily="34" charset="0"/>
              </a:rPr>
              <a:t>Doe</a:t>
            </a:r>
            <a:endParaRPr lang="en-US" sz="1400" dirty="0">
              <a:latin typeface="Arial Narrow" pitchFamily="34" charset="0"/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175000" y="3552844"/>
            <a:ext cx="1219200" cy="1600200"/>
            <a:chOff x="516" y="612"/>
            <a:chExt cx="626" cy="1012"/>
          </a:xfrm>
        </p:grpSpPr>
        <p:sp>
          <p:nvSpPr>
            <p:cNvPr id="148495" name="Freeform 15"/>
            <p:cNvSpPr>
              <a:spLocks/>
            </p:cNvSpPr>
            <p:nvPr/>
          </p:nvSpPr>
          <p:spPr bwMode="auto">
            <a:xfrm>
              <a:off x="528" y="1365"/>
              <a:ext cx="604" cy="259"/>
            </a:xfrm>
            <a:custGeom>
              <a:avLst/>
              <a:gdLst/>
              <a:ahLst/>
              <a:cxnLst>
                <a:cxn ang="0">
                  <a:pos x="0" y="292"/>
                </a:cxn>
                <a:cxn ang="0">
                  <a:pos x="0" y="370"/>
                </a:cxn>
                <a:cxn ang="0">
                  <a:pos x="567" y="535"/>
                </a:cxn>
                <a:cxn ang="0">
                  <a:pos x="1251" y="92"/>
                </a:cxn>
                <a:cxn ang="0">
                  <a:pos x="1251" y="0"/>
                </a:cxn>
              </a:cxnLst>
              <a:rect l="0" t="0" r="r" b="b"/>
              <a:pathLst>
                <a:path w="1252" h="536">
                  <a:moveTo>
                    <a:pt x="0" y="292"/>
                  </a:moveTo>
                  <a:lnTo>
                    <a:pt x="0" y="370"/>
                  </a:lnTo>
                  <a:lnTo>
                    <a:pt x="567" y="535"/>
                  </a:lnTo>
                  <a:lnTo>
                    <a:pt x="1251" y="92"/>
                  </a:lnTo>
                  <a:lnTo>
                    <a:pt x="1251" y="0"/>
                  </a:lnTo>
                </a:path>
              </a:pathLst>
            </a:custGeom>
            <a:solidFill>
              <a:srgbClr val="969696"/>
            </a:solidFill>
            <a:ln w="3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8496" name="Freeform 16"/>
            <p:cNvSpPr>
              <a:spLocks/>
            </p:cNvSpPr>
            <p:nvPr/>
          </p:nvSpPr>
          <p:spPr bwMode="auto">
            <a:xfrm>
              <a:off x="518" y="612"/>
              <a:ext cx="623" cy="217"/>
            </a:xfrm>
            <a:custGeom>
              <a:avLst/>
              <a:gdLst/>
              <a:ahLst/>
              <a:cxnLst>
                <a:cxn ang="0">
                  <a:pos x="0" y="307"/>
                </a:cxn>
                <a:cxn ang="0">
                  <a:pos x="577" y="448"/>
                </a:cxn>
                <a:cxn ang="0">
                  <a:pos x="1290" y="127"/>
                </a:cxn>
                <a:cxn ang="0">
                  <a:pos x="727" y="0"/>
                </a:cxn>
                <a:cxn ang="0">
                  <a:pos x="0" y="307"/>
                </a:cxn>
              </a:cxnLst>
              <a:rect l="0" t="0" r="r" b="b"/>
              <a:pathLst>
                <a:path w="1291" h="449">
                  <a:moveTo>
                    <a:pt x="0" y="307"/>
                  </a:moveTo>
                  <a:lnTo>
                    <a:pt x="577" y="448"/>
                  </a:lnTo>
                  <a:lnTo>
                    <a:pt x="1290" y="127"/>
                  </a:lnTo>
                  <a:lnTo>
                    <a:pt x="727" y="0"/>
                  </a:lnTo>
                  <a:lnTo>
                    <a:pt x="0" y="307"/>
                  </a:lnTo>
                </a:path>
              </a:pathLst>
            </a:custGeom>
            <a:solidFill>
              <a:schemeClr val="bg1"/>
            </a:solidFill>
            <a:ln w="3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8497" name="Freeform 17"/>
            <p:cNvSpPr>
              <a:spLocks/>
            </p:cNvSpPr>
            <p:nvPr/>
          </p:nvSpPr>
          <p:spPr bwMode="auto">
            <a:xfrm>
              <a:off x="790" y="672"/>
              <a:ext cx="352" cy="927"/>
            </a:xfrm>
            <a:custGeom>
              <a:avLst/>
              <a:gdLst/>
              <a:ahLst/>
              <a:cxnLst>
                <a:cxn ang="0">
                  <a:pos x="0" y="328"/>
                </a:cxn>
                <a:cxn ang="0">
                  <a:pos x="4" y="1915"/>
                </a:cxn>
                <a:cxn ang="0">
                  <a:pos x="728" y="1456"/>
                </a:cxn>
                <a:cxn ang="0">
                  <a:pos x="728" y="0"/>
                </a:cxn>
                <a:cxn ang="0">
                  <a:pos x="0" y="328"/>
                </a:cxn>
              </a:cxnLst>
              <a:rect l="0" t="0" r="r" b="b"/>
              <a:pathLst>
                <a:path w="729" h="1916">
                  <a:moveTo>
                    <a:pt x="0" y="328"/>
                  </a:moveTo>
                  <a:lnTo>
                    <a:pt x="4" y="1915"/>
                  </a:lnTo>
                  <a:lnTo>
                    <a:pt x="728" y="1456"/>
                  </a:lnTo>
                  <a:lnTo>
                    <a:pt x="728" y="0"/>
                  </a:lnTo>
                  <a:lnTo>
                    <a:pt x="0" y="328"/>
                  </a:lnTo>
                </a:path>
              </a:pathLst>
            </a:custGeom>
            <a:gradFill rotWithShape="0">
              <a:gsLst>
                <a:gs pos="0">
                  <a:srgbClr val="B2B2B2"/>
                </a:gs>
                <a:gs pos="100000">
                  <a:srgbClr val="B2B2B2">
                    <a:gamma/>
                    <a:tint val="34118"/>
                    <a:invGamma/>
                  </a:srgbClr>
                </a:gs>
              </a:gsLst>
              <a:path path="rect">
                <a:fillToRect l="100000" t="100000"/>
              </a:path>
            </a:gradFill>
            <a:ln w="3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8498" name="Freeform 18"/>
            <p:cNvSpPr>
              <a:spLocks/>
            </p:cNvSpPr>
            <p:nvPr/>
          </p:nvSpPr>
          <p:spPr bwMode="auto">
            <a:xfrm>
              <a:off x="516" y="760"/>
              <a:ext cx="278" cy="834"/>
            </a:xfrm>
            <a:custGeom>
              <a:avLst/>
              <a:gdLst/>
              <a:ahLst/>
              <a:cxnLst>
                <a:cxn ang="0">
                  <a:pos x="576" y="140"/>
                </a:cxn>
                <a:cxn ang="0">
                  <a:pos x="576" y="1727"/>
                </a:cxn>
                <a:cxn ang="0">
                  <a:pos x="0" y="1568"/>
                </a:cxn>
                <a:cxn ang="0">
                  <a:pos x="0" y="0"/>
                </a:cxn>
                <a:cxn ang="0">
                  <a:pos x="576" y="140"/>
                </a:cxn>
              </a:cxnLst>
              <a:rect l="0" t="0" r="r" b="b"/>
              <a:pathLst>
                <a:path w="577" h="1728">
                  <a:moveTo>
                    <a:pt x="576" y="140"/>
                  </a:moveTo>
                  <a:lnTo>
                    <a:pt x="576" y="1727"/>
                  </a:lnTo>
                  <a:lnTo>
                    <a:pt x="0" y="1568"/>
                  </a:lnTo>
                  <a:lnTo>
                    <a:pt x="0" y="0"/>
                  </a:lnTo>
                  <a:lnTo>
                    <a:pt x="576" y="140"/>
                  </a:lnTo>
                </a:path>
              </a:pathLst>
            </a:custGeom>
            <a:gradFill rotWithShape="0">
              <a:gsLst>
                <a:gs pos="0">
                  <a:srgbClr val="B2B2B2">
                    <a:gamma/>
                    <a:tint val="23529"/>
                    <a:invGamma/>
                  </a:srgbClr>
                </a:gs>
                <a:gs pos="100000">
                  <a:srgbClr val="B2B2B2"/>
                </a:gs>
              </a:gsLst>
              <a:lin ang="5400000" scaled="1"/>
            </a:gradFill>
            <a:ln w="3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8499" name="Line 19"/>
            <p:cNvSpPr>
              <a:spLocks noChangeShapeType="1"/>
            </p:cNvSpPr>
            <p:nvPr/>
          </p:nvSpPr>
          <p:spPr bwMode="auto">
            <a:xfrm>
              <a:off x="555" y="1462"/>
              <a:ext cx="192" cy="51"/>
            </a:xfrm>
            <a:prstGeom prst="line">
              <a:avLst/>
            </a:prstGeom>
            <a:noFill/>
            <a:ln w="6350">
              <a:solidFill>
                <a:srgbClr val="676767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8500" name="Oval 20"/>
            <p:cNvSpPr>
              <a:spLocks noChangeArrowheads="1"/>
            </p:cNvSpPr>
            <p:nvPr/>
          </p:nvSpPr>
          <p:spPr bwMode="auto">
            <a:xfrm>
              <a:off x="548" y="801"/>
              <a:ext cx="31" cy="17"/>
            </a:xfrm>
            <a:prstGeom prst="ellipse">
              <a:avLst/>
            </a:prstGeom>
            <a:solidFill>
              <a:srgbClr val="D6009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8501" name="Line 21"/>
            <p:cNvSpPr>
              <a:spLocks noChangeShapeType="1"/>
            </p:cNvSpPr>
            <p:nvPr/>
          </p:nvSpPr>
          <p:spPr bwMode="auto">
            <a:xfrm>
              <a:off x="555" y="1424"/>
              <a:ext cx="192" cy="51"/>
            </a:xfrm>
            <a:prstGeom prst="line">
              <a:avLst/>
            </a:prstGeom>
            <a:noFill/>
            <a:ln w="6350">
              <a:solidFill>
                <a:srgbClr val="676767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8502" name="Line 22"/>
            <p:cNvSpPr>
              <a:spLocks noChangeShapeType="1"/>
            </p:cNvSpPr>
            <p:nvPr/>
          </p:nvSpPr>
          <p:spPr bwMode="auto">
            <a:xfrm>
              <a:off x="555" y="1386"/>
              <a:ext cx="192" cy="52"/>
            </a:xfrm>
            <a:prstGeom prst="line">
              <a:avLst/>
            </a:prstGeom>
            <a:noFill/>
            <a:ln w="6350">
              <a:solidFill>
                <a:srgbClr val="676767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8503" name="Line 23"/>
            <p:cNvSpPr>
              <a:spLocks noChangeShapeType="1"/>
            </p:cNvSpPr>
            <p:nvPr/>
          </p:nvSpPr>
          <p:spPr bwMode="auto">
            <a:xfrm>
              <a:off x="555" y="1349"/>
              <a:ext cx="192" cy="51"/>
            </a:xfrm>
            <a:prstGeom prst="line">
              <a:avLst/>
            </a:prstGeom>
            <a:noFill/>
            <a:ln w="6350">
              <a:solidFill>
                <a:srgbClr val="676767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8504" name="Line 24"/>
            <p:cNvSpPr>
              <a:spLocks noChangeShapeType="1"/>
            </p:cNvSpPr>
            <p:nvPr/>
          </p:nvSpPr>
          <p:spPr bwMode="auto">
            <a:xfrm>
              <a:off x="555" y="1310"/>
              <a:ext cx="192" cy="51"/>
            </a:xfrm>
            <a:prstGeom prst="line">
              <a:avLst/>
            </a:prstGeom>
            <a:noFill/>
            <a:ln w="6350">
              <a:solidFill>
                <a:srgbClr val="676767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8505" name="Freeform 25"/>
            <p:cNvSpPr>
              <a:spLocks/>
            </p:cNvSpPr>
            <p:nvPr/>
          </p:nvSpPr>
          <p:spPr bwMode="auto">
            <a:xfrm>
              <a:off x="558" y="946"/>
              <a:ext cx="190" cy="355"/>
            </a:xfrm>
            <a:custGeom>
              <a:avLst/>
              <a:gdLst/>
              <a:ahLst/>
              <a:cxnLst>
                <a:cxn ang="0">
                  <a:pos x="0" y="628"/>
                </a:cxn>
                <a:cxn ang="0">
                  <a:pos x="396" y="732"/>
                </a:cxn>
                <a:cxn ang="0">
                  <a:pos x="396" y="0"/>
                </a:cxn>
              </a:cxnLst>
              <a:rect l="0" t="0" r="r" b="b"/>
              <a:pathLst>
                <a:path w="397" h="733">
                  <a:moveTo>
                    <a:pt x="0" y="628"/>
                  </a:moveTo>
                  <a:lnTo>
                    <a:pt x="396" y="732"/>
                  </a:lnTo>
                  <a:lnTo>
                    <a:pt x="396" y="0"/>
                  </a:lnTo>
                </a:path>
              </a:pathLst>
            </a:custGeom>
            <a:noFill/>
            <a:ln w="3175" cap="rnd" cmpd="sng">
              <a:solidFill>
                <a:srgbClr val="67676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8506" name="Freeform 26"/>
            <p:cNvSpPr>
              <a:spLocks/>
            </p:cNvSpPr>
            <p:nvPr/>
          </p:nvSpPr>
          <p:spPr bwMode="auto">
            <a:xfrm>
              <a:off x="538" y="876"/>
              <a:ext cx="218" cy="618"/>
            </a:xfrm>
            <a:custGeom>
              <a:avLst/>
              <a:gdLst/>
              <a:ahLst/>
              <a:cxnLst>
                <a:cxn ang="0">
                  <a:pos x="452" y="105"/>
                </a:cxn>
                <a:cxn ang="0">
                  <a:pos x="0" y="0"/>
                </a:cxn>
                <a:cxn ang="0">
                  <a:pos x="0" y="1277"/>
                </a:cxn>
              </a:cxnLst>
              <a:rect l="0" t="0" r="r" b="b"/>
              <a:pathLst>
                <a:path w="453" h="1278">
                  <a:moveTo>
                    <a:pt x="452" y="105"/>
                  </a:moveTo>
                  <a:lnTo>
                    <a:pt x="0" y="0"/>
                  </a:lnTo>
                  <a:lnTo>
                    <a:pt x="0" y="1277"/>
                  </a:lnTo>
                </a:path>
              </a:pathLst>
            </a:custGeom>
            <a:noFill/>
            <a:ln w="6350" cap="rnd" cmpd="sng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8507" name="Freeform 27"/>
            <p:cNvSpPr>
              <a:spLocks/>
            </p:cNvSpPr>
            <p:nvPr/>
          </p:nvSpPr>
          <p:spPr bwMode="auto">
            <a:xfrm>
              <a:off x="552" y="899"/>
              <a:ext cx="194" cy="352"/>
            </a:xfrm>
            <a:custGeom>
              <a:avLst/>
              <a:gdLst/>
              <a:ahLst/>
              <a:cxnLst>
                <a:cxn ang="0">
                  <a:pos x="401" y="96"/>
                </a:cxn>
                <a:cxn ang="0">
                  <a:pos x="0" y="0"/>
                </a:cxn>
                <a:cxn ang="0">
                  <a:pos x="0" y="725"/>
                </a:cxn>
              </a:cxnLst>
              <a:rect l="0" t="0" r="r" b="b"/>
              <a:pathLst>
                <a:path w="402" h="726">
                  <a:moveTo>
                    <a:pt x="401" y="96"/>
                  </a:moveTo>
                  <a:lnTo>
                    <a:pt x="0" y="0"/>
                  </a:lnTo>
                  <a:lnTo>
                    <a:pt x="0" y="725"/>
                  </a:lnTo>
                </a:path>
              </a:pathLst>
            </a:custGeom>
            <a:noFill/>
            <a:ln w="3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8508" name="Line 28"/>
            <p:cNvSpPr>
              <a:spLocks noChangeShapeType="1"/>
            </p:cNvSpPr>
            <p:nvPr/>
          </p:nvSpPr>
          <p:spPr bwMode="auto">
            <a:xfrm>
              <a:off x="553" y="980"/>
              <a:ext cx="187" cy="43"/>
            </a:xfrm>
            <a:prstGeom prst="line">
              <a:avLst/>
            </a:prstGeom>
            <a:noFill/>
            <a:ln w="3175">
              <a:solidFill>
                <a:srgbClr val="676767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8509" name="Line 29"/>
            <p:cNvSpPr>
              <a:spLocks noChangeShapeType="1"/>
            </p:cNvSpPr>
            <p:nvPr/>
          </p:nvSpPr>
          <p:spPr bwMode="auto">
            <a:xfrm>
              <a:off x="553" y="1055"/>
              <a:ext cx="189" cy="43"/>
            </a:xfrm>
            <a:prstGeom prst="line">
              <a:avLst/>
            </a:prstGeom>
            <a:noFill/>
            <a:ln w="3175">
              <a:solidFill>
                <a:srgbClr val="676767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8510" name="Line 30"/>
            <p:cNvSpPr>
              <a:spLocks noChangeShapeType="1"/>
            </p:cNvSpPr>
            <p:nvPr/>
          </p:nvSpPr>
          <p:spPr bwMode="auto">
            <a:xfrm>
              <a:off x="553" y="1148"/>
              <a:ext cx="180" cy="43"/>
            </a:xfrm>
            <a:prstGeom prst="line">
              <a:avLst/>
            </a:prstGeom>
            <a:noFill/>
            <a:ln w="3175">
              <a:solidFill>
                <a:srgbClr val="676767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8511" name="Freeform 31"/>
            <p:cNvSpPr>
              <a:spLocks/>
            </p:cNvSpPr>
            <p:nvPr/>
          </p:nvSpPr>
          <p:spPr bwMode="auto">
            <a:xfrm>
              <a:off x="609" y="943"/>
              <a:ext cx="74" cy="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8"/>
                </a:cxn>
                <a:cxn ang="0">
                  <a:pos x="151" y="81"/>
                </a:cxn>
                <a:cxn ang="0">
                  <a:pos x="151" y="33"/>
                </a:cxn>
                <a:cxn ang="0">
                  <a:pos x="0" y="0"/>
                </a:cxn>
              </a:cxnLst>
              <a:rect l="0" t="0" r="r" b="b"/>
              <a:pathLst>
                <a:path w="152" h="82">
                  <a:moveTo>
                    <a:pt x="0" y="0"/>
                  </a:moveTo>
                  <a:lnTo>
                    <a:pt x="0" y="48"/>
                  </a:lnTo>
                  <a:lnTo>
                    <a:pt x="151" y="81"/>
                  </a:lnTo>
                  <a:lnTo>
                    <a:pt x="151" y="33"/>
                  </a:lnTo>
                  <a:lnTo>
                    <a:pt x="0" y="0"/>
                  </a:lnTo>
                </a:path>
              </a:pathLst>
            </a:custGeom>
            <a:solidFill>
              <a:srgbClr val="A9A9A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8512" name="Line 32"/>
            <p:cNvSpPr>
              <a:spLocks noChangeShapeType="1"/>
            </p:cNvSpPr>
            <p:nvPr/>
          </p:nvSpPr>
          <p:spPr bwMode="auto">
            <a:xfrm>
              <a:off x="580" y="949"/>
              <a:ext cx="138" cy="30"/>
            </a:xfrm>
            <a:prstGeom prst="line">
              <a:avLst/>
            </a:prstGeom>
            <a:noFill/>
            <a:ln w="6350">
              <a:solidFill>
                <a:srgbClr val="91919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8513" name="Freeform 33"/>
            <p:cNvSpPr>
              <a:spLocks/>
            </p:cNvSpPr>
            <p:nvPr/>
          </p:nvSpPr>
          <p:spPr bwMode="auto">
            <a:xfrm>
              <a:off x="566" y="1086"/>
              <a:ext cx="167" cy="75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0" y="0"/>
                </a:cxn>
                <a:cxn ang="0">
                  <a:pos x="350" y="93"/>
                </a:cxn>
                <a:cxn ang="0">
                  <a:pos x="350" y="182"/>
                </a:cxn>
                <a:cxn ang="0">
                  <a:pos x="0" y="85"/>
                </a:cxn>
              </a:cxnLst>
              <a:rect l="0" t="0" r="r" b="b"/>
              <a:pathLst>
                <a:path w="351" h="183">
                  <a:moveTo>
                    <a:pt x="0" y="85"/>
                  </a:moveTo>
                  <a:lnTo>
                    <a:pt x="0" y="0"/>
                  </a:lnTo>
                  <a:lnTo>
                    <a:pt x="350" y="93"/>
                  </a:lnTo>
                  <a:lnTo>
                    <a:pt x="350" y="182"/>
                  </a:lnTo>
                  <a:lnTo>
                    <a:pt x="0" y="85"/>
                  </a:lnTo>
                </a:path>
              </a:pathLst>
            </a:custGeom>
            <a:solidFill>
              <a:srgbClr val="B2B2B2"/>
            </a:solidFill>
            <a:ln w="3175" cap="rnd" cmpd="sng">
              <a:solidFill>
                <a:srgbClr val="67676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8514" name="Freeform 34"/>
            <p:cNvSpPr>
              <a:spLocks/>
            </p:cNvSpPr>
            <p:nvPr/>
          </p:nvSpPr>
          <p:spPr bwMode="auto">
            <a:xfrm>
              <a:off x="566" y="1179"/>
              <a:ext cx="167" cy="83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0" y="0"/>
                </a:cxn>
                <a:cxn ang="0">
                  <a:pos x="350" y="93"/>
                </a:cxn>
                <a:cxn ang="0">
                  <a:pos x="350" y="181"/>
                </a:cxn>
                <a:cxn ang="0">
                  <a:pos x="0" y="85"/>
                </a:cxn>
              </a:cxnLst>
              <a:rect l="0" t="0" r="r" b="b"/>
              <a:pathLst>
                <a:path w="351" h="182">
                  <a:moveTo>
                    <a:pt x="0" y="85"/>
                  </a:moveTo>
                  <a:lnTo>
                    <a:pt x="0" y="0"/>
                  </a:lnTo>
                  <a:lnTo>
                    <a:pt x="350" y="93"/>
                  </a:lnTo>
                  <a:lnTo>
                    <a:pt x="350" y="181"/>
                  </a:lnTo>
                  <a:lnTo>
                    <a:pt x="0" y="85"/>
                  </a:lnTo>
                </a:path>
              </a:pathLst>
            </a:custGeom>
            <a:solidFill>
              <a:srgbClr val="B2B2B2"/>
            </a:solidFill>
            <a:ln w="3175" cap="rnd" cmpd="sng">
              <a:solidFill>
                <a:srgbClr val="67676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8515" name="Freeform 35"/>
            <p:cNvSpPr>
              <a:spLocks/>
            </p:cNvSpPr>
            <p:nvPr/>
          </p:nvSpPr>
          <p:spPr bwMode="auto">
            <a:xfrm>
              <a:off x="563" y="1002"/>
              <a:ext cx="170" cy="77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0" y="0"/>
                </a:cxn>
                <a:cxn ang="0">
                  <a:pos x="350" y="93"/>
                </a:cxn>
                <a:cxn ang="0">
                  <a:pos x="350" y="181"/>
                </a:cxn>
                <a:cxn ang="0">
                  <a:pos x="0" y="85"/>
                </a:cxn>
              </a:cxnLst>
              <a:rect l="0" t="0" r="r" b="b"/>
              <a:pathLst>
                <a:path w="351" h="182">
                  <a:moveTo>
                    <a:pt x="0" y="85"/>
                  </a:moveTo>
                  <a:lnTo>
                    <a:pt x="0" y="0"/>
                  </a:lnTo>
                  <a:lnTo>
                    <a:pt x="350" y="93"/>
                  </a:lnTo>
                  <a:lnTo>
                    <a:pt x="350" y="181"/>
                  </a:lnTo>
                  <a:lnTo>
                    <a:pt x="0" y="85"/>
                  </a:lnTo>
                </a:path>
              </a:pathLst>
            </a:custGeom>
            <a:solidFill>
              <a:srgbClr val="B2B2B2"/>
            </a:solidFill>
            <a:ln w="3175" cap="rnd" cmpd="sng">
              <a:solidFill>
                <a:srgbClr val="67676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8516" name="Line 36"/>
            <p:cNvSpPr>
              <a:spLocks noChangeShapeType="1"/>
            </p:cNvSpPr>
            <p:nvPr/>
          </p:nvSpPr>
          <p:spPr bwMode="auto">
            <a:xfrm flipH="1" flipV="1">
              <a:off x="685" y="1049"/>
              <a:ext cx="33" cy="8"/>
            </a:xfrm>
            <a:prstGeom prst="line">
              <a:avLst/>
            </a:prstGeom>
            <a:noFill/>
            <a:ln w="9525">
              <a:solidFill>
                <a:srgbClr val="D60093"/>
              </a:solidFill>
              <a:round/>
              <a:headEnd/>
              <a:tailEnd/>
            </a:ln>
            <a:effectLst/>
          </p:spPr>
          <p:txBody>
            <a:bodyPr wrap="none" tIns="27432" bIns="27432" anchor="ctr">
              <a:spAutoFit/>
            </a:bodyPr>
            <a:lstStyle/>
            <a:p>
              <a:endParaRPr lang="pt-BR"/>
            </a:p>
          </p:txBody>
        </p:sp>
        <p:sp>
          <p:nvSpPr>
            <p:cNvPr id="148517" name="Line 37"/>
            <p:cNvSpPr>
              <a:spLocks noChangeShapeType="1"/>
            </p:cNvSpPr>
            <p:nvPr/>
          </p:nvSpPr>
          <p:spPr bwMode="auto">
            <a:xfrm flipH="1" flipV="1">
              <a:off x="685" y="1131"/>
              <a:ext cx="33" cy="7"/>
            </a:xfrm>
            <a:prstGeom prst="line">
              <a:avLst/>
            </a:prstGeom>
            <a:noFill/>
            <a:ln w="9525">
              <a:solidFill>
                <a:srgbClr val="D60093"/>
              </a:solidFill>
              <a:round/>
              <a:headEnd/>
              <a:tailEnd/>
            </a:ln>
            <a:effectLst/>
          </p:spPr>
          <p:txBody>
            <a:bodyPr wrap="none" tIns="27432" bIns="27432" anchor="ctr">
              <a:spAutoFit/>
            </a:bodyPr>
            <a:lstStyle/>
            <a:p>
              <a:endParaRPr lang="pt-BR"/>
            </a:p>
          </p:txBody>
        </p:sp>
        <p:sp>
          <p:nvSpPr>
            <p:cNvPr id="148518" name="Line 38"/>
            <p:cNvSpPr>
              <a:spLocks noChangeShapeType="1"/>
            </p:cNvSpPr>
            <p:nvPr/>
          </p:nvSpPr>
          <p:spPr bwMode="auto">
            <a:xfrm flipH="1" flipV="1">
              <a:off x="685" y="1230"/>
              <a:ext cx="33" cy="8"/>
            </a:xfrm>
            <a:prstGeom prst="line">
              <a:avLst/>
            </a:prstGeom>
            <a:noFill/>
            <a:ln w="9525">
              <a:solidFill>
                <a:srgbClr val="D60093"/>
              </a:solidFill>
              <a:round/>
              <a:headEnd/>
              <a:tailEnd/>
            </a:ln>
            <a:effectLst/>
          </p:spPr>
          <p:txBody>
            <a:bodyPr wrap="none" tIns="27432" bIns="27432" anchor="ctr">
              <a:spAutoFit/>
            </a:bodyPr>
            <a:lstStyle/>
            <a:p>
              <a:endParaRPr lang="pt-BR"/>
            </a:p>
          </p:txBody>
        </p:sp>
      </p:grpSp>
      <p:sp>
        <p:nvSpPr>
          <p:cNvPr id="148519" name="Text Box 39"/>
          <p:cNvSpPr txBox="1">
            <a:spLocks noChangeArrowheads="1"/>
          </p:cNvSpPr>
          <p:nvPr/>
        </p:nvSpPr>
        <p:spPr bwMode="auto">
          <a:xfrm>
            <a:off x="3268663" y="3925907"/>
            <a:ext cx="1227137" cy="338137"/>
          </a:xfrm>
          <a:prstGeom prst="rect">
            <a:avLst/>
          </a:prstGeom>
          <a:solidFill>
            <a:schemeClr val="bg1"/>
          </a:solidFill>
          <a:ln w="9525">
            <a:solidFill>
              <a:srgbClr val="333399"/>
            </a:solidFill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 tIns="27432" bIns="27432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latin typeface="Arial Narrow" pitchFamily="34" charset="0"/>
              </a:rPr>
              <a:t>Web Server</a:t>
            </a:r>
          </a:p>
        </p:txBody>
      </p:sp>
      <p:sp>
        <p:nvSpPr>
          <p:cNvPr id="148520" name="Text Box 40"/>
          <p:cNvSpPr txBox="1">
            <a:spLocks noChangeArrowheads="1"/>
          </p:cNvSpPr>
          <p:nvPr/>
        </p:nvSpPr>
        <p:spPr bwMode="auto">
          <a:xfrm>
            <a:off x="914400" y="1952644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b="1">
                <a:latin typeface="Arial Narrow" pitchFamily="34" charset="0"/>
              </a:rPr>
              <a:t>Login.aspx</a:t>
            </a:r>
          </a:p>
        </p:txBody>
      </p:sp>
      <p:sp>
        <p:nvSpPr>
          <p:cNvPr id="148521" name="Text Box 41"/>
          <p:cNvSpPr txBox="1">
            <a:spLocks noChangeArrowheads="1"/>
          </p:cNvSpPr>
          <p:nvPr/>
        </p:nvSpPr>
        <p:spPr bwMode="auto">
          <a:xfrm>
            <a:off x="5029200" y="1952644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b="1">
                <a:latin typeface="Arial Narrow" pitchFamily="34" charset="0"/>
              </a:rPr>
              <a:t>Login.aspx</a:t>
            </a:r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7518400" y="3400444"/>
            <a:ext cx="1219200" cy="1600200"/>
            <a:chOff x="516" y="612"/>
            <a:chExt cx="626" cy="1012"/>
          </a:xfrm>
        </p:grpSpPr>
        <p:sp>
          <p:nvSpPr>
            <p:cNvPr id="148523" name="Freeform 43"/>
            <p:cNvSpPr>
              <a:spLocks/>
            </p:cNvSpPr>
            <p:nvPr/>
          </p:nvSpPr>
          <p:spPr bwMode="auto">
            <a:xfrm>
              <a:off x="528" y="1365"/>
              <a:ext cx="604" cy="259"/>
            </a:xfrm>
            <a:custGeom>
              <a:avLst/>
              <a:gdLst/>
              <a:ahLst/>
              <a:cxnLst>
                <a:cxn ang="0">
                  <a:pos x="0" y="292"/>
                </a:cxn>
                <a:cxn ang="0">
                  <a:pos x="0" y="370"/>
                </a:cxn>
                <a:cxn ang="0">
                  <a:pos x="567" y="535"/>
                </a:cxn>
                <a:cxn ang="0">
                  <a:pos x="1251" y="92"/>
                </a:cxn>
                <a:cxn ang="0">
                  <a:pos x="1251" y="0"/>
                </a:cxn>
              </a:cxnLst>
              <a:rect l="0" t="0" r="r" b="b"/>
              <a:pathLst>
                <a:path w="1252" h="536">
                  <a:moveTo>
                    <a:pt x="0" y="292"/>
                  </a:moveTo>
                  <a:lnTo>
                    <a:pt x="0" y="370"/>
                  </a:lnTo>
                  <a:lnTo>
                    <a:pt x="567" y="535"/>
                  </a:lnTo>
                  <a:lnTo>
                    <a:pt x="1251" y="92"/>
                  </a:lnTo>
                  <a:lnTo>
                    <a:pt x="1251" y="0"/>
                  </a:lnTo>
                </a:path>
              </a:pathLst>
            </a:custGeom>
            <a:solidFill>
              <a:srgbClr val="969696"/>
            </a:solidFill>
            <a:ln w="3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8524" name="Freeform 44"/>
            <p:cNvSpPr>
              <a:spLocks/>
            </p:cNvSpPr>
            <p:nvPr/>
          </p:nvSpPr>
          <p:spPr bwMode="auto">
            <a:xfrm>
              <a:off x="518" y="612"/>
              <a:ext cx="623" cy="217"/>
            </a:xfrm>
            <a:custGeom>
              <a:avLst/>
              <a:gdLst/>
              <a:ahLst/>
              <a:cxnLst>
                <a:cxn ang="0">
                  <a:pos x="0" y="307"/>
                </a:cxn>
                <a:cxn ang="0">
                  <a:pos x="577" y="448"/>
                </a:cxn>
                <a:cxn ang="0">
                  <a:pos x="1290" y="127"/>
                </a:cxn>
                <a:cxn ang="0">
                  <a:pos x="727" y="0"/>
                </a:cxn>
                <a:cxn ang="0">
                  <a:pos x="0" y="307"/>
                </a:cxn>
              </a:cxnLst>
              <a:rect l="0" t="0" r="r" b="b"/>
              <a:pathLst>
                <a:path w="1291" h="449">
                  <a:moveTo>
                    <a:pt x="0" y="307"/>
                  </a:moveTo>
                  <a:lnTo>
                    <a:pt x="577" y="448"/>
                  </a:lnTo>
                  <a:lnTo>
                    <a:pt x="1290" y="127"/>
                  </a:lnTo>
                  <a:lnTo>
                    <a:pt x="727" y="0"/>
                  </a:lnTo>
                  <a:lnTo>
                    <a:pt x="0" y="307"/>
                  </a:lnTo>
                </a:path>
              </a:pathLst>
            </a:custGeom>
            <a:solidFill>
              <a:schemeClr val="bg1"/>
            </a:solidFill>
            <a:ln w="3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8525" name="Freeform 45"/>
            <p:cNvSpPr>
              <a:spLocks/>
            </p:cNvSpPr>
            <p:nvPr/>
          </p:nvSpPr>
          <p:spPr bwMode="auto">
            <a:xfrm>
              <a:off x="790" y="672"/>
              <a:ext cx="352" cy="927"/>
            </a:xfrm>
            <a:custGeom>
              <a:avLst/>
              <a:gdLst/>
              <a:ahLst/>
              <a:cxnLst>
                <a:cxn ang="0">
                  <a:pos x="0" y="328"/>
                </a:cxn>
                <a:cxn ang="0">
                  <a:pos x="4" y="1915"/>
                </a:cxn>
                <a:cxn ang="0">
                  <a:pos x="728" y="1456"/>
                </a:cxn>
                <a:cxn ang="0">
                  <a:pos x="728" y="0"/>
                </a:cxn>
                <a:cxn ang="0">
                  <a:pos x="0" y="328"/>
                </a:cxn>
              </a:cxnLst>
              <a:rect l="0" t="0" r="r" b="b"/>
              <a:pathLst>
                <a:path w="729" h="1916">
                  <a:moveTo>
                    <a:pt x="0" y="328"/>
                  </a:moveTo>
                  <a:lnTo>
                    <a:pt x="4" y="1915"/>
                  </a:lnTo>
                  <a:lnTo>
                    <a:pt x="728" y="1456"/>
                  </a:lnTo>
                  <a:lnTo>
                    <a:pt x="728" y="0"/>
                  </a:lnTo>
                  <a:lnTo>
                    <a:pt x="0" y="328"/>
                  </a:lnTo>
                </a:path>
              </a:pathLst>
            </a:custGeom>
            <a:gradFill rotWithShape="0">
              <a:gsLst>
                <a:gs pos="0">
                  <a:srgbClr val="B2B2B2"/>
                </a:gs>
                <a:gs pos="100000">
                  <a:srgbClr val="B2B2B2">
                    <a:gamma/>
                    <a:tint val="34118"/>
                    <a:invGamma/>
                  </a:srgbClr>
                </a:gs>
              </a:gsLst>
              <a:path path="rect">
                <a:fillToRect l="100000" t="100000"/>
              </a:path>
            </a:gradFill>
            <a:ln w="3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8526" name="Freeform 46"/>
            <p:cNvSpPr>
              <a:spLocks/>
            </p:cNvSpPr>
            <p:nvPr/>
          </p:nvSpPr>
          <p:spPr bwMode="auto">
            <a:xfrm>
              <a:off x="516" y="760"/>
              <a:ext cx="278" cy="834"/>
            </a:xfrm>
            <a:custGeom>
              <a:avLst/>
              <a:gdLst/>
              <a:ahLst/>
              <a:cxnLst>
                <a:cxn ang="0">
                  <a:pos x="576" y="140"/>
                </a:cxn>
                <a:cxn ang="0">
                  <a:pos x="576" y="1727"/>
                </a:cxn>
                <a:cxn ang="0">
                  <a:pos x="0" y="1568"/>
                </a:cxn>
                <a:cxn ang="0">
                  <a:pos x="0" y="0"/>
                </a:cxn>
                <a:cxn ang="0">
                  <a:pos x="576" y="140"/>
                </a:cxn>
              </a:cxnLst>
              <a:rect l="0" t="0" r="r" b="b"/>
              <a:pathLst>
                <a:path w="577" h="1728">
                  <a:moveTo>
                    <a:pt x="576" y="140"/>
                  </a:moveTo>
                  <a:lnTo>
                    <a:pt x="576" y="1727"/>
                  </a:lnTo>
                  <a:lnTo>
                    <a:pt x="0" y="1568"/>
                  </a:lnTo>
                  <a:lnTo>
                    <a:pt x="0" y="0"/>
                  </a:lnTo>
                  <a:lnTo>
                    <a:pt x="576" y="140"/>
                  </a:lnTo>
                </a:path>
              </a:pathLst>
            </a:custGeom>
            <a:gradFill rotWithShape="0">
              <a:gsLst>
                <a:gs pos="0">
                  <a:srgbClr val="B2B2B2">
                    <a:gamma/>
                    <a:tint val="23529"/>
                    <a:invGamma/>
                  </a:srgbClr>
                </a:gs>
                <a:gs pos="100000">
                  <a:srgbClr val="B2B2B2"/>
                </a:gs>
              </a:gsLst>
              <a:lin ang="5400000" scaled="1"/>
            </a:gradFill>
            <a:ln w="3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8527" name="Line 47"/>
            <p:cNvSpPr>
              <a:spLocks noChangeShapeType="1"/>
            </p:cNvSpPr>
            <p:nvPr/>
          </p:nvSpPr>
          <p:spPr bwMode="auto">
            <a:xfrm>
              <a:off x="555" y="1462"/>
              <a:ext cx="192" cy="51"/>
            </a:xfrm>
            <a:prstGeom prst="line">
              <a:avLst/>
            </a:prstGeom>
            <a:noFill/>
            <a:ln w="6350">
              <a:solidFill>
                <a:srgbClr val="676767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8528" name="Oval 48"/>
            <p:cNvSpPr>
              <a:spLocks noChangeArrowheads="1"/>
            </p:cNvSpPr>
            <p:nvPr/>
          </p:nvSpPr>
          <p:spPr bwMode="auto">
            <a:xfrm>
              <a:off x="548" y="801"/>
              <a:ext cx="31" cy="17"/>
            </a:xfrm>
            <a:prstGeom prst="ellipse">
              <a:avLst/>
            </a:prstGeom>
            <a:solidFill>
              <a:srgbClr val="D6009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8529" name="Line 49"/>
            <p:cNvSpPr>
              <a:spLocks noChangeShapeType="1"/>
            </p:cNvSpPr>
            <p:nvPr/>
          </p:nvSpPr>
          <p:spPr bwMode="auto">
            <a:xfrm>
              <a:off x="555" y="1424"/>
              <a:ext cx="192" cy="51"/>
            </a:xfrm>
            <a:prstGeom prst="line">
              <a:avLst/>
            </a:prstGeom>
            <a:noFill/>
            <a:ln w="6350">
              <a:solidFill>
                <a:srgbClr val="676767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8530" name="Line 50"/>
            <p:cNvSpPr>
              <a:spLocks noChangeShapeType="1"/>
            </p:cNvSpPr>
            <p:nvPr/>
          </p:nvSpPr>
          <p:spPr bwMode="auto">
            <a:xfrm>
              <a:off x="555" y="1386"/>
              <a:ext cx="192" cy="52"/>
            </a:xfrm>
            <a:prstGeom prst="line">
              <a:avLst/>
            </a:prstGeom>
            <a:noFill/>
            <a:ln w="6350">
              <a:solidFill>
                <a:srgbClr val="676767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8531" name="Line 51"/>
            <p:cNvSpPr>
              <a:spLocks noChangeShapeType="1"/>
            </p:cNvSpPr>
            <p:nvPr/>
          </p:nvSpPr>
          <p:spPr bwMode="auto">
            <a:xfrm>
              <a:off x="555" y="1349"/>
              <a:ext cx="192" cy="51"/>
            </a:xfrm>
            <a:prstGeom prst="line">
              <a:avLst/>
            </a:prstGeom>
            <a:noFill/>
            <a:ln w="6350">
              <a:solidFill>
                <a:srgbClr val="676767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8532" name="Line 52"/>
            <p:cNvSpPr>
              <a:spLocks noChangeShapeType="1"/>
            </p:cNvSpPr>
            <p:nvPr/>
          </p:nvSpPr>
          <p:spPr bwMode="auto">
            <a:xfrm>
              <a:off x="555" y="1310"/>
              <a:ext cx="192" cy="51"/>
            </a:xfrm>
            <a:prstGeom prst="line">
              <a:avLst/>
            </a:prstGeom>
            <a:noFill/>
            <a:ln w="6350">
              <a:solidFill>
                <a:srgbClr val="676767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8533" name="Freeform 53"/>
            <p:cNvSpPr>
              <a:spLocks/>
            </p:cNvSpPr>
            <p:nvPr/>
          </p:nvSpPr>
          <p:spPr bwMode="auto">
            <a:xfrm>
              <a:off x="558" y="946"/>
              <a:ext cx="190" cy="355"/>
            </a:xfrm>
            <a:custGeom>
              <a:avLst/>
              <a:gdLst/>
              <a:ahLst/>
              <a:cxnLst>
                <a:cxn ang="0">
                  <a:pos x="0" y="628"/>
                </a:cxn>
                <a:cxn ang="0">
                  <a:pos x="396" y="732"/>
                </a:cxn>
                <a:cxn ang="0">
                  <a:pos x="396" y="0"/>
                </a:cxn>
              </a:cxnLst>
              <a:rect l="0" t="0" r="r" b="b"/>
              <a:pathLst>
                <a:path w="397" h="733">
                  <a:moveTo>
                    <a:pt x="0" y="628"/>
                  </a:moveTo>
                  <a:lnTo>
                    <a:pt x="396" y="732"/>
                  </a:lnTo>
                  <a:lnTo>
                    <a:pt x="396" y="0"/>
                  </a:lnTo>
                </a:path>
              </a:pathLst>
            </a:custGeom>
            <a:noFill/>
            <a:ln w="3175" cap="rnd" cmpd="sng">
              <a:solidFill>
                <a:srgbClr val="67676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8534" name="Freeform 54"/>
            <p:cNvSpPr>
              <a:spLocks/>
            </p:cNvSpPr>
            <p:nvPr/>
          </p:nvSpPr>
          <p:spPr bwMode="auto">
            <a:xfrm>
              <a:off x="538" y="876"/>
              <a:ext cx="218" cy="618"/>
            </a:xfrm>
            <a:custGeom>
              <a:avLst/>
              <a:gdLst/>
              <a:ahLst/>
              <a:cxnLst>
                <a:cxn ang="0">
                  <a:pos x="452" y="105"/>
                </a:cxn>
                <a:cxn ang="0">
                  <a:pos x="0" y="0"/>
                </a:cxn>
                <a:cxn ang="0">
                  <a:pos x="0" y="1277"/>
                </a:cxn>
              </a:cxnLst>
              <a:rect l="0" t="0" r="r" b="b"/>
              <a:pathLst>
                <a:path w="453" h="1278">
                  <a:moveTo>
                    <a:pt x="452" y="105"/>
                  </a:moveTo>
                  <a:lnTo>
                    <a:pt x="0" y="0"/>
                  </a:lnTo>
                  <a:lnTo>
                    <a:pt x="0" y="1277"/>
                  </a:lnTo>
                </a:path>
              </a:pathLst>
            </a:custGeom>
            <a:noFill/>
            <a:ln w="6350" cap="rnd" cmpd="sng">
              <a:solidFill>
                <a:srgbClr val="808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8535" name="Freeform 55"/>
            <p:cNvSpPr>
              <a:spLocks/>
            </p:cNvSpPr>
            <p:nvPr/>
          </p:nvSpPr>
          <p:spPr bwMode="auto">
            <a:xfrm>
              <a:off x="552" y="899"/>
              <a:ext cx="194" cy="352"/>
            </a:xfrm>
            <a:custGeom>
              <a:avLst/>
              <a:gdLst/>
              <a:ahLst/>
              <a:cxnLst>
                <a:cxn ang="0">
                  <a:pos x="401" y="96"/>
                </a:cxn>
                <a:cxn ang="0">
                  <a:pos x="0" y="0"/>
                </a:cxn>
                <a:cxn ang="0">
                  <a:pos x="0" y="725"/>
                </a:cxn>
              </a:cxnLst>
              <a:rect l="0" t="0" r="r" b="b"/>
              <a:pathLst>
                <a:path w="402" h="726">
                  <a:moveTo>
                    <a:pt x="401" y="96"/>
                  </a:moveTo>
                  <a:lnTo>
                    <a:pt x="0" y="0"/>
                  </a:lnTo>
                  <a:lnTo>
                    <a:pt x="0" y="725"/>
                  </a:lnTo>
                </a:path>
              </a:pathLst>
            </a:custGeom>
            <a:noFill/>
            <a:ln w="3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8536" name="Line 56"/>
            <p:cNvSpPr>
              <a:spLocks noChangeShapeType="1"/>
            </p:cNvSpPr>
            <p:nvPr/>
          </p:nvSpPr>
          <p:spPr bwMode="auto">
            <a:xfrm>
              <a:off x="553" y="980"/>
              <a:ext cx="187" cy="43"/>
            </a:xfrm>
            <a:prstGeom prst="line">
              <a:avLst/>
            </a:prstGeom>
            <a:noFill/>
            <a:ln w="3175">
              <a:solidFill>
                <a:srgbClr val="676767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8537" name="Line 57"/>
            <p:cNvSpPr>
              <a:spLocks noChangeShapeType="1"/>
            </p:cNvSpPr>
            <p:nvPr/>
          </p:nvSpPr>
          <p:spPr bwMode="auto">
            <a:xfrm>
              <a:off x="553" y="1055"/>
              <a:ext cx="189" cy="43"/>
            </a:xfrm>
            <a:prstGeom prst="line">
              <a:avLst/>
            </a:prstGeom>
            <a:noFill/>
            <a:ln w="3175">
              <a:solidFill>
                <a:srgbClr val="676767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8538" name="Line 58"/>
            <p:cNvSpPr>
              <a:spLocks noChangeShapeType="1"/>
            </p:cNvSpPr>
            <p:nvPr/>
          </p:nvSpPr>
          <p:spPr bwMode="auto">
            <a:xfrm>
              <a:off x="553" y="1148"/>
              <a:ext cx="180" cy="43"/>
            </a:xfrm>
            <a:prstGeom prst="line">
              <a:avLst/>
            </a:prstGeom>
            <a:noFill/>
            <a:ln w="3175">
              <a:solidFill>
                <a:srgbClr val="676767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8539" name="Freeform 59"/>
            <p:cNvSpPr>
              <a:spLocks/>
            </p:cNvSpPr>
            <p:nvPr/>
          </p:nvSpPr>
          <p:spPr bwMode="auto">
            <a:xfrm>
              <a:off x="609" y="943"/>
              <a:ext cx="74" cy="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8"/>
                </a:cxn>
                <a:cxn ang="0">
                  <a:pos x="151" y="81"/>
                </a:cxn>
                <a:cxn ang="0">
                  <a:pos x="151" y="33"/>
                </a:cxn>
                <a:cxn ang="0">
                  <a:pos x="0" y="0"/>
                </a:cxn>
              </a:cxnLst>
              <a:rect l="0" t="0" r="r" b="b"/>
              <a:pathLst>
                <a:path w="152" h="82">
                  <a:moveTo>
                    <a:pt x="0" y="0"/>
                  </a:moveTo>
                  <a:lnTo>
                    <a:pt x="0" y="48"/>
                  </a:lnTo>
                  <a:lnTo>
                    <a:pt x="151" y="81"/>
                  </a:lnTo>
                  <a:lnTo>
                    <a:pt x="151" y="33"/>
                  </a:lnTo>
                  <a:lnTo>
                    <a:pt x="0" y="0"/>
                  </a:lnTo>
                </a:path>
              </a:pathLst>
            </a:custGeom>
            <a:solidFill>
              <a:srgbClr val="A9A9A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8540" name="Line 60"/>
            <p:cNvSpPr>
              <a:spLocks noChangeShapeType="1"/>
            </p:cNvSpPr>
            <p:nvPr/>
          </p:nvSpPr>
          <p:spPr bwMode="auto">
            <a:xfrm>
              <a:off x="580" y="949"/>
              <a:ext cx="138" cy="30"/>
            </a:xfrm>
            <a:prstGeom prst="line">
              <a:avLst/>
            </a:prstGeom>
            <a:noFill/>
            <a:ln w="6350">
              <a:solidFill>
                <a:srgbClr val="91919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8541" name="Freeform 61"/>
            <p:cNvSpPr>
              <a:spLocks/>
            </p:cNvSpPr>
            <p:nvPr/>
          </p:nvSpPr>
          <p:spPr bwMode="auto">
            <a:xfrm>
              <a:off x="566" y="1086"/>
              <a:ext cx="167" cy="75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0" y="0"/>
                </a:cxn>
                <a:cxn ang="0">
                  <a:pos x="350" y="93"/>
                </a:cxn>
                <a:cxn ang="0">
                  <a:pos x="350" y="182"/>
                </a:cxn>
                <a:cxn ang="0">
                  <a:pos x="0" y="85"/>
                </a:cxn>
              </a:cxnLst>
              <a:rect l="0" t="0" r="r" b="b"/>
              <a:pathLst>
                <a:path w="351" h="183">
                  <a:moveTo>
                    <a:pt x="0" y="85"/>
                  </a:moveTo>
                  <a:lnTo>
                    <a:pt x="0" y="0"/>
                  </a:lnTo>
                  <a:lnTo>
                    <a:pt x="350" y="93"/>
                  </a:lnTo>
                  <a:lnTo>
                    <a:pt x="350" y="182"/>
                  </a:lnTo>
                  <a:lnTo>
                    <a:pt x="0" y="85"/>
                  </a:lnTo>
                </a:path>
              </a:pathLst>
            </a:custGeom>
            <a:solidFill>
              <a:srgbClr val="B2B2B2"/>
            </a:solidFill>
            <a:ln w="3175" cap="rnd" cmpd="sng">
              <a:solidFill>
                <a:srgbClr val="67676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8542" name="Freeform 62"/>
            <p:cNvSpPr>
              <a:spLocks/>
            </p:cNvSpPr>
            <p:nvPr/>
          </p:nvSpPr>
          <p:spPr bwMode="auto">
            <a:xfrm>
              <a:off x="566" y="1179"/>
              <a:ext cx="167" cy="83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0" y="0"/>
                </a:cxn>
                <a:cxn ang="0">
                  <a:pos x="350" y="93"/>
                </a:cxn>
                <a:cxn ang="0">
                  <a:pos x="350" y="181"/>
                </a:cxn>
                <a:cxn ang="0">
                  <a:pos x="0" y="85"/>
                </a:cxn>
              </a:cxnLst>
              <a:rect l="0" t="0" r="r" b="b"/>
              <a:pathLst>
                <a:path w="351" h="182">
                  <a:moveTo>
                    <a:pt x="0" y="85"/>
                  </a:moveTo>
                  <a:lnTo>
                    <a:pt x="0" y="0"/>
                  </a:lnTo>
                  <a:lnTo>
                    <a:pt x="350" y="93"/>
                  </a:lnTo>
                  <a:lnTo>
                    <a:pt x="350" y="181"/>
                  </a:lnTo>
                  <a:lnTo>
                    <a:pt x="0" y="85"/>
                  </a:lnTo>
                </a:path>
              </a:pathLst>
            </a:custGeom>
            <a:solidFill>
              <a:srgbClr val="B2B2B2"/>
            </a:solidFill>
            <a:ln w="3175" cap="rnd" cmpd="sng">
              <a:solidFill>
                <a:srgbClr val="67676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8543" name="Freeform 63"/>
            <p:cNvSpPr>
              <a:spLocks/>
            </p:cNvSpPr>
            <p:nvPr/>
          </p:nvSpPr>
          <p:spPr bwMode="auto">
            <a:xfrm>
              <a:off x="563" y="1002"/>
              <a:ext cx="170" cy="77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0" y="0"/>
                </a:cxn>
                <a:cxn ang="0">
                  <a:pos x="350" y="93"/>
                </a:cxn>
                <a:cxn ang="0">
                  <a:pos x="350" y="181"/>
                </a:cxn>
                <a:cxn ang="0">
                  <a:pos x="0" y="85"/>
                </a:cxn>
              </a:cxnLst>
              <a:rect l="0" t="0" r="r" b="b"/>
              <a:pathLst>
                <a:path w="351" h="182">
                  <a:moveTo>
                    <a:pt x="0" y="85"/>
                  </a:moveTo>
                  <a:lnTo>
                    <a:pt x="0" y="0"/>
                  </a:lnTo>
                  <a:lnTo>
                    <a:pt x="350" y="93"/>
                  </a:lnTo>
                  <a:lnTo>
                    <a:pt x="350" y="181"/>
                  </a:lnTo>
                  <a:lnTo>
                    <a:pt x="0" y="85"/>
                  </a:lnTo>
                </a:path>
              </a:pathLst>
            </a:custGeom>
            <a:solidFill>
              <a:srgbClr val="B2B2B2"/>
            </a:solidFill>
            <a:ln w="3175" cap="rnd" cmpd="sng">
              <a:solidFill>
                <a:srgbClr val="67676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8544" name="Line 64"/>
            <p:cNvSpPr>
              <a:spLocks noChangeShapeType="1"/>
            </p:cNvSpPr>
            <p:nvPr/>
          </p:nvSpPr>
          <p:spPr bwMode="auto">
            <a:xfrm flipH="1" flipV="1">
              <a:off x="685" y="1049"/>
              <a:ext cx="33" cy="8"/>
            </a:xfrm>
            <a:prstGeom prst="line">
              <a:avLst/>
            </a:prstGeom>
            <a:noFill/>
            <a:ln w="9525">
              <a:solidFill>
                <a:srgbClr val="D60093"/>
              </a:solidFill>
              <a:round/>
              <a:headEnd/>
              <a:tailEnd/>
            </a:ln>
            <a:effectLst/>
          </p:spPr>
          <p:txBody>
            <a:bodyPr wrap="none" tIns="27432" bIns="27432" anchor="ctr">
              <a:spAutoFit/>
            </a:bodyPr>
            <a:lstStyle/>
            <a:p>
              <a:endParaRPr lang="pt-BR"/>
            </a:p>
          </p:txBody>
        </p:sp>
        <p:sp>
          <p:nvSpPr>
            <p:cNvPr id="148545" name="Line 65"/>
            <p:cNvSpPr>
              <a:spLocks noChangeShapeType="1"/>
            </p:cNvSpPr>
            <p:nvPr/>
          </p:nvSpPr>
          <p:spPr bwMode="auto">
            <a:xfrm flipH="1" flipV="1">
              <a:off x="685" y="1131"/>
              <a:ext cx="33" cy="7"/>
            </a:xfrm>
            <a:prstGeom prst="line">
              <a:avLst/>
            </a:prstGeom>
            <a:noFill/>
            <a:ln w="9525">
              <a:solidFill>
                <a:srgbClr val="D60093"/>
              </a:solidFill>
              <a:round/>
              <a:headEnd/>
              <a:tailEnd/>
            </a:ln>
            <a:effectLst/>
          </p:spPr>
          <p:txBody>
            <a:bodyPr wrap="none" tIns="27432" bIns="27432" anchor="ctr">
              <a:spAutoFit/>
            </a:bodyPr>
            <a:lstStyle/>
            <a:p>
              <a:endParaRPr lang="pt-BR"/>
            </a:p>
          </p:txBody>
        </p:sp>
        <p:sp>
          <p:nvSpPr>
            <p:cNvPr id="148546" name="Line 66"/>
            <p:cNvSpPr>
              <a:spLocks noChangeShapeType="1"/>
            </p:cNvSpPr>
            <p:nvPr/>
          </p:nvSpPr>
          <p:spPr bwMode="auto">
            <a:xfrm flipH="1" flipV="1">
              <a:off x="685" y="1230"/>
              <a:ext cx="33" cy="8"/>
            </a:xfrm>
            <a:prstGeom prst="line">
              <a:avLst/>
            </a:prstGeom>
            <a:noFill/>
            <a:ln w="9525">
              <a:solidFill>
                <a:srgbClr val="D60093"/>
              </a:solidFill>
              <a:round/>
              <a:headEnd/>
              <a:tailEnd/>
            </a:ln>
            <a:effectLst/>
          </p:spPr>
          <p:txBody>
            <a:bodyPr wrap="none" tIns="27432" bIns="27432" anchor="ctr">
              <a:spAutoFit/>
            </a:bodyPr>
            <a:lstStyle/>
            <a:p>
              <a:endParaRPr lang="pt-BR"/>
            </a:p>
          </p:txBody>
        </p:sp>
      </p:grpSp>
      <p:sp>
        <p:nvSpPr>
          <p:cNvPr id="148547" name="Text Box 67"/>
          <p:cNvSpPr txBox="1">
            <a:spLocks noChangeArrowheads="1"/>
          </p:cNvSpPr>
          <p:nvPr/>
        </p:nvSpPr>
        <p:spPr bwMode="auto">
          <a:xfrm>
            <a:off x="7612063" y="3773507"/>
            <a:ext cx="1227137" cy="338137"/>
          </a:xfrm>
          <a:prstGeom prst="rect">
            <a:avLst/>
          </a:prstGeom>
          <a:solidFill>
            <a:schemeClr val="bg1"/>
          </a:solidFill>
          <a:ln w="9525">
            <a:solidFill>
              <a:srgbClr val="333399"/>
            </a:solidFill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 tIns="27432" bIns="27432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latin typeface="Arial Narrow" pitchFamily="34" charset="0"/>
              </a:rPr>
              <a:t>Web Server</a:t>
            </a:r>
          </a:p>
        </p:txBody>
      </p:sp>
      <p:sp>
        <p:nvSpPr>
          <p:cNvPr id="148548" name="AutoShape 68"/>
          <p:cNvSpPr>
            <a:spLocks noChangeArrowheads="1"/>
          </p:cNvSpPr>
          <p:nvPr/>
        </p:nvSpPr>
        <p:spPr bwMode="auto">
          <a:xfrm rot="12838781" flipH="1">
            <a:off x="2667000" y="3171844"/>
            <a:ext cx="1231900" cy="228600"/>
          </a:xfrm>
          <a:prstGeom prst="rightArrow">
            <a:avLst>
              <a:gd name="adj1" fmla="val 62167"/>
              <a:gd name="adj2" fmla="val 102713"/>
            </a:avLst>
          </a:prstGeom>
          <a:solidFill>
            <a:srgbClr val="0070C0"/>
          </a:solidFill>
          <a:ln w="6350">
            <a:solidFill>
              <a:srgbClr val="800080"/>
            </a:solidFill>
            <a:miter lim="800000"/>
            <a:headEnd/>
            <a:tailEnd/>
          </a:ln>
          <a:effectLst>
            <a:outerShdw dist="52363" dir="4557825" algn="ctr" rotWithShape="0">
              <a:srgbClr val="C0C0C0"/>
            </a:outerShdw>
          </a:effectLst>
        </p:spPr>
        <p:txBody>
          <a:bodyPr wrap="none" tIns="27432" bIns="27432" anchor="ctr"/>
          <a:lstStyle/>
          <a:p>
            <a:endParaRPr lang="pt-BR"/>
          </a:p>
        </p:txBody>
      </p:sp>
      <p:sp>
        <p:nvSpPr>
          <p:cNvPr id="148549" name="AutoShape 69"/>
          <p:cNvSpPr>
            <a:spLocks noChangeArrowheads="1"/>
          </p:cNvSpPr>
          <p:nvPr/>
        </p:nvSpPr>
        <p:spPr bwMode="auto">
          <a:xfrm rot="20075350" flipH="1">
            <a:off x="2286000" y="5000644"/>
            <a:ext cx="1231900" cy="228600"/>
          </a:xfrm>
          <a:prstGeom prst="rightArrow">
            <a:avLst>
              <a:gd name="adj1" fmla="val 62167"/>
              <a:gd name="adj2" fmla="val 102713"/>
            </a:avLst>
          </a:prstGeom>
          <a:solidFill>
            <a:srgbClr val="0070C0"/>
          </a:solidFill>
          <a:ln w="6350">
            <a:solidFill>
              <a:srgbClr val="800080"/>
            </a:solidFill>
            <a:miter lim="800000"/>
            <a:headEnd/>
            <a:tailEnd/>
          </a:ln>
          <a:effectLst>
            <a:outerShdw dist="52363" dir="4557825" algn="ctr" rotWithShape="0">
              <a:srgbClr val="C0C0C0"/>
            </a:outerShdw>
          </a:effectLst>
        </p:spPr>
        <p:txBody>
          <a:bodyPr wrap="none" tIns="27432" bIns="27432" anchor="ctr"/>
          <a:lstStyle/>
          <a:p>
            <a:endParaRPr lang="pt-BR"/>
          </a:p>
        </p:txBody>
      </p:sp>
      <p:sp>
        <p:nvSpPr>
          <p:cNvPr id="148550" name="Text Box 70"/>
          <p:cNvSpPr txBox="1">
            <a:spLocks noChangeArrowheads="1"/>
          </p:cNvSpPr>
          <p:nvPr/>
        </p:nvSpPr>
        <p:spPr bwMode="auto">
          <a:xfrm>
            <a:off x="5105400" y="4740294"/>
            <a:ext cx="126669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 b="1" dirty="0" err="1">
                <a:latin typeface="Arial Narrow" pitchFamily="34" charset="0"/>
              </a:rPr>
              <a:t>Olá</a:t>
            </a:r>
            <a:r>
              <a:rPr lang="en-US" sz="1600" b="1" dirty="0">
                <a:latin typeface="Arial Narrow" pitchFamily="34" charset="0"/>
              </a:rPr>
              <a:t> </a:t>
            </a:r>
            <a:r>
              <a:rPr lang="en-US" sz="1600" b="1" dirty="0" smtClean="0">
                <a:solidFill>
                  <a:schemeClr val="accent2"/>
                </a:solidFill>
                <a:latin typeface="Arial Narrow" pitchFamily="34" charset="0"/>
              </a:rPr>
              <a:t>John Doe</a:t>
            </a:r>
            <a:endParaRPr lang="en-US" sz="1600" b="1" dirty="0">
              <a:solidFill>
                <a:schemeClr val="accent2"/>
              </a:solidFill>
              <a:latin typeface="Arial Narrow" pitchFamily="34" charset="0"/>
            </a:endParaRPr>
          </a:p>
        </p:txBody>
      </p:sp>
      <p:sp>
        <p:nvSpPr>
          <p:cNvPr id="148551" name="Text Box 71"/>
          <p:cNvSpPr txBox="1">
            <a:spLocks noChangeArrowheads="1"/>
          </p:cNvSpPr>
          <p:nvPr/>
        </p:nvSpPr>
        <p:spPr bwMode="auto">
          <a:xfrm>
            <a:off x="5181600" y="4238644"/>
            <a:ext cx="152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Bemvindo.aspx</a:t>
            </a:r>
          </a:p>
        </p:txBody>
      </p:sp>
      <p:sp>
        <p:nvSpPr>
          <p:cNvPr id="148552" name="Rectangle 72"/>
          <p:cNvSpPr>
            <a:spLocks noChangeArrowheads="1"/>
          </p:cNvSpPr>
          <p:nvPr/>
        </p:nvSpPr>
        <p:spPr bwMode="auto">
          <a:xfrm>
            <a:off x="914400" y="2333644"/>
            <a:ext cx="1828800" cy="190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48553" name="Text Box 73"/>
          <p:cNvSpPr txBox="1">
            <a:spLocks noChangeArrowheads="1"/>
          </p:cNvSpPr>
          <p:nvPr/>
        </p:nvSpPr>
        <p:spPr bwMode="auto">
          <a:xfrm>
            <a:off x="914400" y="2376507"/>
            <a:ext cx="18288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 sz="1400">
                <a:latin typeface="Arial Narrow" pitchFamily="34" charset="0"/>
              </a:rPr>
              <a:t>Entre com info de logon</a:t>
            </a:r>
          </a:p>
        </p:txBody>
      </p:sp>
      <p:sp>
        <p:nvSpPr>
          <p:cNvPr id="148554" name="Rectangle 74"/>
          <p:cNvSpPr>
            <a:spLocks noChangeArrowheads="1"/>
          </p:cNvSpPr>
          <p:nvPr/>
        </p:nvSpPr>
        <p:spPr bwMode="auto">
          <a:xfrm>
            <a:off x="1066800" y="2943244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 dirty="0" smtClean="0">
                <a:latin typeface="Arial Narrow" pitchFamily="34" charset="0"/>
              </a:rPr>
              <a:t>John</a:t>
            </a:r>
            <a:endParaRPr lang="en-US" sz="1400" dirty="0">
              <a:latin typeface="Arial Narrow" pitchFamily="34" charset="0"/>
            </a:endParaRPr>
          </a:p>
        </p:txBody>
      </p:sp>
      <p:sp>
        <p:nvSpPr>
          <p:cNvPr id="148555" name="Rectangle 75"/>
          <p:cNvSpPr>
            <a:spLocks noChangeArrowheads="1"/>
          </p:cNvSpPr>
          <p:nvPr/>
        </p:nvSpPr>
        <p:spPr bwMode="auto">
          <a:xfrm>
            <a:off x="1219200" y="3857644"/>
            <a:ext cx="1219200" cy="304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1600" b="1"/>
              <a:t>Ok</a:t>
            </a:r>
          </a:p>
        </p:txBody>
      </p:sp>
      <p:sp>
        <p:nvSpPr>
          <p:cNvPr id="148556" name="Rectangle 76"/>
          <p:cNvSpPr>
            <a:spLocks noChangeArrowheads="1"/>
          </p:cNvSpPr>
          <p:nvPr/>
        </p:nvSpPr>
        <p:spPr bwMode="auto">
          <a:xfrm>
            <a:off x="1066800" y="3476644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 dirty="0" smtClean="0">
                <a:latin typeface="Arial Narrow" pitchFamily="34" charset="0"/>
              </a:rPr>
              <a:t>Doe</a:t>
            </a:r>
            <a:endParaRPr lang="en-US" sz="1400" dirty="0">
              <a:latin typeface="Arial Narrow" pitchFamily="34" charset="0"/>
            </a:endParaRPr>
          </a:p>
        </p:txBody>
      </p:sp>
      <p:sp>
        <p:nvSpPr>
          <p:cNvPr id="148557" name="Text Box 77"/>
          <p:cNvSpPr txBox="1">
            <a:spLocks noChangeArrowheads="1"/>
          </p:cNvSpPr>
          <p:nvPr/>
        </p:nvSpPr>
        <p:spPr bwMode="auto">
          <a:xfrm>
            <a:off x="1066800" y="4619644"/>
            <a:ext cx="5445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Olá  </a:t>
            </a:r>
          </a:p>
        </p:txBody>
      </p:sp>
      <p:sp>
        <p:nvSpPr>
          <p:cNvPr id="148558" name="Text Box 78"/>
          <p:cNvSpPr txBox="1">
            <a:spLocks noChangeArrowheads="1"/>
          </p:cNvSpPr>
          <p:nvPr/>
        </p:nvSpPr>
        <p:spPr bwMode="auto">
          <a:xfrm>
            <a:off x="990600" y="4238644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Bemvindo.aspx</a:t>
            </a:r>
          </a:p>
        </p:txBody>
      </p:sp>
      <p:sp>
        <p:nvSpPr>
          <p:cNvPr id="148559" name="AutoShape 79"/>
          <p:cNvSpPr>
            <a:spLocks noChangeArrowheads="1"/>
          </p:cNvSpPr>
          <p:nvPr/>
        </p:nvSpPr>
        <p:spPr bwMode="auto">
          <a:xfrm>
            <a:off x="304800" y="5153044"/>
            <a:ext cx="1524000" cy="533400"/>
          </a:xfrm>
          <a:prstGeom prst="wedgeRoundRectCallout">
            <a:avLst>
              <a:gd name="adj1" fmla="val 63125"/>
              <a:gd name="adj2" fmla="val -102380"/>
              <a:gd name="adj3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47451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 eaLnBrk="0" hangingPunct="0"/>
            <a:r>
              <a:rPr lang="en-US" sz="1400" b="1">
                <a:latin typeface="Arial Narrow" pitchFamily="34" charset="0"/>
              </a:rPr>
              <a:t>Esqueci quem você é!!!</a:t>
            </a:r>
          </a:p>
        </p:txBody>
      </p:sp>
      <p:sp>
        <p:nvSpPr>
          <p:cNvPr id="148560" name="AutoShape 80"/>
          <p:cNvSpPr>
            <a:spLocks noChangeArrowheads="1"/>
          </p:cNvSpPr>
          <p:nvPr/>
        </p:nvSpPr>
        <p:spPr bwMode="auto">
          <a:xfrm rot="12838781" flipH="1">
            <a:off x="6781800" y="3095644"/>
            <a:ext cx="1231900" cy="228600"/>
          </a:xfrm>
          <a:prstGeom prst="rightArrow">
            <a:avLst>
              <a:gd name="adj1" fmla="val 62167"/>
              <a:gd name="adj2" fmla="val 102713"/>
            </a:avLst>
          </a:prstGeom>
          <a:solidFill>
            <a:srgbClr val="0070C0"/>
          </a:solidFill>
          <a:ln w="6350">
            <a:solidFill>
              <a:srgbClr val="800080"/>
            </a:solidFill>
            <a:miter lim="800000"/>
            <a:headEnd/>
            <a:tailEnd/>
          </a:ln>
          <a:effectLst>
            <a:outerShdw dist="52363" dir="4557825" algn="ctr" rotWithShape="0">
              <a:srgbClr val="C0C0C0"/>
            </a:outerShdw>
          </a:effectLst>
        </p:spPr>
        <p:txBody>
          <a:bodyPr wrap="none" tIns="27432" bIns="27432" anchor="ctr"/>
          <a:lstStyle/>
          <a:p>
            <a:endParaRPr lang="pt-BR"/>
          </a:p>
        </p:txBody>
      </p:sp>
      <p:sp>
        <p:nvSpPr>
          <p:cNvPr id="148561" name="AutoShape 81"/>
          <p:cNvSpPr>
            <a:spLocks noChangeArrowheads="1"/>
          </p:cNvSpPr>
          <p:nvPr/>
        </p:nvSpPr>
        <p:spPr bwMode="auto">
          <a:xfrm rot="19574678" flipH="1">
            <a:off x="6400800" y="4924444"/>
            <a:ext cx="1231900" cy="228600"/>
          </a:xfrm>
          <a:prstGeom prst="rightArrow">
            <a:avLst>
              <a:gd name="adj1" fmla="val 62167"/>
              <a:gd name="adj2" fmla="val 102713"/>
            </a:avLst>
          </a:prstGeom>
          <a:solidFill>
            <a:srgbClr val="0070C0"/>
          </a:solidFill>
          <a:ln w="6350">
            <a:solidFill>
              <a:srgbClr val="800080"/>
            </a:solidFill>
            <a:miter lim="800000"/>
            <a:headEnd/>
            <a:tailEnd/>
          </a:ln>
          <a:effectLst>
            <a:outerShdw dist="52363" dir="4557825" algn="ctr" rotWithShape="0">
              <a:srgbClr val="C0C0C0"/>
            </a:outerShdw>
          </a:effectLst>
        </p:spPr>
        <p:txBody>
          <a:bodyPr wrap="none" tIns="27432" bIns="27432" anchor="ctr"/>
          <a:lstStyle/>
          <a:p>
            <a:endParaRPr lang="pt-BR"/>
          </a:p>
        </p:txBody>
      </p:sp>
      <p:sp>
        <p:nvSpPr>
          <p:cNvPr id="148562" name="Text Box 82"/>
          <p:cNvSpPr txBox="1">
            <a:spLocks noChangeArrowheads="1"/>
          </p:cNvSpPr>
          <p:nvPr/>
        </p:nvSpPr>
        <p:spPr bwMode="auto">
          <a:xfrm>
            <a:off x="1066800" y="2714644"/>
            <a:ext cx="15240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 sz="1400">
                <a:latin typeface="Arial Narrow" pitchFamily="34" charset="0"/>
              </a:rPr>
              <a:t>Nome</a:t>
            </a:r>
          </a:p>
        </p:txBody>
      </p:sp>
      <p:sp>
        <p:nvSpPr>
          <p:cNvPr id="148563" name="Text Box 83"/>
          <p:cNvSpPr txBox="1">
            <a:spLocks noChangeArrowheads="1"/>
          </p:cNvSpPr>
          <p:nvPr/>
        </p:nvSpPr>
        <p:spPr bwMode="auto">
          <a:xfrm>
            <a:off x="1066800" y="3248044"/>
            <a:ext cx="16002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 sz="1400">
                <a:latin typeface="Arial Narrow" pitchFamily="34" charset="0"/>
              </a:rPr>
              <a:t>Sobrenome</a:t>
            </a:r>
          </a:p>
        </p:txBody>
      </p:sp>
      <p:sp>
        <p:nvSpPr>
          <p:cNvPr id="148564" name="Text Box 84"/>
          <p:cNvSpPr txBox="1">
            <a:spLocks noChangeArrowheads="1"/>
          </p:cNvSpPr>
          <p:nvPr/>
        </p:nvSpPr>
        <p:spPr bwMode="auto">
          <a:xfrm>
            <a:off x="990600" y="1038244"/>
            <a:ext cx="27955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 err="1">
                <a:solidFill>
                  <a:srgbClr val="0070C0"/>
                </a:solidFill>
                <a:latin typeface="Arial Narrow" pitchFamily="34" charset="0"/>
              </a:rPr>
              <a:t>Sem</a:t>
            </a:r>
            <a:r>
              <a:rPr lang="en-US" sz="2400" b="1" dirty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 Narrow" pitchFamily="34" charset="0"/>
              </a:rPr>
              <a:t>gerenciamento</a:t>
            </a:r>
            <a:r>
              <a:rPr lang="en-US" sz="2400" b="1" dirty="0">
                <a:solidFill>
                  <a:srgbClr val="0070C0"/>
                </a:solidFill>
                <a:latin typeface="Arial Narrow" pitchFamily="34" charset="0"/>
              </a:rPr>
              <a:t> de </a:t>
            </a:r>
            <a:r>
              <a:rPr lang="en-US" sz="2400" b="1" dirty="0" err="1">
                <a:solidFill>
                  <a:srgbClr val="0070C0"/>
                </a:solidFill>
                <a:latin typeface="Arial Narrow" pitchFamily="34" charset="0"/>
              </a:rPr>
              <a:t>estado</a:t>
            </a:r>
            <a:endParaRPr lang="en-US" sz="24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148565" name="Text Box 85"/>
          <p:cNvSpPr txBox="1">
            <a:spLocks noChangeArrowheads="1"/>
          </p:cNvSpPr>
          <p:nvPr/>
        </p:nvSpPr>
        <p:spPr bwMode="auto">
          <a:xfrm>
            <a:off x="5181600" y="1038244"/>
            <a:ext cx="26781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0070C0"/>
                </a:solidFill>
                <a:latin typeface="Arial Narrow" pitchFamily="34" charset="0"/>
              </a:rPr>
              <a:t>Com </a:t>
            </a:r>
            <a:r>
              <a:rPr lang="en-US" sz="2400" b="1" dirty="0" err="1">
                <a:solidFill>
                  <a:srgbClr val="0070C0"/>
                </a:solidFill>
                <a:latin typeface="Arial Narrow" pitchFamily="34" charset="0"/>
              </a:rPr>
              <a:t>gerenciamento</a:t>
            </a:r>
            <a:r>
              <a:rPr lang="en-US" sz="2400" b="1" dirty="0">
                <a:solidFill>
                  <a:srgbClr val="0070C0"/>
                </a:solidFill>
                <a:latin typeface="Arial Narrow" pitchFamily="34" charset="0"/>
              </a:rPr>
              <a:t> de </a:t>
            </a:r>
            <a:r>
              <a:rPr lang="en-US" sz="2400" b="1" dirty="0" err="1">
                <a:solidFill>
                  <a:srgbClr val="0070C0"/>
                </a:solidFill>
                <a:latin typeface="Arial Narrow" pitchFamily="34" charset="0"/>
              </a:rPr>
              <a:t>estado</a:t>
            </a:r>
            <a:endParaRPr lang="en-US" sz="24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48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8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48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548" grpId="0" animBg="1"/>
      <p:bldP spid="148549" grpId="0" animBg="1"/>
      <p:bldP spid="148560" grpId="0" animBg="1"/>
      <p:bldP spid="14856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85728"/>
            <a:ext cx="8043890" cy="785818"/>
          </a:xfrm>
        </p:spPr>
        <p:txBody>
          <a:bodyPr/>
          <a:lstStyle/>
          <a:p>
            <a:r>
              <a:rPr lang="en-US" sz="3200" dirty="0" err="1"/>
              <a:t>Tipos</a:t>
            </a:r>
            <a:r>
              <a:rPr lang="en-US" sz="3200" dirty="0"/>
              <a:t> de </a:t>
            </a:r>
            <a:r>
              <a:rPr lang="en-US" sz="3200" dirty="0" err="1"/>
              <a:t>gerenciamento</a:t>
            </a:r>
            <a:r>
              <a:rPr lang="en-US" sz="3200" dirty="0"/>
              <a:t> de </a:t>
            </a:r>
            <a:r>
              <a:rPr lang="en-US" sz="3200" dirty="0" err="1"/>
              <a:t>estado</a:t>
            </a:r>
            <a:endParaRPr lang="en-US" sz="3200" dirty="0"/>
          </a:p>
        </p:txBody>
      </p:sp>
      <p:graphicFrame>
        <p:nvGraphicFramePr>
          <p:cNvPr id="150555" name="Group 2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8048200"/>
              </p:ext>
            </p:extLst>
          </p:nvPr>
        </p:nvGraphicFramePr>
        <p:xfrm>
          <a:off x="374848" y="1285860"/>
          <a:ext cx="8229600" cy="473005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984171"/>
                <a:gridCol w="4245429"/>
              </a:tblGrid>
              <a:tr h="836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Gerenciamento</a:t>
                      </a: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 de </a:t>
                      </a:r>
                      <a:r>
                        <a:rPr kumimoji="0" lang="en-US" sz="2200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estado</a:t>
                      </a: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 do </a:t>
                      </a:r>
                      <a:r>
                        <a:rPr kumimoji="0" lang="en-US" sz="2200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lado</a:t>
                      </a: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 </a:t>
                      </a:r>
                      <a:r>
                        <a:rPr kumimoji="0" lang="en-US" sz="2200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servidor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188105" marR="940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Gerenciamento</a:t>
                      </a: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 de </a:t>
                      </a:r>
                      <a:r>
                        <a:rPr kumimoji="0" lang="en-US" sz="2200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estado</a:t>
                      </a: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 do </a:t>
                      </a:r>
                      <a:r>
                        <a:rPr kumimoji="0" lang="en-US" sz="2200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lado</a:t>
                      </a: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 </a:t>
                      </a:r>
                      <a:r>
                        <a:rPr kumimoji="0" lang="en-US" sz="2200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cliente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188105" marR="94053" anchor="ctr" horzOverflow="overflow"/>
                </a:tc>
              </a:tr>
              <a:tr h="963613"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Application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Informação disponível para todos os usuários da aplicação web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188105" marR="94053" anchor="ctr" horzOverflow="overflow"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Cookies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Arquivo texto armazena informação para manter estado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188105" marR="94053" anchor="ctr" horzOverflow="overflow"/>
                </a:tc>
              </a:tr>
              <a:tr h="1546225"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Session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Informação disponível apenas para o usuário da sessão específica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188105" marR="94053" anchor="ctr" horzOverflow="overflow"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ViewState</a:t>
                      </a:r>
                      <a:endParaRPr kumimoji="0" lang="en-US" sz="18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Mantém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valores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entre as </a:t>
                      </a: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requisições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das </a:t>
                      </a: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páginas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188105" marR="94053" anchor="ctr" horzOverflow="overflow"/>
                </a:tc>
              </a:tr>
              <a:tr h="1377950"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Database</a:t>
                      </a:r>
                    </a:p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Em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alguns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casos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, use o </a:t>
                      </a: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suporte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a </a:t>
                      </a: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banco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de dados </a:t>
                      </a: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para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manter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estado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do </a:t>
                      </a: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seu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Web site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188105" marR="94053" anchor="ctr" horzOverflow="overflow"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Query strings 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Informação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acrescentada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no </a:t>
                      </a: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fim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da URL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188105" marR="94053"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err="1" smtClean="0"/>
              <a:t>Session</a:t>
            </a:r>
            <a:endParaRPr lang="pt-BR" dirty="0"/>
          </a:p>
        </p:txBody>
      </p:sp>
      <p:sp>
        <p:nvSpPr>
          <p:cNvPr id="150531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Uma das formas mais simples de manutenção de estado é através de variáveis de sessão</a:t>
            </a:r>
          </a:p>
          <a:p>
            <a:pPr eaLnBrk="1" hangingPunct="1"/>
            <a:endParaRPr lang="pt-BR" sz="1000" smtClean="0"/>
          </a:p>
          <a:p>
            <a:pPr algn="just" eaLnBrk="1" hangingPunct="1"/>
            <a:r>
              <a:rPr lang="pt-BR" smtClean="0"/>
              <a:t>Por padrão, estas informações estão armazenadas no próprio processo do ASP.NET</a:t>
            </a:r>
          </a:p>
          <a:p>
            <a:pPr algn="just" eaLnBrk="1" hangingPunct="1"/>
            <a:endParaRPr lang="pt-BR" sz="1000" smtClean="0"/>
          </a:p>
          <a:p>
            <a:pPr algn="just" eaLnBrk="1" hangingPunct="1"/>
            <a:r>
              <a:rPr lang="pt-BR" smtClean="0"/>
              <a:t>É possível armazenar informações de sessão em um processo separado (um servidor de estado) ou até mesmo em um Sistema Gerenciador de Banco de Dados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err="1" smtClean="0"/>
              <a:t>Session</a:t>
            </a:r>
            <a:endParaRPr lang="pt-BR" dirty="0"/>
          </a:p>
        </p:txBody>
      </p:sp>
      <p:sp>
        <p:nvSpPr>
          <p:cNvPr id="151555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Uma variável de sessão está associada exclusivamente a uma única sessão. </a:t>
            </a:r>
          </a:p>
          <a:p>
            <a:pPr algn="just" eaLnBrk="1" hangingPunct="1"/>
            <a:endParaRPr lang="pt-BR" sz="1000" smtClean="0"/>
          </a:p>
          <a:p>
            <a:pPr eaLnBrk="1" hangingPunct="1"/>
            <a:r>
              <a:rPr lang="pt-BR" smtClean="0"/>
              <a:t>Isto significa que um dado armazenado em uma variável de sessão com nome X para o usuário João não será visível na variável de sessão de mesmo nome do usuário Pedro, e vice-versa.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1928794" y="4377699"/>
            <a:ext cx="4786346" cy="338554"/>
          </a:xfrm>
          <a:prstGeom prst="roundRect">
            <a:avLst>
              <a:gd name="adj" fmla="val 0"/>
            </a:avLst>
          </a:prstGeom>
          <a:noFill/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Session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[“X"] = “S2B”;</a:t>
            </a:r>
          </a:p>
        </p:txBody>
      </p:sp>
      <p:sp>
        <p:nvSpPr>
          <p:cNvPr id="5" name="Retângulo de cantos arredondados 4"/>
          <p:cNvSpPr/>
          <p:nvPr/>
        </p:nvSpPr>
        <p:spPr>
          <a:xfrm>
            <a:off x="1928794" y="4949203"/>
            <a:ext cx="4786346" cy="338554"/>
          </a:xfrm>
          <a:prstGeom prst="roundRect">
            <a:avLst>
              <a:gd name="adj" fmla="val 0"/>
            </a:avLst>
          </a:prstGeom>
          <a:noFill/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string nome = (string)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Session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[“X"];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err="1" smtClean="0"/>
              <a:t>Session</a:t>
            </a:r>
            <a:r>
              <a:rPr lang="pt-BR" dirty="0" smtClean="0"/>
              <a:t> - Eventos </a:t>
            </a:r>
            <a:r>
              <a:rPr lang="pt-BR" dirty="0"/>
              <a:t>associados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Presentes no Global.asax</a:t>
            </a:r>
          </a:p>
          <a:p>
            <a:pPr eaLnBrk="1" hangingPunct="1">
              <a:lnSpc>
                <a:spcPct val="90000"/>
              </a:lnSpc>
            </a:pPr>
            <a:endParaRPr lang="pt-BR" sz="2400" smtClean="0"/>
          </a:p>
          <a:p>
            <a:pPr eaLnBrk="1" hangingPunct="1">
              <a:lnSpc>
                <a:spcPct val="90000"/>
              </a:lnSpc>
            </a:pPr>
            <a:endParaRPr lang="pt-BR" sz="2400" smtClean="0">
              <a:latin typeface="Courier New" pitchFamily="49" charset="0"/>
            </a:endParaRPr>
          </a:p>
        </p:txBody>
      </p:sp>
      <p:sp>
        <p:nvSpPr>
          <p:cNvPr id="6" name="Retângulo de cantos arredondados 3"/>
          <p:cNvSpPr/>
          <p:nvPr/>
        </p:nvSpPr>
        <p:spPr>
          <a:xfrm>
            <a:off x="642910" y="2204864"/>
            <a:ext cx="7715304" cy="233294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171450" lv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Session_Start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sender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EventArgs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e)</a:t>
            </a:r>
            <a:b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  <a:b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600" b="1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//Evento disparado quando a uma sessão é iniciada.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71450" lv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Session_End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sender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EventArgs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e)</a:t>
            </a:r>
            <a:b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  <a:b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600" b="1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//Evento disparado quando a sessão é 	finalizada.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/>
              <a:t>Application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sz="2400" dirty="0"/>
              <a:t>Variável de </a:t>
            </a:r>
            <a:r>
              <a:rPr lang="pt-BR" sz="2400" dirty="0" smtClean="0"/>
              <a:t>estado da aplicação</a:t>
            </a:r>
            <a:endParaRPr lang="pt-BR" sz="24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sz="2400" dirty="0" smtClean="0"/>
              <a:t>Visível </a:t>
            </a:r>
            <a:r>
              <a:rPr lang="pt-BR" sz="2400" dirty="0"/>
              <a:t>em toda aplicação para TODOS </a:t>
            </a:r>
            <a:r>
              <a:rPr lang="pt-BR" sz="2400" dirty="0" smtClean="0"/>
              <a:t>usuários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sz="2400" dirty="0" smtClean="0"/>
              <a:t>Exemplos de uso: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000" dirty="0" smtClean="0"/>
              <a:t>Chat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000" dirty="0" smtClean="0"/>
              <a:t>Contador de Acessos</a:t>
            </a:r>
            <a:endParaRPr lang="pt-BR" sz="24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sz="2400" dirty="0" smtClean="0"/>
              <a:t>Exemplo</a:t>
            </a:r>
            <a:r>
              <a:rPr lang="pt-BR" sz="2400" dirty="0"/>
              <a:t>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pt-BR" sz="2400" dirty="0"/>
          </a:p>
        </p:txBody>
      </p:sp>
      <p:sp>
        <p:nvSpPr>
          <p:cNvPr id="153604" name="Text Box 4"/>
          <p:cNvSpPr txBox="1">
            <a:spLocks noChangeArrowheads="1"/>
          </p:cNvSpPr>
          <p:nvPr/>
        </p:nvSpPr>
        <p:spPr bwMode="auto">
          <a:xfrm>
            <a:off x="1259632" y="4293096"/>
            <a:ext cx="5785693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 dirty="0" err="1">
                <a:latin typeface="Courier New" pitchFamily="49" charset="0"/>
                <a:cs typeface="Courier New" pitchFamily="49" charset="0"/>
              </a:rPr>
              <a:t>Application</a:t>
            </a:r>
            <a:r>
              <a:rPr lang="pt-BR" sz="2000" b="1" dirty="0">
                <a:latin typeface="Courier New" pitchFamily="49" charset="0"/>
                <a:cs typeface="Courier New" pitchFamily="49" charset="0"/>
              </a:rPr>
              <a:t>[“</a:t>
            </a:r>
            <a:r>
              <a:rPr lang="pt-BR" sz="2000" b="1" dirty="0" err="1">
                <a:latin typeface="Courier New" pitchFamily="49" charset="0"/>
                <a:cs typeface="Courier New" pitchFamily="49" charset="0"/>
              </a:rPr>
              <a:t>ContadorAcessos</a:t>
            </a:r>
            <a:r>
              <a:rPr lang="pt-BR" sz="2000" b="1" dirty="0">
                <a:latin typeface="Courier New" pitchFamily="49" charset="0"/>
                <a:cs typeface="Courier New" pitchFamily="49" charset="0"/>
              </a:rPr>
              <a:t>”] = 0;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Ex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4232</TotalTime>
  <Words>916</Words>
  <Application>Microsoft Office PowerPoint</Application>
  <PresentationFormat>Apresentação na tela (4:3)</PresentationFormat>
  <Paragraphs>228</Paragraphs>
  <Slides>26</Slides>
  <Notes>24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Executivo</vt:lpstr>
      <vt:lpstr>Apresentação do PowerPoint</vt:lpstr>
      <vt:lpstr>Aula V</vt:lpstr>
      <vt:lpstr>Desenvolvendo para internet parte III</vt:lpstr>
      <vt:lpstr>O que é gerenciamento de estado?</vt:lpstr>
      <vt:lpstr>Tipos de gerenciamento de estado</vt:lpstr>
      <vt:lpstr>Session</vt:lpstr>
      <vt:lpstr>Session</vt:lpstr>
      <vt:lpstr>Session - Eventos associados</vt:lpstr>
      <vt:lpstr>Application</vt:lpstr>
      <vt:lpstr>Application - Eventos associados</vt:lpstr>
      <vt:lpstr>ViewState</vt:lpstr>
      <vt:lpstr>ViewState</vt:lpstr>
      <vt:lpstr>ViewState</vt:lpstr>
      <vt:lpstr>Cookie</vt:lpstr>
      <vt:lpstr>Cookie</vt:lpstr>
      <vt:lpstr>Cookie</vt:lpstr>
      <vt:lpstr>Laboratório 2.5.1</vt:lpstr>
      <vt:lpstr>Laboratório 2.5.2</vt:lpstr>
      <vt:lpstr>User controls</vt:lpstr>
      <vt:lpstr>User ControlS</vt:lpstr>
      <vt:lpstr>User controls</vt:lpstr>
      <vt:lpstr>Eventos e Delegates</vt:lpstr>
      <vt:lpstr>Eventos e Delegates</vt:lpstr>
      <vt:lpstr>Eventos e Delegates</vt:lpstr>
      <vt:lpstr>Eventos e Delegates</vt:lpstr>
      <vt:lpstr>Laboratório 2.5.3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TO business 2008/ii</dc:title>
  <dc:creator>paulop</dc:creator>
  <cp:lastModifiedBy>bruno.inojosa</cp:lastModifiedBy>
  <cp:revision>455</cp:revision>
  <dcterms:created xsi:type="dcterms:W3CDTF">2008-09-05T16:18:28Z</dcterms:created>
  <dcterms:modified xsi:type="dcterms:W3CDTF">2010-07-27T18:53:46Z</dcterms:modified>
</cp:coreProperties>
</file>