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0" r:id="rId1"/>
  </p:sldMasterIdLst>
  <p:notesMasterIdLst>
    <p:notesMasterId r:id="rId52"/>
  </p:notesMasterIdLst>
  <p:sldIdLst>
    <p:sldId id="631" r:id="rId2"/>
    <p:sldId id="293" r:id="rId3"/>
    <p:sldId id="605" r:id="rId4"/>
    <p:sldId id="556" r:id="rId5"/>
    <p:sldId id="557" r:id="rId6"/>
    <p:sldId id="558" r:id="rId7"/>
    <p:sldId id="559" r:id="rId8"/>
    <p:sldId id="560" r:id="rId9"/>
    <p:sldId id="561" r:id="rId10"/>
    <p:sldId id="608" r:id="rId11"/>
    <p:sldId id="609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9" r:id="rId21"/>
    <p:sldId id="620" r:id="rId22"/>
    <p:sldId id="623" r:id="rId23"/>
    <p:sldId id="622" r:id="rId24"/>
    <p:sldId id="575" r:id="rId25"/>
    <p:sldId id="572" r:id="rId26"/>
    <p:sldId id="624" r:id="rId27"/>
    <p:sldId id="606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625" r:id="rId36"/>
    <p:sldId id="583" r:id="rId37"/>
    <p:sldId id="584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626" r:id="rId46"/>
    <p:sldId id="628" r:id="rId47"/>
    <p:sldId id="629" r:id="rId48"/>
    <p:sldId id="627" r:id="rId49"/>
    <p:sldId id="630" r:id="rId50"/>
    <p:sldId id="594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9D2"/>
    <a:srgbClr val="034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0" autoAdjust="0"/>
    <p:restoredTop sz="97336" autoAdjust="0"/>
  </p:normalViewPr>
  <p:slideViewPr>
    <p:cSldViewPr>
      <p:cViewPr>
        <p:scale>
          <a:sx n="70" d="100"/>
          <a:sy n="70" d="100"/>
        </p:scale>
        <p:origin x="-57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1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9.xml"/><Relationship Id="rId18" Type="http://schemas.openxmlformats.org/officeDocument/2006/relationships/slide" Target="slides/slide34.xml"/><Relationship Id="rId26" Type="http://schemas.openxmlformats.org/officeDocument/2006/relationships/slide" Target="slides/slide43.xml"/><Relationship Id="rId3" Type="http://schemas.openxmlformats.org/officeDocument/2006/relationships/slide" Target="slides/slide6.xml"/><Relationship Id="rId21" Type="http://schemas.openxmlformats.org/officeDocument/2006/relationships/slide" Target="slides/slide38.xml"/><Relationship Id="rId7" Type="http://schemas.openxmlformats.org/officeDocument/2006/relationships/slide" Target="slides/slide11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5" Type="http://schemas.openxmlformats.org/officeDocument/2006/relationships/slide" Target="slides/slide42.xml"/><Relationship Id="rId2" Type="http://schemas.openxmlformats.org/officeDocument/2006/relationships/slide" Target="slides/slide5.xml"/><Relationship Id="rId16" Type="http://schemas.openxmlformats.org/officeDocument/2006/relationships/slide" Target="slides/slide32.xml"/><Relationship Id="rId20" Type="http://schemas.openxmlformats.org/officeDocument/2006/relationships/slide" Target="slides/slide37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25.xml"/><Relationship Id="rId24" Type="http://schemas.openxmlformats.org/officeDocument/2006/relationships/slide" Target="slides/slide41.xml"/><Relationship Id="rId5" Type="http://schemas.openxmlformats.org/officeDocument/2006/relationships/slide" Target="slides/slide8.xml"/><Relationship Id="rId15" Type="http://schemas.openxmlformats.org/officeDocument/2006/relationships/slide" Target="slides/slide31.xml"/><Relationship Id="rId23" Type="http://schemas.openxmlformats.org/officeDocument/2006/relationships/slide" Target="slides/slide40.xml"/><Relationship Id="rId10" Type="http://schemas.openxmlformats.org/officeDocument/2006/relationships/slide" Target="slides/slide24.xml"/><Relationship Id="rId19" Type="http://schemas.openxmlformats.org/officeDocument/2006/relationships/slide" Target="slides/slide36.xml"/><Relationship Id="rId4" Type="http://schemas.openxmlformats.org/officeDocument/2006/relationships/slide" Target="slides/slide7.xml"/><Relationship Id="rId9" Type="http://schemas.openxmlformats.org/officeDocument/2006/relationships/slide" Target="slides/slide23.xml"/><Relationship Id="rId14" Type="http://schemas.openxmlformats.org/officeDocument/2006/relationships/slide" Target="slides/slide30.xml"/><Relationship Id="rId22" Type="http://schemas.openxmlformats.org/officeDocument/2006/relationships/slide" Target="slides/slide39.xml"/><Relationship Id="rId27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523FE2-4C19-4ABB-85A0-BEF6AD022787}" type="datetimeFigureOut">
              <a:rPr lang="pt-BR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B1CCB8-60BB-49B1-83EC-F1F9A13852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73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96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759C0-372C-4CE3-B248-BC00C65120A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D4B24-33A3-4DDD-BCD8-6A43E639722F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69485-E151-498F-9A32-40CEBCF17096}" type="slidenum">
              <a:rPr smtClean="0"/>
              <a:pPr>
                <a:defRPr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9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AD002-016C-4C86-9604-659A0839DD7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371995-37C4-4DA9-A841-18FC7A649790}" type="datetime8">
              <a:rPr lang="en-US" smtClean="0"/>
              <a:pPr>
                <a:defRPr/>
              </a:pPr>
              <a:t>7/28/2010 1:42 PM</a:t>
            </a:fld>
            <a:endParaRPr lang="en-US" smtClean="0"/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Segoe"/>
                <a:cs typeface="Arial" charset="0"/>
              </a:rPr>
              <a:t>© 2004 Microsoft Corporation. All rights reserved.</a:t>
            </a:r>
          </a:p>
          <a:p>
            <a:r>
              <a:rPr lang="en-US" smtClean="0">
                <a:latin typeface="Segoe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85018E-F4BD-455D-8B05-10CE9B5ABA6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8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C3C6D-BEBC-4BE5-B287-BAECC5CEC81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Overview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Introduce Extender Controls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Script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So the </a:t>
            </a:r>
            <a:r>
              <a:rPr lang="en-US" dirty="0" err="1" smtClean="0"/>
              <a:t>UpdatePanel</a:t>
            </a:r>
            <a:r>
              <a:rPr lang="en-US" dirty="0" smtClean="0"/>
              <a:t> is pretty exciting – it can </a:t>
            </a:r>
            <a:r>
              <a:rPr lang="en-US" dirty="0" err="1" smtClean="0"/>
              <a:t>AJAXify</a:t>
            </a:r>
            <a:r>
              <a:rPr lang="en-US" dirty="0" smtClean="0"/>
              <a:t> your applications without the requirement of you changing any code.  The next type of control to introduce is a set of Extender controls.  The Extender controls that ship with the Futures CTP extend existing asp.net and 3</a:t>
            </a:r>
            <a:r>
              <a:rPr lang="en-US" baseline="30000" dirty="0" smtClean="0"/>
              <a:t>rd</a:t>
            </a:r>
            <a:r>
              <a:rPr lang="en-US" dirty="0" smtClean="0"/>
              <a:t> party controls with added client-side functionality. The </a:t>
            </a:r>
            <a:r>
              <a:rPr lang="en-US" dirty="0" err="1" smtClean="0"/>
              <a:t>DragOverlayExtender</a:t>
            </a:r>
            <a:r>
              <a:rPr lang="en-US" dirty="0" smtClean="0"/>
              <a:t> control, for example, enables drag-and-drop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AJAX Control Toolkit, which we’ll cover later, includes a multitude of extenders.  One of the most popular of those extenders is the </a:t>
            </a:r>
            <a:r>
              <a:rPr lang="en-US" dirty="0" err="1" smtClean="0"/>
              <a:t>AutoCompleteExtender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beauty of the extender controls is there simplicity – they each only have the exact number of properties to do their task.  For example, to “extend” a textbox to do Google-Suggest like auto-complete, all you need to do is drag a </a:t>
            </a:r>
            <a:r>
              <a:rPr lang="en-US" b="1" dirty="0" err="1" smtClean="0"/>
              <a:t>ScriptLibrary</a:t>
            </a:r>
            <a:r>
              <a:rPr lang="en-US" dirty="0" smtClean="0"/>
              <a:t> onto your page, an </a:t>
            </a:r>
            <a:r>
              <a:rPr lang="en-US" b="1" dirty="0" err="1" smtClean="0"/>
              <a:t>AutoCompleteExtender</a:t>
            </a:r>
            <a:r>
              <a:rPr lang="en-US" dirty="0" smtClean="0"/>
              <a:t>, and a plain old </a:t>
            </a:r>
            <a:r>
              <a:rPr lang="en-US" b="1" dirty="0" smtClean="0"/>
              <a:t>&lt;</a:t>
            </a:r>
            <a:r>
              <a:rPr lang="en-US" b="1" dirty="0" err="1" smtClean="0"/>
              <a:t>asp:TextBox</a:t>
            </a:r>
            <a:r>
              <a:rPr lang="en-US" b="1" dirty="0" smtClean="0"/>
              <a:t>&gt; </a:t>
            </a:r>
            <a:r>
              <a:rPr lang="en-US" dirty="0" smtClean="0"/>
              <a:t>control.  On the </a:t>
            </a:r>
            <a:r>
              <a:rPr lang="en-US" dirty="0" err="1" smtClean="0"/>
              <a:t>AutoCompleteExtender</a:t>
            </a:r>
            <a:r>
              <a:rPr lang="en-US" dirty="0" smtClean="0"/>
              <a:t>, you set 4 properties: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target control that is going to have the auto-complete UI (in this case, TextBox1)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WebService</a:t>
            </a:r>
            <a:r>
              <a:rPr lang="en-US" dirty="0" smtClean="0"/>
              <a:t> that has the method you are going to call which returns the values for the auto-complete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method in the </a:t>
            </a:r>
            <a:r>
              <a:rPr lang="en-US" dirty="0" err="1" smtClean="0"/>
              <a:t>WebService</a:t>
            </a:r>
            <a:endParaRPr lang="en-US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number of Characters you want to start searching after – for example, if you set the </a:t>
            </a:r>
            <a:r>
              <a:rPr lang="en-US" dirty="0" err="1" smtClean="0"/>
              <a:t>MinimumPrefixLength</a:t>
            </a:r>
            <a:r>
              <a:rPr lang="en-US" dirty="0" smtClean="0"/>
              <a:t> to 4, then the auto-complete will trigger at 4 characters typed into the </a:t>
            </a:r>
            <a:r>
              <a:rPr lang="en-US" dirty="0" err="1" smtClean="0"/>
              <a:t>TextBox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45444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AC519-DDDE-4826-8CCA-4439DFEAA8A3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7/28/2010 1:42 PM</a:t>
            </a:fld>
            <a:endParaRPr lang="en-US" smtClean="0"/>
          </a:p>
        </p:txBody>
      </p:sp>
      <p:sp>
        <p:nvSpPr>
          <p:cNvPr id="44544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Segoe"/>
                <a:cs typeface="Arial" pitchFamily="34" charset="0"/>
              </a:rPr>
              <a:t>© 2004 Microsoft Corporation.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Segoe"/>
                <a:cs typeface="Arial" pitchFamily="34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445446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7C48F-6D78-4657-BCE3-87046E4444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9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AD002-016C-4C86-9604-659A0839DD7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29EE11-714D-42F2-A100-1BD6BFC501A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1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3E3F13-B021-4E0C-8B82-4EA011CA098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2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BC6F0-839E-4AD5-B688-64462E4B0CC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29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2DFB4-7890-4D04-B6AA-A077B6C55E7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3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5A65C-4DD5-44D5-8D01-A93F4D5320A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4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778A37-A71A-49A3-9A98-E4D6ED72017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5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B5AFC-E856-4060-BA57-8002328C03F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6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5344C-F465-438D-A583-C99C7B81E38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7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33D5F-13D0-4101-9AB1-E666EC7367A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8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DF700-03A8-4CB6-A914-8E347E33758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3A4AD-7F84-4941-A627-F2844596A6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Entenda ‘traduzir’ como extrair as informações relevantes do XML, ou decodificar.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8A901-EE29-4AD4-A7D1-D403D126FC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Usuário faz requisição (Mensagens HTTP) para Servidor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Servidor faz requisição para o Web Service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Mensagens HTTP (HTML) - GET, POST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Mensagens SOAP (XML)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Web Service responde para o Servidor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Mensagens SOAP (XML)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dirty="0" smtClean="0">
                <a:latin typeface="Verdana" pitchFamily="34" charset="0"/>
              </a:rPr>
              <a:t>Servidor responde (Mensagens HTTP) para o Usuário</a:t>
            </a:r>
          </a:p>
          <a:p>
            <a:pPr eaLnBrk="1" hangingPunct="1">
              <a:spcBef>
                <a:spcPct val="0"/>
              </a:spcBef>
            </a:pPr>
            <a:endParaRPr lang="pt-BR" sz="1000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FB8CD-12FD-4D3C-831A-B81DDD7592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Usuário faz requisição (Mensagens HTTP) para Servidor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Servidor faz requisição para o Web Service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Mensagens HTTP (HTML) - GET, POST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Mensagens SOAP (XML)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Web Service responde para o Servidor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Mensagens SOAP (XML)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sz="1000" smtClean="0">
                <a:latin typeface="Verdana" pitchFamily="34" charset="0"/>
              </a:rPr>
              <a:t>Servidor responde (Mensagens HTTP) para o Usuário</a:t>
            </a:r>
          </a:p>
          <a:p>
            <a:pPr eaLnBrk="1" hangingPunct="1">
              <a:spcBef>
                <a:spcPct val="0"/>
              </a:spcBef>
            </a:pPr>
            <a:endParaRPr lang="pt-BR" sz="10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2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A95D-FA16-4F81-9D85-486C3C43703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71B32-C6C1-4013-AC5B-A961BC5301F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87BC8-FD88-474B-97BD-60B79B9E49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z="1000" b="1" smtClean="0">
                <a:solidFill>
                  <a:schemeClr val="tx2"/>
                </a:solidFill>
              </a:rPr>
              <a:t>http://www.uddi.org</a:t>
            </a:r>
          </a:p>
          <a:p>
            <a:pPr eaLnBrk="1" hangingPunct="1">
              <a:spcBef>
                <a:spcPct val="0"/>
              </a:spcBef>
            </a:pPr>
            <a:r>
              <a:rPr lang="pt-BR" sz="1000" b="1" smtClean="0">
                <a:solidFill>
                  <a:schemeClr val="tx2"/>
                </a:solidFill>
              </a:rPr>
              <a:t>http://uddi.microsoft.com</a:t>
            </a:r>
          </a:p>
          <a:p>
            <a:pPr eaLnBrk="1" hangingPunct="1">
              <a:spcBef>
                <a:spcPct val="0"/>
              </a:spcBef>
            </a:pPr>
            <a:r>
              <a:rPr lang="pt-BR" sz="1000" b="1" smtClean="0">
                <a:solidFill>
                  <a:schemeClr val="tx2"/>
                </a:solidFill>
              </a:rPr>
              <a:t>http://uddi.ibm.com</a:t>
            </a:r>
          </a:p>
          <a:p>
            <a:pPr eaLnBrk="1" hangingPunct="1">
              <a:spcBef>
                <a:spcPct val="0"/>
              </a:spcBef>
            </a:pPr>
            <a:r>
              <a:rPr lang="pt-BR" sz="1000" b="1" smtClean="0">
                <a:solidFill>
                  <a:schemeClr val="tx2"/>
                </a:solidFill>
              </a:rPr>
              <a:t>http://uddi.sap.com</a:t>
            </a:r>
            <a:endParaRPr lang="en-US" sz="10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A5036-4387-42AB-A31E-C0FF43A999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Usuário pesquisa um Web Service em um site UDDI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O site indica a URL de um documento DISCO ou WSDL (descreve o serviço)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Caso seja um DISCO haverá um link para o documento WSDL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O site indica a URL de um documento WSDL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Através do WSDL verificamos as descrições do serviço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Descrições no formato XML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Com base nas descrições dos serviços são feitas as requisições (GET, POST ou SOAP)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000" smtClean="0">
                <a:latin typeface="Verdana" pitchFamily="34" charset="0"/>
              </a:rPr>
              <a:t>E o Web Service responde (SOAP)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88CBD-94EE-4447-854A-1A56B76D39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0838F-01DE-4D41-8F4B-D9B10CC3C3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smtClean="0">
                <a:latin typeface="Verdana" pitchFamily="34" charset="0"/>
                <a:cs typeface="Times New Roman" pitchFamily="18" charset="0"/>
              </a:rPr>
              <a:t>Quando uma página asp.net (.aspx) é requisitada: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pt-BR" smtClean="0">
                <a:latin typeface="Verdana" pitchFamily="34" charset="0"/>
                <a:cs typeface="Times New Roman" pitchFamily="18" charset="0"/>
              </a:rPr>
              <a:t>O servidor IIS identifica a extensão da página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pt-BR" smtClean="0">
                <a:latin typeface="Verdana" pitchFamily="34" charset="0"/>
                <a:cs typeface="Times New Roman" pitchFamily="18" charset="0"/>
              </a:rPr>
              <a:t>Se for uma asp.net application (.aspx, .asmx, .ascx, etc), a requisição  é passada para os serviços e processos do ASP.Net tratá-las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pt-BR" smtClean="0">
                <a:latin typeface="Verdana" pitchFamily="34" charset="0"/>
                <a:cs typeface="Times New Roman" pitchFamily="18" charset="0"/>
              </a:rPr>
              <a:t>O Asp.Net em conjunto com o Framework, ficará responsável por compilar sua aplicação de IL para código nativo, gerar o HTML de resposta, armazenar o estado das páginas, gerenciar as sessões, etc.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pt-BR" smtClean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7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F3161-3792-4D1C-896F-17E00DF0B8B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44100-8AD5-4DE1-9BC6-DC95B6BDE0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 smtClean="0"/>
              <a:t>Nós podemos pensar em uma série de tecnologias de apresentação: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No início da sera surge o “bom  e velho” HTML: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Sem oferecer uma grande experiência ao usuário, mas um </a:t>
            </a:r>
            <a:r>
              <a:rPr lang="en-US" sz="800" b="1" smtClean="0"/>
              <a:t>GRANDE ALCANCE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Adicionado o Javascript ao HTML: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Alto custo de desenvolvimento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b="1" smtClean="0"/>
              <a:t>Melhora a navegação, melhor customização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Podemos acrescentar a esta curva o </a:t>
            </a:r>
            <a:r>
              <a:rPr lang="en-US" sz="800" b="1" smtClean="0"/>
              <a:t>DOM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Expões os elementos HTML como objetos, permitindo a manipulação de objetos gráficos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Facilita o acesso via JavaScript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Nem todos os browsers aceitavam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800" b="1" smtClean="0"/>
              <a:t>XMLHTTPRequest – Mais recentemente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Permite a troca de dados com o servidor através de XML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Programação complexa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pt-BR" sz="800" b="1" smtClean="0"/>
              <a:t>Ajax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Com o surgimento do XMLHTTPRequest e a adoção destes 3 pela maioria dos borwsers +  a necessidade do mercado, surgiu o AJAX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smtClean="0"/>
              <a:t>Com ele é possível uma interação mais fácil do usuário, em uma interface mais rica e dinamica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pt-BR" sz="800" b="1" smtClean="0"/>
              <a:t>Mais flexibilidade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No topo da curca está o </a:t>
            </a:r>
            <a:r>
              <a:rPr lang="en-US" sz="800" b="1" smtClean="0"/>
              <a:t>WPF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WPF e a EXpressionSuite provê as ferramentas necessárias para você melhorar a experiencia do usuário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smtClean="0"/>
              <a:t>Inclui a facilidade para a interação 3D e Mídia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 smtClean="0"/>
              <a:t>A medida que nós subimos na curva, nós adquirimos as ferramentas necessárias para aumentar o rendimento por usuário: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b="1" smtClean="0"/>
              <a:t>Turbina a facilidade de uso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b="1" smtClean="0"/>
              <a:t>Mantem o usuário por mais tempo no site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b="1" smtClean="0"/>
              <a:t>Ofereçe mais personalização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b="1" smtClean="0"/>
              <a:t>Conteúdos mais ricos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 b="1" smtClean="0"/>
              <a:t>Portanto, precisamos estar atento ao que hoje disponível no alto da curva que é AJAX. MAs, o que é AJAX…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2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EFFFD-765A-4460-8A98-3C53A092148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871FA-C20C-4C21-9D6A-FA8EC6744E42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7/28/2010 1:42 PM</a:t>
            </a:fld>
            <a:endParaRPr lang="en-US" smtClean="0"/>
          </a:p>
        </p:txBody>
      </p:sp>
      <p:sp>
        <p:nvSpPr>
          <p:cNvPr id="4331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2005 Microsoft Corporation. All rights reserved.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33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B7DCE-90F3-4535-AA8F-44719C2AAC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433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Lembrar de falar que Applets Java e Macromedia Flash precisam de plugins instalados, etc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4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12DDE-1005-46C5-8E9A-473E5DE03B8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5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EC2A7-5946-4635-91C3-9432E75B182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6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74EAE-5914-4DC3-81AE-7B2BCB26CE5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8043890" cy="608630"/>
          </a:xfrm>
        </p:spPr>
        <p:txBody>
          <a:bodyPr>
            <a:noAutofit/>
          </a:bodyPr>
          <a:lstStyle>
            <a:lvl1pPr>
              <a:defRPr sz="3200" u="none">
                <a:solidFill>
                  <a:schemeClr val="bg2">
                    <a:lumMod val="25000"/>
                  </a:schemeClr>
                </a:solidFill>
              </a:defRPr>
            </a:lvl1pPr>
            <a:extLst/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00108"/>
            <a:ext cx="8043890" cy="5455628"/>
          </a:xfrm>
        </p:spPr>
        <p:txBody>
          <a:bodyPr/>
          <a:lstStyle>
            <a:lvl1pPr>
              <a:defRPr u="none">
                <a:latin typeface="Arial" pitchFamily="34" charset="0"/>
                <a:cs typeface="Arial" pitchFamily="34" charset="0"/>
              </a:defRPr>
            </a:lvl1pPr>
            <a:lvl2pPr>
              <a:defRPr u="none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u="none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u="none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u="none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9F6F-0954-457D-875E-5852EE60B525}" type="datetimeFigureOut">
              <a:rPr lang="pt-BR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352B-BCD8-4685-A2D3-4305690B6B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430"/>
          </a:xfrm>
        </p:spPr>
        <p:txBody>
          <a:bodyPr/>
          <a:lstStyle>
            <a:extLst/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11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dirty="0" smtClean="0"/>
              <a:t>Clique para editar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CC815F-AF33-48F4-B4A5-379D082C5C08}" type="datetimeFigureOut">
              <a:rPr lang="pt-BR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5B7561-7A5E-4983-9D04-A8B49B4EDD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C815F-AF33-48F4-B4A5-379D082C5C08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7561-7A5E-4983-9D04-A8B49B4EDD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05777-0585-426C-9077-A638E747F1FC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71B94-17BA-4A71-B2BB-156DB323533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D8EC9E7-5684-46D2-8015-F28D6E11206A}" type="datetimeFigureOut">
              <a:rPr lang="pt-BR" smtClean="0"/>
              <a:pPr>
                <a:defRPr/>
              </a:pPr>
              <a:t>28/07/2010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FDAA662-E999-48E9-B634-891657FBA6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 descr="MSInnovationCenterBrasil - Fonte Branc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56650" y="2214563"/>
            <a:ext cx="3873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6" descr="S2B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3300" y="142875"/>
            <a:ext cx="1362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386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ddi.xml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12" y="2343944"/>
            <a:ext cx="2889264" cy="17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43608" y="4953000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dirty="0" smtClean="0"/>
              <a:t>Bruno </a:t>
            </a:r>
            <a:r>
              <a:rPr lang="pt-BR" dirty="0" err="1" smtClean="0"/>
              <a:t>Inojosa</a:t>
            </a:r>
            <a:endParaRPr lang="pt-BR" dirty="0" smtClean="0"/>
          </a:p>
          <a:p>
            <a:pPr algn="l"/>
            <a:r>
              <a:rPr lang="pt-BR" dirty="0" smtClean="0"/>
              <a:t>MCP</a:t>
            </a:r>
          </a:p>
          <a:p>
            <a:pPr algn="l"/>
            <a:r>
              <a:rPr lang="pt-BR" dirty="0" smtClean="0"/>
              <a:t>.NET Framework</a:t>
            </a:r>
            <a:endParaRPr lang="pt-BR" dirty="0"/>
          </a:p>
        </p:txBody>
      </p:sp>
      <p:sp>
        <p:nvSpPr>
          <p:cNvPr id="9" name="Subtítulo 1"/>
          <p:cNvSpPr txBox="1">
            <a:spLocks/>
          </p:cNvSpPr>
          <p:nvPr/>
        </p:nvSpPr>
        <p:spPr>
          <a:xfrm>
            <a:off x="1475656" y="1124744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sz="3600" dirty="0" smtClean="0"/>
              <a:t>.NET com C#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868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Renderização</a:t>
            </a:r>
            <a:r>
              <a:rPr lang="pt-BR" dirty="0" smtClean="0"/>
              <a:t> Parcial de Páginas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renderização</a:t>
            </a:r>
            <a:r>
              <a:rPr lang="pt-BR" dirty="0" smtClean="0"/>
              <a:t> de partes de páginas é suportada por um conjunto de controles do servidor e scripts no cliente</a:t>
            </a:r>
          </a:p>
          <a:p>
            <a:r>
              <a:rPr lang="pt-BR" dirty="0" smtClean="0"/>
              <a:t>Permite atualizar de forma assíncrona pedaços de uma página sem a necessidade do </a:t>
            </a:r>
            <a:r>
              <a:rPr lang="pt-BR" dirty="0" err="1" smtClean="0"/>
              <a:t>postback</a:t>
            </a:r>
            <a:r>
              <a:rPr lang="pt-BR" dirty="0" smtClean="0"/>
              <a:t> completo da página</a:t>
            </a:r>
          </a:p>
          <a:p>
            <a:r>
              <a:rPr lang="pt-BR" dirty="0" smtClean="0"/>
              <a:t>Principais componentes envolvidos:</a:t>
            </a:r>
          </a:p>
          <a:p>
            <a:pPr lvl="1"/>
            <a:r>
              <a:rPr lang="pt-BR" sz="2000" dirty="0" err="1" smtClean="0"/>
              <a:t>XMLHttpRequest</a:t>
            </a:r>
            <a:endParaRPr lang="pt-BR" sz="2000" dirty="0" smtClean="0"/>
          </a:p>
          <a:p>
            <a:pPr lvl="1"/>
            <a:r>
              <a:rPr lang="pt-BR" sz="2000" dirty="0" err="1" smtClean="0"/>
              <a:t>ScriptManager</a:t>
            </a:r>
            <a:endParaRPr lang="pt-BR" sz="2000" dirty="0" smtClean="0"/>
          </a:p>
          <a:p>
            <a:pPr lvl="1"/>
            <a:r>
              <a:rPr lang="pt-BR" sz="2000" dirty="0" err="1" smtClean="0"/>
              <a:t>UpdatePanel</a:t>
            </a:r>
            <a:endParaRPr lang="pt-BR" sz="2000" dirty="0" smtClean="0"/>
          </a:p>
          <a:p>
            <a:pPr lvl="1"/>
            <a:r>
              <a:rPr lang="pt-BR" sz="2000" dirty="0" err="1" smtClean="0"/>
              <a:t>UpdateProgress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XmlHttpRequest</a:t>
            </a:r>
            <a:r>
              <a:rPr lang="en-US" smtClean="0"/>
              <a:t> </a:t>
            </a:r>
            <a:endParaRPr lang="pt-BR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Objeto que a linguagem </a:t>
            </a:r>
            <a:r>
              <a:rPr lang="pt-BR" dirty="0" err="1" smtClean="0"/>
              <a:t>JavaScript</a:t>
            </a:r>
            <a:r>
              <a:rPr lang="pt-BR" dirty="0" smtClean="0"/>
              <a:t>  implementa  e está presente nos navegadores</a:t>
            </a:r>
          </a:p>
          <a:p>
            <a:pPr>
              <a:defRPr/>
            </a:pPr>
            <a:r>
              <a:rPr lang="pt-BR" dirty="0" smtClean="0"/>
              <a:t>Tem a capacidade de executar a leitura remota de dados de forma assíncrona, permitindo assim a execução de outras tarefas imediatamente após a chamada</a:t>
            </a:r>
          </a:p>
          <a:p>
            <a:pPr>
              <a:defRPr/>
            </a:pPr>
            <a:r>
              <a:rPr lang="pt-BR" dirty="0" smtClean="0"/>
              <a:t>Retorna dados em formato XML e texto</a:t>
            </a:r>
          </a:p>
          <a:p>
            <a:pPr>
              <a:defRPr/>
            </a:pPr>
            <a:r>
              <a:rPr lang="pt-BR" dirty="0" smtClean="0"/>
              <a:t>PADRÃO RECONHECIDO PELO W3C! http://www.w3.org/TR/XMLHttpRequest/</a:t>
            </a:r>
            <a:br>
              <a:rPr lang="pt-BR" dirty="0" smtClean="0"/>
            </a:br>
            <a:r>
              <a:rPr lang="pt-BR" dirty="0" smtClean="0"/>
              <a:t>(05/04/06)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ScriptManager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Disponível em </a:t>
            </a:r>
            <a:r>
              <a:rPr lang="pt-BR" i="1" dirty="0" smtClean="0"/>
              <a:t>System.Web.Ui</a:t>
            </a:r>
          </a:p>
          <a:p>
            <a:pPr>
              <a:defRPr/>
            </a:pPr>
            <a:r>
              <a:rPr lang="pt-BR" dirty="0" smtClean="0"/>
              <a:t>Gerencia elementos AJAX em uma página ASP.NET</a:t>
            </a:r>
          </a:p>
          <a:p>
            <a:pPr lvl="1">
              <a:defRPr/>
            </a:pPr>
            <a:r>
              <a:rPr lang="pt-BR" sz="2000" dirty="0" smtClean="0"/>
              <a:t>Componentes e scripts</a:t>
            </a:r>
          </a:p>
          <a:p>
            <a:pPr lvl="1">
              <a:defRPr/>
            </a:pPr>
            <a:r>
              <a:rPr lang="pt-BR" sz="2000" dirty="0" err="1" smtClean="0"/>
              <a:t>Renderização</a:t>
            </a:r>
            <a:r>
              <a:rPr lang="pt-BR" sz="2000" dirty="0" smtClean="0"/>
              <a:t> parcial de páginas</a:t>
            </a:r>
          </a:p>
          <a:p>
            <a:pPr lvl="1">
              <a:defRPr/>
            </a:pPr>
            <a:r>
              <a:rPr lang="pt-BR" sz="2000" dirty="0" smtClean="0"/>
              <a:t>Requisições do cliente</a:t>
            </a:r>
          </a:p>
          <a:p>
            <a:pPr lvl="1">
              <a:defRPr/>
            </a:pPr>
            <a:r>
              <a:rPr lang="pt-BR" sz="2000" dirty="0" smtClean="0"/>
              <a:t>Respostas do servidor</a:t>
            </a:r>
          </a:p>
          <a:p>
            <a:pPr>
              <a:defRPr/>
            </a:pPr>
            <a:r>
              <a:rPr lang="pt-BR" dirty="0" smtClean="0"/>
              <a:t>Uso obrigatório se forem utilizados os componentes </a:t>
            </a:r>
            <a:r>
              <a:rPr lang="pt-BR" dirty="0" err="1" smtClean="0"/>
              <a:t>UpdatePanel</a:t>
            </a:r>
            <a:r>
              <a:rPr lang="pt-BR" dirty="0" smtClean="0"/>
              <a:t>, </a:t>
            </a:r>
            <a:r>
              <a:rPr lang="pt-BR" dirty="0" err="1" smtClean="0"/>
              <a:t>UpdateProgress</a:t>
            </a:r>
            <a:r>
              <a:rPr lang="pt-BR" dirty="0" smtClean="0"/>
              <a:t> e Timer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ScriptManager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Proriedades</a:t>
            </a:r>
            <a:r>
              <a:rPr lang="pt-BR" dirty="0" smtClean="0"/>
              <a:t>:</a:t>
            </a:r>
          </a:p>
          <a:p>
            <a:pPr lvl="1" algn="just"/>
            <a:r>
              <a:rPr lang="pt-BR" sz="2000" i="1" dirty="0" err="1" smtClean="0"/>
              <a:t>EnablePartialRendering</a:t>
            </a:r>
            <a:r>
              <a:rPr lang="pt-BR" sz="2000" dirty="0" smtClean="0"/>
              <a:t> – deve possuir valor </a:t>
            </a:r>
            <a:r>
              <a:rPr lang="pt-BR" sz="2000" i="1" dirty="0" err="1" smtClean="0"/>
              <a:t>true</a:t>
            </a:r>
            <a:r>
              <a:rPr lang="pt-BR" sz="2000" dirty="0" smtClean="0"/>
              <a:t> (valor-padrão) para habilitar </a:t>
            </a:r>
            <a:r>
              <a:rPr lang="pt-BR" sz="2000" dirty="0" err="1" smtClean="0"/>
              <a:t>renderização</a:t>
            </a:r>
            <a:r>
              <a:rPr lang="pt-BR" sz="2000" dirty="0" smtClean="0"/>
              <a:t> parcial de páginas; alterável somente antes ou durante o evento </a:t>
            </a:r>
            <a:r>
              <a:rPr lang="pt-BR" sz="2000" i="1" dirty="0" err="1" smtClean="0"/>
              <a:t>Init</a:t>
            </a:r>
            <a:r>
              <a:rPr lang="pt-BR" sz="2000" dirty="0" smtClean="0"/>
              <a:t>  da página</a:t>
            </a:r>
          </a:p>
          <a:p>
            <a:pPr lvl="1" algn="just"/>
            <a:r>
              <a:rPr lang="pt-BR" sz="2000" i="1" dirty="0" err="1" smtClean="0"/>
              <a:t>SupportsPartialRendering</a:t>
            </a:r>
            <a:r>
              <a:rPr lang="pt-BR" sz="2000" dirty="0" smtClean="0"/>
              <a:t> – deve possuir valor </a:t>
            </a:r>
            <a:r>
              <a:rPr lang="pt-BR" sz="2000" i="1" dirty="0" err="1" smtClean="0"/>
              <a:t>true</a:t>
            </a:r>
            <a:r>
              <a:rPr lang="pt-BR" sz="2000" dirty="0" smtClean="0"/>
              <a:t> para habilitar </a:t>
            </a:r>
            <a:r>
              <a:rPr lang="pt-BR" sz="2000" dirty="0" err="1" smtClean="0"/>
              <a:t>renderização</a:t>
            </a:r>
            <a:r>
              <a:rPr lang="pt-BR" sz="2000" dirty="0" smtClean="0"/>
              <a:t> parcial de páginas; se não atribuído, o valor é obtido através de consulta ao navegador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UpdatePanel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Disponível em </a:t>
            </a:r>
            <a:r>
              <a:rPr lang="pt-BR" i="1" smtClean="0"/>
              <a:t>System.Web.UI</a:t>
            </a:r>
            <a:endParaRPr lang="pt-BR" smtClean="0"/>
          </a:p>
          <a:p>
            <a:r>
              <a:rPr lang="pt-BR" smtClean="0"/>
              <a:t>Controle ASP.NET AJAX que cria um painel atualizável em uma página ASP.NET AJAX, permitindo postbacks baseados em XmlHttpRequest</a:t>
            </a:r>
          </a:p>
          <a:p>
            <a:r>
              <a:rPr lang="pt-BR" smtClean="0"/>
              <a:t>É possível colocar múltiplos componentes UpdatePanel em uma mesma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UpdatePanel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428625" y="1785949"/>
            <a:ext cx="7929589" cy="3286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UpdatePanel</a:t>
            </a: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Microsoft Sans Serif" pitchFamily="34" charset="0"/>
              </a:rPr>
              <a:t>ID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="UpdateMaster“ </a:t>
            </a:r>
            <a:r>
              <a:rPr lang="en-US">
                <a:solidFill>
                  <a:srgbClr val="FF0000"/>
                </a:solidFill>
                <a:latin typeface="Microsoft Sans Serif" pitchFamily="34" charset="0"/>
              </a:rPr>
              <a:t>runat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="server"&gt;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  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ContentTemplate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      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div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       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GridView</a:t>
            </a: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Microsoft Sans Serif" pitchFamily="34" charset="0"/>
              </a:rPr>
              <a:t>ID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="GridView1"</a:t>
            </a: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Microsoft Sans Serif" pitchFamily="34" charset="0"/>
              </a:rPr>
              <a:t>runat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="server"</a:t>
            </a: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/&gt;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		...</a:t>
            </a: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       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&lt;/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GridView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      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&lt;/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div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Microsoft Sans Serif" pitchFamily="34" charset="0"/>
              </a:rPr>
              <a:t>    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&lt;/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ContentTemplate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&lt;/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>
                <a:solidFill>
                  <a:srgbClr val="800000"/>
                </a:solidFill>
                <a:latin typeface="Microsoft Sans Serif" pitchFamily="34" charset="0"/>
              </a:rPr>
              <a:t>UpdatePanel</a:t>
            </a:r>
            <a:r>
              <a:rPr lang="en-US">
                <a:solidFill>
                  <a:srgbClr val="0000FF"/>
                </a:solidFill>
                <a:latin typeface="Microsoft Sans Serif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UpdatePanel</a:t>
            </a:r>
          </a:p>
        </p:txBody>
      </p:sp>
      <p:sp>
        <p:nvSpPr>
          <p:cNvPr id="53250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Ciclo de vida de um </a:t>
            </a:r>
            <a:r>
              <a:rPr lang="pt-BR" dirty="0" err="1" smtClean="0"/>
              <a:t>postback</a:t>
            </a:r>
            <a:r>
              <a:rPr lang="pt-BR" dirty="0" smtClean="0"/>
              <a:t> utilizando o ASP.NET AJAX:</a:t>
            </a:r>
          </a:p>
          <a:p>
            <a:pPr lvl="1" algn="just">
              <a:defRPr/>
            </a:pPr>
            <a:r>
              <a:rPr lang="pt-BR" sz="1800" dirty="0" smtClean="0"/>
              <a:t>ASP.NET AJAX intercepta as ações de </a:t>
            </a:r>
            <a:r>
              <a:rPr lang="pt-BR" sz="1800" dirty="0" err="1" smtClean="0"/>
              <a:t>postback</a:t>
            </a:r>
            <a:r>
              <a:rPr lang="pt-BR" sz="1800" dirty="0" smtClean="0"/>
              <a:t> da página</a:t>
            </a:r>
          </a:p>
          <a:p>
            <a:pPr lvl="1" algn="just">
              <a:defRPr/>
            </a:pPr>
            <a:r>
              <a:rPr lang="pt-BR" sz="1800" dirty="0" smtClean="0"/>
              <a:t>Usa </a:t>
            </a:r>
            <a:r>
              <a:rPr lang="pt-BR" sz="1800" dirty="0" err="1" smtClean="0"/>
              <a:t>XMLHttpRequest</a:t>
            </a:r>
            <a:r>
              <a:rPr lang="pt-BR" sz="1800" dirty="0" smtClean="0"/>
              <a:t> para disparar o </a:t>
            </a:r>
            <a:r>
              <a:rPr lang="pt-BR" sz="1800" dirty="0" err="1" smtClean="0"/>
              <a:t>postback</a:t>
            </a:r>
            <a:r>
              <a:rPr lang="pt-BR" sz="1800" dirty="0" smtClean="0"/>
              <a:t> ao servidor que ocorre normalmente</a:t>
            </a:r>
          </a:p>
          <a:p>
            <a:pPr lvl="1" algn="just">
              <a:defRPr/>
            </a:pPr>
            <a:r>
              <a:rPr lang="pt-BR" sz="1800" dirty="0" smtClean="0"/>
              <a:t>Apenas os conteúdos dos </a:t>
            </a:r>
            <a:r>
              <a:rPr lang="pt-BR" sz="1800" dirty="0" err="1" smtClean="0"/>
              <a:t>UpdatePanel</a:t>
            </a:r>
            <a:r>
              <a:rPr lang="pt-BR" sz="1800" dirty="0" smtClean="0"/>
              <a:t> são retornados</a:t>
            </a:r>
          </a:p>
          <a:p>
            <a:pPr lvl="1" algn="just">
              <a:defRPr/>
            </a:pPr>
            <a:r>
              <a:rPr lang="pt-BR" sz="1800" dirty="0" smtClean="0"/>
              <a:t>As regiões alteradas no </a:t>
            </a:r>
            <a:r>
              <a:rPr lang="pt-BR" sz="1800" dirty="0" err="1" smtClean="0"/>
              <a:t>UpdatePanel</a:t>
            </a:r>
            <a:r>
              <a:rPr lang="pt-BR" sz="1800" dirty="0" smtClean="0"/>
              <a:t> são atualizadas no cliente</a:t>
            </a:r>
          </a:p>
          <a:p>
            <a:pPr lvl="1" algn="just">
              <a:defRPr/>
            </a:pPr>
            <a:r>
              <a:rPr lang="pt-BR" sz="1800" dirty="0" smtClean="0"/>
              <a:t>Todos os </a:t>
            </a:r>
            <a:r>
              <a:rPr lang="pt-BR" sz="1800" dirty="0" err="1" smtClean="0"/>
              <a:t>postbacks</a:t>
            </a:r>
            <a:r>
              <a:rPr lang="pt-BR" sz="1800" dirty="0" smtClean="0"/>
              <a:t> gerados por controles dentro do </a:t>
            </a:r>
            <a:r>
              <a:rPr lang="pt-BR" sz="1800" dirty="0" err="1" smtClean="0"/>
              <a:t>UpdatePanel</a:t>
            </a:r>
            <a:r>
              <a:rPr lang="pt-BR" sz="1800" dirty="0" smtClean="0"/>
              <a:t> serão tratados como </a:t>
            </a:r>
            <a:r>
              <a:rPr lang="pt-BR" sz="1800" dirty="0" err="1" smtClean="0"/>
              <a:t>postback</a:t>
            </a:r>
            <a:r>
              <a:rPr lang="pt-BR" sz="1800" dirty="0" smtClean="0"/>
              <a:t> Ajax com atualizações incrementais da página</a:t>
            </a:r>
          </a:p>
          <a:p>
            <a:pPr lvl="1" algn="just">
              <a:defRPr/>
            </a:pPr>
            <a:r>
              <a:rPr lang="pt-BR" sz="1800" dirty="0" err="1" smtClean="0"/>
              <a:t>Postbacks</a:t>
            </a:r>
            <a:r>
              <a:rPr lang="pt-BR" sz="1800" dirty="0" smtClean="0"/>
              <a:t> para controles fora do </a:t>
            </a:r>
            <a:r>
              <a:rPr lang="pt-BR" sz="1800" dirty="0" err="1" smtClean="0"/>
              <a:t>UpdatePanel</a:t>
            </a:r>
            <a:r>
              <a:rPr lang="pt-BR" sz="1800" dirty="0" smtClean="0"/>
              <a:t> transcorrerão da forma convencional por padrão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UpdatePanel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3253" name="Picture 5" descr="Partial-Page Rendering 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665663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UpdatePanel</a:t>
            </a:r>
          </a:p>
        </p:txBody>
      </p:sp>
      <p:sp>
        <p:nvSpPr>
          <p:cNvPr id="3891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Propriedades:</a:t>
            </a:r>
          </a:p>
          <a:p>
            <a:pPr lvl="1"/>
            <a:r>
              <a:rPr lang="pt-BR" sz="2000" i="1" dirty="0" err="1" smtClean="0"/>
              <a:t>UpdateMode</a:t>
            </a:r>
            <a:r>
              <a:rPr lang="pt-BR" sz="2000" dirty="0" smtClean="0"/>
              <a:t> – define quando é realizado a atualização do painel</a:t>
            </a:r>
          </a:p>
          <a:p>
            <a:pPr marL="1143000" lvl="2" indent="-228600"/>
            <a:r>
              <a:rPr lang="pt-BR" sz="2000" i="1" dirty="0" smtClean="0"/>
              <a:t>Always</a:t>
            </a:r>
            <a:r>
              <a:rPr lang="pt-BR" sz="2000" dirty="0" smtClean="0"/>
              <a:t> – sempre realiza atualização a qualquer </a:t>
            </a:r>
            <a:r>
              <a:rPr lang="pt-BR" sz="2000" dirty="0" err="1" smtClean="0"/>
              <a:t>postback</a:t>
            </a:r>
            <a:endParaRPr lang="pt-BR" sz="2000" dirty="0" smtClean="0"/>
          </a:p>
          <a:p>
            <a:pPr marL="1143000" lvl="2" indent="-228600"/>
            <a:r>
              <a:rPr lang="pt-BR" sz="2000" i="1" dirty="0" err="1" smtClean="0"/>
              <a:t>Conditional</a:t>
            </a:r>
            <a:r>
              <a:rPr lang="pt-BR" sz="2000" dirty="0" smtClean="0"/>
              <a:t> – realiza atualização quando um </a:t>
            </a:r>
            <a:r>
              <a:rPr lang="pt-BR" sz="2000" dirty="0" err="1" smtClean="0"/>
              <a:t>postback</a:t>
            </a:r>
            <a:r>
              <a:rPr lang="pt-BR" sz="2000" dirty="0" smtClean="0"/>
              <a:t> assíncrono específico ocorre</a:t>
            </a:r>
            <a:endParaRPr lang="pt-BR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UpdatePanel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200" smtClean="0"/>
              <a:t>Por padrão, todos os controles dentro de um UpdatePanel podem disparar eventos para o postback assíncrono daquele UpdatePanel</a:t>
            </a:r>
          </a:p>
          <a:p>
            <a:pPr>
              <a:lnSpc>
                <a:spcPct val="80000"/>
              </a:lnSpc>
            </a:pPr>
            <a:r>
              <a:rPr lang="pt-BR" sz="2200" smtClean="0"/>
              <a:t>Controles fora de um UpdatePanel podem também disparar um postback assíncrono em um UpdatePanel</a:t>
            </a:r>
          </a:p>
          <a:p>
            <a:pPr>
              <a:lnSpc>
                <a:spcPct val="80000"/>
              </a:lnSpc>
            </a:pPr>
            <a:r>
              <a:rPr lang="pt-BR" sz="2200" smtClean="0"/>
              <a:t>Adiciona-se </a:t>
            </a:r>
            <a:r>
              <a:rPr lang="pt-BR" sz="2200" i="1" smtClean="0"/>
              <a:t>Triggers</a:t>
            </a:r>
            <a:r>
              <a:rPr lang="pt-BR" sz="2200" smtClean="0"/>
              <a:t> em um UpdatePanel para permitir que outros controles disparem postback assíncrono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95288" y="3809008"/>
            <a:ext cx="8177240" cy="2500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 dirty="0" err="1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UpdatePanel</a:t>
            </a: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icrosoft Sans Serif" pitchFamily="34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Microsoft Sans Serif" pitchFamily="34" charset="0"/>
              </a:rPr>
              <a:t>UpdateMaster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“ </a:t>
            </a:r>
            <a:r>
              <a:rPr lang="en-US" dirty="0" err="1">
                <a:solidFill>
                  <a:srgbClr val="FF0000"/>
                </a:solidFill>
                <a:latin typeface="Microsoft Sans Serif" pitchFamily="34" charset="0"/>
              </a:rPr>
              <a:t>runat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="server"&gt;</a:t>
            </a: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...</a:t>
            </a: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Microsoft Sans Serif" pitchFamily="34" charset="0"/>
              </a:rPr>
              <a:t>Triggers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 dirty="0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	&lt;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 dirty="0" err="1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AsyncPostBackTrigger</a:t>
            </a:r>
            <a:r>
              <a:rPr lang="en-US" dirty="0">
                <a:solidFill>
                  <a:srgbClr val="800000"/>
                </a:solidFill>
                <a:latin typeface="Microsoft Sans Serif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Microsoft Sans Serif" pitchFamily="34" charset="0"/>
              </a:rPr>
              <a:t>ControlID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=“Button1"</a:t>
            </a: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Microsoft Sans Serif" pitchFamily="34" charset="0"/>
              </a:rPr>
              <a:t>EventName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="Click" /&gt;</a:t>
            </a:r>
            <a:endParaRPr lang="en-US" dirty="0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    &lt;/</a:t>
            </a:r>
            <a:r>
              <a:rPr lang="en-US" dirty="0">
                <a:solidFill>
                  <a:srgbClr val="800000"/>
                </a:solidFill>
                <a:latin typeface="Microsoft Sans Serif" pitchFamily="34" charset="0"/>
              </a:rPr>
              <a:t>Triggers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 dirty="0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&lt;/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 dirty="0" err="1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UpdatePanel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Aula VI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/>
              <a:t>Tópicos abordados: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000" dirty="0" smtClean="0"/>
              <a:t>AJAX.NET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000" dirty="0" smtClean="0"/>
              <a:t>Web </a:t>
            </a:r>
            <a:r>
              <a:rPr lang="pt-BR" sz="2000" dirty="0" err="1" smtClean="0"/>
              <a:t>Services</a:t>
            </a:r>
            <a:endParaRPr lang="pt-BR" sz="2000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UpdateProgress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Provê feedback no processo de atualização durante um postback assíncrono</a:t>
            </a: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285720" y="2636912"/>
            <a:ext cx="8362950" cy="19288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 dirty="0" err="1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UpdateProgress</a:t>
            </a: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icrosoft Sans Serif" pitchFamily="34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="UpdateProgress1" </a:t>
            </a:r>
            <a:r>
              <a:rPr lang="en-US" dirty="0" err="1">
                <a:solidFill>
                  <a:srgbClr val="FF0000"/>
                </a:solidFill>
                <a:latin typeface="Microsoft Sans Serif" pitchFamily="34" charset="0"/>
              </a:rPr>
              <a:t>runat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="server"&gt;</a:t>
            </a:r>
            <a:endParaRPr lang="en-US" dirty="0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&lt;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ProgressTemplate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 dirty="0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Microsoft Sans Serif" pitchFamily="34" charset="0"/>
              </a:rPr>
              <a:t>		...</a:t>
            </a: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    &lt;/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ProgressTemplate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&gt;</a:t>
            </a:r>
            <a:endParaRPr lang="en-US" dirty="0">
              <a:solidFill>
                <a:srgbClr val="000000"/>
              </a:solidFill>
              <a:latin typeface="Microsoft Sans Serif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&lt;/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asp</a:t>
            </a:r>
            <a:r>
              <a:rPr lang="en-US" dirty="0" err="1">
                <a:solidFill>
                  <a:srgbClr val="0000FF"/>
                </a:solidFill>
                <a:latin typeface="Microsoft Sans Serif" pitchFamily="34" charset="0"/>
              </a:rPr>
              <a:t>:</a:t>
            </a:r>
            <a:r>
              <a:rPr lang="en-US" dirty="0" err="1">
                <a:solidFill>
                  <a:srgbClr val="800000"/>
                </a:solidFill>
                <a:latin typeface="Microsoft Sans Serif" pitchFamily="34" charset="0"/>
              </a:rPr>
              <a:t>UpdateProgress</a:t>
            </a:r>
            <a:r>
              <a:rPr lang="en-US" dirty="0">
                <a:solidFill>
                  <a:srgbClr val="0000FF"/>
                </a:solidFill>
                <a:latin typeface="Microsoft Sans Serif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UpdateProgress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927373"/>
            <a:ext cx="8229600" cy="4525963"/>
          </a:xfrm>
        </p:spPr>
        <p:txBody>
          <a:bodyPr/>
          <a:lstStyle/>
          <a:p>
            <a:r>
              <a:rPr lang="pt-BR" dirty="0" smtClean="0"/>
              <a:t>Propriedades:</a:t>
            </a:r>
          </a:p>
          <a:p>
            <a:pPr lvl="1"/>
            <a:r>
              <a:rPr lang="pt-BR" sz="1800" i="1" dirty="0" err="1" smtClean="0"/>
              <a:t>AssociatedUpdatePanelID</a:t>
            </a:r>
            <a:r>
              <a:rPr lang="pt-BR" sz="1800" dirty="0" smtClean="0"/>
              <a:t> – referência para o </a:t>
            </a:r>
            <a:r>
              <a:rPr lang="pt-BR" sz="1800" dirty="0" err="1" smtClean="0"/>
              <a:t>UpdatePanel</a:t>
            </a:r>
            <a:r>
              <a:rPr lang="pt-BR" sz="1800" dirty="0" smtClean="0"/>
              <a:t> cujo </a:t>
            </a:r>
            <a:r>
              <a:rPr lang="pt-BR" sz="1800" dirty="0" err="1" smtClean="0"/>
              <a:t>postback</a:t>
            </a:r>
            <a:r>
              <a:rPr lang="pt-BR" sz="1800" dirty="0" smtClean="0"/>
              <a:t> assíncrono indica que o </a:t>
            </a:r>
            <a:r>
              <a:rPr lang="pt-BR" sz="1800" dirty="0" err="1" smtClean="0"/>
              <a:t>UpdateProgress</a:t>
            </a:r>
            <a:r>
              <a:rPr lang="pt-BR" sz="1800" dirty="0" smtClean="0"/>
              <a:t> deve ser mostrado; se o valor não for informado, será associado, por padrão, a qualquer </a:t>
            </a:r>
            <a:r>
              <a:rPr lang="pt-BR" sz="1800" dirty="0" err="1" smtClean="0"/>
              <a:t>postback</a:t>
            </a:r>
            <a:r>
              <a:rPr lang="pt-BR" sz="1800" dirty="0" smtClean="0"/>
              <a:t> assíncrono da página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i="1" dirty="0" err="1" smtClean="0"/>
              <a:t>DynamicLayout</a:t>
            </a:r>
            <a:r>
              <a:rPr lang="pt-BR" sz="1800" dirty="0" smtClean="0"/>
              <a:t> – indica se o componente possui uma área reservada (</a:t>
            </a:r>
            <a:r>
              <a:rPr lang="pt-BR" sz="1800" i="1" dirty="0" smtClean="0"/>
              <a:t>false)ou</a:t>
            </a:r>
            <a:r>
              <a:rPr lang="pt-BR" sz="1800" dirty="0" smtClean="0"/>
              <a:t> não (</a:t>
            </a:r>
            <a:r>
              <a:rPr lang="pt-BR" sz="1800" i="1" dirty="0" err="1" smtClean="0"/>
              <a:t>true</a:t>
            </a:r>
            <a:r>
              <a:rPr lang="pt-BR" sz="1800" dirty="0" smtClean="0"/>
              <a:t>) no design da página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Laboratório 2.6.1</a:t>
            </a:r>
            <a:endParaRPr lang="pt-BR" dirty="0"/>
          </a:p>
        </p:txBody>
      </p:sp>
      <p:sp>
        <p:nvSpPr>
          <p:cNvPr id="218115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ASP.NET AJAX Control Toolkit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Um rico conjunto de controles e </a:t>
            </a:r>
            <a:r>
              <a:rPr lang="pt-BR" sz="2800" dirty="0" err="1" smtClean="0"/>
              <a:t>extenders</a:t>
            </a:r>
            <a:r>
              <a:rPr lang="pt-BR" sz="2800" dirty="0" smtClean="0"/>
              <a:t> que transformam a tarefa de construir uma interface rica utilizando ASP.NET AJAX uma tarefa simples e rápida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Exemplos de fácil compreensão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SDK que simplifica a criação e reutilização de seus próprios controles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Código fonte e documentação completa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Mais de 30 componentes e </a:t>
            </a:r>
            <a:r>
              <a:rPr lang="pt-BR" sz="2400" dirty="0" err="1" smtClean="0"/>
              <a:t>extenders</a:t>
            </a:r>
            <a:endParaRPr lang="pt-BR" sz="2400" dirty="0" smtClean="0"/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785813" y="5093171"/>
            <a:ext cx="7577137" cy="1000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b="1" dirty="0"/>
              <a:t>Projeto não suportado pela Microsoft</a:t>
            </a:r>
          </a:p>
          <a:p>
            <a:r>
              <a:rPr lang="pt-BR" b="1" dirty="0"/>
              <a:t>Este é um projeto comunitário suportado e disponível no </a:t>
            </a:r>
            <a:r>
              <a:rPr lang="pt-BR" b="1" dirty="0" err="1"/>
              <a:t>CodePlex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09517"/>
              </p:ext>
            </p:extLst>
          </p:nvPr>
        </p:nvGraphicFramePr>
        <p:xfrm>
          <a:off x="673120" y="571500"/>
          <a:ext cx="7715304" cy="560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400232"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Toolkit Controls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smtClean="0"/>
                        <a:t>Accordion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NoBot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AlwaysVisibleControl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NumericUpDown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smtClean="0"/>
                        <a:t>Animation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PagingBulletedList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CascadingDropDown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PasswordStrength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CollapsiblePanel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PopupControl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ConfirmButton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DragPanel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ReorderList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DropDown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ResizableControl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DropShadow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RoundedCorners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DynamicPopulate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Slider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FilteredTextBox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TextBoxWatermark</a:t>
                      </a:r>
                      <a:endParaRPr lang="en-US" dirty="0"/>
                    </a:p>
                  </a:txBody>
                  <a:tcPr/>
                </a:tc>
              </a:tr>
              <a:tr h="320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HoverMenu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ToggleButton</a:t>
                      </a:r>
                      <a:endParaRPr lang="en-US" dirty="0"/>
                    </a:p>
                  </a:txBody>
                  <a:tcPr/>
                </a:tc>
              </a:tr>
              <a:tr h="2257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ModalPopup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UpdatePanelAnimation</a:t>
                      </a:r>
                      <a:endParaRPr lang="en-US" dirty="0"/>
                    </a:p>
                  </a:txBody>
                  <a:tcPr/>
                </a:tc>
              </a:tr>
              <a:tr h="395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MutuallyExlcusiveCheckBox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ValidatorCallout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tângulo 3"/>
          <p:cNvSpPr>
            <a:spLocks noChangeArrowheads="1"/>
          </p:cNvSpPr>
          <p:nvPr/>
        </p:nvSpPr>
        <p:spPr bwMode="auto">
          <a:xfrm>
            <a:off x="928688" y="3357563"/>
            <a:ext cx="7143750" cy="2143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Aprimorando Controles existentes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err="1" smtClean="0"/>
              <a:t>Control</a:t>
            </a:r>
            <a:r>
              <a:rPr lang="pt-BR" dirty="0" smtClean="0"/>
              <a:t> </a:t>
            </a:r>
            <a:r>
              <a:rPr lang="pt-BR" dirty="0" err="1" smtClean="0"/>
              <a:t>Extenders</a:t>
            </a:r>
            <a:endParaRPr lang="pt-BR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000" dirty="0" smtClean="0"/>
              <a:t>Estender controles ASP.NET com funcionalidades de controles ASP.NET AJAX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000" dirty="0" smtClean="0"/>
              <a:t>Encapsular comportamentos tanto no lado do cliente quanto do lado do servidor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000" dirty="0" smtClean="0"/>
              <a:t>Mesmo modelo de programação de controles ASP.NET</a:t>
            </a:r>
          </a:p>
          <a:p>
            <a:pPr marL="1028700" lvl="1" indent="-455613" eaLnBrk="1" fontAlgn="auto" hangingPunct="1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pt-BR" noProof="1" smtClean="0">
              <a:latin typeface="Lucida Console" pitchFamily="49" charset="0"/>
            </a:endParaRPr>
          </a:p>
        </p:txBody>
      </p:sp>
      <p:sp>
        <p:nvSpPr>
          <p:cNvPr id="214021" name="CaixaDeTexto 4"/>
          <p:cNvSpPr txBox="1">
            <a:spLocks noChangeArrowheads="1"/>
          </p:cNvSpPr>
          <p:nvPr/>
        </p:nvSpPr>
        <p:spPr bwMode="auto">
          <a:xfrm>
            <a:off x="428625" y="4133180"/>
            <a:ext cx="8072438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8700" lvl="1" indent="-455613"/>
            <a:r>
              <a:rPr lang="en-GB" sz="1600" b="1" noProof="1">
                <a:latin typeface="Courier New" pitchFamily="49" charset="0"/>
                <a:cs typeface="Courier New" pitchFamily="49" charset="0"/>
              </a:rPr>
              <a:t>&lt;asp:TextBox runat="server" ID="TextBox1" /&gt;</a:t>
            </a:r>
          </a:p>
          <a:p>
            <a:pPr marL="1028700" lvl="1" indent="-455613"/>
            <a:r>
              <a:rPr lang="en-GB" sz="1600" b="1" noProof="1">
                <a:latin typeface="Courier New" pitchFamily="49" charset="0"/>
                <a:cs typeface="Courier New" pitchFamily="49" charset="0"/>
              </a:rPr>
              <a:t>&lt;asp:AutoCompleteExtender runat="server" ID="AC1”</a:t>
            </a:r>
          </a:p>
          <a:p>
            <a:pPr marL="1028700" lvl="1" indent="-455613"/>
            <a:r>
              <a:rPr lang="en-GB" sz="1600" b="1" noProof="1">
                <a:latin typeface="Courier New" pitchFamily="49" charset="0"/>
                <a:cs typeface="Courier New" pitchFamily="49" charset="0"/>
              </a:rPr>
              <a:t>	TargetControlID="TextBox1" </a:t>
            </a:r>
          </a:p>
          <a:p>
            <a:pPr marL="1028700" lvl="1" indent="-455613"/>
            <a:r>
              <a:rPr lang="en-GB" sz="1600" b="1" noProof="1">
                <a:latin typeface="Courier New" pitchFamily="49" charset="0"/>
                <a:cs typeface="Courier New" pitchFamily="49" charset="0"/>
              </a:rPr>
              <a:t>	ServicePath="AutoComplete.asmx“</a:t>
            </a:r>
            <a:endParaRPr lang="pt-BR" sz="1600" b="1" dirty="0">
              <a:latin typeface="Courier New" pitchFamily="49" charset="0"/>
              <a:cs typeface="Courier New" pitchFamily="49" charset="0"/>
            </a:endParaRPr>
          </a:p>
          <a:p>
            <a:pPr marL="1028700" lvl="1" indent="-455613"/>
            <a:r>
              <a:rPr lang="pt-BR" sz="1600" b="1" noProof="1">
                <a:latin typeface="Courier New" pitchFamily="49" charset="0"/>
                <a:cs typeface="Courier New" pitchFamily="49" charset="0"/>
              </a:rPr>
              <a:t>	ServiceMethod="GetWords" Enabled="true" </a:t>
            </a:r>
          </a:p>
          <a:p>
            <a:pPr marL="1028700" lvl="1" indent="-455613"/>
            <a:r>
              <a:rPr lang="pt-BR" sz="1600" b="1" noProof="1">
                <a:latin typeface="Courier New" pitchFamily="49" charset="0"/>
                <a:cs typeface="Courier New" pitchFamily="49" charset="0"/>
              </a:rPr>
              <a:t>	MinimumPrefixLength="1" /&gt;</a:t>
            </a:r>
          </a:p>
          <a:p>
            <a:endParaRPr lang="pt-BR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Demonstração</a:t>
            </a:r>
            <a:endParaRPr lang="pt-BR" dirty="0"/>
          </a:p>
        </p:txBody>
      </p:sp>
      <p:sp>
        <p:nvSpPr>
          <p:cNvPr id="218115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Web </a:t>
            </a:r>
            <a:r>
              <a:rPr lang="pt-BR" dirty="0" err="1" smtClean="0"/>
              <a:t>Services</a:t>
            </a:r>
            <a:endParaRPr lang="pt-BR" dirty="0"/>
          </a:p>
        </p:txBody>
      </p:sp>
      <p:sp>
        <p:nvSpPr>
          <p:cNvPr id="219139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 que é Web </a:t>
            </a:r>
            <a:r>
              <a:rPr lang="pt-BR" dirty="0" err="1"/>
              <a:t>Service</a:t>
            </a:r>
            <a:r>
              <a:rPr lang="pt-BR" dirty="0"/>
              <a:t>?</a:t>
            </a:r>
            <a:endParaRPr 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smtClean="0"/>
              <a:t>É um serviço disponível na Internet, através de um Servidor Web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Possui funções contendo suas regras de negócios, que podem ser acessadas através de aplicativos</a:t>
            </a:r>
            <a:endParaRPr lang="pt-BR" sz="2800" smtClean="0"/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Possibilita a comunicação entre Sistemas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smtClean="0"/>
              <a:t>Tecnologia que torna possível realizar transações, troca de dados entre empresas,  que antes eram difíceis ou impossíveis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Web </a:t>
            </a:r>
            <a:r>
              <a:rPr lang="pt-BR" dirty="0" err="1"/>
              <a:t>Services</a:t>
            </a:r>
            <a:r>
              <a:rPr lang="pt-BR" dirty="0"/>
              <a:t> - Características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São baseados em Padrões da Web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Os dados trafegam em formato XML, através do protocolo SOAP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Independente de plataforma, ou seja, sistemas heterogêneos podem se comunicar facilmente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Pode retornar vários tipos de dados, como por exemplo uma tabela do banco de dados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AJAX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Por que Web </a:t>
            </a:r>
            <a:r>
              <a:rPr lang="pt-BR" dirty="0" err="1"/>
              <a:t>Services</a:t>
            </a:r>
            <a:r>
              <a:rPr lang="pt-BR" dirty="0"/>
              <a:t>?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Necessidade de Integração entre Negócios (B2B)</a:t>
            </a:r>
          </a:p>
          <a:p>
            <a:pPr eaLnBrk="1" hangingPunct="1"/>
            <a:r>
              <a:rPr lang="en-US" smtClean="0"/>
              <a:t>Tendência do Software como Serviço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Pré-Web </a:t>
            </a:r>
            <a:r>
              <a:rPr lang="pt-BR" dirty="0" err="1"/>
              <a:t>Services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/>
              <a:t>Disquete, Email, FTP ou Compartilhamento de Redes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/>
              <a:t>Comunicação </a:t>
            </a:r>
            <a:r>
              <a:rPr lang="pt-BR" dirty="0"/>
              <a:t>Aplicativo X Aplicativo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200" dirty="0"/>
              <a:t>Banco de Dados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200" dirty="0"/>
              <a:t>Arquivos (Ex: Texto, como CSV; ou em Protocolo Específico)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pt-BR" sz="2200" dirty="0"/>
              <a:t>Invocação de Objetos Remotos (Ex: CORBA, DCOM, IIOP, ORB)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Pré-Web </a:t>
            </a:r>
            <a:r>
              <a:rPr lang="pt-BR" dirty="0" err="1"/>
              <a:t>Services</a:t>
            </a:r>
            <a:r>
              <a:rPr lang="pt-BR" dirty="0"/>
              <a:t> - Problemas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Tecnologias dependentes de plataforma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Difícil </a:t>
            </a:r>
            <a:r>
              <a:rPr lang="pt-BR" sz="2800" dirty="0" smtClean="0"/>
              <a:t>integração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Criava-se </a:t>
            </a:r>
            <a:r>
              <a:rPr lang="pt-BR" sz="2800" dirty="0" smtClean="0"/>
              <a:t>um pequeno protocolo de comunicação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Necessidade de Transformação de Dados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Pouco segura, complexas, caras, baixa produtividade e pouco robustas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Uma solução integrada...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Deve</a:t>
            </a:r>
            <a:r>
              <a:rPr lang="en-US" dirty="0"/>
              <a:t> ser </a:t>
            </a:r>
            <a:r>
              <a:rPr lang="en-US" dirty="0" err="1"/>
              <a:t>independente</a:t>
            </a:r>
            <a:r>
              <a:rPr lang="en-US" dirty="0"/>
              <a:t> de software e hardware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Prover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das </a:t>
            </a:r>
            <a:r>
              <a:rPr lang="en-US" dirty="0" err="1"/>
              <a:t>barreiras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 entre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companhias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 smtClean="0"/>
              <a:t>automação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Como </a:t>
            </a:r>
            <a:r>
              <a:rPr lang="en-US" sz="3200" dirty="0" err="1" smtClean="0"/>
              <a:t>conseguir</a:t>
            </a:r>
            <a:r>
              <a:rPr lang="en-US" sz="3200" dirty="0" smtClean="0"/>
              <a:t> </a:t>
            </a:r>
            <a:r>
              <a:rPr lang="en-US" sz="3200" dirty="0" err="1" smtClean="0"/>
              <a:t>tudo</a:t>
            </a:r>
            <a:r>
              <a:rPr lang="en-US" sz="3200" dirty="0" smtClean="0"/>
              <a:t> </a:t>
            </a:r>
            <a:r>
              <a:rPr lang="en-US" sz="3200" dirty="0" err="1" smtClean="0"/>
              <a:t>isso</a:t>
            </a:r>
            <a:r>
              <a:rPr lang="en-US" sz="3200" dirty="0" smtClean="0"/>
              <a:t>?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Web Services!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Integração entre plataformas</a:t>
            </a:r>
            <a:endParaRPr lang="en-US" dirty="0"/>
          </a:p>
        </p:txBody>
      </p:sp>
      <p:grpSp>
        <p:nvGrpSpPr>
          <p:cNvPr id="226307" name="Group 92"/>
          <p:cNvGrpSpPr>
            <a:grpSpLocks/>
          </p:cNvGrpSpPr>
          <p:nvPr/>
        </p:nvGrpSpPr>
        <p:grpSpPr bwMode="auto">
          <a:xfrm>
            <a:off x="428625" y="928688"/>
            <a:ext cx="8382000" cy="5437187"/>
            <a:chOff x="240" y="663"/>
            <a:chExt cx="5280" cy="3425"/>
          </a:xfrm>
        </p:grpSpPr>
        <p:grpSp>
          <p:nvGrpSpPr>
            <p:cNvPr id="226308" name="Group 4"/>
            <p:cNvGrpSpPr>
              <a:grpSpLocks/>
            </p:cNvGrpSpPr>
            <p:nvPr/>
          </p:nvGrpSpPr>
          <p:grpSpPr bwMode="auto">
            <a:xfrm>
              <a:off x="1198" y="1855"/>
              <a:ext cx="3360" cy="1867"/>
              <a:chOff x="1198" y="1855"/>
              <a:chExt cx="3360" cy="1867"/>
            </a:xfrm>
          </p:grpSpPr>
          <p:pic>
            <p:nvPicPr>
              <p:cNvPr id="226391" name="Picture 5" descr="funnel shaped blue fad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98" y="1855"/>
                <a:ext cx="3360" cy="1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34" name="Rectangle 6"/>
              <p:cNvSpPr>
                <a:spLocks noChangeArrowheads="1"/>
              </p:cNvSpPr>
              <p:nvPr/>
            </p:nvSpPr>
            <p:spPr bwMode="auto">
              <a:xfrm>
                <a:off x="2087" y="2213"/>
                <a:ext cx="158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Web Services</a:t>
                </a:r>
                <a:br>
                  <a:rPr lang="en-US" sz="20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</a:br>
                <a:r>
                  <a:rPr lang="en-US" sz="20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Integration</a:t>
                </a:r>
              </a:p>
            </p:txBody>
          </p:sp>
          <p:pic>
            <p:nvPicPr>
              <p:cNvPr id="226393" name="Picture 7" descr="XML Web Service Ic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" y="2264"/>
                <a:ext cx="353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394" name="Picture 8" descr="XML Web Service Ic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44" y="2264"/>
                <a:ext cx="353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395" name="Picture 9" descr="XML Web Service front Triang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56" y="2767"/>
                <a:ext cx="466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6309" name="Group 10"/>
            <p:cNvGrpSpPr>
              <a:grpSpLocks/>
            </p:cNvGrpSpPr>
            <p:nvPr/>
          </p:nvGrpSpPr>
          <p:grpSpPr bwMode="auto">
            <a:xfrm>
              <a:off x="1782" y="663"/>
              <a:ext cx="2201" cy="1770"/>
              <a:chOff x="1782" y="663"/>
              <a:chExt cx="2201" cy="1770"/>
            </a:xfrm>
          </p:grpSpPr>
          <p:pic>
            <p:nvPicPr>
              <p:cNvPr id="226342" name="Picture 11" descr="3d gray oval dis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82" y="1281"/>
                <a:ext cx="2201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6343" name="Group 12"/>
              <p:cNvGrpSpPr>
                <a:grpSpLocks/>
              </p:cNvGrpSpPr>
              <p:nvPr/>
            </p:nvGrpSpPr>
            <p:grpSpPr bwMode="auto">
              <a:xfrm>
                <a:off x="2111" y="663"/>
                <a:ext cx="1439" cy="961"/>
                <a:chOff x="35" y="1815"/>
                <a:chExt cx="5392" cy="3602"/>
              </a:xfrm>
            </p:grpSpPr>
            <p:pic>
              <p:nvPicPr>
                <p:cNvPr id="226345" name="Picture 13" descr="slide3_tools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488" y="1954"/>
                  <a:ext cx="3939" cy="3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46" name="Picture 14" descr="slide3_server_platform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480" y="4132"/>
                  <a:ext cx="3795" cy="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47" name="Picture 15" descr="slide1b_ops_infra_shorter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t="30000"/>
                <a:stretch>
                  <a:fillRect/>
                </a:stretch>
              </p:blipFill>
              <p:spPr bwMode="auto">
                <a:xfrm>
                  <a:off x="1835" y="3005"/>
                  <a:ext cx="1189" cy="1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48" name="Picture 16" descr="slide1b_app_infra_puzzle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926" y="3011"/>
                  <a:ext cx="1430" cy="13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49" name="Picture 17" descr="slide1b_info_infra_puzzle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692" y="3012"/>
                  <a:ext cx="1371" cy="1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50" name="Picture 18" descr="yellow-piece-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b="68993"/>
                <a:stretch>
                  <a:fillRect/>
                </a:stretch>
              </p:blipFill>
              <p:spPr bwMode="auto">
                <a:xfrm>
                  <a:off x="1832" y="2903"/>
                  <a:ext cx="3231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51" name="Picture 19" descr="slide1b_client_os_lo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842" y="2354"/>
                  <a:ext cx="3235" cy="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52" name="Picture 20" descr="slide1b_biz_apps_co_lo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842" y="2381"/>
                  <a:ext cx="3164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53" name="Picture 21" descr="Visual Studio 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3960" y="1967"/>
                  <a:ext cx="1295" cy="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26354" name="Group 22"/>
                <p:cNvGrpSpPr>
                  <a:grpSpLocks/>
                </p:cNvGrpSpPr>
                <p:nvPr/>
              </p:nvGrpSpPr>
              <p:grpSpPr bwMode="auto">
                <a:xfrm>
                  <a:off x="1903" y="2535"/>
                  <a:ext cx="2802" cy="291"/>
                  <a:chOff x="1955" y="1304"/>
                  <a:chExt cx="2802" cy="291"/>
                </a:xfrm>
              </p:grpSpPr>
              <p:pic>
                <p:nvPicPr>
                  <p:cNvPr id="226389" name="Picture 23" descr="microsoft-office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1955" y="1306"/>
                    <a:ext cx="752" cy="2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390" name="Picture 24" descr="MBS_reversed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4044" y="1304"/>
                    <a:ext cx="71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6355" name="Group 25"/>
                <p:cNvGrpSpPr>
                  <a:grpSpLocks/>
                </p:cNvGrpSpPr>
                <p:nvPr/>
              </p:nvGrpSpPr>
              <p:grpSpPr bwMode="auto">
                <a:xfrm>
                  <a:off x="1497" y="4376"/>
                  <a:ext cx="3119" cy="543"/>
                  <a:chOff x="1504" y="3171"/>
                  <a:chExt cx="3119" cy="543"/>
                </a:xfrm>
              </p:grpSpPr>
              <p:pic>
                <p:nvPicPr>
                  <p:cNvPr id="226386" name="Picture 26" descr="Windows Server 2003 logo horizontal white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917" y="3504"/>
                    <a:ext cx="1706" cy="2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387" name="Picture 27" descr="Server-Platform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1504" y="3499"/>
                    <a:ext cx="1050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388" name="Picture 28" descr="MS-Core-Services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2008" y="3171"/>
                    <a:ext cx="2424" cy="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26356" name="Picture 29" descr="Partner-Applications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2978" y="2535"/>
                  <a:ext cx="610" cy="2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26357" name="Group 30"/>
                <p:cNvGrpSpPr>
                  <a:grpSpLocks/>
                </p:cNvGrpSpPr>
                <p:nvPr/>
              </p:nvGrpSpPr>
              <p:grpSpPr bwMode="auto">
                <a:xfrm>
                  <a:off x="286" y="1815"/>
                  <a:ext cx="4888" cy="3602"/>
                  <a:chOff x="293" y="610"/>
                  <a:chExt cx="4888" cy="3602"/>
                </a:xfrm>
              </p:grpSpPr>
              <p:grpSp>
                <p:nvGrpSpPr>
                  <p:cNvPr id="22638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93" y="610"/>
                    <a:ext cx="4888" cy="3602"/>
                    <a:chOff x="293" y="610"/>
                    <a:chExt cx="4888" cy="3602"/>
                  </a:xfrm>
                </p:grpSpPr>
                <p:pic>
                  <p:nvPicPr>
                    <p:cNvPr id="226382" name="Picture 32" descr="vertical-gray-arro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3" y="610"/>
                      <a:ext cx="426" cy="33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226383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" y="3664"/>
                      <a:ext cx="4760" cy="548"/>
                      <a:chOff x="321" y="3486"/>
                      <a:chExt cx="4760" cy="548"/>
                    </a:xfrm>
                  </p:grpSpPr>
                  <p:pic>
                    <p:nvPicPr>
                      <p:cNvPr id="226384" name="Picture 34" descr="slide3_windows_server_sys_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" y="3486"/>
                        <a:ext cx="4760" cy="4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226385" name="Picture 35" descr="Architecture-benefi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" y="3830"/>
                        <a:ext cx="1422" cy="2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  <p:pic>
                <p:nvPicPr>
                  <p:cNvPr id="226381" name="Picture 36" descr="Architecture-benefits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454" y="4008"/>
                    <a:ext cx="1422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26358" name="Picture 37" descr="Windows Server 2003 logo horizontal white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 r="46249"/>
                <a:stretch>
                  <a:fillRect/>
                </a:stretch>
              </p:blipFill>
              <p:spPr bwMode="auto">
                <a:xfrm>
                  <a:off x="3038" y="2831"/>
                  <a:ext cx="455" cy="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59" name="Picture 38" descr="yellow-piece-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t="31267"/>
                <a:stretch>
                  <a:fillRect/>
                </a:stretch>
              </p:blipFill>
              <p:spPr bwMode="auto">
                <a:xfrm>
                  <a:off x="1832" y="3006"/>
                  <a:ext cx="323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0" name="Picture 39" descr="P&amp;P-gold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907" y="2990"/>
                  <a:ext cx="82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1" name="Picture 40" descr="wss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35" y="2466"/>
                  <a:ext cx="179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2" name="Picture 41" descr="Ops-Infra-small-left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2016" y="3128"/>
                  <a:ext cx="555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3" name="Picture 42" descr="Apps-Infra-small-left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203" y="3128"/>
                  <a:ext cx="56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4" name="Picture 43" descr="IW-Infrastructure-small-lef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4076" y="3128"/>
                  <a:ext cx="560" cy="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5" name="Picture 44" descr="Content_Manager_Server_logo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145" y="3513"/>
                  <a:ext cx="424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6" name="Picture 45" descr="BizTalk_Server_logo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145" y="3772"/>
                  <a:ext cx="418" cy="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7" name="Picture 46" descr="SQL_Server_logo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145" y="3381"/>
                  <a:ext cx="335" cy="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8" name="Picture 47" descr="Host_Integration_Server_logo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145" y="4023"/>
                  <a:ext cx="494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69" name="Picture 48" descr="Commerce_Server_logo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145" y="3898"/>
                  <a:ext cx="552" cy="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0" name="Picture 49" descr="Exchange_Server_logo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977" y="3487"/>
                  <a:ext cx="528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1" name="Picture 50" descr="ms-office-project-server"/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992" y="3638"/>
                  <a:ext cx="447" cy="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2" name="Picture 51" descr="ms-office-sps-server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992" y="3789"/>
                  <a:ext cx="5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3" name="Picture 52" descr="ms-office-rtc-server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3992" y="3991"/>
                  <a:ext cx="773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4" name="Picture 53" descr="Systems_Mgmt_Server_logo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1939" y="3593"/>
                  <a:ext cx="693" cy="1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5" name="Picture 54" descr="Operations_Mgr_logo"/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1931" y="3768"/>
                  <a:ext cx="653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6" name="Picture 55" descr="Application_Center_logo"/>
                <p:cNvPicPr>
                  <a:picLocks noChangeAspect="1" noChangeArrowheads="1"/>
                </p:cNvPicPr>
                <p:nvPr/>
              </p:nvPicPr>
              <p:blipFill>
                <a:blip r:embed="rId43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1931" y="3893"/>
                  <a:ext cx="590" cy="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7" name="Picture 56" descr="Internet_Security_Acceler"/>
                <p:cNvPicPr>
                  <a:picLocks noChangeAspect="1" noChangeArrowheads="1"/>
                </p:cNvPicPr>
                <p:nvPr/>
              </p:nvPicPr>
              <p:blipFill>
                <a:blip r:embed="rId44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1931" y="3357"/>
                  <a:ext cx="523" cy="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8" name="Picture 57" descr="ms-office-win-storage-serve"/>
                <p:cNvPicPr>
                  <a:picLocks noChangeAspect="1" noChangeArrowheads="1"/>
                </p:cNvPicPr>
                <p:nvPr/>
              </p:nvPicPr>
              <p:blipFill>
                <a:blip r:embed="rId45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1939" y="4013"/>
                  <a:ext cx="457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79" name="Picture 58" descr="slide3_architecture-line-re"/>
                <p:cNvPicPr>
                  <a:picLocks noChangeAspect="1" noChangeArrowheads="1"/>
                </p:cNvPicPr>
                <p:nvPr/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1407" y="2693"/>
                  <a:ext cx="3990" cy="2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8187" name="Rectangle 59"/>
              <p:cNvSpPr>
                <a:spLocks noChangeArrowheads="1"/>
              </p:cNvSpPr>
              <p:nvPr/>
            </p:nvSpPr>
            <p:spPr bwMode="auto">
              <a:xfrm>
                <a:off x="2004" y="1566"/>
                <a:ext cx="180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Plataforma Integrada Microsoft</a:t>
                </a:r>
              </a:p>
            </p:txBody>
          </p:sp>
        </p:grpSp>
        <p:grpSp>
          <p:nvGrpSpPr>
            <p:cNvPr id="226310" name="Group 60"/>
            <p:cNvGrpSpPr>
              <a:grpSpLocks/>
            </p:cNvGrpSpPr>
            <p:nvPr/>
          </p:nvGrpSpPr>
          <p:grpSpPr bwMode="auto">
            <a:xfrm>
              <a:off x="3918" y="2004"/>
              <a:ext cx="1602" cy="1136"/>
              <a:chOff x="3918" y="2004"/>
              <a:chExt cx="1602" cy="1136"/>
            </a:xfrm>
          </p:grpSpPr>
          <p:pic>
            <p:nvPicPr>
              <p:cNvPr id="226335" name="Picture 61" descr="3d gray oval dis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4301"/>
              <a:stretch>
                <a:fillRect/>
              </a:stretch>
            </p:blipFill>
            <p:spPr bwMode="auto">
              <a:xfrm>
                <a:off x="3918" y="2264"/>
                <a:ext cx="1602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90" name="Rectangle 62"/>
              <p:cNvSpPr>
                <a:spLocks noChangeArrowheads="1"/>
              </p:cNvSpPr>
              <p:nvPr/>
            </p:nvSpPr>
            <p:spPr bwMode="auto">
              <a:xfrm>
                <a:off x="4127" y="2819"/>
                <a:ext cx="12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AS400</a:t>
                </a:r>
              </a:p>
            </p:txBody>
          </p:sp>
          <p:grpSp>
            <p:nvGrpSpPr>
              <p:cNvPr id="226337" name="Group 63"/>
              <p:cNvGrpSpPr>
                <a:grpSpLocks/>
              </p:cNvGrpSpPr>
              <p:nvPr/>
            </p:nvGrpSpPr>
            <p:grpSpPr bwMode="auto">
              <a:xfrm>
                <a:off x="4221" y="2004"/>
                <a:ext cx="1062" cy="676"/>
                <a:chOff x="4221" y="2004"/>
                <a:chExt cx="1062" cy="676"/>
              </a:xfrm>
            </p:grpSpPr>
            <p:pic>
              <p:nvPicPr>
                <p:cNvPr id="226338" name="Picture 64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37" y="2116"/>
                  <a:ext cx="326" cy="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39" name="Picture 65" descr="application server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399" y="2004"/>
                  <a:ext cx="442" cy="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40" name="Picture 66" descr="data server 2 tier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221" y="2206"/>
                  <a:ext cx="320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41" name="Picture 67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046" y="2297"/>
                  <a:ext cx="23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6311" name="Group 68"/>
            <p:cNvGrpSpPr>
              <a:grpSpLocks/>
            </p:cNvGrpSpPr>
            <p:nvPr/>
          </p:nvGrpSpPr>
          <p:grpSpPr bwMode="auto">
            <a:xfrm>
              <a:off x="3253" y="2972"/>
              <a:ext cx="1674" cy="1116"/>
              <a:chOff x="3253" y="2972"/>
              <a:chExt cx="1674" cy="1116"/>
            </a:xfrm>
          </p:grpSpPr>
          <p:pic>
            <p:nvPicPr>
              <p:cNvPr id="226328" name="Picture 69" descr="3d gray oval dis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53" y="3212"/>
                <a:ext cx="1674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98" name="Rectangle 70"/>
              <p:cNvSpPr>
                <a:spLocks noChangeArrowheads="1"/>
              </p:cNvSpPr>
              <p:nvPr/>
            </p:nvSpPr>
            <p:spPr bwMode="auto">
              <a:xfrm>
                <a:off x="3432" y="3773"/>
                <a:ext cx="12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OS390</a:t>
                </a:r>
              </a:p>
            </p:txBody>
          </p:sp>
          <p:grpSp>
            <p:nvGrpSpPr>
              <p:cNvPr id="226330" name="Group 71"/>
              <p:cNvGrpSpPr>
                <a:grpSpLocks/>
              </p:cNvGrpSpPr>
              <p:nvPr/>
            </p:nvGrpSpPr>
            <p:grpSpPr bwMode="auto">
              <a:xfrm>
                <a:off x="3550" y="2972"/>
                <a:ext cx="1062" cy="676"/>
                <a:chOff x="4221" y="2004"/>
                <a:chExt cx="1062" cy="676"/>
              </a:xfrm>
            </p:grpSpPr>
            <p:pic>
              <p:nvPicPr>
                <p:cNvPr id="226331" name="Picture 72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37" y="2116"/>
                  <a:ext cx="326" cy="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32" name="Picture 73" descr="application server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399" y="2004"/>
                  <a:ext cx="442" cy="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33" name="Picture 74" descr="data server 2 tier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221" y="2206"/>
                  <a:ext cx="320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34" name="Picture 75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046" y="2297"/>
                  <a:ext cx="23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6312" name="Group 76"/>
            <p:cNvGrpSpPr>
              <a:grpSpLocks/>
            </p:cNvGrpSpPr>
            <p:nvPr/>
          </p:nvGrpSpPr>
          <p:grpSpPr bwMode="auto">
            <a:xfrm>
              <a:off x="813" y="2966"/>
              <a:ext cx="1674" cy="1122"/>
              <a:chOff x="813" y="2966"/>
              <a:chExt cx="1674" cy="1122"/>
            </a:xfrm>
          </p:grpSpPr>
          <p:pic>
            <p:nvPicPr>
              <p:cNvPr id="226321" name="Picture 77" descr="3d gray oval dis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13" y="3212"/>
                <a:ext cx="1674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06" name="Rectangle 78"/>
              <p:cNvSpPr>
                <a:spLocks noChangeArrowheads="1"/>
              </p:cNvSpPr>
              <p:nvPr/>
            </p:nvSpPr>
            <p:spPr bwMode="auto">
              <a:xfrm>
                <a:off x="987" y="3766"/>
                <a:ext cx="12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Linux</a:t>
                </a:r>
              </a:p>
            </p:txBody>
          </p:sp>
          <p:grpSp>
            <p:nvGrpSpPr>
              <p:cNvPr id="226323" name="Group 79"/>
              <p:cNvGrpSpPr>
                <a:grpSpLocks/>
              </p:cNvGrpSpPr>
              <p:nvPr/>
            </p:nvGrpSpPr>
            <p:grpSpPr bwMode="auto">
              <a:xfrm>
                <a:off x="1097" y="2966"/>
                <a:ext cx="1062" cy="676"/>
                <a:chOff x="4221" y="2004"/>
                <a:chExt cx="1062" cy="676"/>
              </a:xfrm>
            </p:grpSpPr>
            <p:pic>
              <p:nvPicPr>
                <p:cNvPr id="226324" name="Picture 80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37" y="2116"/>
                  <a:ext cx="326" cy="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25" name="Picture 81" descr="application server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399" y="2004"/>
                  <a:ext cx="442" cy="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26" name="Picture 82" descr="data server 2 tier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221" y="2206"/>
                  <a:ext cx="320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27" name="Picture 83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046" y="2297"/>
                  <a:ext cx="23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6313" name="Group 84"/>
            <p:cNvGrpSpPr>
              <a:grpSpLocks/>
            </p:cNvGrpSpPr>
            <p:nvPr/>
          </p:nvGrpSpPr>
          <p:grpSpPr bwMode="auto">
            <a:xfrm>
              <a:off x="240" y="1998"/>
              <a:ext cx="1596" cy="1142"/>
              <a:chOff x="240" y="1998"/>
              <a:chExt cx="1596" cy="1142"/>
            </a:xfrm>
          </p:grpSpPr>
          <p:pic>
            <p:nvPicPr>
              <p:cNvPr id="226314" name="Picture 85" descr="3d gray oval dis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660"/>
              <a:stretch>
                <a:fillRect/>
              </a:stretch>
            </p:blipFill>
            <p:spPr bwMode="auto">
              <a:xfrm>
                <a:off x="240" y="2264"/>
                <a:ext cx="1596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214" name="Rectangle 86"/>
              <p:cNvSpPr>
                <a:spLocks noChangeArrowheads="1"/>
              </p:cNvSpPr>
              <p:nvPr/>
            </p:nvSpPr>
            <p:spPr bwMode="auto">
              <a:xfrm>
                <a:off x="339" y="2819"/>
                <a:ext cx="12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Medium" pitchFamily="34" charset="0"/>
                  </a:rPr>
                  <a:t>Unix</a:t>
                </a:r>
              </a:p>
            </p:txBody>
          </p:sp>
          <p:grpSp>
            <p:nvGrpSpPr>
              <p:cNvPr id="226316" name="Group 87"/>
              <p:cNvGrpSpPr>
                <a:grpSpLocks/>
              </p:cNvGrpSpPr>
              <p:nvPr/>
            </p:nvGrpSpPr>
            <p:grpSpPr bwMode="auto">
              <a:xfrm>
                <a:off x="444" y="1998"/>
                <a:ext cx="1062" cy="676"/>
                <a:chOff x="4221" y="2004"/>
                <a:chExt cx="1062" cy="676"/>
              </a:xfrm>
            </p:grpSpPr>
            <p:pic>
              <p:nvPicPr>
                <p:cNvPr id="226317" name="Picture 88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837" y="2116"/>
                  <a:ext cx="326" cy="4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18" name="Picture 89" descr="application server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399" y="2004"/>
                  <a:ext cx="442" cy="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19" name="Picture 90" descr="data server 2 tier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4221" y="2206"/>
                  <a:ext cx="320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320" name="Picture 91" descr="barrel yellow data storage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5046" y="2297"/>
                  <a:ext cx="23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Infraestrutura</a:t>
            </a:r>
            <a:endParaRPr lang="pt-BR" dirty="0"/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Web Services provêm meios de objetos interagirem utilizando a Internet como meio de transmissão (“middleware”)</a:t>
            </a:r>
          </a:p>
          <a:p>
            <a:r>
              <a:rPr lang="pt-BR" dirty="0" smtClean="0"/>
              <a:t>Baseado em diversos protocolos padrões:</a:t>
            </a:r>
          </a:p>
          <a:p>
            <a:pPr lvl="1"/>
            <a:r>
              <a:rPr lang="pt-BR" sz="2000" dirty="0" err="1" smtClean="0"/>
              <a:t>Simple</a:t>
            </a:r>
            <a:r>
              <a:rPr lang="pt-BR" sz="2000" dirty="0" smtClean="0"/>
              <a:t> </a:t>
            </a:r>
            <a:r>
              <a:rPr lang="pt-BR" sz="2000" dirty="0" err="1" smtClean="0"/>
              <a:t>Object</a:t>
            </a:r>
            <a:r>
              <a:rPr lang="pt-BR" sz="2000" dirty="0" smtClean="0"/>
              <a:t> Access </a:t>
            </a:r>
            <a:r>
              <a:rPr lang="pt-BR" sz="2000" dirty="0" err="1" smtClean="0"/>
              <a:t>Protocol</a:t>
            </a:r>
            <a:r>
              <a:rPr lang="pt-BR" sz="2000" dirty="0" smtClean="0"/>
              <a:t> (SOAP) </a:t>
            </a:r>
          </a:p>
          <a:p>
            <a:pPr lvl="1"/>
            <a:r>
              <a:rPr lang="pt-BR" sz="2000" dirty="0" smtClean="0"/>
              <a:t>Universal </a:t>
            </a:r>
            <a:r>
              <a:rPr lang="pt-BR" sz="2000" dirty="0" err="1" smtClean="0"/>
              <a:t>Description</a:t>
            </a:r>
            <a:r>
              <a:rPr lang="pt-BR" sz="2000" dirty="0" smtClean="0"/>
              <a:t>, Discovery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Integration</a:t>
            </a:r>
            <a:r>
              <a:rPr lang="pt-BR" sz="2000" dirty="0" smtClean="0"/>
              <a:t> (UDDI)</a:t>
            </a:r>
          </a:p>
          <a:p>
            <a:pPr lvl="1"/>
            <a:r>
              <a:rPr lang="pt-BR" sz="2000" dirty="0" smtClean="0"/>
              <a:t>Web Services </a:t>
            </a:r>
            <a:r>
              <a:rPr lang="pt-BR" sz="2000" dirty="0" err="1" smtClean="0"/>
              <a:t>Description</a:t>
            </a:r>
            <a:r>
              <a:rPr lang="pt-BR" sz="2000" dirty="0" smtClean="0"/>
              <a:t> </a:t>
            </a:r>
            <a:r>
              <a:rPr lang="pt-BR" sz="2000" dirty="0" err="1" smtClean="0"/>
              <a:t>Language</a:t>
            </a:r>
            <a:r>
              <a:rPr lang="pt-BR" sz="2000" dirty="0" smtClean="0"/>
              <a:t> (WSDL)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é o SOAP?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Object Access Protocol</a:t>
            </a:r>
          </a:p>
          <a:p>
            <a:pPr eaLnBrk="1" hangingPunct="1"/>
            <a:r>
              <a:rPr lang="en-US" smtClean="0"/>
              <a:t>Define </a:t>
            </a:r>
            <a:r>
              <a:rPr lang="en-US" i="1" smtClean="0"/>
              <a:t>como</a:t>
            </a:r>
            <a:r>
              <a:rPr lang="en-US" smtClean="0"/>
              <a:t> as mensagens podem ser trocadas entre dois sistemas</a:t>
            </a:r>
          </a:p>
          <a:p>
            <a:pPr eaLnBrk="1" hangingPunct="1"/>
            <a:r>
              <a:rPr lang="en-US" smtClean="0"/>
              <a:t>Define uma estrutura XML de troca de mensagens que pode chamar e retornar resultados a partir de uma aplicação.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Vantagens</a:t>
            </a:r>
            <a:r>
              <a:rPr lang="en-US" dirty="0"/>
              <a:t> do SOAP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Independente de plataforma</a:t>
            </a:r>
          </a:p>
          <a:p>
            <a:pPr eaLnBrk="1" hangingPunct="1"/>
            <a:r>
              <a:rPr lang="en-US" smtClean="0"/>
              <a:t>Fácil de ‘traduzir’. (decodificar)</a:t>
            </a:r>
          </a:p>
          <a:p>
            <a:pPr eaLnBrk="1" hangingPunct="1"/>
            <a:r>
              <a:rPr lang="en-US" smtClean="0"/>
              <a:t>Pode ser veiculado pela porta 80, sem a necessidade de abrir portas no firewall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450975" y="3321050"/>
            <a:ext cx="2041525" cy="1763713"/>
            <a:chOff x="3016" y="572"/>
            <a:chExt cx="998" cy="862"/>
          </a:xfrm>
        </p:grpSpPr>
        <p:sp>
          <p:nvSpPr>
            <p:cNvPr id="229443" name="Oval 3"/>
            <p:cNvSpPr>
              <a:spLocks noChangeArrowheads="1"/>
            </p:cNvSpPr>
            <p:nvPr/>
          </p:nvSpPr>
          <p:spPr bwMode="auto">
            <a:xfrm>
              <a:off x="3062" y="572"/>
              <a:ext cx="862" cy="862"/>
            </a:xfrm>
            <a:prstGeom prst="ellipse">
              <a:avLst/>
            </a:prstGeom>
            <a:solidFill>
              <a:srgbClr val="CCFFCC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pic>
          <p:nvPicPr>
            <p:cNvPr id="229444" name="Picture 4" descr="Compaq Presario 5000 w mon, speaker2_09-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640"/>
              <a:ext cx="99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531440"/>
            <a:ext cx="8229600" cy="1600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Web </a:t>
            </a:r>
            <a:r>
              <a:rPr lang="pt-BR" dirty="0" err="1"/>
              <a:t>Services</a:t>
            </a:r>
            <a:endParaRPr lang="pt-BR" dirty="0"/>
          </a:p>
        </p:txBody>
      </p:sp>
      <p:sp>
        <p:nvSpPr>
          <p:cNvPr id="45" name="Espaço Reservado para Conteúdo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9380" name="Text Box 6"/>
          <p:cNvSpPr txBox="1">
            <a:spLocks noChangeArrowheads="1"/>
          </p:cNvSpPr>
          <p:nvPr/>
        </p:nvSpPr>
        <p:spPr bwMode="auto">
          <a:xfrm>
            <a:off x="34925" y="2852738"/>
            <a:ext cx="214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Cliente do Web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Windows </a:t>
            </a:r>
            <a:r>
              <a:rPr lang="pt-BR" sz="1400" b="1">
                <a:latin typeface="Trebuchet MS" pitchFamily="34" charset="0"/>
              </a:rPr>
              <a:t>Application</a:t>
            </a:r>
          </a:p>
        </p:txBody>
      </p:sp>
      <p:grpSp>
        <p:nvGrpSpPr>
          <p:cNvPr id="229381" name="Group 7"/>
          <p:cNvGrpSpPr>
            <a:grpSpLocks/>
          </p:cNvGrpSpPr>
          <p:nvPr/>
        </p:nvGrpSpPr>
        <p:grpSpPr bwMode="auto">
          <a:xfrm>
            <a:off x="3290888" y="5519738"/>
            <a:ext cx="719137" cy="720725"/>
            <a:chOff x="930" y="2341"/>
            <a:chExt cx="453" cy="454"/>
          </a:xfrm>
        </p:grpSpPr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29382" name="Group 10"/>
          <p:cNvGrpSpPr>
            <a:grpSpLocks/>
          </p:cNvGrpSpPr>
          <p:nvPr/>
        </p:nvGrpSpPr>
        <p:grpSpPr bwMode="auto">
          <a:xfrm>
            <a:off x="5235575" y="5519738"/>
            <a:ext cx="719138" cy="720725"/>
            <a:chOff x="930" y="2341"/>
            <a:chExt cx="453" cy="454"/>
          </a:xfrm>
        </p:grpSpPr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29383" name="Group 13"/>
          <p:cNvGrpSpPr>
            <a:grpSpLocks/>
          </p:cNvGrpSpPr>
          <p:nvPr/>
        </p:nvGrpSpPr>
        <p:grpSpPr bwMode="auto">
          <a:xfrm>
            <a:off x="3363913" y="2351088"/>
            <a:ext cx="719137" cy="720725"/>
            <a:chOff x="930" y="2341"/>
            <a:chExt cx="453" cy="454"/>
          </a:xfrm>
        </p:grpSpPr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29384" name="Group 16"/>
          <p:cNvGrpSpPr>
            <a:grpSpLocks/>
          </p:cNvGrpSpPr>
          <p:nvPr/>
        </p:nvGrpSpPr>
        <p:grpSpPr bwMode="auto">
          <a:xfrm>
            <a:off x="5380038" y="2351088"/>
            <a:ext cx="719137" cy="720725"/>
            <a:chOff x="930" y="2341"/>
            <a:chExt cx="453" cy="454"/>
          </a:xfrm>
        </p:grpSpPr>
        <p:sp>
          <p:nvSpPr>
            <p:cNvPr id="58385" name="Rectangle 17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29385" name="Group 19"/>
          <p:cNvGrpSpPr>
            <a:grpSpLocks/>
          </p:cNvGrpSpPr>
          <p:nvPr/>
        </p:nvGrpSpPr>
        <p:grpSpPr bwMode="auto">
          <a:xfrm>
            <a:off x="6740525" y="3254375"/>
            <a:ext cx="1647825" cy="1463675"/>
            <a:chOff x="4690" y="1868"/>
            <a:chExt cx="1038" cy="922"/>
          </a:xfrm>
        </p:grpSpPr>
        <p:sp>
          <p:nvSpPr>
            <p:cNvPr id="58388" name="Rectangle 20"/>
            <p:cNvSpPr>
              <a:spLocks noChangeAspect="1" noChangeArrowheads="1"/>
            </p:cNvSpPr>
            <p:nvPr/>
          </p:nvSpPr>
          <p:spPr bwMode="auto">
            <a:xfrm>
              <a:off x="4690" y="1868"/>
              <a:ext cx="1002" cy="9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pic>
          <p:nvPicPr>
            <p:cNvPr id="229417" name="Picture 21" descr="Compaq Proliant 32-waySMALLER_10-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" y="1883"/>
              <a:ext cx="428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5084" y="2144"/>
              <a:ext cx="644" cy="2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1429" tIns="0" rIns="91429" bIns="45714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XML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Web Service</a:t>
              </a:r>
            </a:p>
          </p:txBody>
        </p:sp>
      </p:grpSp>
      <p:cxnSp>
        <p:nvCxnSpPr>
          <p:cNvPr id="229386" name="AutoShape 24"/>
          <p:cNvCxnSpPr>
            <a:cxnSpLocks noChangeShapeType="1"/>
            <a:stCxn id="229443" idx="0"/>
          </p:cNvCxnSpPr>
          <p:nvPr/>
        </p:nvCxnSpPr>
        <p:spPr bwMode="auto">
          <a:xfrm rot="-5400000">
            <a:off x="2590801" y="2547937"/>
            <a:ext cx="609600" cy="936625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387" name="AutoShape 25"/>
          <p:cNvCxnSpPr>
            <a:cxnSpLocks noChangeShapeType="1"/>
          </p:cNvCxnSpPr>
          <p:nvPr/>
        </p:nvCxnSpPr>
        <p:spPr bwMode="auto">
          <a:xfrm>
            <a:off x="4083050" y="2711450"/>
            <a:ext cx="1296988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388" name="AutoShape 26"/>
          <p:cNvCxnSpPr>
            <a:cxnSpLocks noChangeShapeType="1"/>
            <a:endCxn id="58388" idx="0"/>
          </p:cNvCxnSpPr>
          <p:nvPr/>
        </p:nvCxnSpPr>
        <p:spPr bwMode="auto">
          <a:xfrm>
            <a:off x="6099175" y="2711450"/>
            <a:ext cx="1436688" cy="542925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389" name="AutoShape 27"/>
          <p:cNvCxnSpPr>
            <a:cxnSpLocks noChangeShapeType="1"/>
            <a:stCxn id="58388" idx="2"/>
          </p:cNvCxnSpPr>
          <p:nvPr/>
        </p:nvCxnSpPr>
        <p:spPr bwMode="auto">
          <a:xfrm rot="5400000">
            <a:off x="6164263" y="4508500"/>
            <a:ext cx="1162050" cy="158115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390" name="AutoShape 28"/>
          <p:cNvCxnSpPr>
            <a:cxnSpLocks noChangeShapeType="1"/>
          </p:cNvCxnSpPr>
          <p:nvPr/>
        </p:nvCxnSpPr>
        <p:spPr bwMode="auto">
          <a:xfrm rot="10800000">
            <a:off x="4010025" y="5880100"/>
            <a:ext cx="1225550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391" name="AutoShape 29"/>
          <p:cNvCxnSpPr>
            <a:cxnSpLocks noChangeShapeType="1"/>
          </p:cNvCxnSpPr>
          <p:nvPr/>
        </p:nvCxnSpPr>
        <p:spPr bwMode="auto">
          <a:xfrm rot="10800000">
            <a:off x="2471738" y="4991100"/>
            <a:ext cx="819150" cy="88900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4251325" y="5972175"/>
            <a:ext cx="919163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SOAP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Response</a:t>
            </a:r>
            <a:endParaRPr lang="pt-BR" sz="12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4060825" y="2298700"/>
            <a:ext cx="1316038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SOAP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Request</a:t>
            </a:r>
            <a:endParaRPr lang="pt-BR" sz="12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</p:txBody>
      </p:sp>
      <p:sp>
        <p:nvSpPr>
          <p:cNvPr id="229394" name="Line 32"/>
          <p:cNvSpPr>
            <a:spLocks noChangeShapeType="1"/>
          </p:cNvSpPr>
          <p:nvPr/>
        </p:nvSpPr>
        <p:spPr bwMode="auto">
          <a:xfrm>
            <a:off x="4251325" y="1052513"/>
            <a:ext cx="0" cy="540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1429" tIns="0" rIns="91429" bIns="45714" anchor="ctr"/>
          <a:lstStyle/>
          <a:p>
            <a:endParaRPr lang="en-GB"/>
          </a:p>
        </p:txBody>
      </p:sp>
      <p:sp>
        <p:nvSpPr>
          <p:cNvPr id="229395" name="Line 33"/>
          <p:cNvSpPr>
            <a:spLocks noChangeShapeType="1"/>
          </p:cNvSpPr>
          <p:nvPr/>
        </p:nvSpPr>
        <p:spPr bwMode="auto">
          <a:xfrm flipH="1">
            <a:off x="5162550" y="1052513"/>
            <a:ext cx="1588" cy="540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1429" tIns="0" rIns="91429" bIns="45714" anchor="ctr"/>
          <a:lstStyle/>
          <a:p>
            <a:endParaRPr lang="en-GB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4305300" y="3835400"/>
            <a:ext cx="806450" cy="350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Rede</a:t>
            </a:r>
          </a:p>
        </p:txBody>
      </p:sp>
      <p:grpSp>
        <p:nvGrpSpPr>
          <p:cNvPr id="229397" name="Group 35"/>
          <p:cNvGrpSpPr>
            <a:grpSpLocks/>
          </p:cNvGrpSpPr>
          <p:nvPr/>
        </p:nvGrpSpPr>
        <p:grpSpPr bwMode="auto">
          <a:xfrm>
            <a:off x="3367088" y="1289050"/>
            <a:ext cx="719137" cy="720725"/>
            <a:chOff x="930" y="2341"/>
            <a:chExt cx="453" cy="454"/>
          </a:xfrm>
        </p:grpSpPr>
        <p:sp>
          <p:nvSpPr>
            <p:cNvPr id="58404" name="Rectangle 36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29398" name="Group 38"/>
          <p:cNvGrpSpPr>
            <a:grpSpLocks/>
          </p:cNvGrpSpPr>
          <p:nvPr/>
        </p:nvGrpSpPr>
        <p:grpSpPr bwMode="auto">
          <a:xfrm>
            <a:off x="5383213" y="1289050"/>
            <a:ext cx="719137" cy="720725"/>
            <a:chOff x="930" y="2341"/>
            <a:chExt cx="453" cy="454"/>
          </a:xfrm>
        </p:grpSpPr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cxnSp>
        <p:nvCxnSpPr>
          <p:cNvPr id="229399" name="AutoShape 41"/>
          <p:cNvCxnSpPr>
            <a:cxnSpLocks noChangeShapeType="1"/>
            <a:stCxn id="229443" idx="0"/>
          </p:cNvCxnSpPr>
          <p:nvPr/>
        </p:nvCxnSpPr>
        <p:spPr bwMode="auto">
          <a:xfrm rot="-5400000">
            <a:off x="2061369" y="2015332"/>
            <a:ext cx="1671637" cy="93980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400" name="AutoShape 42"/>
          <p:cNvCxnSpPr>
            <a:cxnSpLocks noChangeShapeType="1"/>
          </p:cNvCxnSpPr>
          <p:nvPr/>
        </p:nvCxnSpPr>
        <p:spPr bwMode="auto">
          <a:xfrm>
            <a:off x="4086225" y="1649413"/>
            <a:ext cx="1296988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29401" name="AutoShape 43"/>
          <p:cNvCxnSpPr>
            <a:cxnSpLocks noChangeShapeType="1"/>
            <a:endCxn id="58388" idx="0"/>
          </p:cNvCxnSpPr>
          <p:nvPr/>
        </p:nvCxnSpPr>
        <p:spPr bwMode="auto">
          <a:xfrm>
            <a:off x="6102350" y="1649413"/>
            <a:ext cx="1433513" cy="1604962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4064000" y="1055688"/>
            <a:ext cx="1316038" cy="600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HTTP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Request</a:t>
            </a:r>
            <a:endParaRPr lang="pt-BR" sz="12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GET- POST</a:t>
            </a:r>
          </a:p>
        </p:txBody>
      </p:sp>
      <p:sp>
        <p:nvSpPr>
          <p:cNvPr id="229403" name="Text Box 23"/>
          <p:cNvSpPr txBox="1">
            <a:spLocks noChangeArrowheads="1"/>
          </p:cNvSpPr>
          <p:nvPr/>
        </p:nvSpPr>
        <p:spPr bwMode="auto">
          <a:xfrm>
            <a:off x="6858000" y="2857500"/>
            <a:ext cx="1619250" cy="238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0" rIns="91429" bIns="45714">
            <a:spAutoFit/>
          </a:bodyPr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Servidor Web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424"/>
            <a:ext cx="8229600" cy="1600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Web </a:t>
            </a:r>
            <a:r>
              <a:rPr lang="pt-BR" dirty="0" err="1"/>
              <a:t>App</a:t>
            </a:r>
            <a:r>
              <a:rPr lang="pt-BR" dirty="0"/>
              <a:t> + Web </a:t>
            </a:r>
            <a:r>
              <a:rPr lang="pt-BR" dirty="0" err="1"/>
              <a:t>Services</a:t>
            </a:r>
            <a:endParaRPr lang="pt-BR" dirty="0"/>
          </a:p>
        </p:txBody>
      </p:sp>
      <p:sp>
        <p:nvSpPr>
          <p:cNvPr id="73" name="Espaço Reservado para Conteúdo 72"/>
          <p:cNvSpPr>
            <a:spLocks noGrp="1"/>
          </p:cNvSpPr>
          <p:nvPr>
            <p:ph idx="1"/>
          </p:nvPr>
        </p:nvSpPr>
        <p:spPr>
          <a:xfrm>
            <a:off x="457200" y="1667594"/>
            <a:ext cx="8229600" cy="4525963"/>
          </a:xfrm>
        </p:spPr>
        <p:txBody>
          <a:bodyPr/>
          <a:lstStyle/>
          <a:p>
            <a:endParaRPr lang="pt-BR"/>
          </a:p>
        </p:txBody>
      </p:sp>
      <p:grpSp>
        <p:nvGrpSpPr>
          <p:cNvPr id="230403" name="Group 3"/>
          <p:cNvGrpSpPr>
            <a:grpSpLocks noChangeAspect="1"/>
          </p:cNvGrpSpPr>
          <p:nvPr/>
        </p:nvGrpSpPr>
        <p:grpSpPr bwMode="auto">
          <a:xfrm>
            <a:off x="3938588" y="3517032"/>
            <a:ext cx="857250" cy="1463675"/>
            <a:chOff x="113" y="597"/>
            <a:chExt cx="771" cy="1316"/>
          </a:xfrm>
        </p:grpSpPr>
        <p:sp>
          <p:nvSpPr>
            <p:cNvPr id="230510" name="Rectangle 4"/>
            <p:cNvSpPr>
              <a:spLocks noChangeAspect="1" noChangeArrowheads="1"/>
            </p:cNvSpPr>
            <p:nvPr/>
          </p:nvSpPr>
          <p:spPr bwMode="auto">
            <a:xfrm>
              <a:off x="113" y="597"/>
              <a:ext cx="771" cy="131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pic>
          <p:nvPicPr>
            <p:cNvPr id="230511" name="Picture 5" descr="Compaq Proliant 32-waySMALLER_10-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618"/>
              <a:ext cx="612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0404" name="Text Box 6"/>
          <p:cNvSpPr txBox="1">
            <a:spLocks noChangeArrowheads="1"/>
          </p:cNvSpPr>
          <p:nvPr/>
        </p:nvSpPr>
        <p:spPr bwMode="auto">
          <a:xfrm>
            <a:off x="4770438" y="3502744"/>
            <a:ext cx="123666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Cliente 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Web Service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t-BR" sz="1400" b="1">
              <a:latin typeface="Optim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Web App</a:t>
            </a:r>
          </a:p>
        </p:txBody>
      </p:sp>
      <p:grpSp>
        <p:nvGrpSpPr>
          <p:cNvPr id="230405" name="Group 7"/>
          <p:cNvGrpSpPr>
            <a:grpSpLocks/>
          </p:cNvGrpSpPr>
          <p:nvPr/>
        </p:nvGrpSpPr>
        <p:grpSpPr bwMode="auto">
          <a:xfrm>
            <a:off x="1130300" y="5656982"/>
            <a:ext cx="719138" cy="720725"/>
            <a:chOff x="930" y="2341"/>
            <a:chExt cx="453" cy="454"/>
          </a:xfrm>
        </p:grpSpPr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06" name="Group 10"/>
          <p:cNvGrpSpPr>
            <a:grpSpLocks/>
          </p:cNvGrpSpPr>
          <p:nvPr/>
        </p:nvGrpSpPr>
        <p:grpSpPr bwMode="auto">
          <a:xfrm>
            <a:off x="3074988" y="5656982"/>
            <a:ext cx="719137" cy="720725"/>
            <a:chOff x="930" y="2341"/>
            <a:chExt cx="453" cy="454"/>
          </a:xfrm>
        </p:grpSpPr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07" name="Group 13"/>
          <p:cNvGrpSpPr>
            <a:grpSpLocks/>
          </p:cNvGrpSpPr>
          <p:nvPr/>
        </p:nvGrpSpPr>
        <p:grpSpPr bwMode="auto">
          <a:xfrm>
            <a:off x="4946650" y="5656982"/>
            <a:ext cx="719138" cy="720725"/>
            <a:chOff x="930" y="2341"/>
            <a:chExt cx="453" cy="454"/>
          </a:xfrm>
        </p:grpSpPr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08" name="Group 16"/>
          <p:cNvGrpSpPr>
            <a:grpSpLocks/>
          </p:cNvGrpSpPr>
          <p:nvPr/>
        </p:nvGrpSpPr>
        <p:grpSpPr bwMode="auto">
          <a:xfrm>
            <a:off x="6891338" y="5656982"/>
            <a:ext cx="719137" cy="720725"/>
            <a:chOff x="930" y="2341"/>
            <a:chExt cx="453" cy="454"/>
          </a:xfrm>
        </p:grpSpPr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09" name="Group 19"/>
          <p:cNvGrpSpPr>
            <a:grpSpLocks/>
          </p:cNvGrpSpPr>
          <p:nvPr/>
        </p:nvGrpSpPr>
        <p:grpSpPr bwMode="auto">
          <a:xfrm>
            <a:off x="5019675" y="2488332"/>
            <a:ext cx="719138" cy="720725"/>
            <a:chOff x="930" y="2341"/>
            <a:chExt cx="453" cy="454"/>
          </a:xfrm>
        </p:grpSpPr>
        <p:sp>
          <p:nvSpPr>
            <p:cNvPr id="60436" name="Rectangle 20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37" name="Rectangle 21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10" name="Group 22"/>
          <p:cNvGrpSpPr>
            <a:grpSpLocks/>
          </p:cNvGrpSpPr>
          <p:nvPr/>
        </p:nvGrpSpPr>
        <p:grpSpPr bwMode="auto">
          <a:xfrm>
            <a:off x="7035800" y="2488332"/>
            <a:ext cx="719138" cy="720725"/>
            <a:chOff x="930" y="2341"/>
            <a:chExt cx="453" cy="454"/>
          </a:xfrm>
        </p:grpSpPr>
        <p:sp>
          <p:nvSpPr>
            <p:cNvPr id="60439" name="Rectangle 23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SOAP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40" name="Rectangle 24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XML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11" name="Group 25"/>
          <p:cNvGrpSpPr>
            <a:grpSpLocks/>
          </p:cNvGrpSpPr>
          <p:nvPr/>
        </p:nvGrpSpPr>
        <p:grpSpPr bwMode="auto">
          <a:xfrm>
            <a:off x="6929438" y="3639269"/>
            <a:ext cx="1647825" cy="1463675"/>
            <a:chOff x="4690" y="1868"/>
            <a:chExt cx="1038" cy="922"/>
          </a:xfrm>
        </p:grpSpPr>
        <p:sp>
          <p:nvSpPr>
            <p:cNvPr id="60442" name="Rectangle 26"/>
            <p:cNvSpPr>
              <a:spLocks noChangeAspect="1" noChangeArrowheads="1"/>
            </p:cNvSpPr>
            <p:nvPr/>
          </p:nvSpPr>
          <p:spPr bwMode="auto">
            <a:xfrm>
              <a:off x="4690" y="1868"/>
              <a:ext cx="1002" cy="9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pic>
          <p:nvPicPr>
            <p:cNvPr id="230472" name="Picture 27" descr="Compaq Proliant 32-waySMALLER_10-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" y="1883"/>
              <a:ext cx="428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4" name="Text Box 28"/>
            <p:cNvSpPr txBox="1">
              <a:spLocks noChangeArrowheads="1"/>
            </p:cNvSpPr>
            <p:nvPr/>
          </p:nvSpPr>
          <p:spPr bwMode="auto">
            <a:xfrm>
              <a:off x="5084" y="2144"/>
              <a:ext cx="644" cy="2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1429" tIns="0" rIns="91429" bIns="45714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XML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Web Service</a:t>
              </a:r>
            </a:p>
          </p:txBody>
        </p:sp>
      </p:grpSp>
      <p:sp>
        <p:nvSpPr>
          <p:cNvPr id="230412" name="Text Box 30"/>
          <p:cNvSpPr txBox="1">
            <a:spLocks noChangeArrowheads="1"/>
          </p:cNvSpPr>
          <p:nvPr/>
        </p:nvSpPr>
        <p:spPr bwMode="auto">
          <a:xfrm>
            <a:off x="-22225" y="3156669"/>
            <a:ext cx="9001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Browser</a:t>
            </a:r>
          </a:p>
        </p:txBody>
      </p:sp>
      <p:grpSp>
        <p:nvGrpSpPr>
          <p:cNvPr id="230413" name="Group 31"/>
          <p:cNvGrpSpPr>
            <a:grpSpLocks noChangeAspect="1"/>
          </p:cNvGrpSpPr>
          <p:nvPr/>
        </p:nvGrpSpPr>
        <p:grpSpPr bwMode="auto">
          <a:xfrm>
            <a:off x="357188" y="3424957"/>
            <a:ext cx="1457325" cy="1489075"/>
            <a:chOff x="68" y="1797"/>
            <a:chExt cx="1021" cy="1043"/>
          </a:xfrm>
        </p:grpSpPr>
        <p:sp>
          <p:nvSpPr>
            <p:cNvPr id="230469" name="Rectangle 32"/>
            <p:cNvSpPr>
              <a:spLocks noChangeAspect="1" noChangeArrowheads="1"/>
            </p:cNvSpPr>
            <p:nvPr/>
          </p:nvSpPr>
          <p:spPr bwMode="auto">
            <a:xfrm>
              <a:off x="68" y="1797"/>
              <a:ext cx="1021" cy="104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pic>
          <p:nvPicPr>
            <p:cNvPr id="230470" name="Picture 33" descr="Compaq Presario 1400-Wireless SMALL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" y="1797"/>
              <a:ext cx="938" cy="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30414" name="AutoShape 34"/>
          <p:cNvCxnSpPr>
            <a:cxnSpLocks noChangeShapeType="1"/>
            <a:stCxn id="230510" idx="2"/>
          </p:cNvCxnSpPr>
          <p:nvPr/>
        </p:nvCxnSpPr>
        <p:spPr bwMode="auto">
          <a:xfrm rot="5400000">
            <a:off x="3562350" y="5212482"/>
            <a:ext cx="1036637" cy="573088"/>
          </a:xfrm>
          <a:prstGeom prst="curvedConnector2">
            <a:avLst/>
          </a:prstGeom>
          <a:noFill/>
          <a:ln w="38100">
            <a:solidFill>
              <a:srgbClr val="00CCFF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15" name="AutoShape 35"/>
          <p:cNvCxnSpPr>
            <a:cxnSpLocks noChangeShapeType="1"/>
          </p:cNvCxnSpPr>
          <p:nvPr/>
        </p:nvCxnSpPr>
        <p:spPr bwMode="auto">
          <a:xfrm rot="10800000">
            <a:off x="1849438" y="6017344"/>
            <a:ext cx="1225550" cy="0"/>
          </a:xfrm>
          <a:prstGeom prst="straightConnector1">
            <a:avLst/>
          </a:prstGeom>
          <a:noFill/>
          <a:ln w="38100">
            <a:solidFill>
              <a:srgbClr val="00CCFF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16" name="AutoShape 36"/>
          <p:cNvCxnSpPr>
            <a:cxnSpLocks noChangeShapeType="1"/>
          </p:cNvCxnSpPr>
          <p:nvPr/>
        </p:nvCxnSpPr>
        <p:spPr bwMode="auto">
          <a:xfrm rot="10800000">
            <a:off x="571500" y="4925144"/>
            <a:ext cx="558800" cy="1092200"/>
          </a:xfrm>
          <a:prstGeom prst="curvedConnector2">
            <a:avLst/>
          </a:prstGeom>
          <a:noFill/>
          <a:ln w="38100">
            <a:solidFill>
              <a:srgbClr val="00CCFF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17" name="AutoShape 37"/>
          <p:cNvCxnSpPr>
            <a:cxnSpLocks noChangeShapeType="1"/>
            <a:stCxn id="230510" idx="0"/>
          </p:cNvCxnSpPr>
          <p:nvPr/>
        </p:nvCxnSpPr>
        <p:spPr bwMode="auto">
          <a:xfrm rot="-5400000">
            <a:off x="4359275" y="2856632"/>
            <a:ext cx="668338" cy="652462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18" name="AutoShape 38"/>
          <p:cNvCxnSpPr>
            <a:cxnSpLocks noChangeShapeType="1"/>
          </p:cNvCxnSpPr>
          <p:nvPr/>
        </p:nvCxnSpPr>
        <p:spPr bwMode="auto">
          <a:xfrm>
            <a:off x="5738813" y="2848694"/>
            <a:ext cx="1296987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19" name="AutoShape 39"/>
          <p:cNvCxnSpPr>
            <a:cxnSpLocks noChangeShapeType="1"/>
          </p:cNvCxnSpPr>
          <p:nvPr/>
        </p:nvCxnSpPr>
        <p:spPr bwMode="auto">
          <a:xfrm>
            <a:off x="7754938" y="2848694"/>
            <a:ext cx="317500" cy="790575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20" name="AutoShape 40"/>
          <p:cNvCxnSpPr>
            <a:cxnSpLocks noChangeShapeType="1"/>
            <a:stCxn id="60442" idx="2"/>
          </p:cNvCxnSpPr>
          <p:nvPr/>
        </p:nvCxnSpPr>
        <p:spPr bwMode="auto">
          <a:xfrm rot="5400000">
            <a:off x="7210425" y="5502994"/>
            <a:ext cx="914400" cy="114300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21" name="AutoShape 41"/>
          <p:cNvCxnSpPr>
            <a:cxnSpLocks noChangeShapeType="1"/>
          </p:cNvCxnSpPr>
          <p:nvPr/>
        </p:nvCxnSpPr>
        <p:spPr bwMode="auto">
          <a:xfrm rot="10800000">
            <a:off x="5665788" y="6017344"/>
            <a:ext cx="1225550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22" name="AutoShape 42"/>
          <p:cNvCxnSpPr>
            <a:cxnSpLocks noChangeShapeType="1"/>
          </p:cNvCxnSpPr>
          <p:nvPr/>
        </p:nvCxnSpPr>
        <p:spPr bwMode="auto">
          <a:xfrm rot="10800000">
            <a:off x="4379913" y="4952132"/>
            <a:ext cx="566737" cy="1065212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2032000" y="6109419"/>
            <a:ext cx="919163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HTTP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Response</a:t>
            </a: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2103438" y="2005732"/>
            <a:ext cx="790575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HTTP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Request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5907088" y="6109419"/>
            <a:ext cx="919162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SOAP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Response</a:t>
            </a:r>
            <a:endParaRPr lang="pt-BR" sz="12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5716588" y="2435944"/>
            <a:ext cx="1316037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SOAP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Request</a:t>
            </a:r>
            <a:endParaRPr lang="pt-BR" sz="12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</p:txBody>
      </p:sp>
      <p:sp>
        <p:nvSpPr>
          <p:cNvPr id="230427" name="Line 47"/>
          <p:cNvSpPr>
            <a:spLocks noChangeShapeType="1"/>
          </p:cNvSpPr>
          <p:nvPr/>
        </p:nvSpPr>
        <p:spPr bwMode="auto">
          <a:xfrm>
            <a:off x="2065338" y="1983507"/>
            <a:ext cx="0" cy="45370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1429" tIns="0" rIns="91429" bIns="45714" anchor="ctr"/>
          <a:lstStyle/>
          <a:p>
            <a:endParaRPr lang="en-GB"/>
          </a:p>
        </p:txBody>
      </p:sp>
      <p:sp>
        <p:nvSpPr>
          <p:cNvPr id="230428" name="Line 48"/>
          <p:cNvSpPr>
            <a:spLocks noChangeShapeType="1"/>
          </p:cNvSpPr>
          <p:nvPr/>
        </p:nvSpPr>
        <p:spPr bwMode="auto">
          <a:xfrm>
            <a:off x="2928938" y="1983507"/>
            <a:ext cx="0" cy="45370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1429" tIns="0" rIns="91429" bIns="45714" anchor="ctr"/>
          <a:lstStyle/>
          <a:p>
            <a:endParaRPr lang="en-GB"/>
          </a:p>
        </p:txBody>
      </p:sp>
      <p:sp>
        <p:nvSpPr>
          <p:cNvPr id="230429" name="Line 49"/>
          <p:cNvSpPr>
            <a:spLocks noChangeShapeType="1"/>
          </p:cNvSpPr>
          <p:nvPr/>
        </p:nvSpPr>
        <p:spPr bwMode="auto">
          <a:xfrm>
            <a:off x="5907088" y="1122363"/>
            <a:ext cx="0" cy="540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1429" tIns="0" rIns="91429" bIns="45714" anchor="ctr"/>
          <a:lstStyle/>
          <a:p>
            <a:endParaRPr lang="en-GB"/>
          </a:p>
        </p:txBody>
      </p:sp>
      <p:sp>
        <p:nvSpPr>
          <p:cNvPr id="230430" name="Line 50"/>
          <p:cNvSpPr>
            <a:spLocks noChangeShapeType="1"/>
          </p:cNvSpPr>
          <p:nvPr/>
        </p:nvSpPr>
        <p:spPr bwMode="auto">
          <a:xfrm flipH="1">
            <a:off x="6818313" y="1122363"/>
            <a:ext cx="1587" cy="54022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1429" tIns="0" rIns="91429" bIns="45714" anchor="ctr"/>
          <a:lstStyle/>
          <a:p>
            <a:endParaRPr lang="en-GB"/>
          </a:p>
        </p:txBody>
      </p:sp>
      <p:sp>
        <p:nvSpPr>
          <p:cNvPr id="60467" name="Text Box 51"/>
          <p:cNvSpPr txBox="1">
            <a:spLocks noChangeArrowheads="1"/>
          </p:cNvSpPr>
          <p:nvPr/>
        </p:nvSpPr>
        <p:spPr bwMode="auto">
          <a:xfrm>
            <a:off x="2184400" y="4020269"/>
            <a:ext cx="679450" cy="290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Rede</a:t>
            </a:r>
          </a:p>
        </p:txBody>
      </p:sp>
      <p:sp>
        <p:nvSpPr>
          <p:cNvPr id="60468" name="Text Box 52"/>
          <p:cNvSpPr txBox="1">
            <a:spLocks noChangeArrowheads="1"/>
          </p:cNvSpPr>
          <p:nvPr/>
        </p:nvSpPr>
        <p:spPr bwMode="auto">
          <a:xfrm>
            <a:off x="6024563" y="4021857"/>
            <a:ext cx="679450" cy="290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Rede</a:t>
            </a:r>
          </a:p>
        </p:txBody>
      </p:sp>
      <p:grpSp>
        <p:nvGrpSpPr>
          <p:cNvPr id="230433" name="Group 53"/>
          <p:cNvGrpSpPr>
            <a:grpSpLocks/>
          </p:cNvGrpSpPr>
          <p:nvPr/>
        </p:nvGrpSpPr>
        <p:grpSpPr bwMode="auto">
          <a:xfrm>
            <a:off x="5022850" y="1426294"/>
            <a:ext cx="719138" cy="720725"/>
            <a:chOff x="930" y="2341"/>
            <a:chExt cx="453" cy="454"/>
          </a:xfrm>
        </p:grpSpPr>
        <p:sp>
          <p:nvSpPr>
            <p:cNvPr id="60470" name="Rectangle 54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71" name="Rectangle 55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34" name="Group 56"/>
          <p:cNvGrpSpPr>
            <a:grpSpLocks/>
          </p:cNvGrpSpPr>
          <p:nvPr/>
        </p:nvGrpSpPr>
        <p:grpSpPr bwMode="auto">
          <a:xfrm>
            <a:off x="7038975" y="1426294"/>
            <a:ext cx="719138" cy="720725"/>
            <a:chOff x="930" y="2341"/>
            <a:chExt cx="453" cy="454"/>
          </a:xfrm>
        </p:grpSpPr>
        <p:sp>
          <p:nvSpPr>
            <p:cNvPr id="60473" name="Rectangle 57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74" name="Rectangle 58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cxnSp>
        <p:nvCxnSpPr>
          <p:cNvPr id="230435" name="AutoShape 59"/>
          <p:cNvCxnSpPr>
            <a:cxnSpLocks noChangeShapeType="1"/>
            <a:stCxn id="230510" idx="0"/>
          </p:cNvCxnSpPr>
          <p:nvPr/>
        </p:nvCxnSpPr>
        <p:spPr bwMode="auto">
          <a:xfrm rot="-5400000">
            <a:off x="3829844" y="2324026"/>
            <a:ext cx="1730375" cy="655637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36" name="AutoShape 60"/>
          <p:cNvCxnSpPr>
            <a:cxnSpLocks noChangeShapeType="1"/>
          </p:cNvCxnSpPr>
          <p:nvPr/>
        </p:nvCxnSpPr>
        <p:spPr bwMode="auto">
          <a:xfrm>
            <a:off x="5741988" y="1786657"/>
            <a:ext cx="1296987" cy="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37" name="AutoShape 61"/>
          <p:cNvCxnSpPr>
            <a:cxnSpLocks noChangeShapeType="1"/>
          </p:cNvCxnSpPr>
          <p:nvPr/>
        </p:nvCxnSpPr>
        <p:spPr bwMode="auto">
          <a:xfrm>
            <a:off x="7758113" y="1786657"/>
            <a:ext cx="314325" cy="1852612"/>
          </a:xfrm>
          <a:prstGeom prst="curvedConnector2">
            <a:avLst/>
          </a:prstGeom>
          <a:noFill/>
          <a:ln w="38100">
            <a:solidFill>
              <a:srgbClr val="FF6600"/>
            </a:solidFill>
            <a:round/>
            <a:headEnd type="none" w="lg" len="lg"/>
            <a:tailEnd type="stealth" w="lg" len="lg"/>
          </a:ln>
        </p:spPr>
      </p:cxnSp>
      <p:sp>
        <p:nvSpPr>
          <p:cNvPr id="60478" name="Text Box 62"/>
          <p:cNvSpPr txBox="1">
            <a:spLocks noChangeArrowheads="1"/>
          </p:cNvSpPr>
          <p:nvPr/>
        </p:nvSpPr>
        <p:spPr bwMode="auto">
          <a:xfrm>
            <a:off x="5719763" y="1125538"/>
            <a:ext cx="1316037" cy="600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9" tIns="0" rIns="91429" bIns="45714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HTTP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Request</a:t>
            </a:r>
            <a:endParaRPr lang="pt-BR" sz="12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GET- POST</a:t>
            </a:r>
          </a:p>
        </p:txBody>
      </p:sp>
      <p:grpSp>
        <p:nvGrpSpPr>
          <p:cNvPr id="230439" name="Group 63"/>
          <p:cNvGrpSpPr>
            <a:grpSpLocks/>
          </p:cNvGrpSpPr>
          <p:nvPr/>
        </p:nvGrpSpPr>
        <p:grpSpPr bwMode="auto">
          <a:xfrm>
            <a:off x="1193800" y="2061294"/>
            <a:ext cx="719138" cy="720725"/>
            <a:chOff x="930" y="2341"/>
            <a:chExt cx="453" cy="454"/>
          </a:xfrm>
        </p:grpSpPr>
        <p:sp>
          <p:nvSpPr>
            <p:cNvPr id="60480" name="Rectangle 64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81" name="Rectangle 65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grpSp>
        <p:nvGrpSpPr>
          <p:cNvPr id="230440" name="Group 66"/>
          <p:cNvGrpSpPr>
            <a:grpSpLocks/>
          </p:cNvGrpSpPr>
          <p:nvPr/>
        </p:nvGrpSpPr>
        <p:grpSpPr bwMode="auto">
          <a:xfrm>
            <a:off x="3138488" y="2061294"/>
            <a:ext cx="719137" cy="720725"/>
            <a:chOff x="930" y="2341"/>
            <a:chExt cx="453" cy="454"/>
          </a:xfrm>
        </p:grpSpPr>
        <p:sp>
          <p:nvSpPr>
            <p:cNvPr id="60483" name="Rectangle 67"/>
            <p:cNvSpPr>
              <a:spLocks noChangeArrowheads="1"/>
            </p:cNvSpPr>
            <p:nvPr/>
          </p:nvSpPr>
          <p:spPr bwMode="auto">
            <a:xfrm>
              <a:off x="930" y="2341"/>
              <a:ext cx="453" cy="454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>
                    <a:alpha val="89999"/>
                  </a:srgbClr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HTTP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Message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  <p:sp>
          <p:nvSpPr>
            <p:cNvPr id="60484" name="Rectangle 68"/>
            <p:cNvSpPr>
              <a:spLocks noChangeArrowheads="1"/>
            </p:cNvSpPr>
            <p:nvPr/>
          </p:nvSpPr>
          <p:spPr bwMode="auto">
            <a:xfrm>
              <a:off x="971" y="2619"/>
              <a:ext cx="332" cy="136"/>
            </a:xfrm>
            <a:prstGeom prst="rect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>
                    <a:alpha val="89999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 algn="ctr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lIns="91429" tIns="0" rIns="91429" bIns="0">
              <a:flatTx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tima" pitchFamily="34" charset="0"/>
                </a:rPr>
                <a:t>HTML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endParaRPr>
            </a:p>
          </p:txBody>
        </p:sp>
      </p:grpSp>
      <p:cxnSp>
        <p:nvCxnSpPr>
          <p:cNvPr id="230441" name="AutoShape 69"/>
          <p:cNvCxnSpPr>
            <a:cxnSpLocks noChangeShapeType="1"/>
            <a:endCxn id="230510" idx="0"/>
          </p:cNvCxnSpPr>
          <p:nvPr/>
        </p:nvCxnSpPr>
        <p:spPr bwMode="auto">
          <a:xfrm>
            <a:off x="3857625" y="2421657"/>
            <a:ext cx="509588" cy="1095375"/>
          </a:xfrm>
          <a:prstGeom prst="curvedConnector2">
            <a:avLst/>
          </a:prstGeom>
          <a:noFill/>
          <a:ln w="38100">
            <a:solidFill>
              <a:srgbClr val="00CCFF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42" name="AutoShape 70"/>
          <p:cNvCxnSpPr>
            <a:cxnSpLocks noChangeShapeType="1"/>
          </p:cNvCxnSpPr>
          <p:nvPr/>
        </p:nvCxnSpPr>
        <p:spPr bwMode="auto">
          <a:xfrm>
            <a:off x="1912938" y="2421657"/>
            <a:ext cx="1225550" cy="0"/>
          </a:xfrm>
          <a:prstGeom prst="straightConnector1">
            <a:avLst/>
          </a:prstGeom>
          <a:noFill/>
          <a:ln w="38100">
            <a:solidFill>
              <a:srgbClr val="00CCFF"/>
            </a:solidFill>
            <a:round/>
            <a:headEnd type="none" w="lg" len="lg"/>
            <a:tailEnd type="stealth" w="lg" len="lg"/>
          </a:ln>
        </p:spPr>
      </p:cxnSp>
      <p:cxnSp>
        <p:nvCxnSpPr>
          <p:cNvPr id="230443" name="AutoShape 71"/>
          <p:cNvCxnSpPr>
            <a:cxnSpLocks noChangeShapeType="1"/>
          </p:cNvCxnSpPr>
          <p:nvPr/>
        </p:nvCxnSpPr>
        <p:spPr bwMode="auto">
          <a:xfrm rot="5400000" flipH="1" flipV="1">
            <a:off x="381000" y="2612157"/>
            <a:ext cx="1003300" cy="622300"/>
          </a:xfrm>
          <a:prstGeom prst="curvedConnector2">
            <a:avLst/>
          </a:prstGeom>
          <a:noFill/>
          <a:ln w="38100">
            <a:solidFill>
              <a:srgbClr val="00CCFF"/>
            </a:solidFill>
            <a:round/>
            <a:headEnd type="none" w="lg" len="lg"/>
            <a:tailEnd type="stealth" w="lg" len="lg"/>
          </a:ln>
        </p:spPr>
      </p:cxnSp>
      <p:sp>
        <p:nvSpPr>
          <p:cNvPr id="230444" name="Text Box 29"/>
          <p:cNvSpPr txBox="1">
            <a:spLocks noChangeArrowheads="1"/>
          </p:cNvSpPr>
          <p:nvPr/>
        </p:nvSpPr>
        <p:spPr bwMode="auto">
          <a:xfrm>
            <a:off x="7643813" y="3067769"/>
            <a:ext cx="901700" cy="473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429" tIns="0" rIns="91429" bIns="45714">
            <a:spAutoFit/>
          </a:bodyPr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Servidor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pt-BR" sz="1400" b="1">
                <a:latin typeface="Optima"/>
              </a:rPr>
              <a:t>Web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Roadmap da </a:t>
            </a:r>
            <a:r>
              <a:rPr lang="en-US" sz="4000" dirty="0" err="1"/>
              <a:t>Apresentação</a:t>
            </a:r>
            <a:r>
              <a:rPr lang="en-US" sz="4000" dirty="0"/>
              <a:t> Visual</a:t>
            </a:r>
          </a:p>
        </p:txBody>
      </p:sp>
      <p:pic>
        <p:nvPicPr>
          <p:cNvPr id="199683" name="Picture 2" descr="NewArrowB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28750"/>
            <a:ext cx="80629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4" name="Text Box 5"/>
          <p:cNvSpPr txBox="1">
            <a:spLocks noChangeArrowheads="1"/>
          </p:cNvSpPr>
          <p:nvPr/>
        </p:nvSpPr>
        <p:spPr bwMode="auto">
          <a:xfrm>
            <a:off x="304800" y="3937000"/>
            <a:ext cx="815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HTML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2209800" y="5624513"/>
            <a:ext cx="502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9686" name="Text Box 7"/>
          <p:cNvSpPr txBox="1">
            <a:spLocks noChangeArrowheads="1"/>
          </p:cNvSpPr>
          <p:nvPr/>
        </p:nvSpPr>
        <p:spPr bwMode="auto">
          <a:xfrm>
            <a:off x="1676400" y="57769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Fácil utilização, personalização, diferenciação, riqueza</a:t>
            </a:r>
          </a:p>
        </p:txBody>
      </p:sp>
      <p:sp>
        <p:nvSpPr>
          <p:cNvPr id="199687" name="Text Box 8"/>
          <p:cNvSpPr txBox="1">
            <a:spLocks noChangeArrowheads="1"/>
          </p:cNvSpPr>
          <p:nvPr/>
        </p:nvSpPr>
        <p:spPr bwMode="auto">
          <a:xfrm>
            <a:off x="1600200" y="31623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HTML + JavaScript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214688" y="2032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ASP.NET AJAX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99689" name="Text Box 10"/>
          <p:cNvSpPr txBox="1">
            <a:spLocks noChangeArrowheads="1"/>
          </p:cNvSpPr>
          <p:nvPr/>
        </p:nvSpPr>
        <p:spPr bwMode="auto">
          <a:xfrm>
            <a:off x="4935538" y="12858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WPF</a:t>
            </a:r>
          </a:p>
        </p:txBody>
      </p:sp>
      <p:sp>
        <p:nvSpPr>
          <p:cNvPr id="199690" name="Text Box 11"/>
          <p:cNvSpPr txBox="1">
            <a:spLocks noChangeArrowheads="1"/>
          </p:cNvSpPr>
          <p:nvPr/>
        </p:nvSpPr>
        <p:spPr bwMode="auto">
          <a:xfrm>
            <a:off x="4935538" y="1558925"/>
            <a:ext cx="28194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90000"/>
              </a:lnSpc>
            </a:pPr>
            <a:r>
              <a:rPr lang="en-US" sz="1200" i="1">
                <a:latin typeface="Century Gothic" pitchFamily="34" charset="0"/>
              </a:rPr>
              <a:t>Riqueza para a camada de apresentacao</a:t>
            </a:r>
          </a:p>
          <a:p>
            <a:pPr marL="117475" indent="-117475">
              <a:lnSpc>
                <a:spcPct val="90000"/>
              </a:lnSpc>
            </a:pPr>
            <a:endParaRPr lang="en-US" sz="1200" i="1">
              <a:latin typeface="Century Gothic" pitchFamily="34" charset="0"/>
            </a:endParaRPr>
          </a:p>
        </p:txBody>
      </p:sp>
      <p:sp>
        <p:nvSpPr>
          <p:cNvPr id="199691" name="Text Box 12"/>
          <p:cNvSpPr txBox="1">
            <a:spLocks noChangeArrowheads="1"/>
          </p:cNvSpPr>
          <p:nvPr/>
        </p:nvSpPr>
        <p:spPr bwMode="auto">
          <a:xfrm>
            <a:off x="3000375" y="2357438"/>
            <a:ext cx="2819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90000"/>
              </a:lnSpc>
              <a:buFontTx/>
              <a:buChar char="•"/>
            </a:pPr>
            <a:r>
              <a:rPr lang="en-US" sz="1200" i="1">
                <a:latin typeface="Century Gothic" pitchFamily="34" charset="0"/>
              </a:rPr>
              <a:t>Aumenta a interação do usuário</a:t>
            </a:r>
          </a:p>
          <a:p>
            <a:pPr marL="117475" indent="-117475">
              <a:lnSpc>
                <a:spcPct val="90000"/>
              </a:lnSpc>
              <a:buFontTx/>
              <a:buChar char="•"/>
            </a:pPr>
            <a:r>
              <a:rPr lang="en-US" sz="1200" i="1">
                <a:latin typeface="Century Gothic" pitchFamily="34" charset="0"/>
              </a:rPr>
              <a:t>Aumenta a Experiência</a:t>
            </a:r>
          </a:p>
        </p:txBody>
      </p:sp>
      <p:sp>
        <p:nvSpPr>
          <p:cNvPr id="199692" name="Text Box 13"/>
          <p:cNvSpPr txBox="1">
            <a:spLocks noChangeArrowheads="1"/>
          </p:cNvSpPr>
          <p:nvPr/>
        </p:nvSpPr>
        <p:spPr bwMode="auto">
          <a:xfrm>
            <a:off x="1600200" y="3438525"/>
            <a:ext cx="2819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90000"/>
              </a:lnSpc>
              <a:buFontTx/>
              <a:buChar char="•"/>
            </a:pPr>
            <a:r>
              <a:rPr lang="en-US" sz="1200" i="1">
                <a:latin typeface="Century Gothic" pitchFamily="34" charset="0"/>
              </a:rPr>
              <a:t>Melhora Navegação</a:t>
            </a:r>
          </a:p>
          <a:p>
            <a:pPr marL="117475" indent="-117475">
              <a:lnSpc>
                <a:spcPct val="90000"/>
              </a:lnSpc>
              <a:buFontTx/>
              <a:buChar char="•"/>
            </a:pPr>
            <a:r>
              <a:rPr lang="en-US" sz="1200" i="1">
                <a:latin typeface="Century Gothic" pitchFamily="34" charset="0"/>
              </a:rPr>
              <a:t>Facilita a Personalização</a:t>
            </a:r>
          </a:p>
        </p:txBody>
      </p:sp>
      <p:sp>
        <p:nvSpPr>
          <p:cNvPr id="199693" name="Text Box 14"/>
          <p:cNvSpPr txBox="1">
            <a:spLocks noChangeArrowheads="1"/>
          </p:cNvSpPr>
          <p:nvPr/>
        </p:nvSpPr>
        <p:spPr bwMode="auto">
          <a:xfrm>
            <a:off x="304800" y="4213225"/>
            <a:ext cx="1600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90000"/>
              </a:lnSpc>
              <a:buFontTx/>
              <a:buChar char="•"/>
            </a:pPr>
            <a:r>
              <a:rPr lang="en-US" sz="1200" i="1">
                <a:latin typeface="Century Gothic" pitchFamily="34" charset="0"/>
              </a:rPr>
              <a:t>Grande Alcance</a:t>
            </a:r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rot="-5400000">
            <a:off x="7430294" y="3785394"/>
            <a:ext cx="22860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9695" name="Text Box 16"/>
          <p:cNvSpPr txBox="1">
            <a:spLocks noChangeArrowheads="1"/>
          </p:cNvSpPr>
          <p:nvPr/>
        </p:nvSpPr>
        <p:spPr bwMode="auto">
          <a:xfrm rot="-5400000">
            <a:off x="7378700" y="3694113"/>
            <a:ext cx="190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renda/usuário</a:t>
            </a:r>
          </a:p>
        </p:txBody>
      </p:sp>
      <p:sp>
        <p:nvSpPr>
          <p:cNvPr id="199696" name="Text Box 10"/>
          <p:cNvSpPr txBox="1">
            <a:spLocks noChangeArrowheads="1"/>
          </p:cNvSpPr>
          <p:nvPr/>
        </p:nvSpPr>
        <p:spPr bwMode="auto">
          <a:xfrm>
            <a:off x="6324600" y="1000125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entury Gothic" pitchFamily="34" charset="0"/>
              </a:rPr>
              <a:t>SilverLight (‘WPF/e’)</a:t>
            </a:r>
          </a:p>
        </p:txBody>
      </p:sp>
      <p:sp>
        <p:nvSpPr>
          <p:cNvPr id="199697" name="Text Box 11"/>
          <p:cNvSpPr txBox="1">
            <a:spLocks noChangeArrowheads="1"/>
          </p:cNvSpPr>
          <p:nvPr/>
        </p:nvSpPr>
        <p:spPr bwMode="auto">
          <a:xfrm>
            <a:off x="6324600" y="1285875"/>
            <a:ext cx="2819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lnSpc>
                <a:spcPct val="90000"/>
              </a:lnSpc>
              <a:buFontTx/>
              <a:buChar char="•"/>
            </a:pPr>
            <a:r>
              <a:rPr lang="en-US" sz="1200" i="1">
                <a:latin typeface="Century Gothic" pitchFamily="34" charset="0"/>
              </a:rPr>
              <a:t>A “Media Web”	</a:t>
            </a:r>
          </a:p>
          <a:p>
            <a:pPr marL="117475" indent="-117475">
              <a:lnSpc>
                <a:spcPct val="90000"/>
              </a:lnSpc>
            </a:pPr>
            <a:endParaRPr lang="en-US" sz="1200" i="1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O </a:t>
            </a:r>
            <a:r>
              <a:rPr lang="en-US" sz="4000" dirty="0" err="1"/>
              <a:t>que</a:t>
            </a:r>
            <a:r>
              <a:rPr lang="en-US" sz="4000" dirty="0"/>
              <a:t> é o WSDL?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WSDL – Web Services Description Language</a:t>
            </a:r>
          </a:p>
          <a:p>
            <a:pPr eaLnBrk="1" hangingPunct="1"/>
            <a:r>
              <a:rPr lang="en-US" smtClean="0"/>
              <a:t>Documento XML que define as interfaces de seu Web Service</a:t>
            </a:r>
          </a:p>
          <a:p>
            <a:pPr eaLnBrk="1" hangingPunct="1"/>
            <a:r>
              <a:rPr lang="en-US" smtClean="0"/>
              <a:t>Mostra os métodos e suas assinaturas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é o DISCO e UDDI?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DISCO (Discovery of WS)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&amp; UDDI (Universal Description, Discovery and Integration)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“Engine de </a:t>
            </a:r>
            <a:r>
              <a:rPr lang="en-US" sz="2800" dirty="0" err="1" smtClean="0"/>
              <a:t>Busca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Web Services”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</a:t>
            </a:r>
            <a:r>
              <a:rPr lang="en-US" sz="2800" dirty="0" err="1" smtClean="0"/>
              <a:t>Páginas</a:t>
            </a:r>
            <a:r>
              <a:rPr lang="en-US" sz="2800" dirty="0" smtClean="0"/>
              <a:t> </a:t>
            </a:r>
            <a:r>
              <a:rPr lang="en-US" sz="2800" dirty="0" err="1" smtClean="0"/>
              <a:t>Amarelas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ct val="90000"/>
              </a:lnSpc>
              <a:buNone/>
            </a:pPr>
            <a:endParaRPr lang="pt-BR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chemeClr val="bg1"/>
                </a:solidFill>
                <a:hlinkClick r:id="rId3"/>
              </a:rPr>
              <a:t>http://uddi.xml.org/</a:t>
            </a:r>
            <a:endParaRPr lang="pt-BR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1213" y="2490788"/>
            <a:ext cx="4724400" cy="1219200"/>
            <a:chOff x="1446" y="1554"/>
            <a:chExt cx="2976" cy="768"/>
          </a:xfrm>
        </p:grpSpPr>
        <p:sp>
          <p:nvSpPr>
            <p:cNvPr id="233520" name="Rectangle 3"/>
            <p:cNvSpPr>
              <a:spLocks noChangeArrowheads="1"/>
            </p:cNvSpPr>
            <p:nvPr/>
          </p:nvSpPr>
          <p:spPr bwMode="auto">
            <a:xfrm>
              <a:off x="1446" y="1554"/>
              <a:ext cx="2976" cy="76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19050" algn="ctr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</p:spPr>
          <p:txBody>
            <a:bodyPr wrap="none" tIns="0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2389" y="1569"/>
              <a:ext cx="1035" cy="22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Acha o Serviço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071688" y="5145088"/>
            <a:ext cx="4724400" cy="1219200"/>
            <a:chOff x="1440" y="3155"/>
            <a:chExt cx="2976" cy="768"/>
          </a:xfrm>
        </p:grpSpPr>
        <p:sp>
          <p:nvSpPr>
            <p:cNvPr id="233518" name="Rectangle 6"/>
            <p:cNvSpPr>
              <a:spLocks noChangeArrowheads="1"/>
            </p:cNvSpPr>
            <p:nvPr/>
          </p:nvSpPr>
          <p:spPr bwMode="auto">
            <a:xfrm>
              <a:off x="1440" y="3155"/>
              <a:ext cx="2976" cy="768"/>
            </a:xfrm>
            <a:prstGeom prst="rect">
              <a:avLst/>
            </a:prstGeom>
            <a:solidFill>
              <a:srgbClr val="99FFCC">
                <a:alpha val="50195"/>
              </a:srgbClr>
            </a:solidFill>
            <a:ln w="6350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tIns="0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2088" y="3182"/>
              <a:ext cx="1431" cy="20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Conversando</a:t>
              </a: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 (SOAP)</a:t>
              </a: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228725" y="6526213"/>
            <a:ext cx="2671763" cy="2905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t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Tempo de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Desenvolvimento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972050" y="6524625"/>
            <a:ext cx="1957388" cy="2905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t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Tempo de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Execução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Optima" pitchFamily="34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71688" y="3824288"/>
            <a:ext cx="4724400" cy="1219200"/>
            <a:chOff x="1440" y="2358"/>
            <a:chExt cx="2976" cy="768"/>
          </a:xfrm>
        </p:grpSpPr>
        <p:sp>
          <p:nvSpPr>
            <p:cNvPr id="233516" name="Rectangle 11"/>
            <p:cNvSpPr>
              <a:spLocks noChangeArrowheads="1"/>
            </p:cNvSpPr>
            <p:nvPr/>
          </p:nvSpPr>
          <p:spPr bwMode="auto">
            <a:xfrm>
              <a:off x="1440" y="2358"/>
              <a:ext cx="2976" cy="76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19050" algn="ctr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</p:spPr>
          <p:txBody>
            <a:bodyPr wrap="none" tIns="0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596" name="Text Box 12"/>
            <p:cNvSpPr txBox="1">
              <a:spLocks noChangeArrowheads="1"/>
            </p:cNvSpPr>
            <p:nvPr/>
          </p:nvSpPr>
          <p:spPr bwMode="auto">
            <a:xfrm>
              <a:off x="1915" y="2365"/>
              <a:ext cx="1732" cy="20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Como </a:t>
              </a:r>
              <a:r>
                <a:rPr lang="en-US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conversar</a:t>
              </a: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? (WSDL)</a:t>
              </a:r>
            </a:p>
          </p:txBody>
        </p:sp>
      </p:grpSp>
      <p:sp>
        <p:nvSpPr>
          <p:cNvPr id="233479" name="Rectangle 13"/>
          <p:cNvSpPr>
            <a:spLocks noChangeArrowheads="1"/>
          </p:cNvSpPr>
          <p:nvPr/>
        </p:nvSpPr>
        <p:spPr bwMode="auto">
          <a:xfrm>
            <a:off x="4219575" y="6500813"/>
            <a:ext cx="685800" cy="152400"/>
          </a:xfrm>
          <a:prstGeom prst="rect">
            <a:avLst/>
          </a:prstGeom>
          <a:solidFill>
            <a:srgbClr val="99FFCC">
              <a:alpha val="50195"/>
            </a:srgb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tIns="0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3480" name="Rectangle 14"/>
          <p:cNvSpPr>
            <a:spLocks noChangeArrowheads="1"/>
          </p:cNvSpPr>
          <p:nvPr/>
        </p:nvSpPr>
        <p:spPr bwMode="auto">
          <a:xfrm>
            <a:off x="285750" y="6500813"/>
            <a:ext cx="685800" cy="155575"/>
          </a:xfrm>
          <a:prstGeom prst="rect">
            <a:avLst/>
          </a:prstGeom>
          <a:solidFill>
            <a:srgbClr val="FFFF99">
              <a:alpha val="50195"/>
            </a:srgbClr>
          </a:solidFill>
          <a:ln w="317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tIns="0" anchor="ctr"/>
          <a:lstStyle/>
          <a:p>
            <a:endParaRPr lang="en-US">
              <a:latin typeface="Trebuchet MS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071688" y="1122363"/>
            <a:ext cx="4724400" cy="1219200"/>
            <a:chOff x="1440" y="728"/>
            <a:chExt cx="2976" cy="768"/>
          </a:xfrm>
        </p:grpSpPr>
        <p:sp>
          <p:nvSpPr>
            <p:cNvPr id="233514" name="Rectangle 16"/>
            <p:cNvSpPr>
              <a:spLocks noChangeArrowheads="1"/>
            </p:cNvSpPr>
            <p:nvPr/>
          </p:nvSpPr>
          <p:spPr bwMode="auto">
            <a:xfrm>
              <a:off x="1440" y="728"/>
              <a:ext cx="2976" cy="768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19050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</p:spPr>
          <p:txBody>
            <a:bodyPr wrap="none" tIns="0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2111" y="743"/>
              <a:ext cx="1903" cy="22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Pesquisa o Serviço</a:t>
              </a:r>
            </a:p>
          </p:txBody>
        </p:sp>
      </p:grp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180958" y="1333500"/>
            <a:ext cx="1512887" cy="5040313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>
                  <a:alpha val="89999"/>
                </a:srgbClr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2700000" scaled="1"/>
          </a:gra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lIns="91429" tIns="0" rIns="91429" bIns="0">
            <a:flatTx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Cliente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Do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Web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Service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7094538" y="1262063"/>
            <a:ext cx="1439862" cy="1223962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>
                  <a:alpha val="89999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lIns="91429" tIns="0" rIns="91429" bIns="0">
            <a:flatTx/>
          </a:bodyPr>
          <a:lstStyle/>
          <a:p>
            <a:pPr algn="ctr" fontAlgn="auto">
              <a:lnSpc>
                <a:spcPct val="18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UDDI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7072330" y="3043260"/>
            <a:ext cx="1439863" cy="3743326"/>
          </a:xfrm>
          <a:prstGeom prst="rect">
            <a:avLst/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>
                  <a:alpha val="89999"/>
                </a:srgbClr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2700000" scaled="1"/>
          </a:gra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lIns="91429" tIns="0" rIns="91429" bIns="0">
            <a:flatTx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Web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itchFamily="34" charset="0"/>
              </a:rPr>
              <a:t>Service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549400" y="1457325"/>
            <a:ext cx="5400675" cy="433388"/>
            <a:chOff x="1111" y="935"/>
            <a:chExt cx="3402" cy="273"/>
          </a:xfrm>
        </p:grpSpPr>
        <p:sp>
          <p:nvSpPr>
            <p:cNvPr id="233512" name="AutoShape 22"/>
            <p:cNvSpPr>
              <a:spLocks noChangeArrowheads="1"/>
            </p:cNvSpPr>
            <p:nvPr/>
          </p:nvSpPr>
          <p:spPr bwMode="auto">
            <a:xfrm>
              <a:off x="1111" y="935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07" name="Rectangle 23"/>
            <p:cNvSpPr>
              <a:spLocks noChangeAspect="1" noChangeArrowheads="1"/>
            </p:cNvSpPr>
            <p:nvPr/>
          </p:nvSpPr>
          <p:spPr bwMode="auto">
            <a:xfrm>
              <a:off x="2273" y="999"/>
              <a:ext cx="1090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http://www.uddi.org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836738" y="1836738"/>
            <a:ext cx="5400675" cy="433387"/>
            <a:chOff x="1292" y="1174"/>
            <a:chExt cx="3402" cy="273"/>
          </a:xfrm>
        </p:grpSpPr>
        <p:sp>
          <p:nvSpPr>
            <p:cNvPr id="233510" name="AutoShape 25"/>
            <p:cNvSpPr>
              <a:spLocks noChangeArrowheads="1"/>
            </p:cNvSpPr>
            <p:nvPr/>
          </p:nvSpPr>
          <p:spPr bwMode="auto">
            <a:xfrm rot="10800000">
              <a:off x="1292" y="1174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10" name="Rectangle 26"/>
            <p:cNvSpPr>
              <a:spLocks noChangeAspect="1" noChangeArrowheads="1"/>
            </p:cNvSpPr>
            <p:nvPr/>
          </p:nvSpPr>
          <p:spPr bwMode="auto">
            <a:xfrm>
              <a:off x="1908" y="1244"/>
              <a:ext cx="2107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URL de um documento DISCO ou WSDL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549400" y="2824163"/>
            <a:ext cx="5400675" cy="433387"/>
            <a:chOff x="1111" y="1752"/>
            <a:chExt cx="3402" cy="273"/>
          </a:xfrm>
        </p:grpSpPr>
        <p:sp>
          <p:nvSpPr>
            <p:cNvPr id="233508" name="AutoShape 28"/>
            <p:cNvSpPr>
              <a:spLocks noChangeArrowheads="1"/>
            </p:cNvSpPr>
            <p:nvPr/>
          </p:nvSpPr>
          <p:spPr bwMode="auto">
            <a:xfrm>
              <a:off x="1111" y="1752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13" name="Rectangle 29"/>
            <p:cNvSpPr>
              <a:spLocks noChangeAspect="1" noChangeArrowheads="1"/>
            </p:cNvSpPr>
            <p:nvPr/>
          </p:nvSpPr>
          <p:spPr bwMode="auto">
            <a:xfrm>
              <a:off x="2226" y="1816"/>
              <a:ext cx="1186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http://yourservice.com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836738" y="3203575"/>
            <a:ext cx="5400675" cy="433388"/>
            <a:chOff x="1292" y="1991"/>
            <a:chExt cx="3402" cy="273"/>
          </a:xfrm>
        </p:grpSpPr>
        <p:sp>
          <p:nvSpPr>
            <p:cNvPr id="233506" name="AutoShape 31"/>
            <p:cNvSpPr>
              <a:spLocks noChangeArrowheads="1"/>
            </p:cNvSpPr>
            <p:nvPr/>
          </p:nvSpPr>
          <p:spPr bwMode="auto">
            <a:xfrm rot="10800000">
              <a:off x="1292" y="1991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16" name="Rectangle 32"/>
            <p:cNvSpPr>
              <a:spLocks noChangeAspect="1" noChangeArrowheads="1"/>
            </p:cNvSpPr>
            <p:nvPr/>
          </p:nvSpPr>
          <p:spPr bwMode="auto">
            <a:xfrm>
              <a:off x="2014" y="2061"/>
              <a:ext cx="1893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HTML ou XML com URL para WSDL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549400" y="4140200"/>
            <a:ext cx="5400675" cy="433388"/>
            <a:chOff x="1111" y="2523"/>
            <a:chExt cx="3402" cy="273"/>
          </a:xfrm>
        </p:grpSpPr>
        <p:sp>
          <p:nvSpPr>
            <p:cNvPr id="233504" name="AutoShape 34"/>
            <p:cNvSpPr>
              <a:spLocks noChangeArrowheads="1"/>
            </p:cNvSpPr>
            <p:nvPr/>
          </p:nvSpPr>
          <p:spPr bwMode="auto">
            <a:xfrm>
              <a:off x="1111" y="2523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19" name="Rectangle 35"/>
            <p:cNvSpPr>
              <a:spLocks noChangeAspect="1" noChangeArrowheads="1"/>
            </p:cNvSpPr>
            <p:nvPr/>
          </p:nvSpPr>
          <p:spPr bwMode="auto">
            <a:xfrm>
              <a:off x="2033" y="2587"/>
              <a:ext cx="1572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http://yourservice.com/?WSDL</a:t>
              </a: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836738" y="4514850"/>
            <a:ext cx="5400675" cy="433388"/>
            <a:chOff x="1292" y="2762"/>
            <a:chExt cx="3402" cy="273"/>
          </a:xfrm>
        </p:grpSpPr>
        <p:sp>
          <p:nvSpPr>
            <p:cNvPr id="233502" name="AutoShape 37"/>
            <p:cNvSpPr>
              <a:spLocks noChangeArrowheads="1"/>
            </p:cNvSpPr>
            <p:nvPr/>
          </p:nvSpPr>
          <p:spPr bwMode="auto">
            <a:xfrm rot="10800000">
              <a:off x="1292" y="2762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22" name="Rectangle 38"/>
            <p:cNvSpPr>
              <a:spLocks noChangeAspect="1" noChangeArrowheads="1"/>
            </p:cNvSpPr>
            <p:nvPr/>
          </p:nvSpPr>
          <p:spPr bwMode="auto">
            <a:xfrm>
              <a:off x="2161" y="2832"/>
              <a:ext cx="1602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Descrições do serviço em XML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549400" y="5489575"/>
            <a:ext cx="5400675" cy="433388"/>
            <a:chOff x="1111" y="3372"/>
            <a:chExt cx="3402" cy="273"/>
          </a:xfrm>
        </p:grpSpPr>
        <p:sp>
          <p:nvSpPr>
            <p:cNvPr id="233500" name="AutoShape 40"/>
            <p:cNvSpPr>
              <a:spLocks noChangeArrowheads="1"/>
            </p:cNvSpPr>
            <p:nvPr/>
          </p:nvSpPr>
          <p:spPr bwMode="auto">
            <a:xfrm>
              <a:off x="1111" y="3372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25" name="Rectangle 41"/>
            <p:cNvSpPr>
              <a:spLocks noChangeAspect="1" noChangeArrowheads="1"/>
            </p:cNvSpPr>
            <p:nvPr/>
          </p:nvSpPr>
          <p:spPr bwMode="auto">
            <a:xfrm>
              <a:off x="2102" y="3436"/>
              <a:ext cx="1433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http://yourservice.com/svc1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1836738" y="5868988"/>
            <a:ext cx="5400675" cy="433387"/>
            <a:chOff x="1292" y="3611"/>
            <a:chExt cx="3402" cy="273"/>
          </a:xfrm>
        </p:grpSpPr>
        <p:sp>
          <p:nvSpPr>
            <p:cNvPr id="233498" name="AutoShape 43"/>
            <p:cNvSpPr>
              <a:spLocks noChangeArrowheads="1"/>
            </p:cNvSpPr>
            <p:nvPr/>
          </p:nvSpPr>
          <p:spPr bwMode="auto">
            <a:xfrm rot="10800000">
              <a:off x="1292" y="3611"/>
              <a:ext cx="3402" cy="273"/>
            </a:xfrm>
            <a:prstGeom prst="rightArrow">
              <a:avLst>
                <a:gd name="adj1" fmla="val 57028"/>
                <a:gd name="adj2" fmla="val 134077"/>
              </a:avLst>
            </a:prstGeom>
            <a:gradFill rotWithShape="1">
              <a:gsLst>
                <a:gs pos="0">
                  <a:srgbClr val="76472F">
                    <a:alpha val="0"/>
                  </a:srgbClr>
                </a:gs>
                <a:gs pos="100000">
                  <a:srgbClr val="FF9966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lIns="91429" tIns="0" rIns="91429" bIns="45714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67628" name="Rectangle 44"/>
            <p:cNvSpPr>
              <a:spLocks noChangeAspect="1" noChangeArrowheads="1"/>
            </p:cNvSpPr>
            <p:nvPr/>
          </p:nvSpPr>
          <p:spPr bwMode="auto">
            <a:xfrm>
              <a:off x="2631" y="3681"/>
              <a:ext cx="657" cy="1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t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 pitchFamily="34" charset="0"/>
                </a:rPr>
                <a:t>XML/SOAP</a:t>
              </a:r>
            </a:p>
          </p:txBody>
        </p:sp>
      </p:grpSp>
      <p:sp>
        <p:nvSpPr>
          <p:cNvPr id="67629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-531440"/>
            <a:ext cx="82296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Funcionamento</a:t>
            </a:r>
            <a:endParaRPr lang="pt-B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Espaço Reservado para Conteúdo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6"/>
            <a:ext cx="9144000" cy="979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/>
              <a:t>Requisitos - Desenvolvimento</a:t>
            </a:r>
            <a:endParaRPr lang="pt-BR" sz="4800" dirty="0"/>
          </a:p>
        </p:txBody>
      </p:sp>
      <p:pic>
        <p:nvPicPr>
          <p:cNvPr id="69658" name="Picture 26" descr="Compaq Presario 5000 w mon, speaker2_09-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3408187"/>
            <a:ext cx="1729131" cy="1296848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484438" y="3358976"/>
            <a:ext cx="381000" cy="228600"/>
          </a:xfrm>
          <a:prstGeom prst="flowChartMultidocumen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3175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3094038" y="3358976"/>
            <a:ext cx="381000" cy="228600"/>
          </a:xfrm>
          <a:prstGeom prst="flowChartMultidocumen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3175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3675063" y="3358976"/>
            <a:ext cx="381000" cy="228600"/>
          </a:xfrm>
          <a:prstGeom prst="flowChartMultidocumen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3175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117600" y="1247601"/>
            <a:ext cx="4464050" cy="425450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Visual Studio.NET, Web Matrix, …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117600" y="2308051"/>
            <a:ext cx="4464050" cy="306387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ASP.Net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049963" y="2471563"/>
            <a:ext cx="255428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Máquina de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Desenvolvimento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819400" y="3574876"/>
            <a:ext cx="1079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Código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 rot="5400000">
            <a:off x="2911475" y="4132089"/>
            <a:ext cx="6826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651500" y="5400501"/>
            <a:ext cx="29527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Servidor da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Aplicação</a:t>
            </a:r>
          </a:p>
        </p:txBody>
      </p:sp>
      <p:pic>
        <p:nvPicPr>
          <p:cNvPr id="234509" name="Picture 12" descr="Compaq Proliant 32-waySMALLER_10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5102051"/>
            <a:ext cx="6588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4510" name="Group 13"/>
          <p:cNvGrpSpPr>
            <a:grpSpLocks/>
          </p:cNvGrpSpPr>
          <p:nvPr/>
        </p:nvGrpSpPr>
        <p:grpSpPr bwMode="auto">
          <a:xfrm>
            <a:off x="4108450" y="4487863"/>
            <a:ext cx="431800" cy="2305050"/>
            <a:chOff x="3923" y="2115"/>
            <a:chExt cx="272" cy="1543"/>
          </a:xfrm>
        </p:grpSpPr>
        <p:sp>
          <p:nvSpPr>
            <p:cNvPr id="234521" name="Line 14"/>
            <p:cNvSpPr>
              <a:spLocks noChangeShapeType="1"/>
            </p:cNvSpPr>
            <p:nvPr/>
          </p:nvSpPr>
          <p:spPr bwMode="auto">
            <a:xfrm>
              <a:off x="4195" y="2115"/>
              <a:ext cx="0" cy="154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522" name="Line 15"/>
            <p:cNvSpPr>
              <a:spLocks noChangeShapeType="1"/>
            </p:cNvSpPr>
            <p:nvPr/>
          </p:nvSpPr>
          <p:spPr bwMode="auto">
            <a:xfrm>
              <a:off x="3923" y="3657"/>
              <a:ext cx="272" cy="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523" name="Line 16"/>
            <p:cNvSpPr>
              <a:spLocks noChangeShapeType="1"/>
            </p:cNvSpPr>
            <p:nvPr/>
          </p:nvSpPr>
          <p:spPr bwMode="auto">
            <a:xfrm>
              <a:off x="3923" y="2115"/>
              <a:ext cx="272" cy="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074863" y="6419676"/>
            <a:ext cx="2336800" cy="393700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.NET Framework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074863" y="4800426"/>
            <a:ext cx="2336800" cy="387350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Aplicação</a:t>
            </a: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063750" y="5881513"/>
            <a:ext cx="2336800" cy="393700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ASP.Net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2076450" y="5349701"/>
            <a:ext cx="2336800" cy="387350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IIS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1116013" y="2790651"/>
            <a:ext cx="4465637" cy="306387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FFFF"/>
                </a:solidFill>
                <a:latin typeface="Verdana" pitchFamily="34" charset="0"/>
              </a:rPr>
              <a:t>.NET Framework</a:t>
            </a:r>
          </a:p>
        </p:txBody>
      </p:sp>
      <p:grpSp>
        <p:nvGrpSpPr>
          <p:cNvPr id="234516" name="Group 22"/>
          <p:cNvGrpSpPr>
            <a:grpSpLocks/>
          </p:cNvGrpSpPr>
          <p:nvPr/>
        </p:nvGrpSpPr>
        <p:grpSpPr bwMode="auto">
          <a:xfrm>
            <a:off x="5292725" y="965200"/>
            <a:ext cx="431800" cy="2160588"/>
            <a:chOff x="3923" y="2115"/>
            <a:chExt cx="272" cy="1543"/>
          </a:xfrm>
        </p:grpSpPr>
        <p:sp>
          <p:nvSpPr>
            <p:cNvPr id="234518" name="Line 23"/>
            <p:cNvSpPr>
              <a:spLocks noChangeShapeType="1"/>
            </p:cNvSpPr>
            <p:nvPr/>
          </p:nvSpPr>
          <p:spPr bwMode="auto">
            <a:xfrm>
              <a:off x="4195" y="2115"/>
              <a:ext cx="0" cy="154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519" name="Line 24"/>
            <p:cNvSpPr>
              <a:spLocks noChangeShapeType="1"/>
            </p:cNvSpPr>
            <p:nvPr/>
          </p:nvSpPr>
          <p:spPr bwMode="auto">
            <a:xfrm>
              <a:off x="3923" y="3657"/>
              <a:ext cx="272" cy="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520" name="Line 25"/>
            <p:cNvSpPr>
              <a:spLocks noChangeShapeType="1"/>
            </p:cNvSpPr>
            <p:nvPr/>
          </p:nvSpPr>
          <p:spPr bwMode="auto">
            <a:xfrm>
              <a:off x="3923" y="2115"/>
              <a:ext cx="272" cy="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1116013" y="1822276"/>
            <a:ext cx="4464050" cy="306387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381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IIS – </a:t>
            </a: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Servidor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 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256"/>
            <a:ext cx="8229600" cy="8354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Requisitos - Produção</a:t>
            </a:r>
          </a:p>
        </p:txBody>
      </p:sp>
      <p:pic>
        <p:nvPicPr>
          <p:cNvPr id="73742" name="Picture 14" descr="Compaq Proliant 32-waySMALLER_10-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42787" y="3180370"/>
            <a:ext cx="658425" cy="1365622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266950" y="5375275"/>
            <a:ext cx="2336800" cy="466725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Verdana" pitchFamily="34" charset="0"/>
              </a:rPr>
              <a:t>.NET Framework</a:t>
            </a:r>
          </a:p>
        </p:txBody>
      </p:sp>
      <p:pic>
        <p:nvPicPr>
          <p:cNvPr id="235525" name="Picture 4" descr="internet cloud sma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711">
            <a:off x="1547813" y="2476500"/>
            <a:ext cx="38322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AutoShape 5"/>
          <p:cNvSpPr>
            <a:spLocks noChangeArrowheads="1"/>
          </p:cNvSpPr>
          <p:nvPr/>
        </p:nvSpPr>
        <p:spPr bwMode="auto">
          <a:xfrm rot="5400000">
            <a:off x="2695575" y="2716213"/>
            <a:ext cx="8985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029325" y="4414838"/>
            <a:ext cx="29527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Servidor da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Aplicação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266950" y="3638550"/>
            <a:ext cx="2336800" cy="458788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Verdana" pitchFamily="34" charset="0"/>
              </a:rPr>
              <a:t>Aplicação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914650" y="1412875"/>
            <a:ext cx="1152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Cliente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411413" y="1881188"/>
            <a:ext cx="2085975" cy="431800"/>
          </a:xfrm>
          <a:prstGeom prst="rect">
            <a:avLst/>
          </a:prstGeom>
          <a:gradFill rotWithShape="0">
            <a:gsLst>
              <a:gs pos="0">
                <a:srgbClr val="F6C500"/>
              </a:gs>
              <a:gs pos="100000">
                <a:srgbClr val="F6C500">
                  <a:gamma/>
                  <a:shade val="25490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Verdana" pitchFamily="34" charset="0"/>
              </a:rPr>
              <a:t>Aplicação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255838" y="4802188"/>
            <a:ext cx="2336800" cy="466725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Verdana" pitchFamily="34" charset="0"/>
              </a:rPr>
              <a:t>ASP.Net</a:t>
            </a: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 rot="16200000">
            <a:off x="3198812" y="2701926"/>
            <a:ext cx="8985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124075" y="2868613"/>
            <a:ext cx="6365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asmx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898900" y="2876550"/>
            <a:ext cx="1206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Optima" pitchFamily="34" charset="0"/>
              </a:rPr>
              <a:t>SOAP (xml)</a:t>
            </a:r>
          </a:p>
        </p:txBody>
      </p:sp>
      <p:grpSp>
        <p:nvGrpSpPr>
          <p:cNvPr id="235535" name="Group 15"/>
          <p:cNvGrpSpPr>
            <a:grpSpLocks/>
          </p:cNvGrpSpPr>
          <p:nvPr/>
        </p:nvGrpSpPr>
        <p:grpSpPr bwMode="auto">
          <a:xfrm>
            <a:off x="4537075" y="3433763"/>
            <a:ext cx="431800" cy="2560637"/>
            <a:chOff x="3923" y="2115"/>
            <a:chExt cx="272" cy="1543"/>
          </a:xfrm>
        </p:grpSpPr>
        <p:sp>
          <p:nvSpPr>
            <p:cNvPr id="235537" name="Line 16"/>
            <p:cNvSpPr>
              <a:spLocks noChangeShapeType="1"/>
            </p:cNvSpPr>
            <p:nvPr/>
          </p:nvSpPr>
          <p:spPr bwMode="auto">
            <a:xfrm>
              <a:off x="4195" y="2115"/>
              <a:ext cx="0" cy="1543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538" name="Line 17"/>
            <p:cNvSpPr>
              <a:spLocks noChangeShapeType="1"/>
            </p:cNvSpPr>
            <p:nvPr/>
          </p:nvSpPr>
          <p:spPr bwMode="auto">
            <a:xfrm>
              <a:off x="3923" y="3657"/>
              <a:ext cx="272" cy="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539" name="Line 18"/>
            <p:cNvSpPr>
              <a:spLocks noChangeShapeType="1"/>
            </p:cNvSpPr>
            <p:nvPr/>
          </p:nvSpPr>
          <p:spPr bwMode="auto">
            <a:xfrm>
              <a:off x="3923" y="2115"/>
              <a:ext cx="272" cy="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2268538" y="4194175"/>
            <a:ext cx="2336800" cy="458788"/>
          </a:xfrm>
          <a:prstGeom prst="rect">
            <a:avLst/>
          </a:prstGeom>
          <a:gradFill rotWithShape="0">
            <a:gsLst>
              <a:gs pos="0">
                <a:srgbClr val="001A82"/>
              </a:gs>
              <a:gs pos="100000">
                <a:srgbClr val="001A82">
                  <a:gamma/>
                  <a:tint val="81961"/>
                  <a:invGamma/>
                </a:srgbClr>
              </a:gs>
            </a:gsLst>
            <a:lin ang="5400000" scaled="1"/>
          </a:gradFill>
          <a:ln w="12700" algn="ctr">
            <a:solidFill>
              <a:srgbClr val="FFFFFF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lIns="91429" tIns="45714" rIns="91429" bIns="45714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Verdana" pitchFamily="34" charset="0"/>
              </a:rPr>
              <a:t>IIS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Consumindo Web </a:t>
            </a:r>
            <a:r>
              <a:rPr lang="pt-BR" dirty="0" err="1"/>
              <a:t>Services</a:t>
            </a:r>
            <a:endParaRPr lang="pt-BR" dirty="0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Para consumir um </a:t>
            </a:r>
            <a:r>
              <a:rPr lang="pt-BR" i="1" dirty="0"/>
              <a:t>web </a:t>
            </a:r>
            <a:r>
              <a:rPr lang="pt-BR" i="1" dirty="0" err="1"/>
              <a:t>service</a:t>
            </a:r>
            <a:r>
              <a:rPr lang="pt-BR" dirty="0"/>
              <a:t>: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Criar uma classe </a:t>
            </a:r>
            <a:r>
              <a:rPr lang="pt-BR" sz="2000" dirty="0" err="1"/>
              <a:t>proxy</a:t>
            </a:r>
            <a:endParaRPr lang="pt-BR" sz="2000" dirty="0"/>
          </a:p>
          <a:p>
            <a:pPr lvl="2">
              <a:lnSpc>
                <a:spcPct val="90000"/>
              </a:lnSpc>
            </a:pPr>
            <a:r>
              <a:rPr lang="pt-BR" sz="2000" dirty="0"/>
              <a:t>Via wsdl.exe</a:t>
            </a:r>
          </a:p>
          <a:p>
            <a:pPr lvl="2">
              <a:lnSpc>
                <a:spcPct val="90000"/>
              </a:lnSpc>
            </a:pPr>
            <a:r>
              <a:rPr lang="pt-BR" sz="2000" dirty="0"/>
              <a:t>Via Visual Studio</a:t>
            </a:r>
          </a:p>
          <a:p>
            <a:pPr lvl="3">
              <a:lnSpc>
                <a:spcPct val="90000"/>
              </a:lnSpc>
            </a:pPr>
            <a:r>
              <a:rPr lang="pt-BR" sz="2000" dirty="0"/>
              <a:t>Adicionar uma </a:t>
            </a:r>
            <a:r>
              <a:rPr lang="pt-BR" sz="2000" i="1" dirty="0"/>
              <a:t>web </a:t>
            </a:r>
            <a:r>
              <a:rPr lang="pt-BR" sz="2000" i="1" dirty="0" err="1"/>
              <a:t>reference</a:t>
            </a:r>
            <a:r>
              <a:rPr lang="pt-BR" sz="2000" dirty="0"/>
              <a:t> ao projeto informando a URL do </a:t>
            </a:r>
            <a:r>
              <a:rPr lang="pt-BR" sz="2000" i="1" dirty="0"/>
              <a:t>web </a:t>
            </a:r>
            <a:r>
              <a:rPr lang="pt-BR" sz="2000" i="1" dirty="0" err="1"/>
              <a:t>service</a:t>
            </a:r>
            <a:endParaRPr lang="pt-BR" sz="2000" i="1" dirty="0"/>
          </a:p>
          <a:p>
            <a:pPr lvl="1">
              <a:lnSpc>
                <a:spcPct val="90000"/>
              </a:lnSpc>
            </a:pPr>
            <a:r>
              <a:rPr lang="pt-BR" sz="2000" dirty="0"/>
              <a:t>Declarar um objeto do tipo do </a:t>
            </a:r>
            <a:r>
              <a:rPr lang="pt-BR" sz="2000" i="1" dirty="0"/>
              <a:t>web </a:t>
            </a:r>
            <a:r>
              <a:rPr lang="pt-BR" sz="2000" i="1" dirty="0" err="1"/>
              <a:t>service</a:t>
            </a:r>
            <a:endParaRPr lang="pt-BR" sz="2000" i="1" dirty="0"/>
          </a:p>
          <a:p>
            <a:pPr lvl="1">
              <a:lnSpc>
                <a:spcPct val="90000"/>
              </a:lnSpc>
            </a:pPr>
            <a:r>
              <a:rPr lang="pt-BR" sz="2000" dirty="0"/>
              <a:t>Invocar os métodos sobre o objeto </a:t>
            </a:r>
            <a:r>
              <a:rPr lang="pt-BR" sz="2000" dirty="0" smtClean="0"/>
              <a:t>remoto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Consumindo Web </a:t>
            </a:r>
            <a:r>
              <a:rPr lang="pt-BR" dirty="0" err="1" smtClean="0"/>
              <a:t>Services</a:t>
            </a:r>
            <a:endParaRPr lang="pt-BR" dirty="0"/>
          </a:p>
        </p:txBody>
      </p:sp>
      <p:sp>
        <p:nvSpPr>
          <p:cNvPr id="100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processo de comunicação entre um cliente e um web </a:t>
            </a:r>
            <a:r>
              <a:rPr lang="pt-BR" dirty="0" err="1"/>
              <a:t>service</a:t>
            </a:r>
            <a:r>
              <a:rPr lang="pt-BR" dirty="0"/>
              <a:t> é realizado através de um objeto proxy</a:t>
            </a:r>
          </a:p>
          <a:p>
            <a:pPr lvl="1"/>
            <a:r>
              <a:rPr lang="pt-BR" sz="2000" dirty="0"/>
              <a:t>Classe proxy é local ao cliente</a:t>
            </a:r>
          </a:p>
          <a:p>
            <a:pPr lvl="1"/>
            <a:r>
              <a:rPr lang="pt-BR" sz="2000" dirty="0"/>
              <a:t>Responsável pela chamada dos métodos remotos do web </a:t>
            </a:r>
            <a:r>
              <a:rPr lang="pt-BR" sz="2000" dirty="0" err="1"/>
              <a:t>service</a:t>
            </a:r>
            <a:r>
              <a:rPr lang="pt-BR" sz="2000" dirty="0"/>
              <a:t> e tratamento dos protocolos (SOAP, HTTP, </a:t>
            </a:r>
            <a:r>
              <a:rPr lang="pt-BR" sz="2000" dirty="0" err="1"/>
              <a:t>etc</a:t>
            </a:r>
            <a:r>
              <a:rPr lang="pt-BR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Consumindo Web </a:t>
            </a:r>
            <a:r>
              <a:rPr lang="pt-BR" dirty="0" err="1" smtClean="0"/>
              <a:t>Services</a:t>
            </a:r>
            <a:endParaRPr lang="pt-BR" dirty="0"/>
          </a:p>
        </p:txBody>
      </p:sp>
      <p:sp>
        <p:nvSpPr>
          <p:cNvPr id="1009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/>
              <a:t>Ferramenta “wsdl.exe”</a:t>
            </a:r>
          </a:p>
          <a:p>
            <a:pPr lvl="1"/>
            <a:r>
              <a:rPr lang="pt-BR" sz="2400"/>
              <a:t>Cria uma classe proxy para acesso ao web service a partir do documento WSDL de definição do web service</a:t>
            </a:r>
          </a:p>
          <a:p>
            <a:pPr lvl="1"/>
            <a:r>
              <a:rPr lang="pt-BR" sz="2400"/>
              <a:t>Cria uma classe servidor baseada no documento WSDL de definição do web service</a:t>
            </a:r>
          </a:p>
          <a:p>
            <a:r>
              <a:rPr lang="pt-BR" sz="2800"/>
              <a:t>No Visual Studio, adição de uma “web reference” cria a classe proxy</a:t>
            </a:r>
          </a:p>
          <a:p>
            <a:pPr lvl="1"/>
            <a:r>
              <a:rPr lang="pt-BR" sz="2400"/>
              <a:t>A classe criada é uma subclasse de </a:t>
            </a:r>
            <a:r>
              <a:rPr lang="pt-BR" sz="2400" i="1"/>
              <a:t>System.Web.Service.Protocols.SoapHttpClientProtocol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Consumindo Web </a:t>
            </a:r>
            <a:r>
              <a:rPr lang="pt-BR" dirty="0" err="1" smtClean="0"/>
              <a:t>Services</a:t>
            </a:r>
            <a:endParaRPr lang="pt-BR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Exemplo:</a:t>
            </a:r>
          </a:p>
        </p:txBody>
      </p:sp>
      <p:sp>
        <p:nvSpPr>
          <p:cNvPr id="1013764" name="Rectangle 4"/>
          <p:cNvSpPr>
            <a:spLocks noChangeArrowheads="1"/>
          </p:cNvSpPr>
          <p:nvPr/>
        </p:nvSpPr>
        <p:spPr bwMode="auto">
          <a:xfrm>
            <a:off x="71406" y="1779435"/>
            <a:ext cx="8686800" cy="929485"/>
          </a:xfrm>
          <a:prstGeom prst="rect">
            <a:avLst/>
          </a:prstGeom>
          <a:solidFill>
            <a:schemeClr val="bg1"/>
          </a:solidFill>
          <a:ln w="28575">
            <a:solidFill>
              <a:srgbClr val="1F4B8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n-US" sz="1600" i="0" dirty="0" err="1" smtClean="0">
                <a:latin typeface="Lucida Sans Typewriter" pitchFamily="49" charset="0"/>
                <a:cs typeface="Arial" charset="0"/>
              </a:rPr>
              <a:t>CadastroPessoalWS.PessoalWS</a:t>
            </a:r>
            <a:r>
              <a:rPr lang="en-US" sz="1600" i="0" dirty="0" smtClean="0">
                <a:latin typeface="Lucida Sans Typewriter" pitchFamily="49" charset="0"/>
                <a:cs typeface="Arial" charset="0"/>
              </a:rPr>
              <a:t> </a:t>
            </a:r>
            <a:r>
              <a:rPr lang="en-US" sz="1600" i="0" dirty="0" err="1">
                <a:latin typeface="Lucida Sans Typewriter" pitchFamily="49" charset="0"/>
                <a:cs typeface="Arial" charset="0"/>
              </a:rPr>
              <a:t>ws</a:t>
            </a:r>
            <a:r>
              <a:rPr lang="en-US" sz="1600" i="0" dirty="0">
                <a:latin typeface="Lucida Sans Typewriter" pitchFamily="49" charset="0"/>
                <a:cs typeface="Arial" charset="0"/>
              </a:rPr>
              <a:t> = new </a:t>
            </a:r>
            <a:r>
              <a:rPr lang="en-US" sz="1600" i="0" dirty="0" err="1">
                <a:latin typeface="Lucida Sans Typewriter" pitchFamily="49" charset="0"/>
                <a:cs typeface="Arial" charset="0"/>
              </a:rPr>
              <a:t>CadastroPessoalWS.PessoalWS</a:t>
            </a:r>
            <a:r>
              <a:rPr lang="en-US" sz="1600" i="0" dirty="0">
                <a:latin typeface="Lucida Sans Typewriter" pitchFamily="49" charset="0"/>
                <a:cs typeface="Arial" charset="0"/>
              </a:rPr>
              <a:t>();</a:t>
            </a:r>
          </a:p>
          <a:p>
            <a:pPr marL="609600" indent="-609600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n-US" sz="1600" i="0" dirty="0" err="1" smtClean="0">
                <a:latin typeface="Lucida Sans Typewriter" pitchFamily="49" charset="0"/>
                <a:cs typeface="Arial" charset="0"/>
              </a:rPr>
              <a:t>CadastroPessoalWS.Pessoa</a:t>
            </a:r>
            <a:r>
              <a:rPr lang="en-US" sz="1600" i="0" dirty="0" smtClean="0">
                <a:latin typeface="Lucida Sans Typewriter" pitchFamily="49" charset="0"/>
                <a:cs typeface="Arial" charset="0"/>
              </a:rPr>
              <a:t> </a:t>
            </a:r>
            <a:r>
              <a:rPr lang="en-US" sz="1600" i="0" dirty="0">
                <a:latin typeface="Lucida Sans Typewriter" pitchFamily="49" charset="0"/>
                <a:cs typeface="Arial" charset="0"/>
              </a:rPr>
              <a:t>p = </a:t>
            </a:r>
            <a:r>
              <a:rPr lang="en-US" sz="1600" i="0" dirty="0" err="1">
                <a:latin typeface="Lucida Sans Typewriter" pitchFamily="49" charset="0"/>
                <a:cs typeface="Arial" charset="0"/>
              </a:rPr>
              <a:t>ws.BuscaPessoa</a:t>
            </a:r>
            <a:r>
              <a:rPr lang="en-US" sz="1600" i="0" dirty="0">
                <a:latin typeface="Lucida Sans Typewriter" pitchFamily="49" charset="0"/>
                <a:cs typeface="Arial" charset="0"/>
              </a:rPr>
              <a:t>("Antonio Carlos");</a:t>
            </a:r>
          </a:p>
          <a:p>
            <a:pPr marL="609600" indent="-609600">
              <a:spcBef>
                <a:spcPct val="20000"/>
              </a:spcBef>
              <a:buClr>
                <a:srgbClr val="FFCC00"/>
              </a:buClr>
              <a:buSzPct val="120000"/>
            </a:pPr>
            <a:r>
              <a:rPr lang="en-US" sz="1600" i="0" dirty="0" err="1" smtClean="0">
                <a:latin typeface="Lucida Sans Typewriter" pitchFamily="49" charset="0"/>
                <a:cs typeface="Arial" charset="0"/>
              </a:rPr>
              <a:t>Console.WriteLine</a:t>
            </a:r>
            <a:r>
              <a:rPr lang="en-US" sz="1600" i="0" dirty="0" smtClean="0">
                <a:latin typeface="Lucida Sans Typewriter" pitchFamily="49" charset="0"/>
                <a:cs typeface="Arial" charset="0"/>
              </a:rPr>
              <a:t>(</a:t>
            </a:r>
            <a:r>
              <a:rPr lang="en-US" sz="1600" i="0" dirty="0" err="1" smtClean="0">
                <a:latin typeface="Lucida Sans Typewriter" pitchFamily="49" charset="0"/>
                <a:cs typeface="Arial" charset="0"/>
              </a:rPr>
              <a:t>p.Nome</a:t>
            </a:r>
            <a:r>
              <a:rPr lang="en-US" sz="1600" i="0" dirty="0" smtClean="0">
                <a:latin typeface="Lucida Sans Typewriter" pitchFamily="49" charset="0"/>
                <a:cs typeface="Arial" charset="0"/>
              </a:rPr>
              <a:t>);</a:t>
            </a:r>
            <a:endParaRPr lang="en-US" sz="1600" i="0" dirty="0">
              <a:latin typeface="Lucida Sans Typewriter" pitchFamily="49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Web </a:t>
            </a:r>
            <a:r>
              <a:rPr lang="pt-BR" dirty="0" err="1"/>
              <a:t>Service</a:t>
            </a:r>
            <a:endParaRPr lang="pt-BR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criar um </a:t>
            </a:r>
            <a:r>
              <a:rPr lang="pt-BR" i="1" dirty="0"/>
              <a:t>web </a:t>
            </a:r>
            <a:r>
              <a:rPr lang="pt-BR" i="1" dirty="0" err="1"/>
              <a:t>service</a:t>
            </a:r>
            <a:r>
              <a:rPr lang="pt-BR" i="1" dirty="0"/>
              <a:t> </a:t>
            </a:r>
            <a:r>
              <a:rPr lang="pt-BR" dirty="0"/>
              <a:t>básico:</a:t>
            </a:r>
          </a:p>
          <a:p>
            <a:pPr lvl="1"/>
            <a:r>
              <a:rPr lang="pt-BR" sz="2000" dirty="0"/>
              <a:t>Criar um projeto “ASP.NET Web </a:t>
            </a:r>
            <a:r>
              <a:rPr lang="pt-BR" sz="2000" dirty="0" err="1"/>
              <a:t>Service</a:t>
            </a:r>
            <a:r>
              <a:rPr lang="pt-BR" sz="2000" dirty="0"/>
              <a:t>”</a:t>
            </a:r>
          </a:p>
          <a:p>
            <a:pPr lvl="1"/>
            <a:r>
              <a:rPr lang="pt-BR" sz="2000" dirty="0"/>
              <a:t>Marcar as classes que serão disponibilizadas via </a:t>
            </a:r>
            <a:r>
              <a:rPr lang="pt-BR" sz="2000" i="1" dirty="0"/>
              <a:t>web </a:t>
            </a:r>
            <a:r>
              <a:rPr lang="pt-BR" sz="2000" i="1" dirty="0" err="1"/>
              <a:t>service</a:t>
            </a:r>
            <a:r>
              <a:rPr lang="pt-BR" sz="2000" dirty="0"/>
              <a:t> com o atributo [WebService]</a:t>
            </a:r>
          </a:p>
          <a:p>
            <a:pPr lvl="2"/>
            <a:r>
              <a:rPr lang="pt-BR" sz="2000" dirty="0"/>
              <a:t>Definir o valor da propriedade </a:t>
            </a:r>
            <a:r>
              <a:rPr lang="pt-BR" sz="2000" i="1" dirty="0" err="1"/>
              <a:t>namespace</a:t>
            </a:r>
            <a:endParaRPr lang="pt-BR" sz="2000" i="1" dirty="0"/>
          </a:p>
          <a:p>
            <a:pPr lvl="1"/>
            <a:r>
              <a:rPr lang="pt-BR" sz="2000" dirty="0"/>
              <a:t>Marcar os método de acesso remoto via </a:t>
            </a:r>
            <a:r>
              <a:rPr lang="pt-BR" sz="2000" i="1" dirty="0"/>
              <a:t>web </a:t>
            </a:r>
            <a:r>
              <a:rPr lang="pt-BR" sz="2000" i="1" dirty="0" err="1"/>
              <a:t>service</a:t>
            </a:r>
            <a:r>
              <a:rPr lang="pt-BR" sz="2000" dirty="0"/>
              <a:t> com o atributo [</a:t>
            </a:r>
            <a:r>
              <a:rPr lang="pt-BR" sz="2000" dirty="0" err="1"/>
              <a:t>WebMethod</a:t>
            </a:r>
            <a:r>
              <a:rPr lang="pt-BR" sz="2000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ConverGência</a:t>
            </a:r>
            <a:r>
              <a:rPr lang="en-US" sz="4000" dirty="0" smtClean="0"/>
              <a:t> Web e Desktop</a:t>
            </a:r>
            <a:endParaRPr lang="pt-BR" sz="4000" b="0" dirty="0">
              <a:solidFill>
                <a:schemeClr val="tx1"/>
              </a:solidFill>
            </a:endParaRPr>
          </a:p>
        </p:txBody>
      </p:sp>
      <p:sp>
        <p:nvSpPr>
          <p:cNvPr id="2007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Aplicação Desktop</a:t>
            </a:r>
          </a:p>
          <a:p>
            <a:pPr lvl="1" eaLnBrk="1" hangingPunct="1"/>
            <a:r>
              <a:rPr lang="pt-BR" smtClean="0">
                <a:solidFill>
                  <a:schemeClr val="tx1"/>
                </a:solidFill>
              </a:rPr>
              <a:t>Interativa</a:t>
            </a:r>
          </a:p>
          <a:p>
            <a:pPr lvl="1" eaLnBrk="1" hangingPunct="1"/>
            <a:r>
              <a:rPr lang="pt-BR" smtClean="0">
                <a:solidFill>
                  <a:schemeClr val="tx1"/>
                </a:solidFill>
              </a:rPr>
              <a:t>Rápida</a:t>
            </a:r>
          </a:p>
          <a:p>
            <a:pPr lvl="1" eaLnBrk="1" hangingPunct="1"/>
            <a:r>
              <a:rPr lang="pt-BR" smtClean="0">
                <a:solidFill>
                  <a:schemeClr val="tx1"/>
                </a:solidFill>
              </a:rPr>
              <a:t>Difícil Implantação	</a:t>
            </a:r>
          </a:p>
          <a:p>
            <a:pPr lvl="1" eaLnBrk="1" hangingPunct="1"/>
            <a:r>
              <a:rPr lang="pt-BR" smtClean="0">
                <a:solidFill>
                  <a:schemeClr val="tx1"/>
                </a:solidFill>
              </a:rPr>
              <a:t>Desatualizada</a:t>
            </a:r>
          </a:p>
          <a:p>
            <a:pPr lvl="1" eaLnBrk="1" hangingPunct="1"/>
            <a:r>
              <a:rPr lang="pt-BR" smtClean="0">
                <a:solidFill>
                  <a:schemeClr val="tx1"/>
                </a:solidFill>
              </a:rPr>
              <a:t>Roda no Cliente</a:t>
            </a:r>
          </a:p>
        </p:txBody>
      </p:sp>
      <p:sp>
        <p:nvSpPr>
          <p:cNvPr id="200708" name="Espaço Reservado para Conteúdo 6"/>
          <p:cNvSpPr>
            <a:spLocks noGrp="1"/>
          </p:cNvSpPr>
          <p:nvPr>
            <p:ph sz="half" idx="4294967295"/>
          </p:nvPr>
        </p:nvSpPr>
        <p:spPr>
          <a:xfrm>
            <a:off x="5105400" y="1628800"/>
            <a:ext cx="4038600" cy="2500883"/>
          </a:xfrm>
        </p:spPr>
        <p:txBody>
          <a:bodyPr/>
          <a:lstStyle/>
          <a:p>
            <a:pPr eaLnBrk="1" hangingPunct="1"/>
            <a:r>
              <a:rPr lang="pt-BR" dirty="0" smtClean="0"/>
              <a:t>Aplicação Web</a:t>
            </a:r>
          </a:p>
          <a:p>
            <a:pPr lvl="1" eaLnBrk="1" hangingPunct="1"/>
            <a:r>
              <a:rPr lang="pt-BR" dirty="0" smtClean="0">
                <a:solidFill>
                  <a:schemeClr val="tx1"/>
                </a:solidFill>
              </a:rPr>
              <a:t>Estática</a:t>
            </a:r>
          </a:p>
          <a:p>
            <a:pPr lvl="1" eaLnBrk="1" hangingPunct="1"/>
            <a:r>
              <a:rPr lang="pt-BR" dirty="0" smtClean="0">
                <a:solidFill>
                  <a:schemeClr val="tx1"/>
                </a:solidFill>
              </a:rPr>
              <a:t>Lenta</a:t>
            </a:r>
          </a:p>
          <a:p>
            <a:pPr lvl="1" eaLnBrk="1" hangingPunct="1"/>
            <a:r>
              <a:rPr lang="pt-BR" dirty="0" smtClean="0">
                <a:solidFill>
                  <a:schemeClr val="tx1"/>
                </a:solidFill>
              </a:rPr>
              <a:t>Fácil Implementação</a:t>
            </a:r>
          </a:p>
          <a:p>
            <a:pPr lvl="1" eaLnBrk="1" hangingPunct="1"/>
            <a:r>
              <a:rPr lang="pt-BR" dirty="0" smtClean="0">
                <a:solidFill>
                  <a:schemeClr val="tx1"/>
                </a:solidFill>
              </a:rPr>
              <a:t>Sempre Atualizada</a:t>
            </a:r>
          </a:p>
          <a:p>
            <a:pPr lvl="1" eaLnBrk="1" hangingPunct="1"/>
            <a:r>
              <a:rPr lang="pt-BR" dirty="0" smtClean="0">
                <a:solidFill>
                  <a:schemeClr val="tx1"/>
                </a:solidFill>
              </a:rPr>
              <a:t>Roda no Servidor</a:t>
            </a:r>
          </a:p>
        </p:txBody>
      </p:sp>
      <p:sp>
        <p:nvSpPr>
          <p:cNvPr id="200709" name="Text Box 7"/>
          <p:cNvSpPr txBox="1">
            <a:spLocks noChangeArrowheads="1"/>
          </p:cNvSpPr>
          <p:nvPr/>
        </p:nvSpPr>
        <p:spPr bwMode="auto">
          <a:xfrm>
            <a:off x="1143000" y="4643438"/>
            <a:ext cx="6399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>
                <a:latin typeface="Tahoma" pitchFamily="34" charset="0"/>
              </a:rPr>
              <a:t>RIA - Rich Internet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Laboratório 2.6.2</a:t>
            </a:r>
            <a:endParaRPr lang="pt-BR" dirty="0"/>
          </a:p>
        </p:txBody>
      </p:sp>
      <p:sp>
        <p:nvSpPr>
          <p:cNvPr id="236547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err="1"/>
              <a:t>Experiência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Usuário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A web </a:t>
            </a:r>
            <a:r>
              <a:rPr lang="en-US" dirty="0" err="1"/>
              <a:t>hoje</a:t>
            </a:r>
            <a:r>
              <a:rPr lang="en-US" dirty="0"/>
              <a:t> é </a:t>
            </a:r>
            <a:r>
              <a:rPr lang="en-US" dirty="0" err="1"/>
              <a:t>dinâmica</a:t>
            </a:r>
            <a:r>
              <a:rPr lang="en-US" dirty="0"/>
              <a:t>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conteúdo</a:t>
            </a:r>
            <a:r>
              <a:rPr lang="en-US" dirty="0"/>
              <a:t> é </a:t>
            </a:r>
            <a:r>
              <a:rPr lang="en-US" dirty="0" err="1"/>
              <a:t>apresentado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usuários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Aplicações</a:t>
            </a:r>
            <a:r>
              <a:rPr lang="en-US" dirty="0"/>
              <a:t> Web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perdem</a:t>
            </a:r>
            <a:r>
              <a:rPr lang="en-US" dirty="0"/>
              <a:t> de </a:t>
            </a:r>
            <a:r>
              <a:rPr lang="en-US" dirty="0" err="1"/>
              <a:t>aplicações</a:t>
            </a:r>
            <a:r>
              <a:rPr lang="en-US" dirty="0"/>
              <a:t> Desktop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Alternativas</a:t>
            </a:r>
            <a:endParaRPr lang="en-US" dirty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/>
              <a:t>Java Applets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 err="1" smtClean="0"/>
              <a:t>SilverLight</a:t>
            </a:r>
            <a:endParaRPr lang="en-US" sz="2000" dirty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dirty="0"/>
              <a:t>Macromedia Flash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Problemas em uma aplicação Web</a:t>
            </a:r>
          </a:p>
        </p:txBody>
      </p:sp>
      <p:sp>
        <p:nvSpPr>
          <p:cNvPr id="2027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Post-</a:t>
            </a:r>
            <a:r>
              <a:rPr lang="pt-BR" dirty="0" err="1" smtClean="0"/>
              <a:t>backs</a:t>
            </a:r>
            <a:r>
              <a:rPr lang="pt-BR" dirty="0" smtClean="0"/>
              <a:t> forçam que a página seja recarregada a cada clique.</a:t>
            </a:r>
          </a:p>
          <a:p>
            <a:pPr eaLnBrk="1" hangingPunct="1"/>
            <a:r>
              <a:rPr lang="pt-BR" dirty="0" smtClean="0"/>
              <a:t>Não mantém o estado da página naturalmente (</a:t>
            </a:r>
            <a:r>
              <a:rPr lang="pt-BR" dirty="0" err="1" smtClean="0"/>
              <a:t>stateless</a:t>
            </a:r>
            <a:r>
              <a:rPr lang="pt-BR" dirty="0" smtClean="0"/>
              <a:t>).</a:t>
            </a:r>
          </a:p>
          <a:p>
            <a:pPr eaLnBrk="1" hangingPunct="1"/>
            <a:r>
              <a:rPr lang="pt-BR" dirty="0" smtClean="0"/>
              <a:t>Interfaces ricas são de difícil concepção.</a:t>
            </a:r>
          </a:p>
          <a:p>
            <a:pPr eaLnBrk="1" hangingPunct="1"/>
            <a:r>
              <a:rPr lang="pt-BR" dirty="0" smtClean="0"/>
              <a:t>“Lenta” em relação a aplicações de clientes ricos (desktop).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Solução </a:t>
            </a:r>
            <a:r>
              <a:rPr lang="pt-BR" sz="4000" dirty="0" smtClean="0"/>
              <a:t>para aplicações </a:t>
            </a:r>
            <a:r>
              <a:rPr lang="pt-BR" sz="4000" dirty="0"/>
              <a:t>Web</a:t>
            </a:r>
          </a:p>
        </p:txBody>
      </p:sp>
      <p:sp>
        <p:nvSpPr>
          <p:cNvPr id="2037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RIA – Rich Internet Application</a:t>
            </a:r>
          </a:p>
          <a:p>
            <a:pPr eaLnBrk="1" hangingPunct="1"/>
            <a:r>
              <a:rPr lang="pt-BR" smtClean="0"/>
              <a:t>Web 2.0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268538" y="3068638"/>
            <a:ext cx="41449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AJAX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AJAX Conceitos</a:t>
            </a:r>
          </a:p>
        </p:txBody>
      </p:sp>
      <p:sp>
        <p:nvSpPr>
          <p:cNvPr id="204803" name="Rectangle 5"/>
          <p:cNvSpPr>
            <a:spLocks noGrp="1" noChangeArrowheads="1"/>
          </p:cNvSpPr>
          <p:nvPr>
            <p:ph idx="1"/>
          </p:nvPr>
        </p:nvSpPr>
        <p:spPr>
          <a:xfrm>
            <a:off x="357158" y="1285740"/>
            <a:ext cx="8043890" cy="545562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AJAX</a:t>
            </a:r>
            <a:r>
              <a:rPr lang="en-US" dirty="0" smtClean="0"/>
              <a:t> = “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synchronous </a:t>
            </a:r>
            <a:r>
              <a:rPr lang="en-US" dirty="0" err="1" smtClean="0">
                <a:solidFill>
                  <a:schemeClr val="accent1"/>
                </a:solidFill>
              </a:rPr>
              <a:t>J</a:t>
            </a:r>
            <a:r>
              <a:rPr lang="en-US" dirty="0" err="1" smtClean="0"/>
              <a:t>avascript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ML”. 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>
              <a:lnSpc>
                <a:spcPct val="70000"/>
              </a:lnSpc>
            </a:pPr>
            <a:r>
              <a:rPr lang="pt-BR" dirty="0" smtClean="0"/>
              <a:t>É um conjunto de recursos e tecnologias, presentes há </a:t>
            </a:r>
            <a:r>
              <a:rPr lang="pt-BR" dirty="0" smtClean="0">
                <a:solidFill>
                  <a:schemeClr val="accent1"/>
                </a:solidFill>
              </a:rPr>
              <a:t>algum tempo</a:t>
            </a:r>
            <a:r>
              <a:rPr lang="pt-BR" dirty="0" smtClean="0"/>
              <a:t>, nas linguagens e navegadores atuais.</a:t>
            </a:r>
          </a:p>
          <a:p>
            <a:pPr eaLnBrk="1" hangingPunct="1">
              <a:lnSpc>
                <a:spcPct val="70000"/>
              </a:lnSpc>
            </a:pPr>
            <a:endParaRPr lang="pt-BR" dirty="0" smtClean="0"/>
          </a:p>
          <a:p>
            <a:pPr eaLnBrk="1" hangingPunct="1">
              <a:lnSpc>
                <a:spcPct val="70000"/>
              </a:lnSpc>
            </a:pPr>
            <a:r>
              <a:rPr lang="pt-BR" dirty="0" smtClean="0">
                <a:solidFill>
                  <a:schemeClr val="accent1"/>
                </a:solidFill>
              </a:rPr>
              <a:t>AJAX não é tecnologia</a:t>
            </a:r>
            <a:r>
              <a:rPr lang="pt-BR" dirty="0" smtClean="0"/>
              <a:t>. É um conjunto de técnicas que tem como objetivo promover uma melhor e mais </a:t>
            </a:r>
            <a:r>
              <a:rPr lang="pt-BR" dirty="0" smtClean="0">
                <a:solidFill>
                  <a:schemeClr val="accent1"/>
                </a:solidFill>
              </a:rPr>
              <a:t>rica experiência de uso.</a:t>
            </a:r>
          </a:p>
          <a:p>
            <a:pPr eaLnBrk="1" hangingPunct="1">
              <a:lnSpc>
                <a:spcPct val="70000"/>
              </a:lnSpc>
            </a:pPr>
            <a:endParaRPr lang="pt-BR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pt-BR" dirty="0" smtClean="0"/>
              <a:t>AJAX faz uso das características da linguagem </a:t>
            </a:r>
            <a:r>
              <a:rPr lang="pt-BR" dirty="0" err="1" smtClean="0">
                <a:solidFill>
                  <a:schemeClr val="accent1"/>
                </a:solidFill>
              </a:rPr>
              <a:t>JavaScript</a:t>
            </a:r>
            <a:r>
              <a:rPr lang="pt-BR" dirty="0" smtClean="0"/>
              <a:t>, da portabilidade e flexibilidade do padrão </a:t>
            </a:r>
            <a:r>
              <a:rPr lang="pt-BR" dirty="0" smtClean="0">
                <a:solidFill>
                  <a:schemeClr val="accent1"/>
                </a:solidFill>
              </a:rPr>
              <a:t>XML</a:t>
            </a:r>
            <a:r>
              <a:rPr lang="pt-BR" dirty="0" smtClean="0"/>
              <a:t> e dos recursos de chamada </a:t>
            </a:r>
            <a:r>
              <a:rPr lang="pt-BR" dirty="0" smtClean="0">
                <a:solidFill>
                  <a:schemeClr val="accent1"/>
                </a:solidFill>
              </a:rPr>
              <a:t>assíncronas</a:t>
            </a:r>
            <a:r>
              <a:rPr lang="pt-BR" dirty="0" smtClean="0"/>
              <a:t> que foram implementadas nos navegadores.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4093</TotalTime>
  <Words>2587</Words>
  <Application>Microsoft Office PowerPoint</Application>
  <PresentationFormat>Apresentação na tela (4:3)</PresentationFormat>
  <Paragraphs>543</Paragraphs>
  <Slides>50</Slides>
  <Notes>34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Executivo</vt:lpstr>
      <vt:lpstr>Apresentação do PowerPoint</vt:lpstr>
      <vt:lpstr>Aula VI</vt:lpstr>
      <vt:lpstr>AJAX</vt:lpstr>
      <vt:lpstr>Roadmap da Apresentação Visual</vt:lpstr>
      <vt:lpstr>ConverGência Web e Desktop</vt:lpstr>
      <vt:lpstr>Experiência do Usuário</vt:lpstr>
      <vt:lpstr>Problemas em uma aplicação Web</vt:lpstr>
      <vt:lpstr>Solução para aplicações Web</vt:lpstr>
      <vt:lpstr>AJAX Conceitos</vt:lpstr>
      <vt:lpstr>Renderização Parcial de Páginas</vt:lpstr>
      <vt:lpstr>XmlHttpRequest </vt:lpstr>
      <vt:lpstr>ScriptManager</vt:lpstr>
      <vt:lpstr>ScriptManager</vt:lpstr>
      <vt:lpstr>UpdatePanel</vt:lpstr>
      <vt:lpstr>UpdatePanel</vt:lpstr>
      <vt:lpstr>UpdatePanel</vt:lpstr>
      <vt:lpstr>UpdatePanel</vt:lpstr>
      <vt:lpstr>UpdatePanel</vt:lpstr>
      <vt:lpstr>UpdatePanel</vt:lpstr>
      <vt:lpstr>UpdateProgress</vt:lpstr>
      <vt:lpstr>UpdateProgress</vt:lpstr>
      <vt:lpstr>Laboratório 2.6.1</vt:lpstr>
      <vt:lpstr>ASP.NET AJAX Control Toolkit</vt:lpstr>
      <vt:lpstr>Apresentação do PowerPoint</vt:lpstr>
      <vt:lpstr>Aprimorando Controles existentes</vt:lpstr>
      <vt:lpstr>Demonstração</vt:lpstr>
      <vt:lpstr>Web Services</vt:lpstr>
      <vt:lpstr>O que é Web Service?</vt:lpstr>
      <vt:lpstr>Web Services - Características</vt:lpstr>
      <vt:lpstr>Por que Web Services?</vt:lpstr>
      <vt:lpstr>Pré-Web Services</vt:lpstr>
      <vt:lpstr>Pré-Web Services - Problemas</vt:lpstr>
      <vt:lpstr>Uma solução integrada...</vt:lpstr>
      <vt:lpstr>Integração entre plataformas</vt:lpstr>
      <vt:lpstr>Infraestrutura</vt:lpstr>
      <vt:lpstr>O que é o SOAP?</vt:lpstr>
      <vt:lpstr>Vantagens do SOAP</vt:lpstr>
      <vt:lpstr>Web Services</vt:lpstr>
      <vt:lpstr>Web App + Web Services</vt:lpstr>
      <vt:lpstr>O que é o WSDL?</vt:lpstr>
      <vt:lpstr>O que é o DISCO e UDDI?</vt:lpstr>
      <vt:lpstr>Funcionamento</vt:lpstr>
      <vt:lpstr>Requisitos - Desenvolvimento</vt:lpstr>
      <vt:lpstr>Requisitos - Produção</vt:lpstr>
      <vt:lpstr>Consumindo Web Services</vt:lpstr>
      <vt:lpstr>Consumindo Web Services</vt:lpstr>
      <vt:lpstr>Consumindo Web Services</vt:lpstr>
      <vt:lpstr>Consumindo Web Services</vt:lpstr>
      <vt:lpstr>Criando Web Service</vt:lpstr>
      <vt:lpstr>Laboratório 2.6.2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TO business 2008/ii</dc:title>
  <dc:creator>paulop</dc:creator>
  <cp:lastModifiedBy>bruno.inojosa</cp:lastModifiedBy>
  <cp:revision>441</cp:revision>
  <dcterms:created xsi:type="dcterms:W3CDTF">2008-09-05T16:18:28Z</dcterms:created>
  <dcterms:modified xsi:type="dcterms:W3CDTF">2010-07-28T19:33:03Z</dcterms:modified>
</cp:coreProperties>
</file>