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53" r:id="rId1"/>
  </p:sldMasterIdLst>
  <p:notesMasterIdLst>
    <p:notesMasterId r:id="rId35"/>
  </p:notesMasterIdLst>
  <p:sldIdLst>
    <p:sldId id="526" r:id="rId2"/>
    <p:sldId id="485" r:id="rId3"/>
    <p:sldId id="487" r:id="rId4"/>
    <p:sldId id="488" r:id="rId5"/>
    <p:sldId id="489" r:id="rId6"/>
    <p:sldId id="490" r:id="rId7"/>
    <p:sldId id="400" r:id="rId8"/>
    <p:sldId id="500" r:id="rId9"/>
    <p:sldId id="378" r:id="rId10"/>
    <p:sldId id="379" r:id="rId11"/>
    <p:sldId id="380" r:id="rId12"/>
    <p:sldId id="501" r:id="rId13"/>
    <p:sldId id="503" r:id="rId14"/>
    <p:sldId id="381" r:id="rId15"/>
    <p:sldId id="382" r:id="rId16"/>
    <p:sldId id="383" r:id="rId17"/>
    <p:sldId id="504" r:id="rId18"/>
    <p:sldId id="384" r:id="rId19"/>
    <p:sldId id="385" r:id="rId20"/>
    <p:sldId id="386" r:id="rId21"/>
    <p:sldId id="505" r:id="rId22"/>
    <p:sldId id="387" r:id="rId23"/>
    <p:sldId id="388" r:id="rId24"/>
    <p:sldId id="389" r:id="rId25"/>
    <p:sldId id="390" r:id="rId26"/>
    <p:sldId id="391" r:id="rId27"/>
    <p:sldId id="395" r:id="rId28"/>
    <p:sldId id="502" r:id="rId29"/>
    <p:sldId id="396" r:id="rId30"/>
    <p:sldId id="397" r:id="rId31"/>
    <p:sldId id="398" r:id="rId32"/>
    <p:sldId id="399" r:id="rId33"/>
    <p:sldId id="430" r:id="rId3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49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3211" autoAdjust="0"/>
  </p:normalViewPr>
  <p:slideViewPr>
    <p:cSldViewPr>
      <p:cViewPr>
        <p:scale>
          <a:sx n="70" d="100"/>
          <a:sy n="70" d="100"/>
        </p:scale>
        <p:origin x="-474" y="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48"/>
    </p:cViewPr>
  </p:sorterViewPr>
  <p:notesViewPr>
    <p:cSldViewPr>
      <p:cViewPr varScale="1">
        <p:scale>
          <a:sx n="80" d="100"/>
          <a:sy n="80" d="100"/>
        </p:scale>
        <p:origin x="-205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236478-2393-4E47-82DB-29C1E9202035}" type="datetimeFigureOut">
              <a:rPr lang="pt-BR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F291B69-87A8-4746-8C4B-825286AB91E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3276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961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96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C3759C0-372C-4CE3-B248-BC00C65120A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pt-B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131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O .NET possui provedores especializados para bases de dados de diferentes fornecedores.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A maior vantagem de se usar provedores especializados é que eles são escritos de forma a aproveitar o melhor que o sistema gerenciador de banco de dados oferece. 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23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02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70C4F2-F9A0-4C8C-B593-5CA4EFA9668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pt-B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AE17647-52D9-41E4-AD28-A3FAB50980D4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80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43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227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6CB5761-2D25-41E2-8CC3-F6B89116F1AB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pt-B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Char char="•"/>
            </a:pPr>
            <a:r>
              <a:rPr lang="pt-BR" smtClean="0"/>
              <a:t>Para descobrir a string de conexão necessária, abra o Server Explorer e faça a conexão com a base de dados. Após realizar a conexão, em propriedades da conexão estará a string.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O objeto Connection é encontrado dentro do provider. Os objetos default do .NET são SqlConnection, OracleConnection, OleDbConnection, OdbcConnection .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Além da especificidade da base de dados a ser acessada, a classe Connection provê métodos e propriedades similares aos encontrados no objeto Connection antigo. As strings de conexão antigas também são similares às usadas no .NET 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643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O objeto Command, recebeu novas funcionalidades no ADO.NET. 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Do Command é a responsabilidade de receber instruções SQL (e chamadas de Stored Procedures). 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O Command faz parte do conjunto de componentes que um Provider oferece, e existe um Command para cada provedor: SqlCommand, OracleCommand, OleDbCommand, OdbcCommand.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Assim como no ADO, o Command do ADO.NET tem uma coleção de parâmetros (Parameters) que são passados para instruções SQL. 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534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C8D8A8-109E-4251-A89F-B724DE2194B2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pt-B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848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63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23CFD91-EA09-47B4-94F2-F3CBCBF87DF0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pt-B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950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739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F232D0-EC8B-4249-8CD0-1EEC9D57F1D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pt-B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842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1182E0-7D17-4160-BE2E-D36003C6E1E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pt-B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67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848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BED75C-5F10-47F0-AD17-B7F2E825F96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pt-B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155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dirty="0" smtClean="0"/>
              <a:t>O </a:t>
            </a:r>
            <a:r>
              <a:rPr lang="pt-BR" dirty="0" err="1" smtClean="0"/>
              <a:t>DataReader</a:t>
            </a:r>
            <a:r>
              <a:rPr lang="pt-BR" dirty="0" smtClean="0"/>
              <a:t> é um objeto de leitura de dados, rápido e </a:t>
            </a:r>
            <a:r>
              <a:rPr lang="pt-BR" dirty="0" err="1" smtClean="0"/>
              <a:t>eficente</a:t>
            </a:r>
            <a:r>
              <a:rPr lang="pt-BR" dirty="0" smtClean="0"/>
              <a:t>. Ele promove a escrita “somente adiante”, sem possibilidade de navegar registros para trás, e também </a:t>
            </a:r>
            <a:r>
              <a:rPr lang="pt-BR" dirty="0" err="1" smtClean="0"/>
              <a:t>read-only</a:t>
            </a:r>
            <a:r>
              <a:rPr lang="pt-BR" dirty="0" smtClean="0"/>
              <a:t>. </a:t>
            </a:r>
          </a:p>
          <a:p>
            <a:pPr eaLnBrk="1" hangingPunct="1">
              <a:spcBef>
                <a:spcPct val="0"/>
              </a:spcBef>
            </a:pP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A grande vantagem do </a:t>
            </a:r>
            <a:r>
              <a:rPr lang="pt-BR" dirty="0" err="1" smtClean="0"/>
              <a:t>DataReader</a:t>
            </a:r>
            <a:r>
              <a:rPr lang="pt-BR" dirty="0" smtClean="0"/>
              <a:t> é a sua velocidade: ele deve ser usado quando for necessário ler grandes quantidades de dados que não serão modificados como, por exemplo, em relatórios ou listagens.</a:t>
            </a:r>
          </a:p>
          <a:p>
            <a:pPr eaLnBrk="1" hangingPunct="1">
              <a:spcBef>
                <a:spcPct val="0"/>
              </a:spcBef>
            </a:pP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O </a:t>
            </a:r>
            <a:r>
              <a:rPr lang="pt-BR" dirty="0" err="1" smtClean="0"/>
              <a:t>DataReader</a:t>
            </a:r>
            <a:r>
              <a:rPr lang="pt-BR" dirty="0" smtClean="0"/>
              <a:t> é específico de cada provedor: </a:t>
            </a:r>
            <a:r>
              <a:rPr lang="pt-BR" dirty="0" err="1" smtClean="0"/>
              <a:t>SqlDataReader</a:t>
            </a:r>
            <a:r>
              <a:rPr lang="pt-BR" dirty="0" smtClean="0"/>
              <a:t>, </a:t>
            </a:r>
            <a:r>
              <a:rPr lang="pt-BR" dirty="0" err="1" smtClean="0"/>
              <a:t>OracleDataReader</a:t>
            </a:r>
            <a:r>
              <a:rPr lang="pt-BR" dirty="0" smtClean="0"/>
              <a:t>, </a:t>
            </a:r>
            <a:r>
              <a:rPr lang="pt-BR" dirty="0" err="1" smtClean="0"/>
              <a:t>OleDbDataReader</a:t>
            </a:r>
            <a:r>
              <a:rPr lang="pt-BR" dirty="0" smtClean="0"/>
              <a:t>, </a:t>
            </a:r>
            <a:r>
              <a:rPr lang="pt-BR" dirty="0" err="1" smtClean="0"/>
              <a:t>OdbcDataReader</a:t>
            </a:r>
            <a:r>
              <a:rPr lang="pt-BR" dirty="0" smtClean="0"/>
              <a:t>. </a:t>
            </a:r>
          </a:p>
          <a:p>
            <a:pPr eaLnBrk="1" hangingPunct="1">
              <a:spcBef>
                <a:spcPct val="0"/>
              </a:spcBef>
            </a:pPr>
            <a:endParaRPr lang="pt-BR" dirty="0" smtClean="0"/>
          </a:p>
          <a:p>
            <a:pPr eaLnBrk="1" hangingPunct="1">
              <a:spcBef>
                <a:spcPct val="0"/>
              </a:spcBef>
            </a:pPr>
            <a:r>
              <a:rPr lang="pt-BR" dirty="0" smtClean="0"/>
              <a:t>O </a:t>
            </a:r>
            <a:r>
              <a:rPr lang="pt-BR" dirty="0" err="1" smtClean="0"/>
              <a:t>DataReader</a:t>
            </a:r>
            <a:r>
              <a:rPr lang="pt-BR" dirty="0" smtClean="0"/>
              <a:t> é uma classe estática e nunca deve ser instanciado. Ele deve sempre receber a referência de um outro objeto que retorne um </a:t>
            </a:r>
            <a:r>
              <a:rPr lang="pt-BR" dirty="0" err="1" smtClean="0"/>
              <a:t>DataReader</a:t>
            </a:r>
            <a:r>
              <a:rPr lang="pt-BR" dirty="0" smtClean="0"/>
              <a:t>, como por exemplo um objeto </a:t>
            </a:r>
            <a:r>
              <a:rPr lang="pt-BR" dirty="0" err="1" smtClean="0"/>
              <a:t>Command</a:t>
            </a:r>
            <a:r>
              <a:rPr lang="pt-BR" dirty="0" smtClean="0"/>
              <a:t>.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257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046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933DF2-A6AE-4496-B6A1-86051E423AB8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pt-B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149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C9CD71A-F19C-40DA-8B27-EC629E4C43FE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pt-B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462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251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D4B737-DAF0-4C9F-BA91-9FF20FDCE255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pt-BR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354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B5EFD5-5626-447B-9B49-03180FF8EB83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pt-BR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667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pt-BR" smtClean="0"/>
              <a:t>O DataAdapter é um objeto especializado em intermediar as requisições de acesso a dados da aplicação e o banco de dados. 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A idéia do DataAdapter é prover a parte funcional do acesso aos dados, agregando dentro de si objetos do tipo Command (um para select, um para update, um para insert e outro para delete). 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Do DataAdapter é a responsabilidade de preencher (ou popular) um Dataset, e também receber do DataSet modificações e executá-las no banco de dados. </a:t>
            </a:r>
          </a:p>
          <a:p>
            <a:pPr eaLnBrk="1" hangingPunct="1">
              <a:spcBef>
                <a:spcPct val="0"/>
              </a:spcBef>
            </a:pPr>
            <a:endParaRPr lang="pt-BR" smtClean="0"/>
          </a:p>
          <a:p>
            <a:pPr eaLnBrk="1" hangingPunct="1">
              <a:spcBef>
                <a:spcPct val="0"/>
              </a:spcBef>
            </a:pPr>
            <a:r>
              <a:rPr lang="pt-BR" smtClean="0"/>
              <a:t>Cada provedor tem um DataReader específico. São eles: SqlDataAdapter, OracleDataAdapter, OleDbDataAdapter e OdbcDataAdapter.</a:t>
            </a:r>
          </a:p>
          <a:p>
            <a:pPr eaLnBrk="1" hangingPunct="1">
              <a:spcBef>
                <a:spcPct val="0"/>
              </a:spcBef>
            </a:pPr>
            <a:r>
              <a:rPr lang="pt-BR" smtClean="0"/>
              <a:t>Através do método Fill do DataAdapter, preenchemos DataTables de DataSets.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9558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8459854-265A-4E19-93CC-877A457CE409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pt-BR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smtClean="0"/>
              <a:t>O DataSet é um objeto genérico do ADO.NET, independente de qual provedor está sendo usado para acesso aos dados. 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pt-B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smtClean="0"/>
              <a:t>Sua função é gerenciar dados previamente adquiridos por acesso a bancos de dados, acesso a arquivos texto ou XML e também por mapeamento de objetos.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pt-B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smtClean="0"/>
              <a:t>DataTables são estruturas em memória que reproduzem as funcionalidades de uma tabela de um banco de dados. DataTables podem ter restrições (como chaves primárias, por exemplo), através da coleção Constraints e podem ser relacionadas entre si, através de relações, que são adicionadas à coleção Relations.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pt-B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smtClean="0"/>
              <a:t>Após obtidos, os dados permanecem no DataSet e é feita a desconexão com a base de dados, conexão que só voltará a ser estabelecida quando for necessária alguma operação de escrita na base ou quando se desejar obter novamente os dados.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endParaRPr lang="pt-BR" smtClean="0"/>
          </a:p>
          <a:p>
            <a:pPr eaLnBrk="1" hangingPunct="1">
              <a:lnSpc>
                <a:spcPct val="90000"/>
              </a:lnSpc>
              <a:spcBef>
                <a:spcPct val="0"/>
              </a:spcBef>
            </a:pPr>
            <a:r>
              <a:rPr lang="pt-BR" i="1" smtClean="0"/>
              <a:t>*Tenha sempre em mente que o </a:t>
            </a:r>
            <a:r>
              <a:rPr lang="en-US" i="1" smtClean="0"/>
              <a:t>DataSet</a:t>
            </a:r>
            <a:r>
              <a:rPr lang="pt-BR" i="1" smtClean="0"/>
              <a:t> é preenchido com </a:t>
            </a:r>
            <a:r>
              <a:rPr lang="pt-BR" i="1" u="sng" smtClean="0"/>
              <a:t>todos</a:t>
            </a:r>
            <a:r>
              <a:rPr lang="pt-BR" i="1" smtClean="0"/>
              <a:t> os registros retornados pelo comando SQL que foi colocado no DataAdapter.  Se esse comando retornar um milhão de registros, serão trafegados um milhão de registros pela rede de uma só vez, e um milhão de registros que serão alocados em uma estrutura de memória. 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DBE93AF-8A17-487A-8BAF-B7E7A919DC6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 smtClean="0"/>
          </a:p>
        </p:txBody>
      </p:sp>
      <p:sp>
        <p:nvSpPr>
          <p:cNvPr id="162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282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7388" y="4343400"/>
            <a:ext cx="5483225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17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444BB8-99CB-4EFC-8777-A2DBE684F36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pt-B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878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05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B9C2BBD-EC7B-41C6-B776-35E6A894C2B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pt-BR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867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27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8C60EE-EE37-4559-8B77-9448B94FA6CA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pt-BR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37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DBE45A-50BF-476C-B53B-A837C40B7ED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31</a:t>
            </a:fld>
            <a:endParaRPr lang="pt-BR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691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B57105-E0D7-491B-8150-186DB4A1F747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pt-BR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5828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0DCEFD-5BD5-4103-BB1A-345D72AF4F0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pt-B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1556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77D59A-462D-4918-A85A-88144736B991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pt-B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0835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2580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264A15F-AB6A-4C79-A696-C91165A97A04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pt-B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59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0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CC7FD2-6431-4BD6-B6FB-CBCD24BD66DC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pt-B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8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7613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66FF710-A21A-46F8-8292-29F905145E3F}" type="slidenum">
              <a:rPr lang="pt-B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pt-B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ECCDFE-04CF-43F3-AE9A-352AE743F87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147A184-56C2-4FD3-A10A-C4F37D0D523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  <p:sp>
        <p:nvSpPr>
          <p:cNvPr id="140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0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endParaRPr lang="en-US" sz="800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ub Tópic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1"/>
          <p:cNvSpPr>
            <a:spLocks noGrp="1"/>
          </p:cNvSpPr>
          <p:nvPr>
            <p:ph type="title"/>
          </p:nvPr>
        </p:nvSpPr>
        <p:spPr>
          <a:xfrm>
            <a:off x="357158" y="320040"/>
            <a:ext cx="8043890" cy="608630"/>
          </a:xfrm>
        </p:spPr>
        <p:txBody>
          <a:bodyPr>
            <a:noAutofit/>
          </a:bodyPr>
          <a:lstStyle>
            <a:lvl1pPr>
              <a:defRPr sz="3200" u="none">
                <a:solidFill>
                  <a:schemeClr val="bg2">
                    <a:lumMod val="25000"/>
                  </a:schemeClr>
                </a:solidFill>
              </a:defRPr>
            </a:lvl1pPr>
            <a:extLst/>
          </a:lstStyle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000108"/>
            <a:ext cx="8043890" cy="5455628"/>
          </a:xfrm>
        </p:spPr>
        <p:txBody>
          <a:bodyPr/>
          <a:lstStyle>
            <a:lvl1pPr>
              <a:defRPr u="none">
                <a:latin typeface="Arial" pitchFamily="34" charset="0"/>
                <a:cs typeface="Arial" pitchFamily="34" charset="0"/>
              </a:defRPr>
            </a:lvl1pPr>
            <a:lvl2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u="none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defRPr>
            </a:lvl5pPr>
            <a:extLst/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Espaço Reservado para Data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E2B2C-6B13-4262-8B3D-3E49F52C8DD7}" type="datetimeFigureOut">
              <a:rPr lang="pt-BR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D107D-EB9B-4063-BED3-65725A023E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7207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457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908050"/>
            <a:ext cx="4038600" cy="5400675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7FF95DFB-AC4D-4D54-937A-EB99EC94CC85}" type="datetimeFigureOut">
              <a:rPr lang="pt-BR" smtClean="0"/>
              <a:pPr>
                <a:defRPr/>
              </a:pPr>
              <a:t>29/07/2010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8354EA8C-17A9-4CE5-93BB-9A7032A14F67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12" descr="MSInnovationCenterBrasil - Fonte Branca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8786813" y="2214563"/>
            <a:ext cx="388937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I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6912" y="2343944"/>
            <a:ext cx="2889264" cy="170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ítulo 1"/>
          <p:cNvSpPr>
            <a:spLocks noGrp="1"/>
          </p:cNvSpPr>
          <p:nvPr>
            <p:ph type="subTitle" idx="1"/>
          </p:nvPr>
        </p:nvSpPr>
        <p:spPr>
          <a:xfrm>
            <a:off x="1043608" y="4953000"/>
            <a:ext cx="6400800" cy="121920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pt-BR" dirty="0" smtClean="0"/>
              <a:t>Bruno </a:t>
            </a:r>
            <a:r>
              <a:rPr lang="pt-BR" dirty="0" err="1" smtClean="0"/>
              <a:t>Inojosa</a:t>
            </a:r>
            <a:endParaRPr lang="pt-BR" dirty="0" smtClean="0"/>
          </a:p>
          <a:p>
            <a:pPr algn="l"/>
            <a:r>
              <a:rPr lang="pt-BR" dirty="0" smtClean="0"/>
              <a:t>MCP</a:t>
            </a:r>
          </a:p>
          <a:p>
            <a:pPr algn="l"/>
            <a:r>
              <a:rPr lang="pt-BR" dirty="0" smtClean="0"/>
              <a:t>.NET Framework</a:t>
            </a:r>
            <a:endParaRPr lang="pt-BR" dirty="0"/>
          </a:p>
        </p:txBody>
      </p:sp>
      <p:sp>
        <p:nvSpPr>
          <p:cNvPr id="9" name="Subtítulo 1"/>
          <p:cNvSpPr txBox="1">
            <a:spLocks/>
          </p:cNvSpPr>
          <p:nvPr/>
        </p:nvSpPr>
        <p:spPr>
          <a:xfrm>
            <a:off x="1475656" y="1124744"/>
            <a:ext cx="64008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pt-BR" sz="3600" dirty="0" smtClean="0"/>
              <a:t>.NET com C#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293339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Conjunto de classes especializadas que implementam a interface de acesso ao dados</a:t>
            </a:r>
            <a:r>
              <a:rPr lang="pt-BR" dirty="0" smtClean="0"/>
              <a:t>;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Existe por padrão no Framework, </a:t>
            </a:r>
            <a:r>
              <a:rPr lang="pt-BR" dirty="0" err="1" smtClean="0"/>
              <a:t>providers</a:t>
            </a:r>
            <a:r>
              <a:rPr lang="pt-BR" dirty="0" smtClean="0"/>
              <a:t> específicos para cada tipo de banco de dados;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SQL </a:t>
            </a:r>
            <a:r>
              <a:rPr lang="pt-BR" sz="2000" dirty="0" err="1" smtClean="0"/>
              <a:t>Provider</a:t>
            </a:r>
            <a:r>
              <a:rPr lang="pt-BR" sz="2000" dirty="0" smtClean="0"/>
              <a:t>: acesso à banco de dados do SQL Server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Oracle </a:t>
            </a:r>
            <a:r>
              <a:rPr lang="pt-BR" sz="2000" dirty="0" err="1" smtClean="0"/>
              <a:t>Provider</a:t>
            </a:r>
            <a:r>
              <a:rPr lang="pt-BR" sz="2000" dirty="0" smtClean="0"/>
              <a:t>: acesso à banco de dados do Oracle </a:t>
            </a:r>
            <a:r>
              <a:rPr lang="pt-BR" sz="2000" dirty="0" err="1" smtClean="0"/>
              <a:t>Database</a:t>
            </a:r>
            <a:endParaRPr lang="pt-BR" sz="20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err="1" smtClean="0"/>
              <a:t>OleDB</a:t>
            </a:r>
            <a:r>
              <a:rPr lang="pt-BR" sz="2000" dirty="0" smtClean="0"/>
              <a:t> </a:t>
            </a:r>
            <a:r>
              <a:rPr lang="pt-BR" sz="2000" dirty="0" err="1" smtClean="0"/>
              <a:t>Provider</a:t>
            </a:r>
            <a:r>
              <a:rPr lang="pt-BR" sz="2000" dirty="0" smtClean="0"/>
              <a:t>: acesso à banco de dados com driver </a:t>
            </a:r>
            <a:r>
              <a:rPr lang="pt-BR" sz="2000" dirty="0" err="1" smtClean="0"/>
              <a:t>OleDB</a:t>
            </a:r>
            <a:endParaRPr lang="pt-BR" sz="2000" dirty="0" smtClean="0"/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ODBC </a:t>
            </a:r>
            <a:r>
              <a:rPr lang="pt-BR" sz="2000" dirty="0" err="1" smtClean="0"/>
              <a:t>Provider</a:t>
            </a:r>
            <a:r>
              <a:rPr lang="pt-BR" sz="2000" dirty="0" smtClean="0"/>
              <a:t>: acesso à banco de dados com driver </a:t>
            </a:r>
            <a:r>
              <a:rPr lang="pt-BR" sz="2000" dirty="0" smtClean="0"/>
              <a:t>ODBC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endParaRPr lang="pt-BR" sz="20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err="1" smtClean="0"/>
              <a:t>Providers</a:t>
            </a:r>
            <a:r>
              <a:rPr lang="pt-BR" dirty="0" smtClean="0"/>
              <a:t> específicos oferecem aumento da performance.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Modelo ADO.NET</a:t>
            </a:r>
            <a:endParaRPr lang="pt-BR" dirty="0"/>
          </a:p>
        </p:txBody>
      </p:sp>
      <p:sp>
        <p:nvSpPr>
          <p:cNvPr id="46083" name="Espaço Reservado para Conteúdo 27"/>
          <p:cNvSpPr>
            <a:spLocks noGrp="1"/>
          </p:cNvSpPr>
          <p:nvPr>
            <p:ph idx="1"/>
          </p:nvPr>
        </p:nvSpPr>
        <p:spPr>
          <a:xfrm>
            <a:off x="180975" y="1181100"/>
            <a:ext cx="8043863" cy="5454650"/>
          </a:xfrm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46084" name="Rectangle 4"/>
          <p:cNvSpPr>
            <a:spLocks noChangeAspect="1" noChangeArrowheads="1"/>
          </p:cNvSpPr>
          <p:nvPr/>
        </p:nvSpPr>
        <p:spPr bwMode="auto">
          <a:xfrm>
            <a:off x="280988" y="1109663"/>
            <a:ext cx="8229600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453188" y="1109663"/>
            <a:ext cx="2054225" cy="5029200"/>
          </a:xfrm>
          <a:prstGeom prst="rect">
            <a:avLst/>
          </a:prstGeom>
          <a:solidFill>
            <a:srgbClr val="67C5DB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Constantia" pitchFamily="18" charset="0"/>
            </a:endParaRPr>
          </a:p>
        </p:txBody>
      </p:sp>
      <p:sp>
        <p:nvSpPr>
          <p:cNvPr id="33" name="Rectangle 6"/>
          <p:cNvSpPr>
            <a:spLocks noChangeArrowheads="1"/>
          </p:cNvSpPr>
          <p:nvPr/>
        </p:nvSpPr>
        <p:spPr bwMode="auto">
          <a:xfrm>
            <a:off x="252413" y="1109663"/>
            <a:ext cx="5864225" cy="485775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>
              <a:latin typeface="Constantia" pitchFamily="18" charset="0"/>
            </a:endParaRPr>
          </a:p>
        </p:txBody>
      </p:sp>
      <p:sp>
        <p:nvSpPr>
          <p:cNvPr id="34" name="Rectangle 7"/>
          <p:cNvSpPr>
            <a:spLocks noChangeArrowheads="1"/>
          </p:cNvSpPr>
          <p:nvPr/>
        </p:nvSpPr>
        <p:spPr bwMode="auto">
          <a:xfrm>
            <a:off x="428625" y="1500188"/>
            <a:ext cx="4065588" cy="4025900"/>
          </a:xfrm>
          <a:prstGeom prst="rect">
            <a:avLst/>
          </a:prstGeom>
          <a:solidFill>
            <a:srgbClr val="FFD54F"/>
          </a:solidFill>
          <a:ln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sp>
        <p:nvSpPr>
          <p:cNvPr id="35" name="Cube 8"/>
          <p:cNvSpPr>
            <a:spLocks noChangeArrowheads="1"/>
          </p:cNvSpPr>
          <p:nvPr/>
        </p:nvSpPr>
        <p:spPr bwMode="auto">
          <a:xfrm>
            <a:off x="4778295" y="1933623"/>
            <a:ext cx="1106459" cy="5423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DataSet</a:t>
            </a:r>
            <a:endParaRPr lang="en-US" sz="1400"/>
          </a:p>
        </p:txBody>
      </p:sp>
      <p:sp>
        <p:nvSpPr>
          <p:cNvPr id="36" name="Cube 9"/>
          <p:cNvSpPr>
            <a:spLocks noChangeArrowheads="1"/>
          </p:cNvSpPr>
          <p:nvPr/>
        </p:nvSpPr>
        <p:spPr bwMode="auto">
          <a:xfrm>
            <a:off x="632714" y="3233971"/>
            <a:ext cx="1412640" cy="542315"/>
          </a:xfrm>
          <a:prstGeom prst="round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Connection</a:t>
            </a:r>
            <a:endParaRPr lang="en-US" sz="1400"/>
          </a:p>
        </p:txBody>
      </p:sp>
      <p:sp>
        <p:nvSpPr>
          <p:cNvPr id="37" name="Cube 10"/>
          <p:cNvSpPr>
            <a:spLocks noChangeArrowheads="1"/>
          </p:cNvSpPr>
          <p:nvPr/>
        </p:nvSpPr>
        <p:spPr bwMode="auto">
          <a:xfrm>
            <a:off x="2660954" y="4407309"/>
            <a:ext cx="1441800" cy="542315"/>
          </a:xfrm>
          <a:prstGeom prst="round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DataReader</a:t>
            </a:r>
            <a:endParaRPr lang="en-US" sz="1400"/>
          </a:p>
        </p:txBody>
      </p:sp>
      <p:sp>
        <p:nvSpPr>
          <p:cNvPr id="38" name="Cube 11"/>
          <p:cNvSpPr>
            <a:spLocks noChangeArrowheads="1"/>
          </p:cNvSpPr>
          <p:nvPr/>
        </p:nvSpPr>
        <p:spPr bwMode="auto">
          <a:xfrm>
            <a:off x="2656095" y="3268244"/>
            <a:ext cx="1446659" cy="542316"/>
          </a:xfrm>
          <a:prstGeom prst="round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Command</a:t>
            </a:r>
            <a:endParaRPr lang="en-US" sz="1400"/>
          </a:p>
        </p:txBody>
      </p:sp>
      <p:sp>
        <p:nvSpPr>
          <p:cNvPr id="39" name="Cube 12"/>
          <p:cNvSpPr>
            <a:spLocks noChangeArrowheads="1"/>
          </p:cNvSpPr>
          <p:nvPr/>
        </p:nvSpPr>
        <p:spPr bwMode="auto">
          <a:xfrm>
            <a:off x="2675535" y="1961848"/>
            <a:ext cx="1414259" cy="544332"/>
          </a:xfrm>
          <a:prstGeom prst="roundRect">
            <a:avLst/>
          </a:prstGeom>
          <a:solidFill>
            <a:srgbClr val="FFC000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DataAdapter</a:t>
            </a:r>
            <a:endParaRPr lang="en-US" sz="1400"/>
          </a:p>
        </p:txBody>
      </p:sp>
      <p:sp>
        <p:nvSpPr>
          <p:cNvPr id="40" name="Cube 13"/>
          <p:cNvSpPr>
            <a:spLocks noChangeArrowheads="1"/>
          </p:cNvSpPr>
          <p:nvPr/>
        </p:nvSpPr>
        <p:spPr bwMode="auto">
          <a:xfrm>
            <a:off x="6638055" y="1786452"/>
            <a:ext cx="1607040" cy="544332"/>
          </a:xfrm>
          <a:prstGeom prst="roundRect">
            <a:avLst/>
          </a:prstGeom>
          <a:solidFill>
            <a:srgbClr val="31AFCD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 err="1">
                <a:solidFill>
                  <a:srgbClr val="000000"/>
                </a:solidFill>
              </a:rPr>
              <a:t>WindowsForm</a:t>
            </a:r>
            <a:endParaRPr lang="en-US" sz="1400" dirty="0"/>
          </a:p>
        </p:txBody>
      </p:sp>
      <p:sp>
        <p:nvSpPr>
          <p:cNvPr id="41" name="Cube 14"/>
          <p:cNvSpPr>
            <a:spLocks noChangeArrowheads="1"/>
          </p:cNvSpPr>
          <p:nvPr/>
        </p:nvSpPr>
        <p:spPr bwMode="auto">
          <a:xfrm>
            <a:off x="6636434" y="2621094"/>
            <a:ext cx="1581120" cy="542315"/>
          </a:xfrm>
          <a:prstGeom prst="roundRect">
            <a:avLst/>
          </a:prstGeom>
          <a:solidFill>
            <a:srgbClr val="31AFCD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WebForm</a:t>
            </a:r>
            <a:endParaRPr lang="en-US" sz="1400"/>
          </a:p>
        </p:txBody>
      </p:sp>
      <p:sp>
        <p:nvSpPr>
          <p:cNvPr id="42" name="Cube 15"/>
          <p:cNvSpPr>
            <a:spLocks noChangeArrowheads="1"/>
          </p:cNvSpPr>
          <p:nvPr/>
        </p:nvSpPr>
        <p:spPr bwMode="auto">
          <a:xfrm>
            <a:off x="6636434" y="3387191"/>
            <a:ext cx="1581120" cy="542315"/>
          </a:xfrm>
          <a:prstGeom prst="roundRect">
            <a:avLst/>
          </a:prstGeom>
          <a:solidFill>
            <a:srgbClr val="31AFCD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Classes</a:t>
            </a:r>
            <a:endParaRPr lang="en-US" sz="1400"/>
          </a:p>
        </p:txBody>
      </p:sp>
      <p:sp>
        <p:nvSpPr>
          <p:cNvPr id="43" name="Cube 16"/>
          <p:cNvSpPr>
            <a:spLocks noChangeArrowheads="1"/>
          </p:cNvSpPr>
          <p:nvPr/>
        </p:nvSpPr>
        <p:spPr bwMode="auto">
          <a:xfrm>
            <a:off x="6639674" y="4129095"/>
            <a:ext cx="1577880" cy="542315"/>
          </a:xfrm>
          <a:prstGeom prst="roundRect">
            <a:avLst/>
          </a:prstGeom>
          <a:solidFill>
            <a:srgbClr val="31AFCD"/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61265" tIns="30632" rIns="61265" bIns="30632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>
                <a:solidFill>
                  <a:srgbClr val="000000"/>
                </a:solidFill>
              </a:rPr>
              <a:t>WebServices</a:t>
            </a:r>
            <a:endParaRPr lang="en-US" sz="1400"/>
          </a:p>
        </p:txBody>
      </p:sp>
      <p:sp>
        <p:nvSpPr>
          <p:cNvPr id="46115" name="Straight Connector 17"/>
          <p:cNvSpPr>
            <a:spLocks noChangeShapeType="1"/>
          </p:cNvSpPr>
          <p:nvPr/>
        </p:nvSpPr>
        <p:spPr bwMode="auto">
          <a:xfrm>
            <a:off x="2043113" y="3492500"/>
            <a:ext cx="619125" cy="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  <p:sp>
        <p:nvSpPr>
          <p:cNvPr id="46116" name="Straight Connector 18"/>
          <p:cNvSpPr>
            <a:spLocks noChangeShapeType="1"/>
          </p:cNvSpPr>
          <p:nvPr/>
        </p:nvSpPr>
        <p:spPr bwMode="auto">
          <a:xfrm flipH="1">
            <a:off x="3379788" y="3798888"/>
            <a:ext cx="0" cy="59055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  <p:sp>
        <p:nvSpPr>
          <p:cNvPr id="46117" name="Straight Connector 19"/>
          <p:cNvSpPr>
            <a:spLocks noChangeShapeType="1"/>
          </p:cNvSpPr>
          <p:nvPr/>
        </p:nvSpPr>
        <p:spPr bwMode="auto">
          <a:xfrm flipV="1">
            <a:off x="4108450" y="2201863"/>
            <a:ext cx="657225" cy="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  <p:grpSp>
        <p:nvGrpSpPr>
          <p:cNvPr id="46118" name="Group 20"/>
          <p:cNvGrpSpPr>
            <a:grpSpLocks/>
          </p:cNvGrpSpPr>
          <p:nvPr/>
        </p:nvGrpSpPr>
        <p:grpSpPr bwMode="auto">
          <a:xfrm>
            <a:off x="2457450" y="-1601788"/>
            <a:ext cx="381000" cy="0"/>
            <a:chOff x="1092" y="1512"/>
            <a:chExt cx="384" cy="528"/>
          </a:xfrm>
        </p:grpSpPr>
        <p:sp>
          <p:nvSpPr>
            <p:cNvPr id="46125" name="Straight Connector 27"/>
            <p:cNvSpPr>
              <a:spLocks noChangeShapeType="1"/>
            </p:cNvSpPr>
            <p:nvPr/>
          </p:nvSpPr>
          <p:spPr bwMode="auto">
            <a:xfrm flipV="1">
              <a:off x="1104" y="1512"/>
              <a:ext cx="372" cy="0"/>
            </a:xfrm>
            <a:prstGeom prst="line">
              <a:avLst/>
            </a:prstGeom>
            <a:noFill/>
            <a:ln w="15875" algn="ctr">
              <a:solidFill>
                <a:srgbClr val="000000"/>
              </a:solidFill>
              <a:round/>
              <a:headEnd type="none" w="lg" len="med"/>
              <a:tailEnd type="triangle" w="lg" len="med"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46126" name="Straight Connector 28"/>
            <p:cNvSpPr>
              <a:spLocks noChangeShapeType="1"/>
            </p:cNvSpPr>
            <p:nvPr/>
          </p:nvSpPr>
          <p:spPr bwMode="auto">
            <a:xfrm>
              <a:off x="1092" y="1512"/>
              <a:ext cx="0" cy="528"/>
            </a:xfrm>
            <a:prstGeom prst="line">
              <a:avLst/>
            </a:prstGeom>
            <a:noFill/>
            <a:ln w="15875" algn="ctr">
              <a:solidFill>
                <a:srgbClr val="000000"/>
              </a:solidFill>
              <a:round/>
              <a:headEnd type="none" w="lg" len="med"/>
              <a:tailEnd type="triangle" w="lg" len="med"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46119" name="TextBox 21"/>
          <p:cNvSpPr txBox="1">
            <a:spLocks noChangeArrowheads="1"/>
          </p:cNvSpPr>
          <p:nvPr/>
        </p:nvSpPr>
        <p:spPr bwMode="auto">
          <a:xfrm>
            <a:off x="504825" y="5235575"/>
            <a:ext cx="2203450" cy="347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1265" tIns="30632" rIns="61265" bIns="30632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Trebuchet MS" pitchFamily="34" charset="0"/>
              </a:rPr>
              <a:t>Provider</a:t>
            </a:r>
            <a:endParaRPr lang="en-US" sz="1400">
              <a:latin typeface="Trebuchet MS" pitchFamily="34" charset="0"/>
            </a:endParaRPr>
          </a:p>
        </p:txBody>
      </p:sp>
      <p:sp>
        <p:nvSpPr>
          <p:cNvPr id="46120" name="TextBox 22"/>
          <p:cNvSpPr txBox="1">
            <a:spLocks noChangeArrowheads="1"/>
          </p:cNvSpPr>
          <p:nvPr/>
        </p:nvSpPr>
        <p:spPr bwMode="auto">
          <a:xfrm>
            <a:off x="352425" y="5651500"/>
            <a:ext cx="2200275" cy="347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1265" tIns="30632" rIns="61265" bIns="30632">
            <a:spAutoFit/>
          </a:bodyPr>
          <a:lstStyle/>
          <a:p>
            <a:r>
              <a:rPr lang="en-US" sz="1400" b="1">
                <a:solidFill>
                  <a:srgbClr val="000000"/>
                </a:solidFill>
                <a:latin typeface="Trebuchet MS" pitchFamily="34" charset="0"/>
              </a:rPr>
              <a:t>ADO.NET</a:t>
            </a:r>
            <a:endParaRPr lang="en-US" sz="1400">
              <a:latin typeface="Trebuchet MS" pitchFamily="34" charset="0"/>
            </a:endParaRPr>
          </a:p>
        </p:txBody>
      </p:sp>
      <p:sp>
        <p:nvSpPr>
          <p:cNvPr id="46121" name="TextBox 23"/>
          <p:cNvSpPr txBox="1">
            <a:spLocks noChangeArrowheads="1"/>
          </p:cNvSpPr>
          <p:nvPr/>
        </p:nvSpPr>
        <p:spPr bwMode="auto">
          <a:xfrm>
            <a:off x="6492875" y="5830888"/>
            <a:ext cx="1662113" cy="3460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61265" tIns="30632" rIns="61265" bIns="30632">
            <a:spAutoFit/>
          </a:bodyPr>
          <a:lstStyle/>
          <a:p>
            <a:r>
              <a:rPr lang="pt-BR" sz="1400" b="1">
                <a:solidFill>
                  <a:srgbClr val="000000"/>
                </a:solidFill>
                <a:latin typeface="Trebuchet MS" pitchFamily="34" charset="0"/>
              </a:rPr>
              <a:t>Consumidores</a:t>
            </a:r>
            <a:endParaRPr lang="pt-BR" sz="1400">
              <a:latin typeface="Trebuchet MS" pitchFamily="34" charset="0"/>
            </a:endParaRPr>
          </a:p>
        </p:txBody>
      </p:sp>
      <p:sp>
        <p:nvSpPr>
          <p:cNvPr id="46122" name="Straight Connector 24"/>
          <p:cNvSpPr>
            <a:spLocks noChangeShapeType="1"/>
          </p:cNvSpPr>
          <p:nvPr/>
        </p:nvSpPr>
        <p:spPr bwMode="auto">
          <a:xfrm flipV="1">
            <a:off x="5899150" y="2147888"/>
            <a:ext cx="533400" cy="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  <p:sp>
        <p:nvSpPr>
          <p:cNvPr id="46123" name="Straight Connector 25"/>
          <p:cNvSpPr>
            <a:spLocks noChangeShapeType="1"/>
          </p:cNvSpPr>
          <p:nvPr/>
        </p:nvSpPr>
        <p:spPr bwMode="auto">
          <a:xfrm flipV="1">
            <a:off x="4124325" y="4651375"/>
            <a:ext cx="2332038" cy="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  <p:sp>
        <p:nvSpPr>
          <p:cNvPr id="46124" name="Straight Connector 26"/>
          <p:cNvSpPr>
            <a:spLocks noChangeShapeType="1"/>
          </p:cNvSpPr>
          <p:nvPr/>
        </p:nvSpPr>
        <p:spPr bwMode="auto">
          <a:xfrm flipV="1">
            <a:off x="4108450" y="3481388"/>
            <a:ext cx="2332038" cy="0"/>
          </a:xfrm>
          <a:prstGeom prst="line">
            <a:avLst/>
          </a:prstGeom>
          <a:noFill/>
          <a:ln w="15875" algn="ctr">
            <a:solidFill>
              <a:srgbClr val="000000"/>
            </a:solidFill>
            <a:round/>
            <a:headEnd type="none" w="lg" len="med"/>
            <a:tailEnd type="triangle" w="lg" len="med"/>
          </a:ln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Acesso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ao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25000"/>
                  </a:schemeClr>
                </a:solidFill>
              </a:rPr>
              <a:t>Banco</a:t>
            </a:r>
            <a:r>
              <a:rPr lang="en-US" dirty="0">
                <a:solidFill>
                  <a:schemeClr val="bg2">
                    <a:lumMod val="25000"/>
                  </a:schemeClr>
                </a:solidFill>
              </a:rPr>
              <a:t> de Dados</a:t>
            </a:r>
          </a:p>
        </p:txBody>
      </p:sp>
      <p:sp>
        <p:nvSpPr>
          <p:cNvPr id="47107" name="Freeform 3"/>
          <p:cNvSpPr>
            <a:spLocks/>
          </p:cNvSpPr>
          <p:nvPr/>
        </p:nvSpPr>
        <p:spPr bwMode="auto">
          <a:xfrm>
            <a:off x="3633788" y="5399088"/>
            <a:ext cx="900112" cy="669925"/>
          </a:xfrm>
          <a:custGeom>
            <a:avLst/>
            <a:gdLst>
              <a:gd name="T0" fmla="*/ 847839 w 706"/>
              <a:gd name="T1" fmla="*/ 0 h 422"/>
              <a:gd name="T2" fmla="*/ 0 w 706"/>
              <a:gd name="T3" fmla="*/ 669925 h 422"/>
              <a:gd name="T4" fmla="*/ 900112 w 706"/>
              <a:gd name="T5" fmla="*/ 669925 h 422"/>
              <a:gd name="T6" fmla="*/ 0 60000 65536"/>
              <a:gd name="T7" fmla="*/ 0 60000 65536"/>
              <a:gd name="T8" fmla="*/ 0 60000 65536"/>
              <a:gd name="T9" fmla="*/ 0 w 706"/>
              <a:gd name="T10" fmla="*/ 0 h 422"/>
              <a:gd name="T11" fmla="*/ 706 w 706"/>
              <a:gd name="T12" fmla="*/ 422 h 42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06" h="422">
                <a:moveTo>
                  <a:pt x="665" y="0"/>
                </a:moveTo>
                <a:lnTo>
                  <a:pt x="0" y="422"/>
                </a:lnTo>
                <a:lnTo>
                  <a:pt x="706" y="422"/>
                </a:lnTo>
              </a:path>
            </a:pathLst>
          </a:custGeom>
          <a:gradFill rotWithShape="0">
            <a:gsLst>
              <a:gs pos="0">
                <a:srgbClr val="FCE92B"/>
              </a:gs>
              <a:gs pos="100000">
                <a:srgbClr val="FFFFEB"/>
              </a:gs>
            </a:gsLst>
            <a:lin ang="0" scaled="1"/>
          </a:gradFill>
          <a:ln w="38100" cap="rnd">
            <a:solidFill>
              <a:srgbClr val="FCE92B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08" name="Freeform 4"/>
          <p:cNvSpPr>
            <a:spLocks/>
          </p:cNvSpPr>
          <p:nvPr/>
        </p:nvSpPr>
        <p:spPr bwMode="auto">
          <a:xfrm>
            <a:off x="3022600" y="4356100"/>
            <a:ext cx="1511300" cy="815975"/>
          </a:xfrm>
          <a:custGeom>
            <a:avLst/>
            <a:gdLst>
              <a:gd name="T0" fmla="*/ 1455976 w 1120"/>
              <a:gd name="T1" fmla="*/ 0 h 495"/>
              <a:gd name="T2" fmla="*/ 0 w 1120"/>
              <a:gd name="T3" fmla="*/ 815975 h 495"/>
              <a:gd name="T4" fmla="*/ 1511300 w 1120"/>
              <a:gd name="T5" fmla="*/ 695639 h 495"/>
              <a:gd name="T6" fmla="*/ 0 60000 65536"/>
              <a:gd name="T7" fmla="*/ 0 60000 65536"/>
              <a:gd name="T8" fmla="*/ 0 60000 65536"/>
              <a:gd name="T9" fmla="*/ 0 w 1120"/>
              <a:gd name="T10" fmla="*/ 0 h 495"/>
              <a:gd name="T11" fmla="*/ 1120 w 1120"/>
              <a:gd name="T12" fmla="*/ 495 h 4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120" h="495">
                <a:moveTo>
                  <a:pt x="1079" y="0"/>
                </a:moveTo>
                <a:lnTo>
                  <a:pt x="0" y="495"/>
                </a:lnTo>
                <a:lnTo>
                  <a:pt x="1120" y="422"/>
                </a:lnTo>
              </a:path>
            </a:pathLst>
          </a:custGeom>
          <a:gradFill rotWithShape="0">
            <a:gsLst>
              <a:gs pos="0">
                <a:srgbClr val="FCE92B"/>
              </a:gs>
              <a:gs pos="100000">
                <a:srgbClr val="FFFFEB"/>
              </a:gs>
            </a:gsLst>
            <a:lin ang="0" scaled="1"/>
          </a:gradFill>
          <a:ln w="38100" cap="rnd">
            <a:solidFill>
              <a:srgbClr val="FCE92B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09" name="Freeform 5"/>
          <p:cNvSpPr>
            <a:spLocks/>
          </p:cNvSpPr>
          <p:nvPr/>
        </p:nvSpPr>
        <p:spPr bwMode="auto">
          <a:xfrm>
            <a:off x="3625850" y="3313113"/>
            <a:ext cx="908050" cy="768350"/>
          </a:xfrm>
          <a:custGeom>
            <a:avLst/>
            <a:gdLst>
              <a:gd name="T0" fmla="*/ 857050 w 730"/>
              <a:gd name="T1" fmla="*/ 0 h 568"/>
              <a:gd name="T2" fmla="*/ 0 w 730"/>
              <a:gd name="T3" fmla="*/ 768350 h 568"/>
              <a:gd name="T4" fmla="*/ 908050 w 730"/>
              <a:gd name="T5" fmla="*/ 570852 h 568"/>
              <a:gd name="T6" fmla="*/ 0 60000 65536"/>
              <a:gd name="T7" fmla="*/ 0 60000 65536"/>
              <a:gd name="T8" fmla="*/ 0 60000 65536"/>
              <a:gd name="T9" fmla="*/ 0 w 730"/>
              <a:gd name="T10" fmla="*/ 0 h 568"/>
              <a:gd name="T11" fmla="*/ 730 w 730"/>
              <a:gd name="T12" fmla="*/ 568 h 56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30" h="568">
                <a:moveTo>
                  <a:pt x="689" y="0"/>
                </a:moveTo>
                <a:lnTo>
                  <a:pt x="0" y="568"/>
                </a:lnTo>
                <a:lnTo>
                  <a:pt x="730" y="422"/>
                </a:lnTo>
              </a:path>
            </a:pathLst>
          </a:custGeom>
          <a:gradFill rotWithShape="0">
            <a:gsLst>
              <a:gs pos="0">
                <a:srgbClr val="FCE92B"/>
              </a:gs>
              <a:gs pos="100000">
                <a:srgbClr val="FFFFEB"/>
              </a:gs>
            </a:gsLst>
            <a:lin ang="0" scaled="1"/>
          </a:gradFill>
          <a:ln w="38100" cap="rnd">
            <a:solidFill>
              <a:srgbClr val="FCE92B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10" name="Freeform 6"/>
          <p:cNvSpPr>
            <a:spLocks/>
          </p:cNvSpPr>
          <p:nvPr/>
        </p:nvSpPr>
        <p:spPr bwMode="auto">
          <a:xfrm>
            <a:off x="3584575" y="2257425"/>
            <a:ext cx="949325" cy="1020763"/>
          </a:xfrm>
          <a:custGeom>
            <a:avLst/>
            <a:gdLst>
              <a:gd name="T0" fmla="*/ 897220 w 747"/>
              <a:gd name="T1" fmla="*/ 0 h 746"/>
              <a:gd name="T2" fmla="*/ 0 w 747"/>
              <a:gd name="T3" fmla="*/ 1020763 h 746"/>
              <a:gd name="T4" fmla="*/ 949325 w 747"/>
              <a:gd name="T5" fmla="*/ 577429 h 746"/>
              <a:gd name="T6" fmla="*/ 0 60000 65536"/>
              <a:gd name="T7" fmla="*/ 0 60000 65536"/>
              <a:gd name="T8" fmla="*/ 0 60000 65536"/>
              <a:gd name="T9" fmla="*/ 0 w 747"/>
              <a:gd name="T10" fmla="*/ 0 h 746"/>
              <a:gd name="T11" fmla="*/ 747 w 747"/>
              <a:gd name="T12" fmla="*/ 746 h 74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747" h="746">
                <a:moveTo>
                  <a:pt x="706" y="0"/>
                </a:moveTo>
                <a:lnTo>
                  <a:pt x="0" y="746"/>
                </a:lnTo>
                <a:lnTo>
                  <a:pt x="747" y="422"/>
                </a:lnTo>
              </a:path>
            </a:pathLst>
          </a:custGeom>
          <a:gradFill rotWithShape="0">
            <a:gsLst>
              <a:gs pos="0">
                <a:srgbClr val="FCE92B"/>
              </a:gs>
              <a:gs pos="100000">
                <a:srgbClr val="FFFFEB"/>
              </a:gs>
            </a:gsLst>
            <a:lin ang="0" scaled="1"/>
          </a:gradFill>
          <a:ln w="38100" cap="rnd">
            <a:solidFill>
              <a:srgbClr val="FCE92B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4429125" y="2259013"/>
            <a:ext cx="3429000" cy="3846512"/>
            <a:chOff x="2790" y="1210"/>
            <a:chExt cx="2160" cy="2423"/>
          </a:xfrm>
        </p:grpSpPr>
        <p:sp>
          <p:nvSpPr>
            <p:cNvPr id="47121" name="Rectangle 8"/>
            <p:cNvSpPr>
              <a:spLocks noChangeArrowheads="1"/>
            </p:cNvSpPr>
            <p:nvPr/>
          </p:nvSpPr>
          <p:spPr bwMode="auto">
            <a:xfrm>
              <a:off x="2790" y="1210"/>
              <a:ext cx="2160" cy="452"/>
            </a:xfrm>
            <a:prstGeom prst="rect">
              <a:avLst/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28575" algn="ctr">
              <a:solidFill>
                <a:srgbClr val="0033CC"/>
              </a:solidFill>
              <a:miter lim="800000"/>
              <a:headEnd/>
              <a:tailEnd/>
            </a:ln>
          </p:spPr>
          <p:txBody>
            <a:bodyPr tIns="27432" bIns="27432" anchor="ctr"/>
            <a:lstStyle/>
            <a:p>
              <a:pPr algn="ctr" eaLnBrk="0" hangingPunct="0"/>
              <a:r>
                <a:rPr lang="en-US" b="1">
                  <a:latin typeface="Trebuchet MS" pitchFamily="34" charset="0"/>
                </a:rPr>
                <a:t>Gerencia a conexão ao banco de dados</a:t>
              </a:r>
            </a:p>
          </p:txBody>
        </p:sp>
        <p:sp>
          <p:nvSpPr>
            <p:cNvPr id="47122" name="Rectangle 9"/>
            <p:cNvSpPr>
              <a:spLocks noChangeArrowheads="1"/>
            </p:cNvSpPr>
            <p:nvPr/>
          </p:nvSpPr>
          <p:spPr bwMode="auto">
            <a:xfrm>
              <a:off x="2790" y="1867"/>
              <a:ext cx="2160" cy="452"/>
            </a:xfrm>
            <a:prstGeom prst="rect">
              <a:avLst/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28575" algn="ctr">
              <a:solidFill>
                <a:srgbClr val="0033CC"/>
              </a:solidFill>
              <a:miter lim="800000"/>
              <a:headEnd/>
              <a:tailEnd/>
            </a:ln>
          </p:spPr>
          <p:txBody>
            <a:bodyPr tIns="27432" bIns="27432" anchor="ctr"/>
            <a:lstStyle/>
            <a:p>
              <a:pPr algn="ctr" eaLnBrk="0" hangingPunct="0"/>
              <a:r>
                <a:rPr lang="en-US" b="1">
                  <a:latin typeface="Trebuchet MS" pitchFamily="34" charset="0"/>
                </a:rPr>
                <a:t>Executa a consulta/comando no banco de dados</a:t>
              </a:r>
            </a:p>
          </p:txBody>
        </p:sp>
        <p:sp>
          <p:nvSpPr>
            <p:cNvPr id="47123" name="Rectangle 10"/>
            <p:cNvSpPr>
              <a:spLocks noChangeArrowheads="1"/>
            </p:cNvSpPr>
            <p:nvPr/>
          </p:nvSpPr>
          <p:spPr bwMode="auto">
            <a:xfrm>
              <a:off x="2790" y="2524"/>
              <a:ext cx="2160" cy="452"/>
            </a:xfrm>
            <a:prstGeom prst="rect">
              <a:avLst/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28575" algn="ctr">
              <a:solidFill>
                <a:srgbClr val="0033CC"/>
              </a:solidFill>
              <a:miter lim="800000"/>
              <a:headEnd/>
              <a:tailEnd/>
            </a:ln>
          </p:spPr>
          <p:txBody>
            <a:bodyPr tIns="27432" bIns="27432" anchor="ctr"/>
            <a:lstStyle/>
            <a:p>
              <a:pPr algn="ctr" eaLnBrk="0" hangingPunct="0"/>
              <a:r>
                <a:rPr lang="en-US" b="1">
                  <a:latin typeface="Trebuchet MS" pitchFamily="34" charset="0"/>
                </a:rPr>
                <a:t>Troca dados entre o data set e o banco de dados</a:t>
              </a:r>
            </a:p>
          </p:txBody>
        </p:sp>
        <p:sp>
          <p:nvSpPr>
            <p:cNvPr id="47124" name="Rectangle 11"/>
            <p:cNvSpPr>
              <a:spLocks noChangeArrowheads="1"/>
            </p:cNvSpPr>
            <p:nvPr/>
          </p:nvSpPr>
          <p:spPr bwMode="auto">
            <a:xfrm>
              <a:off x="2790" y="3181"/>
              <a:ext cx="2160" cy="452"/>
            </a:xfrm>
            <a:prstGeom prst="rect">
              <a:avLst/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28575" algn="ctr">
              <a:solidFill>
                <a:srgbClr val="0033CC"/>
              </a:solidFill>
              <a:miter lim="800000"/>
              <a:headEnd/>
              <a:tailEnd/>
            </a:ln>
          </p:spPr>
          <p:txBody>
            <a:bodyPr tIns="27432" bIns="27432" anchor="ctr"/>
            <a:lstStyle/>
            <a:p>
              <a:pPr algn="ctr" eaLnBrk="0" hangingPunct="0"/>
              <a:r>
                <a:rPr lang="en-US" b="1">
                  <a:latin typeface="Trebuchet MS" pitchFamily="34" charset="0"/>
                </a:rPr>
                <a:t>Provê acesso a conjuntos de dados para leitura apenas</a:t>
              </a:r>
            </a:p>
          </p:txBody>
        </p:sp>
      </p:grpSp>
      <p:sp>
        <p:nvSpPr>
          <p:cNvPr id="64524" name="AutoShape 12"/>
          <p:cNvSpPr>
            <a:spLocks noChangeArrowheads="1"/>
          </p:cNvSpPr>
          <p:nvPr/>
        </p:nvSpPr>
        <p:spPr bwMode="auto">
          <a:xfrm>
            <a:off x="1397000" y="1727200"/>
            <a:ext cx="1965325" cy="1039813"/>
          </a:xfrm>
          <a:prstGeom prst="can">
            <a:avLst>
              <a:gd name="adj" fmla="val 21491"/>
            </a:avLst>
          </a:prstGeom>
          <a:gradFill rotWithShape="0">
            <a:gsLst>
              <a:gs pos="0">
                <a:srgbClr val="6590FD">
                  <a:gamma/>
                  <a:shade val="66275"/>
                  <a:invGamma/>
                </a:srgbClr>
              </a:gs>
              <a:gs pos="50000">
                <a:srgbClr val="6590FD"/>
              </a:gs>
              <a:gs pos="100000">
                <a:srgbClr val="6590FD">
                  <a:gamma/>
                  <a:shade val="66275"/>
                  <a:invGamma/>
                </a:srgbClr>
              </a:gs>
            </a:gsLst>
            <a:lin ang="0" scaled="1"/>
          </a:gradFill>
          <a:ln w="12700" cap="rnd">
            <a:solidFill>
              <a:srgbClr val="333399"/>
            </a:solidFill>
            <a:round/>
            <a:headEnd/>
            <a:tailEnd/>
          </a:ln>
          <a:effectLst/>
        </p:spPr>
        <p:txBody>
          <a:bodyPr tIns="91440" anchor="ctr"/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Banco de 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Dados</a:t>
            </a:r>
          </a:p>
        </p:txBody>
      </p:sp>
      <p:sp>
        <p:nvSpPr>
          <p:cNvPr id="47113" name="AutoShape 13"/>
          <p:cNvSpPr>
            <a:spLocks noChangeArrowheads="1"/>
          </p:cNvSpPr>
          <p:nvPr/>
        </p:nvSpPr>
        <p:spPr bwMode="auto">
          <a:xfrm>
            <a:off x="1141413" y="3157538"/>
            <a:ext cx="2478087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FDFF"/>
              </a:gs>
              <a:gs pos="100000">
                <a:srgbClr val="99CCFF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tIns="27432" bIns="27432" anchor="ctr"/>
          <a:lstStyle/>
          <a:p>
            <a:pPr algn="ctr" eaLnBrk="0" hangingPunct="0"/>
            <a:r>
              <a:rPr lang="en-US" sz="2000" b="1">
                <a:solidFill>
                  <a:srgbClr val="3333CC"/>
                </a:solidFill>
                <a:latin typeface="Trebuchet MS" pitchFamily="34" charset="0"/>
              </a:rPr>
              <a:t>Connection</a:t>
            </a:r>
          </a:p>
        </p:txBody>
      </p:sp>
      <p:sp>
        <p:nvSpPr>
          <p:cNvPr id="47114" name="AutoShape 14"/>
          <p:cNvSpPr>
            <a:spLocks noChangeArrowheads="1"/>
          </p:cNvSpPr>
          <p:nvPr/>
        </p:nvSpPr>
        <p:spPr bwMode="auto">
          <a:xfrm>
            <a:off x="1141413" y="3871913"/>
            <a:ext cx="2478087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FDFF"/>
              </a:gs>
              <a:gs pos="100000">
                <a:srgbClr val="99CCFF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tIns="27432" bIns="27432" anchor="ctr"/>
          <a:lstStyle/>
          <a:p>
            <a:pPr algn="ctr" eaLnBrk="0" hangingPunct="0"/>
            <a:r>
              <a:rPr lang="en-US" sz="2000" b="1">
                <a:solidFill>
                  <a:srgbClr val="3333CC"/>
                </a:solidFill>
                <a:latin typeface="Trebuchet MS" pitchFamily="34" charset="0"/>
              </a:rPr>
              <a:t>Command</a:t>
            </a:r>
          </a:p>
        </p:txBody>
      </p:sp>
      <p:sp>
        <p:nvSpPr>
          <p:cNvPr id="47115" name="AutoShape 15"/>
          <p:cNvSpPr>
            <a:spLocks noChangeArrowheads="1"/>
          </p:cNvSpPr>
          <p:nvPr/>
        </p:nvSpPr>
        <p:spPr bwMode="auto">
          <a:xfrm>
            <a:off x="1677988" y="5824538"/>
            <a:ext cx="1941512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FDFF"/>
              </a:gs>
              <a:gs pos="100000">
                <a:srgbClr val="99CCFF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tIns="27432" bIns="27432" anchor="ctr"/>
          <a:lstStyle/>
          <a:p>
            <a:pPr algn="ctr" eaLnBrk="0" hangingPunct="0"/>
            <a:r>
              <a:rPr lang="en-US" sz="2000" b="1">
                <a:solidFill>
                  <a:srgbClr val="3333CC"/>
                </a:solidFill>
                <a:latin typeface="Trebuchet MS" pitchFamily="34" charset="0"/>
              </a:rPr>
              <a:t>DataReader</a:t>
            </a:r>
          </a:p>
        </p:txBody>
      </p:sp>
      <p:sp>
        <p:nvSpPr>
          <p:cNvPr id="47116" name="AutoShape 16"/>
          <p:cNvSpPr>
            <a:spLocks noChangeArrowheads="1"/>
          </p:cNvSpPr>
          <p:nvPr/>
        </p:nvSpPr>
        <p:spPr bwMode="auto">
          <a:xfrm>
            <a:off x="1141413" y="4833938"/>
            <a:ext cx="1870075" cy="533400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FBFDFF"/>
              </a:gs>
              <a:gs pos="100000">
                <a:srgbClr val="99CCFF"/>
              </a:gs>
            </a:gsLst>
            <a:lin ang="5400000" scaled="1"/>
          </a:gradFill>
          <a:ln w="9525" algn="ctr">
            <a:solidFill>
              <a:srgbClr val="0033CC"/>
            </a:solidFill>
            <a:round/>
            <a:headEnd/>
            <a:tailEnd/>
          </a:ln>
        </p:spPr>
        <p:txBody>
          <a:bodyPr wrap="none" tIns="27432" bIns="27432" anchor="ctr"/>
          <a:lstStyle/>
          <a:p>
            <a:pPr algn="ctr" eaLnBrk="0" hangingPunct="0"/>
            <a:r>
              <a:rPr lang="en-US" sz="2000" b="1">
                <a:solidFill>
                  <a:srgbClr val="3333CC"/>
                </a:solidFill>
                <a:latin typeface="Trebuchet MS" pitchFamily="34" charset="0"/>
              </a:rPr>
              <a:t>DataAdapter</a:t>
            </a:r>
          </a:p>
        </p:txBody>
      </p:sp>
      <p:sp>
        <p:nvSpPr>
          <p:cNvPr id="47117" name="AutoShape 17"/>
          <p:cNvSpPr>
            <a:spLocks noChangeArrowheads="1"/>
          </p:cNvSpPr>
          <p:nvPr/>
        </p:nvSpPr>
        <p:spPr bwMode="auto">
          <a:xfrm rot="16200000" flipH="1">
            <a:off x="2165350" y="2816226"/>
            <a:ext cx="428625" cy="381000"/>
          </a:xfrm>
          <a:prstGeom prst="rightArrow">
            <a:avLst>
              <a:gd name="adj1" fmla="val 49741"/>
              <a:gd name="adj2" fmla="val 63688"/>
            </a:avLst>
          </a:prstGeom>
          <a:solidFill>
            <a:srgbClr val="FCE92B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wrap="none" tIns="27432" bIns="27432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18" name="AutoShape 18"/>
          <p:cNvSpPr>
            <a:spLocks noChangeArrowheads="1"/>
          </p:cNvSpPr>
          <p:nvPr/>
        </p:nvSpPr>
        <p:spPr bwMode="auto">
          <a:xfrm rot="16200000" flipH="1">
            <a:off x="2173288" y="3633788"/>
            <a:ext cx="414337" cy="325437"/>
          </a:xfrm>
          <a:prstGeom prst="rightArrow">
            <a:avLst>
              <a:gd name="adj1" fmla="val 49741"/>
              <a:gd name="adj2" fmla="val 72076"/>
            </a:avLst>
          </a:prstGeom>
          <a:solidFill>
            <a:srgbClr val="FCE92B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wrap="none" tIns="27432" bIns="27432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19" name="AutoShape 19"/>
          <p:cNvSpPr>
            <a:spLocks noChangeArrowheads="1"/>
          </p:cNvSpPr>
          <p:nvPr/>
        </p:nvSpPr>
        <p:spPr bwMode="auto">
          <a:xfrm rot="16200000" flipH="1">
            <a:off x="1346200" y="4475163"/>
            <a:ext cx="407988" cy="309562"/>
          </a:xfrm>
          <a:prstGeom prst="rightArrow">
            <a:avLst>
              <a:gd name="adj1" fmla="val 49741"/>
              <a:gd name="adj2" fmla="val 74611"/>
            </a:avLst>
          </a:prstGeom>
          <a:solidFill>
            <a:srgbClr val="FCE92B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wrap="none" tIns="27432" bIns="27432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7120" name="AutoShape 20"/>
          <p:cNvSpPr>
            <a:spLocks noChangeArrowheads="1"/>
          </p:cNvSpPr>
          <p:nvPr/>
        </p:nvSpPr>
        <p:spPr bwMode="auto">
          <a:xfrm rot="16200000" flipH="1">
            <a:off x="2595563" y="4959350"/>
            <a:ext cx="1366838" cy="338137"/>
          </a:xfrm>
          <a:prstGeom prst="rightArrow">
            <a:avLst>
              <a:gd name="adj1" fmla="val 49176"/>
              <a:gd name="adj2" fmla="val 83577"/>
            </a:avLst>
          </a:prstGeom>
          <a:solidFill>
            <a:srgbClr val="FCE92B"/>
          </a:solidFill>
          <a:ln w="6350">
            <a:solidFill>
              <a:srgbClr val="800080"/>
            </a:solidFill>
            <a:miter lim="800000"/>
            <a:headEnd/>
            <a:tailEnd/>
          </a:ln>
        </p:spPr>
        <p:txBody>
          <a:bodyPr wrap="none" tIns="27432" bIns="27432" anchor="ctr"/>
          <a:lstStyle/>
          <a:p>
            <a:endParaRPr lang="en-US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Connection String</a:t>
            </a:r>
            <a:endParaRPr lang="pt-BR" dirty="0"/>
          </a:p>
        </p:txBody>
      </p:sp>
      <p:sp>
        <p:nvSpPr>
          <p:cNvPr id="48131" name="Espaço Reservado para Conteúdo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pt-BR" sz="1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É uma string estática, de somente leitura, responsável por informar o nome do servidor, nome do banco de dados, usuário e senha para acessar a base de dados utilizada pela aplicação.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Objeto Connection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Utilizado para fazer a conexão com o banco de dados;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Existe um para cada tipo de provider;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Permite o pooling de conexões;</a:t>
            </a: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A conexão é feita através de uma string de conexão.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143000" y="3929063"/>
            <a:ext cx="6721475" cy="1069975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cn = </a:t>
            </a:r>
            <a:r>
              <a:rPr lang="pt-BR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pt-BR" sz="1600" b="1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cn.ConnectionString = 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"Data Source=localhost;" 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"Integrated Security=SSPI;</a:t>
            </a:r>
            <a:r>
              <a:rPr lang="en-US" sz="1600" b="1">
                <a:solidFill>
                  <a:srgbClr val="A94543"/>
                </a:solidFill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		       </a:t>
            </a:r>
            <a:r>
              <a:rPr lang="en-US" sz="1600" b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"Initial Catalog=Northwind"</a:t>
            </a:r>
            <a:r>
              <a:rPr lang="pt-BR" sz="16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Command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Utilizado para a execução de comandos no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Pode ser criado através de uma conexão:</a:t>
            </a:r>
            <a:br>
              <a:rPr lang="pt-BR" smtClean="0">
                <a:latin typeface="Arial" charset="0"/>
                <a:cs typeface="Arial" charset="0"/>
              </a:rPr>
            </a:br>
            <a:endParaRPr lang="pt-BR" smtClean="0">
              <a:latin typeface="Arial" charset="0"/>
              <a:cs typeface="Arial" charset="0"/>
            </a:endParaRPr>
          </a:p>
          <a:p>
            <a:pPr algn="just"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Para definir o comando a ser executado utilize a propriedade CommandText: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85786" y="2500306"/>
            <a:ext cx="6721475" cy="3381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SqlCommand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 cmd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cn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CreateCommand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();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85786" y="4143380"/>
            <a:ext cx="6721475" cy="3365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>
                <a:solidFill>
                  <a:schemeClr val="tx1"/>
                </a:solidFill>
                <a:latin typeface="Courier New" pitchFamily="49" charset="0"/>
              </a:rPr>
              <a:t>cmd.CommandText = </a:t>
            </a: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"</a:t>
            </a:r>
            <a:r>
              <a:rPr lang="pt-BR" sz="1600" b="1">
                <a:solidFill>
                  <a:schemeClr val="tx1"/>
                </a:solidFill>
                <a:latin typeface="Courier New" pitchFamily="49" charset="0"/>
              </a:rPr>
              <a:t>SELECT * FROM Tabela</a:t>
            </a:r>
            <a:r>
              <a:rPr lang="en-US" sz="1600" b="1">
                <a:solidFill>
                  <a:schemeClr val="tx1"/>
                </a:solidFill>
                <a:latin typeface="Courier New" pitchFamily="49" charset="0"/>
              </a:rPr>
              <a:t>"</a:t>
            </a:r>
            <a:r>
              <a:rPr lang="pt-BR" sz="1600" b="1">
                <a:solidFill>
                  <a:schemeClr val="tx1"/>
                </a:solidFill>
                <a:latin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Command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Como existem diferentes tipos de comandos, existem também diferentes tipos de execução: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err="1" smtClean="0"/>
              <a:t>ExecuteReader</a:t>
            </a:r>
            <a:r>
              <a:rPr lang="pt-BR" dirty="0" smtClean="0"/>
              <a:t>()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Retorna um objeto </a:t>
            </a:r>
            <a:r>
              <a:rPr lang="pt-BR" dirty="0" err="1" smtClean="0"/>
              <a:t>DataReader</a:t>
            </a:r>
            <a:r>
              <a:rPr lang="pt-BR" dirty="0" smtClean="0"/>
              <a:t>, com o resultado da consulta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err="1" smtClean="0"/>
              <a:t>ExecuteNonQuery</a:t>
            </a:r>
            <a:r>
              <a:rPr lang="pt-BR" dirty="0" smtClean="0"/>
              <a:t>()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Não retorna nenhum tipo de dado, apenas o número de células afetadas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err="1" smtClean="0"/>
              <a:t>ExecuteScalar</a:t>
            </a:r>
            <a:r>
              <a:rPr lang="pt-BR" dirty="0" smtClean="0"/>
              <a:t>()</a:t>
            </a:r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Retorna um único valor (</a:t>
            </a:r>
            <a:r>
              <a:rPr lang="pt-BR" dirty="0" err="1" smtClean="0"/>
              <a:t>object</a:t>
            </a:r>
            <a:r>
              <a:rPr lang="pt-BR" dirty="0" smtClean="0"/>
              <a:t>) escalar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dirty="0" err="1" smtClean="0"/>
              <a:t>ExecuteXMLReader</a:t>
            </a:r>
            <a:endParaRPr lang="pt-BR" dirty="0" smtClean="0"/>
          </a:p>
          <a:p>
            <a:pPr marL="758952" lvl="2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pt-BR" dirty="0" smtClean="0"/>
              <a:t>Retorna um </a:t>
            </a:r>
            <a:r>
              <a:rPr lang="pt-BR" dirty="0" err="1" smtClean="0"/>
              <a:t>XMLReader</a:t>
            </a:r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Command-ExecuteNonQuery</a:t>
            </a:r>
            <a:endParaRPr lang="pt-BR" dirty="0"/>
          </a:p>
        </p:txBody>
      </p:sp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É responsável pela execução de comandos SQL para manipulação dos dados no banco de dados.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sz="12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São comandos como </a:t>
            </a:r>
            <a:r>
              <a:rPr lang="pt-BR" i="1" dirty="0" smtClean="0"/>
              <a:t>DELETE </a:t>
            </a:r>
            <a:r>
              <a:rPr lang="pt-BR" dirty="0" smtClean="0"/>
              <a:t>e </a:t>
            </a:r>
            <a:r>
              <a:rPr lang="pt-BR" i="1" dirty="0" smtClean="0"/>
              <a:t>UPDATE</a:t>
            </a:r>
            <a:r>
              <a:rPr lang="pt-BR" dirty="0" smtClean="0"/>
              <a:t> que não retornam nenhum resultado de </a:t>
            </a:r>
            <a:r>
              <a:rPr lang="pt-BR" i="1" dirty="0" smtClean="0"/>
              <a:t>SELECT</a:t>
            </a:r>
            <a:r>
              <a:rPr lang="pt-BR" dirty="0" smtClean="0"/>
              <a:t> e não utilizam nenhum parâmetro de saída.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sz="1100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Possui duas definições: 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/>
              <a:t>Recebendo um </a:t>
            </a:r>
            <a:r>
              <a:rPr lang="pt-BR" sz="1800" i="1" dirty="0" err="1" smtClean="0"/>
              <a:t>CommandType</a:t>
            </a:r>
            <a:r>
              <a:rPr lang="pt-BR" sz="1800" dirty="0" smtClean="0"/>
              <a:t> (</a:t>
            </a:r>
            <a:r>
              <a:rPr lang="pt-BR" sz="1800" i="1" dirty="0" err="1" smtClean="0"/>
              <a:t>Text</a:t>
            </a:r>
            <a:r>
              <a:rPr lang="pt-BR" sz="1800" dirty="0" smtClean="0"/>
              <a:t> ou </a:t>
            </a:r>
            <a:r>
              <a:rPr lang="pt-BR" sz="1800" i="1" dirty="0" err="1" smtClean="0"/>
              <a:t>StoredProcedure</a:t>
            </a:r>
            <a:r>
              <a:rPr lang="pt-BR" sz="1800" dirty="0" smtClean="0"/>
              <a:t>), uma </a:t>
            </a:r>
            <a:r>
              <a:rPr lang="pt-BR" sz="1800" i="1" dirty="0" smtClean="0"/>
              <a:t>string</a:t>
            </a:r>
            <a:r>
              <a:rPr lang="pt-BR" sz="1800" dirty="0" smtClean="0"/>
              <a:t> com a instrução SQL (</a:t>
            </a:r>
            <a:r>
              <a:rPr lang="pt-BR" sz="1800" i="1" dirty="0" err="1" smtClean="0"/>
              <a:t>Query</a:t>
            </a:r>
            <a:r>
              <a:rPr lang="pt-BR" sz="1800" i="1" dirty="0" smtClean="0"/>
              <a:t> </a:t>
            </a:r>
            <a:r>
              <a:rPr lang="pt-BR" sz="1800" dirty="0" smtClean="0"/>
              <a:t>ou nome do procedimento) e um vetor de parâmetros SQL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1800" dirty="0" smtClean="0"/>
              <a:t>Ou recebendo, além destes parâmetros, uma transação SQL. A transação é utilizada para garantir a atomicidade de vários comandos, ou seja, fazer com que um conjunto de comandos sejam executados ou descartados totalmente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Command-ExecuteNonQuery</a:t>
            </a:r>
            <a:endParaRPr lang="pt-BR" dirty="0" smtClean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 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" y="2000250"/>
            <a:ext cx="8001000" cy="278130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"Data Source=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localhost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"Initial Catalog=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Videos;Integrated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Security=True"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cmd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"UPDATE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titulos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SET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Nome = '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Sem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Nome' WHERE Nome = ''"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cnn.Open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qtidade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=cmd.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ExecuteNonQuery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pt-BR" sz="1600" b="1" dirty="0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Console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WriteLine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qtidade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  <a:r>
              <a:rPr lang="pt-BR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 linhas foram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afetadas."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	    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.Close();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Command-ExecuteScalar</a:t>
            </a:r>
            <a:endParaRPr lang="pt-BR" dirty="0" smtClean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 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" y="2000250"/>
            <a:ext cx="8001000" cy="2811463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"Data Source=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localhost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"Initial Catalog=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Videos;Integrated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Security=True"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cmd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"SELECT COUNT(*)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FROM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titulos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.Open();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object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qtidade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cmd.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ExecuteScalar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</a:t>
            </a:r>
            <a:r>
              <a:rPr lang="pt-BR" sz="1600" b="1" dirty="0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Console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WriteLine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"Existem "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(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int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qtidade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  <a:r>
              <a:rPr lang="pt-BR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                                      títulos"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ea typeface="Times New Roman" pitchFamily="18" charset="0"/>
                <a:cs typeface="Courier New" pitchFamily="49" charset="0"/>
              </a:rPr>
              <a:t>                      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.Close();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SQL Básico</a:t>
            </a:r>
            <a:endParaRPr lang="pt-BR" dirty="0"/>
          </a:p>
        </p:txBody>
      </p:sp>
      <p:sp>
        <p:nvSpPr>
          <p:cNvPr id="2" name="Espaço Reservado para Texto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DataReader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Utilizado para leitura de dados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Existe um para cada tipo de </a:t>
            </a:r>
            <a:r>
              <a:rPr lang="pt-BR" dirty="0" err="1" smtClean="0"/>
              <a:t>provider</a:t>
            </a: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endParaRPr lang="pt-BR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Vantagens: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Velocidade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Usado para leitura de grandes quantidades de dados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 smtClean="0"/>
              <a:t>Desvantagens: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Não permite a modificação dos dados lidos</a:t>
            </a:r>
          </a:p>
          <a:p>
            <a:pPr marL="521208" lvl="1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 smtClean="0"/>
              <a:t>Permite somente leitura seqüencial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err="1" smtClean="0"/>
              <a:t>COMMAND-ExecuteReader</a:t>
            </a:r>
            <a:endParaRPr lang="pt-BR" dirty="0"/>
          </a:p>
        </p:txBody>
      </p:sp>
      <p:sp>
        <p:nvSpPr>
          <p:cNvPr id="56323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endParaRPr lang="pt-BR" sz="1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Ele é utilizado para retornar um </a:t>
            </a:r>
            <a:r>
              <a:rPr lang="pt-BR" i="1" smtClean="0">
                <a:latin typeface="Arial" charset="0"/>
                <a:cs typeface="Arial" charset="0"/>
              </a:rPr>
              <a:t>DataReader</a:t>
            </a:r>
            <a:r>
              <a:rPr lang="pt-BR" smtClean="0">
                <a:latin typeface="Arial" charset="0"/>
                <a:cs typeface="Arial" charset="0"/>
              </a:rPr>
              <a:t> para a classe. </a:t>
            </a:r>
            <a:endParaRPr lang="pt-BR" sz="1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Uma particularidade deste método é que, devido ao fato de trabalhar conectado ao banco de dados, não podemos fechar a conexão. </a:t>
            </a:r>
            <a:endParaRPr lang="pt-BR" sz="10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Para que a conexão não fique aberta após a leitura, é utilizada a cláusula </a:t>
            </a:r>
            <a:r>
              <a:rPr lang="pt-BR" i="1" smtClean="0">
                <a:latin typeface="Arial" charset="0"/>
                <a:cs typeface="Arial" charset="0"/>
              </a:rPr>
              <a:t>CommandBehavior.CloseConnection</a:t>
            </a:r>
            <a:r>
              <a:rPr lang="pt-BR" smtClean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DataReader</a:t>
            </a:r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Inicia sempre na posição BOF (Begin Of File);</a:t>
            </a:r>
            <a:br>
              <a:rPr lang="pt-BR" smtClean="0">
                <a:latin typeface="Arial" charset="0"/>
                <a:cs typeface="Arial" charset="0"/>
              </a:rPr>
            </a:br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Para ler o conteúdo de um campo específico utilize:</a:t>
            </a:r>
            <a:br>
              <a:rPr lang="pt-BR" smtClean="0">
                <a:latin typeface="Arial" charset="0"/>
                <a:cs typeface="Arial" charset="0"/>
              </a:rPr>
            </a:br>
            <a:r>
              <a:rPr lang="pt-BR" smtClean="0">
                <a:latin typeface="Arial" charset="0"/>
                <a:cs typeface="Arial" charset="0"/>
              </a:rPr>
              <a:t/>
            </a:r>
            <a:br>
              <a:rPr lang="pt-BR" smtClean="0">
                <a:latin typeface="Arial" charset="0"/>
                <a:cs typeface="Arial" charset="0"/>
              </a:rPr>
            </a:br>
            <a:r>
              <a:rPr lang="pt-BR" smtClean="0">
                <a:latin typeface="Arial" charset="0"/>
                <a:cs typeface="Arial" charset="0"/>
              </a:rPr>
              <a:t/>
            </a:r>
            <a:br>
              <a:rPr lang="pt-BR" smtClean="0">
                <a:latin typeface="Arial" charset="0"/>
                <a:cs typeface="Arial" charset="0"/>
              </a:rPr>
            </a:br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Para ir para o próximo registro, utilize: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071538" y="2492896"/>
            <a:ext cx="6721475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SqlDataReader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dr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 = cmd.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ExecuteReader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();</a:t>
            </a:r>
            <a:b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</a:b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string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str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dr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["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</a:rPr>
              <a:t>NomeDoCampo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</a:rPr>
              <a:t>"];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071538" y="4149080"/>
            <a:ext cx="6721475" cy="33813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>
                <a:solidFill>
                  <a:schemeClr val="tx1"/>
                </a:solidFill>
                <a:latin typeface="Courier New" pitchFamily="49" charset="0"/>
              </a:rPr>
              <a:t>dr.Read();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DataReader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 (1):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5750" y="2000250"/>
            <a:ext cx="8001000" cy="403225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"Data Source=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localhost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;"</a:t>
            </a:r>
            <a:r>
              <a:rPr lang="pt-BR" sz="1600" b="1" dirty="0">
                <a:solidFill>
                  <a:srgbClr val="A9454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</a:t>
            </a:r>
            <a:endParaRPr lang="pt-BR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Integrated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Security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=SSPI;"</a:t>
            </a:r>
            <a:r>
              <a:rPr lang="pt-BR" sz="1600" b="1" dirty="0">
                <a:solidFill>
                  <a:srgbClr val="A94543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Initial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Catalog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Northwind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noProof="1">
              <a:solidFill>
                <a:srgbClr val="008080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  <a:cs typeface="Courier New" pitchFamily="49" charset="0"/>
              </a:rPr>
              <a:t>SqlCommand cmd = </a:t>
            </a:r>
            <a:r>
              <a:rPr lang="pt-BR" sz="1600" b="1" noProof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  <a:cs typeface="Courier New" pitchFamily="49" charset="0"/>
              </a:rPr>
              <a:t>SqlCommand(</a:t>
            </a: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"select * from Customers", cn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pt-BR" sz="1600" b="1" dirty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.Open();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rgbClr val="4197AE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SqlDataReader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cmd.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ExecuteReader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dr.Read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())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   comboBox1.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Add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CompanyName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dr.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Close();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.Close();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DataReader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 (2):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28625" y="2428875"/>
            <a:ext cx="8001000" cy="2800350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SqlConnection </a:t>
            </a:r>
            <a:r>
              <a:rPr lang="pt-BR" sz="1600" b="1" noProof="1">
                <a:latin typeface="Courier New" pitchFamily="49" charset="0"/>
              </a:rPr>
              <a:t>cn = </a:t>
            </a:r>
            <a:r>
              <a:rPr lang="pt-BR" sz="1600" b="1" noProof="1">
                <a:solidFill>
                  <a:srgbClr val="0000FF"/>
                </a:solidFill>
                <a:latin typeface="Courier New" pitchFamily="49" charset="0"/>
              </a:rPr>
              <a:t>new 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SqlConnection</a:t>
            </a:r>
            <a:r>
              <a:rPr lang="pt-BR" sz="1600" b="1" noProof="1">
                <a:solidFill>
                  <a:schemeClr val="bg1"/>
                </a:solidFill>
                <a:latin typeface="Courier New" pitchFamily="49" charset="0"/>
              </a:rPr>
              <a:t>(</a:t>
            </a: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</a:rPr>
              <a:t>"Data Source=localhost;“</a:t>
            </a:r>
            <a:r>
              <a:rPr lang="pt-BR" sz="1600" b="1" noProof="1">
                <a:solidFill>
                  <a:schemeClr val="bg1"/>
                </a:solidFill>
                <a:latin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</a:rPr>
              <a:t>                                  "Integrated Security=SSPI;" </a:t>
            </a:r>
            <a:r>
              <a:rPr lang="pt-BR" sz="1600" b="1" noProof="1">
                <a:solidFill>
                  <a:schemeClr val="bg1"/>
                </a:solidFill>
                <a:latin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</a:rPr>
              <a:t>                                  "Initial Catalog=Northwind")</a:t>
            </a:r>
            <a:r>
              <a:rPr lang="pt-BR" sz="1600" b="1" noProof="1">
                <a:solidFill>
                  <a:schemeClr val="bg1"/>
                </a:solidFill>
                <a:latin typeface="Courier New" pitchFamily="49" charset="0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noProof="1">
              <a:solidFill>
                <a:srgbClr val="008080"/>
              </a:solidFill>
              <a:latin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SqlCommand </a:t>
            </a:r>
            <a:r>
              <a:rPr lang="pt-BR" sz="1600" b="1" noProof="1">
                <a:latin typeface="Courier New" pitchFamily="49" charset="0"/>
              </a:rPr>
              <a:t>cmd = </a:t>
            </a:r>
            <a:r>
              <a:rPr lang="pt-BR" sz="1600" b="1" noProof="1">
                <a:solidFill>
                  <a:srgbClr val="0000FF"/>
                </a:solidFill>
                <a:latin typeface="Courier New" pitchFamily="49" charset="0"/>
              </a:rPr>
              <a:t>new 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SqlCommand(</a:t>
            </a:r>
            <a:r>
              <a:rPr lang="pt-BR" sz="1600" b="1" noProof="1">
                <a:solidFill>
                  <a:srgbClr val="800000"/>
                </a:solidFill>
                <a:latin typeface="Courier New" pitchFamily="49" charset="0"/>
              </a:rPr>
              <a:t>"select * from Customers"</a:t>
            </a:r>
            <a:r>
              <a:rPr lang="pt-BR" sz="1600" b="1" noProof="1">
                <a:latin typeface="Courier New" pitchFamily="49" charset="0"/>
              </a:rPr>
              <a:t>, cn);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noProof="1">
              <a:latin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latin typeface="Courier New" pitchFamily="49" charset="0"/>
              </a:rPr>
              <a:t>cn.Open();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noProof="1">
              <a:solidFill>
                <a:srgbClr val="008080"/>
              </a:solidFill>
              <a:latin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DataTable </a:t>
            </a:r>
            <a:r>
              <a:rPr lang="pt-BR" sz="1600" b="1" noProof="1">
                <a:latin typeface="Courier New" pitchFamily="49" charset="0"/>
              </a:rPr>
              <a:t>dt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 = </a:t>
            </a:r>
            <a:r>
              <a:rPr lang="pt-BR" sz="1600" b="1" noProof="1">
                <a:solidFill>
                  <a:srgbClr val="0000FF"/>
                </a:solidFill>
                <a:latin typeface="Courier New" pitchFamily="49" charset="0"/>
              </a:rPr>
              <a:t>new </a:t>
            </a:r>
            <a:r>
              <a:rPr lang="pt-BR" sz="1600" b="1" noProof="1">
                <a:solidFill>
                  <a:srgbClr val="008080"/>
                </a:solidFill>
                <a:latin typeface="Courier New" pitchFamily="49" charset="0"/>
              </a:rPr>
              <a:t>DataTable</a:t>
            </a:r>
            <a:r>
              <a:rPr lang="pt-BR" sz="1600" b="1" noProof="1">
                <a:latin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latin typeface="Courier New" pitchFamily="49" charset="0"/>
              </a:rPr>
              <a:t>        dt.Load(cmd.ExecuteReader());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noProof="1">
                <a:latin typeface="Courier New" pitchFamily="49" charset="0"/>
              </a:rPr>
              <a:t>        cn.Close();</a:t>
            </a:r>
            <a:endParaRPr lang="pt-BR" sz="1600" b="1" dirty="0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DataAdapter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Responsável pela comunicação entre um objeto DataSet e 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Específico para cada tipo de provider;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Agrega objetos do tipo Command, facilitando a inserção, atualização e remoção de registros no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Possui métodos específicos para popular e atualizar um DataSet.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DataAdapter</a:t>
            </a:r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 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14313" y="2286000"/>
            <a:ext cx="8358187" cy="2554288"/>
          </a:xfrm>
          <a:prstGeom prst="rect">
            <a:avLst/>
          </a:prstGeom>
          <a:solidFill>
            <a:schemeClr val="bg1">
              <a:alpha val="79999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50800" dir="2700000" algn="tl" rotWithShape="0">
              <a:schemeClr val="bg1">
                <a:alpha val="43137"/>
              </a:scheme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SqlConnection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"Data Source=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localhost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;"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+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             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"Initial Catalog=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Videos;Integrated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Security=True"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cmd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SqlCommand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"SELECT * FROM </a:t>
            </a:r>
            <a:r>
              <a:rPr lang="en-US" sz="1600" b="1" dirty="0" err="1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titulos</a:t>
            </a:r>
            <a:r>
              <a:rPr lang="en-US" sz="1600" b="1" dirty="0">
                <a:solidFill>
                  <a:srgbClr val="8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, </a:t>
            </a:r>
            <a:r>
              <a:rPr lang="en-US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cnn</a:t>
            </a:r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b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SqlDataAdapter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da =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SqlDataAdapter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(cmd);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rgbClr val="00808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DataSet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ds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808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DataSet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solidFill>
                <a:srgbClr val="000000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da.Fill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ds</a:t>
            </a:r>
            <a:r>
              <a:rPr lang="pt-BR" sz="16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DataSet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Utilizado para acesso em geral a um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Independente de provider;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Trabalha desconectado do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Os dados são armazenados dentro de uma coleção de objetos DataTable;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Mantém os relacionamentos existentes no banco de dados, entre os DataTables.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>
                <a:solidFill>
                  <a:schemeClr val="bg2">
                    <a:lumMod val="25000"/>
                  </a:schemeClr>
                </a:solidFill>
              </a:rPr>
              <a:t>Objeto DataSet</a:t>
            </a:r>
            <a:endParaRPr lang="pt-BR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91139" name="Rectangle 3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mtClean="0"/>
              <a:t>DataSets armazenam dados de forma semelhante a um modelo de banco de dados relacional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mtClean="0"/>
              <a:t>São constituídos de coleções de tabelas (Tables) e relacionamentos (Relations)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mtClean="0"/>
              <a:t>Tabelas (Tables) contém coleções de colunas (Columns), restrições (Constraints) and registros (Rows)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smtClean="0"/>
              <a:t>Implementa interface IListSource para utilização com componentes visuais</a:t>
            </a:r>
            <a:endParaRPr lang="pt-BR" dirty="0"/>
          </a:p>
        </p:txBody>
      </p:sp>
      <p:grpSp>
        <p:nvGrpSpPr>
          <p:cNvPr id="66564" name="Group 4"/>
          <p:cNvGrpSpPr>
            <a:grpSpLocks/>
          </p:cNvGrpSpPr>
          <p:nvPr/>
        </p:nvGrpSpPr>
        <p:grpSpPr bwMode="auto">
          <a:xfrm>
            <a:off x="214313" y="1000125"/>
            <a:ext cx="4357687" cy="5295900"/>
            <a:chOff x="535" y="748"/>
            <a:chExt cx="2856" cy="3273"/>
          </a:xfrm>
        </p:grpSpPr>
        <p:sp>
          <p:nvSpPr>
            <p:cNvPr id="66565" name="Rectangle 5"/>
            <p:cNvSpPr>
              <a:spLocks noChangeArrowheads="1"/>
            </p:cNvSpPr>
            <p:nvPr/>
          </p:nvSpPr>
          <p:spPr bwMode="auto">
            <a:xfrm>
              <a:off x="535" y="748"/>
              <a:ext cx="2052" cy="3120"/>
            </a:xfrm>
            <a:prstGeom prst="rect">
              <a:avLst/>
            </a:prstGeom>
            <a:gradFill rotWithShape="0">
              <a:gsLst>
                <a:gs pos="0">
                  <a:srgbClr val="FFFFCC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66" name="Freeform 6"/>
            <p:cNvSpPr>
              <a:spLocks/>
            </p:cNvSpPr>
            <p:nvPr/>
          </p:nvSpPr>
          <p:spPr bwMode="auto">
            <a:xfrm>
              <a:off x="929" y="3416"/>
              <a:ext cx="217" cy="196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96 h 240"/>
                <a:gd name="T4" fmla="*/ 217 w 240"/>
                <a:gd name="T5" fmla="*/ 196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67" name="Freeform 7"/>
            <p:cNvSpPr>
              <a:spLocks/>
            </p:cNvSpPr>
            <p:nvPr/>
          </p:nvSpPr>
          <p:spPr bwMode="auto">
            <a:xfrm>
              <a:off x="1463" y="2899"/>
              <a:ext cx="217" cy="197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97 h 240"/>
                <a:gd name="T4" fmla="*/ 217 w 240"/>
                <a:gd name="T5" fmla="*/ 197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68" name="Freeform 8"/>
            <p:cNvSpPr>
              <a:spLocks/>
            </p:cNvSpPr>
            <p:nvPr/>
          </p:nvSpPr>
          <p:spPr bwMode="auto">
            <a:xfrm>
              <a:off x="1463" y="2356"/>
              <a:ext cx="217" cy="196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96 h 240"/>
                <a:gd name="T4" fmla="*/ 217 w 240"/>
                <a:gd name="T5" fmla="*/ 196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69" name="Freeform 9"/>
            <p:cNvSpPr>
              <a:spLocks/>
            </p:cNvSpPr>
            <p:nvPr/>
          </p:nvSpPr>
          <p:spPr bwMode="auto">
            <a:xfrm>
              <a:off x="1189" y="1545"/>
              <a:ext cx="217" cy="1295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295 h 240"/>
                <a:gd name="T4" fmla="*/ 217 w 240"/>
                <a:gd name="T5" fmla="*/ 1295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70" name="Freeform 10"/>
            <p:cNvSpPr>
              <a:spLocks/>
            </p:cNvSpPr>
            <p:nvPr/>
          </p:nvSpPr>
          <p:spPr bwMode="auto">
            <a:xfrm>
              <a:off x="1463" y="1807"/>
              <a:ext cx="217" cy="196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96 h 240"/>
                <a:gd name="T4" fmla="*/ 217 w 240"/>
                <a:gd name="T5" fmla="*/ 196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71" name="Freeform 11"/>
            <p:cNvSpPr>
              <a:spLocks/>
            </p:cNvSpPr>
            <p:nvPr/>
          </p:nvSpPr>
          <p:spPr bwMode="auto">
            <a:xfrm>
              <a:off x="929" y="1270"/>
              <a:ext cx="217" cy="196"/>
            </a:xfrm>
            <a:custGeom>
              <a:avLst/>
              <a:gdLst>
                <a:gd name="T0" fmla="*/ 0 w 240"/>
                <a:gd name="T1" fmla="*/ 0 h 240"/>
                <a:gd name="T2" fmla="*/ 0 w 240"/>
                <a:gd name="T3" fmla="*/ 196 h 240"/>
                <a:gd name="T4" fmla="*/ 217 w 240"/>
                <a:gd name="T5" fmla="*/ 196 h 240"/>
                <a:gd name="T6" fmla="*/ 0 60000 65536"/>
                <a:gd name="T7" fmla="*/ 0 60000 65536"/>
                <a:gd name="T8" fmla="*/ 0 60000 65536"/>
                <a:gd name="T9" fmla="*/ 0 w 240"/>
                <a:gd name="T10" fmla="*/ 0 h 240"/>
                <a:gd name="T11" fmla="*/ 240 w 240"/>
                <a:gd name="T12" fmla="*/ 240 h 24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40">
                  <a:moveTo>
                    <a:pt x="0" y="0"/>
                  </a:moveTo>
                  <a:lnTo>
                    <a:pt x="0" y="240"/>
                  </a:lnTo>
                  <a:lnTo>
                    <a:pt x="240" y="24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72" name="AutoShape 12"/>
            <p:cNvSpPr>
              <a:spLocks noChangeArrowheads="1"/>
            </p:cNvSpPr>
            <p:nvPr/>
          </p:nvSpPr>
          <p:spPr bwMode="auto">
            <a:xfrm>
              <a:off x="583" y="799"/>
              <a:ext cx="823" cy="196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DataSet</a:t>
              </a:r>
            </a:p>
          </p:txBody>
        </p:sp>
        <p:sp>
          <p:nvSpPr>
            <p:cNvPr id="66573" name="Freeform 13"/>
            <p:cNvSpPr>
              <a:spLocks/>
            </p:cNvSpPr>
            <p:nvPr/>
          </p:nvSpPr>
          <p:spPr bwMode="auto">
            <a:xfrm>
              <a:off x="721" y="995"/>
              <a:ext cx="217" cy="2330"/>
            </a:xfrm>
            <a:custGeom>
              <a:avLst/>
              <a:gdLst>
                <a:gd name="T0" fmla="*/ 0 w 240"/>
                <a:gd name="T1" fmla="*/ 0 h 2880"/>
                <a:gd name="T2" fmla="*/ 0 w 240"/>
                <a:gd name="T3" fmla="*/ 2330 h 2880"/>
                <a:gd name="T4" fmla="*/ 217 w 240"/>
                <a:gd name="T5" fmla="*/ 2330 h 2880"/>
                <a:gd name="T6" fmla="*/ 0 60000 65536"/>
                <a:gd name="T7" fmla="*/ 0 60000 65536"/>
                <a:gd name="T8" fmla="*/ 0 60000 65536"/>
                <a:gd name="T9" fmla="*/ 0 w 240"/>
                <a:gd name="T10" fmla="*/ 0 h 2880"/>
                <a:gd name="T11" fmla="*/ 240 w 240"/>
                <a:gd name="T12" fmla="*/ 2880 h 28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40" h="2880">
                  <a:moveTo>
                    <a:pt x="0" y="0"/>
                  </a:moveTo>
                  <a:lnTo>
                    <a:pt x="0" y="2880"/>
                  </a:lnTo>
                  <a:lnTo>
                    <a:pt x="240" y="2880"/>
                  </a:ln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Trebuchet MS" pitchFamily="34" charset="0"/>
              </a:endParaRPr>
            </a:p>
          </p:txBody>
        </p:sp>
        <p:sp>
          <p:nvSpPr>
            <p:cNvPr id="66574" name="AutoShape 14"/>
            <p:cNvSpPr>
              <a:spLocks noChangeArrowheads="1"/>
            </p:cNvSpPr>
            <p:nvPr/>
          </p:nvSpPr>
          <p:spPr bwMode="auto">
            <a:xfrm>
              <a:off x="1362" y="2153"/>
              <a:ext cx="823" cy="197"/>
            </a:xfrm>
            <a:prstGeom prst="roundRect">
              <a:avLst>
                <a:gd name="adj" fmla="val 7861"/>
              </a:avLst>
            </a:prstGeom>
            <a:solidFill>
              <a:srgbClr val="FFFFFF"/>
            </a:solidFill>
            <a:ln w="9525" algn="ctr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 b="1">
                  <a:latin typeface="Trebuchet MS" pitchFamily="34" charset="0"/>
                </a:rPr>
                <a:t>Constraints</a:t>
              </a:r>
            </a:p>
          </p:txBody>
        </p:sp>
        <p:sp>
          <p:nvSpPr>
            <p:cNvPr id="66575" name="AutoShape 15"/>
            <p:cNvSpPr>
              <a:spLocks noChangeArrowheads="1"/>
            </p:cNvSpPr>
            <p:nvPr/>
          </p:nvSpPr>
          <p:spPr bwMode="auto">
            <a:xfrm>
              <a:off x="1059" y="1340"/>
              <a:ext cx="823" cy="197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Table</a:t>
              </a:r>
            </a:p>
          </p:txBody>
        </p:sp>
        <p:sp>
          <p:nvSpPr>
            <p:cNvPr id="66576" name="AutoShape 16"/>
            <p:cNvSpPr>
              <a:spLocks noChangeArrowheads="1"/>
            </p:cNvSpPr>
            <p:nvPr/>
          </p:nvSpPr>
          <p:spPr bwMode="auto">
            <a:xfrm>
              <a:off x="1622" y="1882"/>
              <a:ext cx="823" cy="196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Column</a:t>
              </a:r>
            </a:p>
          </p:txBody>
        </p:sp>
        <p:sp>
          <p:nvSpPr>
            <p:cNvPr id="66577" name="AutoShape 17"/>
            <p:cNvSpPr>
              <a:spLocks noChangeArrowheads="1"/>
            </p:cNvSpPr>
            <p:nvPr/>
          </p:nvSpPr>
          <p:spPr bwMode="auto">
            <a:xfrm>
              <a:off x="1622" y="2424"/>
              <a:ext cx="823" cy="196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Constraint</a:t>
              </a:r>
            </a:p>
          </p:txBody>
        </p:sp>
        <p:sp>
          <p:nvSpPr>
            <p:cNvPr id="66578" name="AutoShape 18"/>
            <p:cNvSpPr>
              <a:spLocks noChangeArrowheads="1"/>
            </p:cNvSpPr>
            <p:nvPr/>
          </p:nvSpPr>
          <p:spPr bwMode="auto">
            <a:xfrm>
              <a:off x="1362" y="2695"/>
              <a:ext cx="823" cy="196"/>
            </a:xfrm>
            <a:prstGeom prst="roundRect">
              <a:avLst>
                <a:gd name="adj" fmla="val 7861"/>
              </a:avLst>
            </a:prstGeom>
            <a:solidFill>
              <a:srgbClr val="FFFFFF"/>
            </a:solidFill>
            <a:ln w="9525" algn="ctr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 b="1">
                  <a:latin typeface="Trebuchet MS" pitchFamily="34" charset="0"/>
                </a:rPr>
                <a:t>Rows</a:t>
              </a:r>
            </a:p>
          </p:txBody>
        </p:sp>
        <p:sp>
          <p:nvSpPr>
            <p:cNvPr id="66579" name="AutoShape 19"/>
            <p:cNvSpPr>
              <a:spLocks noChangeArrowheads="1"/>
            </p:cNvSpPr>
            <p:nvPr/>
          </p:nvSpPr>
          <p:spPr bwMode="auto">
            <a:xfrm>
              <a:off x="1622" y="2965"/>
              <a:ext cx="823" cy="197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Row</a:t>
              </a:r>
            </a:p>
          </p:txBody>
        </p:sp>
        <p:sp>
          <p:nvSpPr>
            <p:cNvPr id="66580" name="AutoShape 20"/>
            <p:cNvSpPr>
              <a:spLocks noChangeArrowheads="1"/>
            </p:cNvSpPr>
            <p:nvPr/>
          </p:nvSpPr>
          <p:spPr bwMode="auto">
            <a:xfrm>
              <a:off x="843" y="3236"/>
              <a:ext cx="823" cy="196"/>
            </a:xfrm>
            <a:prstGeom prst="roundRect">
              <a:avLst>
                <a:gd name="adj" fmla="val 7861"/>
              </a:avLst>
            </a:prstGeom>
            <a:solidFill>
              <a:srgbClr val="FFFFFF"/>
            </a:solidFill>
            <a:ln w="9525" algn="ctr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 b="1">
                  <a:latin typeface="Trebuchet MS" pitchFamily="34" charset="0"/>
                </a:rPr>
                <a:t>Relations</a:t>
              </a:r>
            </a:p>
          </p:txBody>
        </p:sp>
        <p:sp>
          <p:nvSpPr>
            <p:cNvPr id="66581" name="AutoShape 21"/>
            <p:cNvSpPr>
              <a:spLocks noChangeArrowheads="1"/>
            </p:cNvSpPr>
            <p:nvPr/>
          </p:nvSpPr>
          <p:spPr bwMode="auto">
            <a:xfrm>
              <a:off x="1059" y="3508"/>
              <a:ext cx="823" cy="196"/>
            </a:xfrm>
            <a:prstGeom prst="roundRect">
              <a:avLst>
                <a:gd name="adj" fmla="val 7861"/>
              </a:avLst>
            </a:prstGeom>
            <a:gradFill rotWithShape="0">
              <a:gsLst>
                <a:gs pos="0">
                  <a:srgbClr val="FBFDFF"/>
                </a:gs>
                <a:gs pos="100000">
                  <a:srgbClr val="99CCFF"/>
                </a:gs>
              </a:gsLst>
              <a:lin ang="5400000" scaled="1"/>
            </a:gradFill>
            <a:ln w="9525" algn="ctr">
              <a:solidFill>
                <a:srgbClr val="0033CC"/>
              </a:solidFill>
              <a:round/>
              <a:headEnd/>
              <a:tailEnd/>
            </a:ln>
          </p:spPr>
          <p:txBody>
            <a:bodyPr wrap="none" tIns="27432" bIns="27432" anchor="ctr"/>
            <a:lstStyle/>
            <a:p>
              <a:pPr eaLnBrk="0" hangingPunct="0"/>
              <a:r>
                <a:rPr lang="en-US" sz="1600" b="1">
                  <a:solidFill>
                    <a:srgbClr val="3333CC"/>
                  </a:solidFill>
                  <a:latin typeface="Trebuchet MS" pitchFamily="34" charset="0"/>
                </a:rPr>
                <a:t>Relation</a:t>
              </a:r>
            </a:p>
          </p:txBody>
        </p:sp>
        <p:sp>
          <p:nvSpPr>
            <p:cNvPr id="66582" name="Line 22"/>
            <p:cNvSpPr>
              <a:spLocks noChangeShapeType="1"/>
            </p:cNvSpPr>
            <p:nvPr/>
          </p:nvSpPr>
          <p:spPr bwMode="auto">
            <a:xfrm>
              <a:off x="1189" y="2265"/>
              <a:ext cx="1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grpSp>
          <p:nvGrpSpPr>
            <p:cNvPr id="66583" name="Group 23"/>
            <p:cNvGrpSpPr>
              <a:grpSpLocks/>
            </p:cNvGrpSpPr>
            <p:nvPr/>
          </p:nvGrpSpPr>
          <p:grpSpPr bwMode="auto">
            <a:xfrm>
              <a:off x="1997" y="3619"/>
              <a:ext cx="1394" cy="402"/>
              <a:chOff x="2078" y="3352"/>
              <a:chExt cx="1394" cy="402"/>
            </a:xfrm>
          </p:grpSpPr>
          <p:sp>
            <p:nvSpPr>
              <p:cNvPr id="66588" name="Rectangle 24"/>
              <p:cNvSpPr>
                <a:spLocks noChangeArrowheads="1"/>
              </p:cNvSpPr>
              <p:nvPr/>
            </p:nvSpPr>
            <p:spPr bwMode="auto">
              <a:xfrm>
                <a:off x="2078" y="3352"/>
                <a:ext cx="1394" cy="402"/>
              </a:xfrm>
              <a:prstGeom prst="rect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FFFFFF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rebuchet MS" pitchFamily="34" charset="0"/>
                </a:endParaRPr>
              </a:p>
            </p:txBody>
          </p:sp>
          <p:grpSp>
            <p:nvGrpSpPr>
              <p:cNvPr id="66589" name="Group 25"/>
              <p:cNvGrpSpPr>
                <a:grpSpLocks/>
              </p:cNvGrpSpPr>
              <p:nvPr/>
            </p:nvGrpSpPr>
            <p:grpSpPr bwMode="auto">
              <a:xfrm>
                <a:off x="2165" y="3460"/>
                <a:ext cx="1224" cy="187"/>
                <a:chOff x="0" y="3792"/>
                <a:chExt cx="1968" cy="240"/>
              </a:xfrm>
            </p:grpSpPr>
            <p:sp>
              <p:nvSpPr>
                <p:cNvPr id="66590" name="AutoShape 26"/>
                <p:cNvSpPr>
                  <a:spLocks noChangeArrowheads="1"/>
                </p:cNvSpPr>
                <p:nvPr/>
              </p:nvSpPr>
              <p:spPr bwMode="auto">
                <a:xfrm>
                  <a:off x="0" y="3792"/>
                  <a:ext cx="912" cy="240"/>
                </a:xfrm>
                <a:prstGeom prst="roundRect">
                  <a:avLst>
                    <a:gd name="adj" fmla="val 7861"/>
                  </a:avLst>
                </a:prstGeom>
                <a:gradFill rotWithShape="0">
                  <a:gsLst>
                    <a:gs pos="0">
                      <a:srgbClr val="FBFDFF"/>
                    </a:gs>
                    <a:gs pos="100000">
                      <a:srgbClr val="99CCFF"/>
                    </a:gs>
                  </a:gsLst>
                  <a:lin ang="5400000" scaled="1"/>
                </a:gradFill>
                <a:ln w="9525" algn="ctr">
                  <a:solidFill>
                    <a:srgbClr val="0033CC"/>
                  </a:solidFill>
                  <a:round/>
                  <a:headEnd/>
                  <a:tailEnd/>
                </a:ln>
              </p:spPr>
              <p:txBody>
                <a:bodyPr wrap="none" tIns="27432" bIns="27432" anchor="ctr"/>
                <a:lstStyle/>
                <a:p>
                  <a:pPr algn="ctr" eaLnBrk="0" hangingPunct="0"/>
                  <a:r>
                    <a:rPr lang="en-US" sz="1400">
                      <a:solidFill>
                        <a:srgbClr val="3333CC"/>
                      </a:solidFill>
                      <a:latin typeface="Trebuchet MS" pitchFamily="34" charset="0"/>
                    </a:rPr>
                    <a:t>Object</a:t>
                  </a:r>
                </a:p>
              </p:txBody>
            </p:sp>
            <p:sp>
              <p:nvSpPr>
                <p:cNvPr id="66591" name="AutoShape 27"/>
                <p:cNvSpPr>
                  <a:spLocks noChangeArrowheads="1"/>
                </p:cNvSpPr>
                <p:nvPr/>
              </p:nvSpPr>
              <p:spPr bwMode="auto">
                <a:xfrm>
                  <a:off x="1056" y="3792"/>
                  <a:ext cx="912" cy="240"/>
                </a:xfrm>
                <a:prstGeom prst="roundRect">
                  <a:avLst>
                    <a:gd name="adj" fmla="val 7861"/>
                  </a:avLst>
                </a:prstGeom>
                <a:solidFill>
                  <a:srgbClr val="FFFFFF"/>
                </a:solidFill>
                <a:ln w="9525" algn="ctr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sz="1400">
                      <a:latin typeface="Trebuchet MS" pitchFamily="34" charset="0"/>
                    </a:rPr>
                    <a:t>Collection</a:t>
                  </a:r>
                </a:p>
              </p:txBody>
            </p:sp>
          </p:grpSp>
        </p:grpSp>
        <p:sp>
          <p:nvSpPr>
            <p:cNvPr id="66584" name="Line 28"/>
            <p:cNvSpPr>
              <a:spLocks noChangeShapeType="1"/>
            </p:cNvSpPr>
            <p:nvPr/>
          </p:nvSpPr>
          <p:spPr bwMode="auto">
            <a:xfrm>
              <a:off x="722" y="1168"/>
              <a:ext cx="13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85" name="AutoShape 29"/>
            <p:cNvSpPr>
              <a:spLocks noChangeArrowheads="1"/>
            </p:cNvSpPr>
            <p:nvPr/>
          </p:nvSpPr>
          <p:spPr bwMode="auto">
            <a:xfrm>
              <a:off x="843" y="1070"/>
              <a:ext cx="823" cy="196"/>
            </a:xfrm>
            <a:prstGeom prst="roundRect">
              <a:avLst>
                <a:gd name="adj" fmla="val 7861"/>
              </a:avLst>
            </a:prstGeom>
            <a:solidFill>
              <a:srgbClr val="FFFFFF"/>
            </a:solidFill>
            <a:ln w="9525" algn="ctr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 b="1">
                  <a:latin typeface="Trebuchet MS" pitchFamily="34" charset="0"/>
                </a:rPr>
                <a:t>Tables</a:t>
              </a:r>
            </a:p>
          </p:txBody>
        </p:sp>
        <p:sp>
          <p:nvSpPr>
            <p:cNvPr id="66586" name="Line 30"/>
            <p:cNvSpPr>
              <a:spLocks noChangeShapeType="1"/>
            </p:cNvSpPr>
            <p:nvPr/>
          </p:nvSpPr>
          <p:spPr bwMode="auto">
            <a:xfrm>
              <a:off x="1199" y="1723"/>
              <a:ext cx="17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pt-BR"/>
            </a:p>
          </p:txBody>
        </p:sp>
        <p:sp>
          <p:nvSpPr>
            <p:cNvPr id="66587" name="AutoShape 31"/>
            <p:cNvSpPr>
              <a:spLocks noChangeArrowheads="1"/>
            </p:cNvSpPr>
            <p:nvPr/>
          </p:nvSpPr>
          <p:spPr bwMode="auto">
            <a:xfrm>
              <a:off x="1362" y="1611"/>
              <a:ext cx="823" cy="196"/>
            </a:xfrm>
            <a:prstGeom prst="roundRect">
              <a:avLst>
                <a:gd name="adj" fmla="val 7861"/>
              </a:avLst>
            </a:prstGeom>
            <a:solidFill>
              <a:srgbClr val="FFFFFF"/>
            </a:solidFill>
            <a:ln w="9525" algn="ctr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r>
                <a:rPr lang="en-US" sz="1600" b="1">
                  <a:latin typeface="Trebuchet MS" pitchFamily="34" charset="0"/>
                </a:rPr>
                <a:t>Columns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DataSet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Preenchimento de um DataSet: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Atualização do DataSet no Banco de dados: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928662" y="4000504"/>
            <a:ext cx="6721475" cy="3381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>
                <a:solidFill>
                  <a:schemeClr val="tx1"/>
                </a:solidFill>
                <a:latin typeface="Courier New" pitchFamily="49" charset="0"/>
              </a:rPr>
              <a:t>da.Update(ds);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857224" y="1500174"/>
            <a:ext cx="6721475" cy="11080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SqlDataAdapter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da;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SqlDataAdapter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("SELECT * FROM Clientes");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("Clientes");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da.Fill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, "Clientes");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Inserir Registro</a:t>
            </a:r>
            <a:endParaRPr lang="pt-BR" dirty="0"/>
          </a:p>
        </p:txBody>
      </p:sp>
      <p:sp>
        <p:nvSpPr>
          <p:cNvPr id="23555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1500188"/>
            <a:ext cx="8043862" cy="495617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INSERT INTO [cliente]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          ([cli_nome],[cli_end],[cli_cnpj])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    VALUES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          ('Bill Gates','Quinta Avenida','12345678900')</a:t>
            </a:r>
          </a:p>
          <a:p>
            <a:pPr eaLnBrk="1" hangingPunct="1"/>
            <a:endParaRPr lang="pt-BR" sz="1800" b="1" smtClean="0">
              <a:latin typeface="Courier New" pitchFamily="49" charset="0"/>
              <a:cs typeface="Courier New" pitchFamily="49" charset="0"/>
            </a:endParaRPr>
          </a:p>
          <a:p>
            <a:pPr eaLnBrk="1" hangingPunct="1"/>
            <a:r>
              <a:rPr lang="pt-BR" sz="2400" smtClean="0">
                <a:latin typeface="Arial" charset="0"/>
                <a:cs typeface="Arial" charset="0"/>
              </a:rPr>
              <a:t>Se a tabela possui um campo identity, não é permitido definir manualmente o valor para este campo</a:t>
            </a:r>
          </a:p>
          <a:p>
            <a:pPr eaLnBrk="1" hangingPunct="1"/>
            <a:r>
              <a:rPr lang="pt-BR" sz="2400" smtClean="0">
                <a:latin typeface="Arial" charset="0"/>
                <a:cs typeface="Arial" charset="0"/>
              </a:rPr>
              <a:t>Se um campo foi definido como NOT NULL então é necessário especificar seu valor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DataSet</a:t>
            </a:r>
          </a:p>
        </p:txBody>
      </p:sp>
      <p:sp>
        <p:nvSpPr>
          <p:cNvPr id="686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Exemplo de uso: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7188" y="2071688"/>
            <a:ext cx="8001000" cy="35401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SqlConnection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"Data Source=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localhost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;"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Integrated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Security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=SSPI;"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+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                             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Initial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Catalog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Northwind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cmd =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SqlCommand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"SELECT * FROM 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cn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SqlDataAdapter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da =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SqlDataAdapter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(cmd);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=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DataSet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da.Fill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1" dirty="0"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 err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foreach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 err="1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DataRow</a:t>
            </a: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 in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Tables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].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Rows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){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600" b="1" dirty="0">
                <a:solidFill>
                  <a:srgbClr val="4197AE"/>
                </a:solidFill>
                <a:latin typeface="Courier New" pitchFamily="49" charset="0"/>
                <a:cs typeface="Courier New" pitchFamily="49" charset="0"/>
              </a:rPr>
              <a:t>Console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WriteLine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"{0}:{1}"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[0], </a:t>
            </a:r>
            <a:r>
              <a:rPr lang="pt-BR" sz="1600" b="1" dirty="0" err="1">
                <a:latin typeface="Courier New" pitchFamily="49" charset="0"/>
                <a:cs typeface="Courier New" pitchFamily="49" charset="0"/>
              </a:rPr>
              <a:t>dr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ContactName</a:t>
            </a:r>
            <a:r>
              <a:rPr lang="pt-BR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pt-BR" sz="1600" b="1" dirty="0">
                <a:latin typeface="Courier New" pitchFamily="49" charset="0"/>
                <a:cs typeface="Courier New" pitchFamily="49" charset="0"/>
              </a:rPr>
              <a:t>]);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DataTable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Representa uma tabela do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Incorporado ao DataSet, mas ainda um objeto independente;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Podem ter restrições, como chave primárias;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Podem se relacionar entre si, da mesma maneira que no banco de dados;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Possui método para executar filtragens e ordenações;</a:t>
            </a: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Para isso utiliza comandos SQL, que seriam utilizados nas cláusulas Select e Order By.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smtClean="0"/>
              <a:t>Objeto DataTable</a:t>
            </a: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Filtragem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Ordenação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28596" y="3643314"/>
            <a:ext cx="7858125" cy="8255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DataRow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rows;</a:t>
            </a:r>
            <a:endParaRPr lang="pt-BR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rows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ds.Tables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["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Clientes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"].Select("Country = 'Brazil'",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                         "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CustomerName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DESC");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8596" y="1714488"/>
            <a:ext cx="7858125" cy="584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headEnd type="none" w="med" len="med"/>
            <a:tailEnd type="none" w="med" len="med"/>
          </a:ln>
          <a:effectLst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DataRow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[] rows;</a:t>
            </a:r>
            <a:endParaRPr lang="pt-BR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rows = 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ds.Tables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Customers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].Select(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CustomerID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LIKE 'A%'</a:t>
            </a:r>
            <a:r>
              <a:rPr lang="pt-BR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</a:t>
            </a:r>
            <a:r>
              <a:rPr lang="en-US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t-BR" sz="16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Laboratório 3.1.1</a:t>
            </a:r>
            <a:endParaRPr lang="pt-BR" dirty="0"/>
          </a:p>
        </p:txBody>
      </p:sp>
      <p:sp>
        <p:nvSpPr>
          <p:cNvPr id="71683" name="Espaço Reservado para Texto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Alterar Registro</a:t>
            </a:r>
            <a:endParaRPr lang="pt-BR" dirty="0"/>
          </a:p>
        </p:txBody>
      </p:sp>
      <p:sp>
        <p:nvSpPr>
          <p:cNvPr id="24579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1714500"/>
            <a:ext cx="8043862" cy="4741863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UPDATE [cliente]</a:t>
            </a:r>
          </a:p>
          <a:p>
            <a:pPr eaLnBrk="1" hangingPunct="1">
              <a:buFont typeface="Wingdings 2" pitchFamily="18" charset="2"/>
              <a:buNone/>
            </a:pPr>
            <a:r>
              <a:rPr lang="da-DK" sz="1800" b="1" smtClean="0">
                <a:latin typeface="Courier New" pitchFamily="49" charset="0"/>
                <a:cs typeface="Courier New" pitchFamily="49" charset="0"/>
              </a:rPr>
              <a:t>   SET [cli_end] = 'Sete de Setembro'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WHERE [cli_cnpj] = '12345678900</a:t>
            </a:r>
            <a:r>
              <a:rPr lang="pt-BR" sz="1800" smtClean="0">
                <a:latin typeface="Arial" charset="0"/>
                <a:cs typeface="Arial" charset="0"/>
              </a:rPr>
              <a:t>'</a:t>
            </a:r>
            <a:endParaRPr lang="pt-BR" sz="1800" b="1" smtClean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pt-BR" sz="2400" smtClean="0">
              <a:latin typeface="Arial" charset="0"/>
              <a:cs typeface="Arial" charset="0"/>
            </a:endParaRPr>
          </a:p>
          <a:p>
            <a:pPr eaLnBrk="1" hangingPunct="1"/>
            <a:r>
              <a:rPr lang="pt-BR" sz="2400" smtClean="0">
                <a:latin typeface="Arial" charset="0"/>
                <a:cs typeface="Arial" charset="0"/>
              </a:rPr>
              <a:t>Ao atualizar um registro, especifique as colunas a serem alteradas</a:t>
            </a:r>
          </a:p>
          <a:p>
            <a:pPr eaLnBrk="1" hangingPunct="1"/>
            <a:r>
              <a:rPr lang="pt-BR" sz="2400" smtClean="0">
                <a:latin typeface="Arial" charset="0"/>
                <a:cs typeface="Arial" charset="0"/>
              </a:rPr>
              <a:t>A cláusula WHERE é opcional, se for omitida então a atualização ocorrerá em todos os registros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Deletar Registro</a:t>
            </a:r>
            <a:endParaRPr lang="pt-BR" dirty="0"/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1928813"/>
            <a:ext cx="8043862" cy="452755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DELETE FROM [cliente]</a:t>
            </a:r>
          </a:p>
          <a:p>
            <a:pPr eaLnBrk="1" hangingPunct="1">
              <a:buFont typeface="Wingdings 2" pitchFamily="18" charset="2"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     WHERE [cli_cnpj] = '12345678900'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Selecionar Registros</a:t>
            </a:r>
            <a:endParaRPr lang="pt-BR" dirty="0"/>
          </a:p>
        </p:txBody>
      </p:sp>
      <p:sp>
        <p:nvSpPr>
          <p:cNvPr id="26627" name="Espaço Reservado para Conteúdo 2"/>
          <p:cNvSpPr>
            <a:spLocks noGrp="1"/>
          </p:cNvSpPr>
          <p:nvPr>
            <p:ph idx="1"/>
          </p:nvPr>
        </p:nvSpPr>
        <p:spPr>
          <a:xfrm>
            <a:off x="357188" y="1571625"/>
            <a:ext cx="8043862" cy="4884738"/>
          </a:xfrm>
        </p:spPr>
        <p:txBody>
          <a:bodyPr/>
          <a:lstStyle/>
          <a:p>
            <a:pPr eaLnBrk="1" hangingPunct="1"/>
            <a:r>
              <a:rPr lang="pt-BR" smtClean="0">
                <a:latin typeface="Arial" charset="0"/>
                <a:cs typeface="Arial" charset="0"/>
              </a:rPr>
              <a:t>Todas as colunas da tabela cliente</a:t>
            </a:r>
          </a:p>
          <a:p>
            <a:pPr eaLnBrk="1" hangingPunct="1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		SELECT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 *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cliente</a:t>
            </a:r>
          </a:p>
          <a:p>
            <a:pPr eaLnBrk="1" hangingPunct="1"/>
            <a:endParaRPr lang="pt-BR" sz="1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Coluna com o código e o nome da tabela cliente.</a:t>
            </a:r>
          </a:p>
          <a:p>
            <a:pPr eaLnBrk="1" hangingPunct="1">
              <a:buFontTx/>
              <a:buNone/>
            </a:pP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		SELECT cli_cod, cli_nome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FROM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cliente</a:t>
            </a:r>
          </a:p>
          <a:p>
            <a:pPr eaLnBrk="1" hangingPunct="1"/>
            <a:endParaRPr lang="pt-BR" sz="1000" smtClean="0">
              <a:latin typeface="Arial" charset="0"/>
              <a:cs typeface="Arial" charset="0"/>
            </a:endParaRPr>
          </a:p>
          <a:p>
            <a:pPr algn="just" eaLnBrk="1" hangingPunct="1"/>
            <a:r>
              <a:rPr lang="pt-BR" smtClean="0">
                <a:latin typeface="Arial" charset="0"/>
                <a:cs typeface="Arial" charset="0"/>
              </a:rPr>
              <a:t>Todos as colunas da tabela cliente onde o nome comece com Bil</a:t>
            </a:r>
          </a:p>
          <a:p>
            <a:pPr eaLnBrk="1" hangingPunct="1">
              <a:buFontTx/>
              <a:buNone/>
            </a:pP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		SELECT * FROM cliente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WHERE cli_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nome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 LIKE 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'Bil</a:t>
            </a:r>
            <a:r>
              <a:rPr lang="pt-BR" sz="1800" b="1" noProof="1" smtClean="0">
                <a:latin typeface="Courier New" pitchFamily="49" charset="0"/>
                <a:cs typeface="Courier New" pitchFamily="49" charset="0"/>
              </a:rPr>
              <a:t>%</a:t>
            </a:r>
            <a:r>
              <a:rPr lang="pt-BR" sz="1800" b="1" smtClean="0">
                <a:latin typeface="Courier New" pitchFamily="49" charset="0"/>
                <a:cs typeface="Courier New" pitchFamily="49" charset="0"/>
              </a:rPr>
              <a:t>'</a:t>
            </a:r>
          </a:p>
          <a:p>
            <a:pPr eaLnBrk="1" hangingPunct="1"/>
            <a:endParaRPr lang="pt-BR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ADO.NET</a:t>
            </a:r>
            <a:endParaRPr lang="pt-BR" dirty="0"/>
          </a:p>
        </p:txBody>
      </p:sp>
      <p:sp>
        <p:nvSpPr>
          <p:cNvPr id="41987" name="Espaço Reservado para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pt-B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/>
              <a:t>O que é ADO.NET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"/>
              <a:defRPr/>
            </a:pPr>
            <a:r>
              <a:rPr lang="pt-BR" dirty="0"/>
              <a:t>ADO.NET compreende: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/>
              <a:t>Um conjunto de classes, interfaces, estruturas e enumerações que gerenciam acesso a dados de dentro do .NET Framework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/>
              <a:t>Um modelo de programação projetado para ambientes desconectados</a:t>
            </a:r>
          </a:p>
          <a:p>
            <a:pPr marL="521208" lvl="1" algn="just" eaLnBrk="1" fontAlgn="auto" hangingPunct="1">
              <a:spcAft>
                <a:spcPts val="0"/>
              </a:spcAft>
              <a:buClr>
                <a:schemeClr val="accent4"/>
              </a:buClr>
              <a:buFont typeface="Wingdings 2"/>
              <a:buChar char=""/>
              <a:defRPr/>
            </a:pPr>
            <a:r>
              <a:rPr lang="pt-BR" sz="2000" dirty="0"/>
              <a:t>Um modelo de programação com avançado suporte a 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/>
              <a:t>de </a:t>
            </a:r>
            <a:r>
              <a:rPr lang="en-US" dirty="0" err="1"/>
              <a:t>objetos</a:t>
            </a:r>
            <a:r>
              <a:rPr lang="en-US" dirty="0"/>
              <a:t> do </a:t>
            </a:r>
            <a:r>
              <a:rPr lang="en-US" dirty="0" smtClean="0"/>
              <a:t>ADO.NET</a:t>
            </a:r>
            <a:endParaRPr lang="en-US" dirty="0"/>
          </a:p>
        </p:txBody>
      </p:sp>
      <p:sp>
        <p:nvSpPr>
          <p:cNvPr id="225283" name="AutoShape 3"/>
          <p:cNvSpPr>
            <a:spLocks noChangeArrowheads="1"/>
          </p:cNvSpPr>
          <p:nvPr/>
        </p:nvSpPr>
        <p:spPr bwMode="auto">
          <a:xfrm>
            <a:off x="1828800" y="5314969"/>
            <a:ext cx="1595438" cy="900113"/>
          </a:xfrm>
          <a:prstGeom prst="can">
            <a:avLst>
              <a:gd name="adj" fmla="val 3298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Banco de Dados</a:t>
            </a:r>
          </a:p>
        </p:txBody>
      </p:sp>
      <p:sp>
        <p:nvSpPr>
          <p:cNvPr id="225284" name="AutoShape 4"/>
          <p:cNvSpPr>
            <a:spLocks noChangeArrowheads="1"/>
          </p:cNvSpPr>
          <p:nvPr/>
        </p:nvSpPr>
        <p:spPr bwMode="auto">
          <a:xfrm>
            <a:off x="519113" y="1428736"/>
            <a:ext cx="4213225" cy="3505200"/>
          </a:xfrm>
          <a:prstGeom prst="roundRect">
            <a:avLst>
              <a:gd name="adj" fmla="val 5977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.NET Data Provider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42938" y="1981200"/>
            <a:ext cx="1509713" cy="2767013"/>
            <a:chOff x="405" y="1248"/>
            <a:chExt cx="951" cy="1743"/>
          </a:xfrm>
          <a:solidFill>
            <a:schemeClr val="accent4">
              <a:lumMod val="40000"/>
              <a:lumOff val="60000"/>
            </a:schemeClr>
          </a:solidFill>
        </p:grpSpPr>
        <p:sp>
          <p:nvSpPr>
            <p:cNvPr id="225286" name="AutoShape 6"/>
            <p:cNvSpPr>
              <a:spLocks noChangeArrowheads="1"/>
            </p:cNvSpPr>
            <p:nvPr/>
          </p:nvSpPr>
          <p:spPr bwMode="auto">
            <a:xfrm>
              <a:off x="406" y="1248"/>
              <a:ext cx="950" cy="57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Connection</a:t>
              </a:r>
            </a:p>
          </p:txBody>
        </p:sp>
        <p:sp>
          <p:nvSpPr>
            <p:cNvPr id="225287" name="AutoShape 7"/>
            <p:cNvSpPr>
              <a:spLocks noChangeArrowheads="1"/>
            </p:cNvSpPr>
            <p:nvPr/>
          </p:nvSpPr>
          <p:spPr bwMode="auto">
            <a:xfrm>
              <a:off x="447" y="1488"/>
              <a:ext cx="845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Transaction</a:t>
              </a:r>
            </a:p>
          </p:txBody>
        </p:sp>
        <p:sp>
          <p:nvSpPr>
            <p:cNvPr id="225288" name="AutoShape 8"/>
            <p:cNvSpPr>
              <a:spLocks noChangeArrowheads="1"/>
            </p:cNvSpPr>
            <p:nvPr/>
          </p:nvSpPr>
          <p:spPr bwMode="auto">
            <a:xfrm>
              <a:off x="406" y="1968"/>
              <a:ext cx="950" cy="57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solidFill>
                    <a:schemeClr val="bg1"/>
                  </a:solidFill>
                </a:rPr>
                <a:t>Command</a:t>
              </a:r>
            </a:p>
          </p:txBody>
        </p:sp>
        <p:sp>
          <p:nvSpPr>
            <p:cNvPr id="225289" name="AutoShape 9"/>
            <p:cNvSpPr>
              <a:spLocks noChangeArrowheads="1"/>
            </p:cNvSpPr>
            <p:nvPr/>
          </p:nvSpPr>
          <p:spPr bwMode="auto">
            <a:xfrm>
              <a:off x="447" y="2208"/>
              <a:ext cx="845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tx1"/>
                  </a:solidFill>
                </a:rPr>
                <a:t>Parameters</a:t>
              </a:r>
            </a:p>
          </p:txBody>
        </p:sp>
        <p:sp>
          <p:nvSpPr>
            <p:cNvPr id="225290" name="AutoShape 10"/>
            <p:cNvSpPr>
              <a:spLocks noChangeArrowheads="1"/>
            </p:cNvSpPr>
            <p:nvPr/>
          </p:nvSpPr>
          <p:spPr bwMode="auto">
            <a:xfrm>
              <a:off x="405" y="2655"/>
              <a:ext cx="950" cy="336"/>
            </a:xfrm>
            <a:prstGeom prst="roundRect">
              <a:avLst>
                <a:gd name="adj" fmla="val 10255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chemeClr val="bg1"/>
                  </a:solidFill>
                </a:rPr>
                <a:t>DataReader</a:t>
              </a:r>
              <a:endParaRPr lang="en-US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4042" name="Group 11"/>
          <p:cNvGrpSpPr>
            <a:grpSpLocks/>
          </p:cNvGrpSpPr>
          <p:nvPr/>
        </p:nvGrpSpPr>
        <p:grpSpPr bwMode="auto">
          <a:xfrm>
            <a:off x="2357438" y="1981200"/>
            <a:ext cx="1916112" cy="2743200"/>
            <a:chOff x="1526" y="1248"/>
            <a:chExt cx="1207" cy="1728"/>
          </a:xfrm>
        </p:grpSpPr>
        <p:sp>
          <p:nvSpPr>
            <p:cNvPr id="225292" name="AutoShape 12"/>
            <p:cNvSpPr>
              <a:spLocks noChangeArrowheads="1"/>
            </p:cNvSpPr>
            <p:nvPr/>
          </p:nvSpPr>
          <p:spPr bwMode="auto">
            <a:xfrm>
              <a:off x="1526" y="1248"/>
              <a:ext cx="1207" cy="1728"/>
            </a:xfrm>
            <a:prstGeom prst="roundRect">
              <a:avLst>
                <a:gd name="adj" fmla="val 7861"/>
              </a:avLst>
            </a:prstGeom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tIns="27432" bIns="27432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chemeClr val="bg1"/>
                  </a:solidFill>
                </a:rPr>
                <a:t>TableAdapter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225293" name="AutoShape 13"/>
            <p:cNvSpPr>
              <a:spLocks noChangeArrowheads="1"/>
            </p:cNvSpPr>
            <p:nvPr/>
          </p:nvSpPr>
          <p:spPr bwMode="auto">
            <a:xfrm>
              <a:off x="1578" y="1536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SelectCommand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5294" name="AutoShape 14"/>
            <p:cNvSpPr>
              <a:spLocks noChangeArrowheads="1"/>
            </p:cNvSpPr>
            <p:nvPr/>
          </p:nvSpPr>
          <p:spPr bwMode="auto">
            <a:xfrm>
              <a:off x="1578" y="1899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InsertCommand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5295" name="AutoShape 15"/>
            <p:cNvSpPr>
              <a:spLocks noChangeArrowheads="1"/>
            </p:cNvSpPr>
            <p:nvPr/>
          </p:nvSpPr>
          <p:spPr bwMode="auto">
            <a:xfrm>
              <a:off x="1578" y="2262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UpdateCommand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225296" name="AutoShape 16"/>
            <p:cNvSpPr>
              <a:spLocks noChangeArrowheads="1"/>
            </p:cNvSpPr>
            <p:nvPr/>
          </p:nvSpPr>
          <p:spPr bwMode="auto">
            <a:xfrm>
              <a:off x="1578" y="2625"/>
              <a:ext cx="1103" cy="288"/>
            </a:xfrm>
            <a:prstGeom prst="roundRect">
              <a:avLst>
                <a:gd name="adj" fmla="val 16667"/>
              </a:avLst>
            </a:prstGeom>
            <a:solidFill>
              <a:schemeClr val="accent4">
                <a:lumMod val="40000"/>
                <a:lumOff val="60000"/>
              </a:schemeClr>
            </a:soli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err="1">
                  <a:solidFill>
                    <a:schemeClr val="tx1"/>
                  </a:solidFill>
                </a:rPr>
                <a:t>DeleteCommand</a:t>
              </a:r>
              <a:endParaRPr lang="en-US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44043" name="Line 17"/>
          <p:cNvSpPr>
            <a:spLocks noChangeShapeType="1"/>
          </p:cNvSpPr>
          <p:nvPr/>
        </p:nvSpPr>
        <p:spPr bwMode="auto">
          <a:xfrm>
            <a:off x="2625725" y="4857750"/>
            <a:ext cx="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299" name="AutoShape 19"/>
          <p:cNvSpPr>
            <a:spLocks noChangeArrowheads="1"/>
          </p:cNvSpPr>
          <p:nvPr/>
        </p:nvSpPr>
        <p:spPr bwMode="auto">
          <a:xfrm>
            <a:off x="5183188" y="1038225"/>
            <a:ext cx="3233737" cy="4270375"/>
          </a:xfrm>
          <a:prstGeom prst="roundRect">
            <a:avLst>
              <a:gd name="adj" fmla="val 4634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</a:rPr>
              <a:t>DataSet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5300" name="AutoShape 20"/>
          <p:cNvSpPr>
            <a:spLocks noChangeArrowheads="1"/>
          </p:cNvSpPr>
          <p:nvPr/>
        </p:nvSpPr>
        <p:spPr bwMode="auto">
          <a:xfrm>
            <a:off x="5322888" y="1409700"/>
            <a:ext cx="2955925" cy="3286125"/>
          </a:xfrm>
          <a:prstGeom prst="roundRect">
            <a:avLst>
              <a:gd name="adj" fmla="val 5458"/>
            </a:avLst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DataTableCollection</a:t>
            </a:r>
          </a:p>
        </p:txBody>
      </p:sp>
      <p:sp>
        <p:nvSpPr>
          <p:cNvPr id="225301" name="AutoShape 21"/>
          <p:cNvSpPr>
            <a:spLocks noChangeArrowheads="1"/>
          </p:cNvSpPr>
          <p:nvPr/>
        </p:nvSpPr>
        <p:spPr bwMode="auto">
          <a:xfrm>
            <a:off x="5484813" y="1828800"/>
            <a:ext cx="2651125" cy="2133600"/>
          </a:xfrm>
          <a:prstGeom prst="roundRect">
            <a:avLst>
              <a:gd name="adj" fmla="val 7861"/>
            </a:avLst>
          </a:prstGeom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tIns="27432" bIns="27432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chemeClr val="bg1"/>
                </a:solidFill>
              </a:rPr>
              <a:t>DataTable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25302" name="AutoShape 22"/>
          <p:cNvSpPr>
            <a:spLocks noChangeArrowheads="1"/>
          </p:cNvSpPr>
          <p:nvPr/>
        </p:nvSpPr>
        <p:spPr bwMode="auto">
          <a:xfrm>
            <a:off x="5637213" y="22860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DataRowCollection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5303" name="AutoShape 23"/>
          <p:cNvSpPr>
            <a:spLocks noChangeArrowheads="1"/>
          </p:cNvSpPr>
          <p:nvPr/>
        </p:nvSpPr>
        <p:spPr bwMode="auto">
          <a:xfrm>
            <a:off x="5637213" y="28194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DataColumnCollection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5304" name="AutoShape 24"/>
          <p:cNvSpPr>
            <a:spLocks noChangeArrowheads="1"/>
          </p:cNvSpPr>
          <p:nvPr/>
        </p:nvSpPr>
        <p:spPr bwMode="auto">
          <a:xfrm>
            <a:off x="5637213" y="33528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ConstraintCollection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25305" name="AutoShape 25"/>
          <p:cNvSpPr>
            <a:spLocks noChangeArrowheads="1"/>
          </p:cNvSpPr>
          <p:nvPr/>
        </p:nvSpPr>
        <p:spPr bwMode="auto">
          <a:xfrm>
            <a:off x="5637213" y="4089400"/>
            <a:ext cx="2346325" cy="45720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err="1">
                <a:solidFill>
                  <a:schemeClr val="tx1"/>
                </a:solidFill>
              </a:rPr>
              <a:t>DataRelationCollection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4065" name="Freeform 26"/>
          <p:cNvSpPr>
            <a:spLocks/>
          </p:cNvSpPr>
          <p:nvPr/>
        </p:nvSpPr>
        <p:spPr bwMode="auto">
          <a:xfrm>
            <a:off x="4191000" y="1981200"/>
            <a:ext cx="381000" cy="2743200"/>
          </a:xfrm>
          <a:custGeom>
            <a:avLst/>
            <a:gdLst>
              <a:gd name="T0" fmla="*/ 0 w 240"/>
              <a:gd name="T1" fmla="*/ 0 h 1728"/>
              <a:gd name="T2" fmla="*/ 381000 w 240"/>
              <a:gd name="T3" fmla="*/ 0 h 1728"/>
              <a:gd name="T4" fmla="*/ 381000 w 240"/>
              <a:gd name="T5" fmla="*/ 2743200 h 1728"/>
              <a:gd name="T6" fmla="*/ 0 w 240"/>
              <a:gd name="T7" fmla="*/ 2743200 h 1728"/>
              <a:gd name="T8" fmla="*/ 0 60000 65536"/>
              <a:gd name="T9" fmla="*/ 0 60000 65536"/>
              <a:gd name="T10" fmla="*/ 0 60000 65536"/>
              <a:gd name="T11" fmla="*/ 0 60000 65536"/>
              <a:gd name="T12" fmla="*/ 0 w 240"/>
              <a:gd name="T13" fmla="*/ 0 h 1728"/>
              <a:gd name="T14" fmla="*/ 240 w 240"/>
              <a:gd name="T15" fmla="*/ 1728 h 17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0" h="1728">
                <a:moveTo>
                  <a:pt x="0" y="0"/>
                </a:moveTo>
                <a:lnTo>
                  <a:pt x="240" y="0"/>
                </a:lnTo>
                <a:lnTo>
                  <a:pt x="240" y="1728"/>
                </a:lnTo>
                <a:lnTo>
                  <a:pt x="0" y="1728"/>
                </a:lnTo>
              </a:path>
            </a:pathLst>
          </a:custGeom>
          <a:noFill/>
          <a:ln w="38100">
            <a:solidFill>
              <a:schemeClr val="tx1"/>
            </a:solidFill>
            <a:prstDash val="sysDot"/>
            <a:round/>
            <a:headEnd type="stealth" w="lg" len="lg"/>
            <a:tailEnd type="stealth" w="lg" len="lg"/>
          </a:ln>
        </p:spPr>
        <p:txBody>
          <a:bodyPr wrap="none" anchor="ctr"/>
          <a:lstStyle/>
          <a:p>
            <a:endParaRPr lang="en-US">
              <a:latin typeface="Trebuchet MS" pitchFamily="34" charset="0"/>
            </a:endParaRPr>
          </a:p>
        </p:txBody>
      </p:sp>
      <p:sp>
        <p:nvSpPr>
          <p:cNvPr id="44066" name="Line 27"/>
          <p:cNvSpPr>
            <a:spLocks noChangeShapeType="1"/>
          </p:cNvSpPr>
          <p:nvPr/>
        </p:nvSpPr>
        <p:spPr bwMode="auto">
          <a:xfrm>
            <a:off x="4572000" y="3124200"/>
            <a:ext cx="609600" cy="0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 type="none" w="lg" len="lg"/>
            <a:tailEnd type="stealth" w="lg" len="lg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25308" name="Rectangle 28"/>
          <p:cNvSpPr>
            <a:spLocks noChangeArrowheads="1"/>
          </p:cNvSpPr>
          <p:nvPr/>
        </p:nvSpPr>
        <p:spPr bwMode="auto">
          <a:xfrm>
            <a:off x="6219825" y="4791075"/>
            <a:ext cx="1066800" cy="381000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tIns="91440" bIns="9144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XML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o">
  <a:themeElements>
    <a:clrScheme name="Ex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1741</TotalTime>
  <Words>2162</Words>
  <Application>Microsoft Office PowerPoint</Application>
  <PresentationFormat>Apresentação na tela (4:3)</PresentationFormat>
  <Paragraphs>363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33</vt:i4>
      </vt:variant>
    </vt:vector>
  </HeadingPairs>
  <TitlesOfParts>
    <vt:vector size="34" baseType="lpstr">
      <vt:lpstr>Executivo</vt:lpstr>
      <vt:lpstr>Apresentação do PowerPoint</vt:lpstr>
      <vt:lpstr>SQL Básico</vt:lpstr>
      <vt:lpstr>Inserir Registro</vt:lpstr>
      <vt:lpstr>Alterar Registro</vt:lpstr>
      <vt:lpstr>Deletar Registro</vt:lpstr>
      <vt:lpstr>Selecionar Registros</vt:lpstr>
      <vt:lpstr>ADO.NET</vt:lpstr>
      <vt:lpstr>O que é ADO.NET</vt:lpstr>
      <vt:lpstr>Modelo de objetos do ADO.NET</vt:lpstr>
      <vt:lpstr>Providers</vt:lpstr>
      <vt:lpstr>Modelo ADO.NET</vt:lpstr>
      <vt:lpstr>Acesso ao Banco de Dados</vt:lpstr>
      <vt:lpstr>Connection String</vt:lpstr>
      <vt:lpstr>Objeto Connection</vt:lpstr>
      <vt:lpstr>Objeto Command</vt:lpstr>
      <vt:lpstr>Objeto Command</vt:lpstr>
      <vt:lpstr>Command-ExecuteNonQuery</vt:lpstr>
      <vt:lpstr>Command-ExecuteNonQuery</vt:lpstr>
      <vt:lpstr>Command-ExecuteScalar</vt:lpstr>
      <vt:lpstr>Objeto DataReader</vt:lpstr>
      <vt:lpstr>COMMAND-ExecuteReader</vt:lpstr>
      <vt:lpstr>Objeto DataReader</vt:lpstr>
      <vt:lpstr>Objeto DataReader</vt:lpstr>
      <vt:lpstr>Objeto DataReader</vt:lpstr>
      <vt:lpstr>Objeto DataAdapter</vt:lpstr>
      <vt:lpstr>Objeto DataAdapter</vt:lpstr>
      <vt:lpstr>Objeto DataSet</vt:lpstr>
      <vt:lpstr>Objeto DataSet</vt:lpstr>
      <vt:lpstr>Objeto DataSet</vt:lpstr>
      <vt:lpstr>Objeto DataSet</vt:lpstr>
      <vt:lpstr>Objeto DataTable</vt:lpstr>
      <vt:lpstr>Objeto DataTable</vt:lpstr>
      <vt:lpstr>Laboratório 3.1.1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TO business 2008/ii</dc:title>
  <dc:creator>paulop</dc:creator>
  <cp:lastModifiedBy>bruno.inojosa</cp:lastModifiedBy>
  <cp:revision>187</cp:revision>
  <dcterms:created xsi:type="dcterms:W3CDTF">2008-09-05T16:18:28Z</dcterms:created>
  <dcterms:modified xsi:type="dcterms:W3CDTF">2010-07-29T19:24:03Z</dcterms:modified>
</cp:coreProperties>
</file>