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1"/>
  </p:notesMasterIdLst>
  <p:sldIdLst>
    <p:sldId id="256" r:id="rId2"/>
    <p:sldId id="27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0" r:id="rId26"/>
    <p:sldId id="281" r:id="rId27"/>
    <p:sldId id="282" r:id="rId28"/>
    <p:sldId id="284" r:id="rId29"/>
    <p:sldId id="285" r:id="rId3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748" autoAdjust="0"/>
  </p:normalViewPr>
  <p:slideViewPr>
    <p:cSldViewPr>
      <p:cViewPr varScale="1">
        <p:scale>
          <a:sx n="69" d="100"/>
          <a:sy n="69" d="100"/>
        </p:scale>
        <p:origin x="-2200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59C1C-C492-4FAD-8228-A6E17A363ED1}" type="datetimeFigureOut">
              <a:rPr lang="pt-BR" smtClean="0"/>
              <a:t>29/08/11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6B681E-D740-4E6A-A84A-5EA95E0C03E2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2870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cada</a:t>
            </a:r>
            <a:r>
              <a:rPr lang="en-US" baseline="0" dirty="0" smtClean="0"/>
              <a:t> slide, </a:t>
            </a:r>
            <a:r>
              <a:rPr lang="en-US" baseline="0" dirty="0" err="1" smtClean="0"/>
              <a:t>falar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sobre</a:t>
            </a:r>
            <a:r>
              <a:rPr lang="en-US" baseline="0" dirty="0" smtClean="0"/>
              <a:t> as </a:t>
            </a:r>
            <a:r>
              <a:rPr lang="en-US" baseline="0" dirty="0" err="1" smtClean="0"/>
              <a:t>cardinalidades</a:t>
            </a:r>
            <a:r>
              <a:rPr lang="en-US" baseline="0" dirty="0" smtClean="0"/>
              <a:t>!!!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B681E-D740-4E6A-A84A-5EA95E0C03E2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27444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Falar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sobre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importancia</a:t>
            </a:r>
            <a:r>
              <a:rPr lang="en-US" baseline="0" dirty="0" smtClean="0"/>
              <a:t> da </a:t>
            </a:r>
            <a:r>
              <a:rPr lang="en-US" baseline="0" dirty="0" err="1" smtClean="0"/>
              <a:t>ordem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criação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dependencias</a:t>
            </a:r>
            <a:r>
              <a:rPr lang="en-US" baseline="0" dirty="0" smtClean="0"/>
              <a:t>)!!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B681E-D740-4E6A-A84A-5EA95E0C03E2}" type="slidenum">
              <a:rPr lang="pt-BR" smtClean="0"/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65832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B681E-D740-4E6A-A84A-5EA95E0C03E2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2386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Explicar</a:t>
            </a:r>
            <a:r>
              <a:rPr lang="en-US" dirty="0" smtClean="0"/>
              <a:t> 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porque</a:t>
            </a:r>
            <a:r>
              <a:rPr lang="en-US" baseline="0" dirty="0" smtClean="0"/>
              <a:t> da </a:t>
            </a:r>
            <a:r>
              <a:rPr lang="en-US" baseline="0" dirty="0" err="1" smtClean="0"/>
              <a:t>entidade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fraca</a:t>
            </a:r>
            <a:r>
              <a:rPr lang="en-US" baseline="0" dirty="0" smtClean="0"/>
              <a:t>!!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B681E-D740-4E6A-A84A-5EA95E0C03E2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46545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B681E-D740-4E6A-A84A-5EA95E0C03E2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64915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Falar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atributos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compostos</a:t>
            </a:r>
            <a:r>
              <a:rPr lang="en-US" baseline="0" dirty="0" smtClean="0"/>
              <a:t>!!!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B681E-D740-4E6A-A84A-5EA95E0C03E2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85107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err="1" smtClean="0"/>
              <a:t>Falar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sobre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Entidade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Associativa</a:t>
            </a:r>
            <a:r>
              <a:rPr lang="en-US" baseline="0" dirty="0" smtClean="0"/>
              <a:t>!!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B681E-D740-4E6A-A84A-5EA95E0C03E2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39331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Falar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auto-</a:t>
            </a:r>
            <a:r>
              <a:rPr lang="en-US" dirty="0" err="1" smtClean="0"/>
              <a:t>relacionamento</a:t>
            </a:r>
            <a:r>
              <a:rPr lang="en-US" dirty="0" smtClean="0"/>
              <a:t>!!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B681E-D740-4E6A-A84A-5EA95E0C03E2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94627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B681E-D740-4E6A-A84A-5EA95E0C03E2}" type="slidenum">
              <a:rPr lang="pt-BR" smtClean="0"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99024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Falar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especialização</a:t>
            </a:r>
            <a:r>
              <a:rPr lang="en-US" dirty="0" smtClean="0"/>
              <a:t>!!!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B681E-D740-4E6A-A84A-5EA95E0C03E2}" type="slidenum">
              <a:rPr lang="pt-BR" smtClean="0"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1650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EB87-C356-4A3D-8AC5-1FBE52253934}" type="datetime1">
              <a:rPr lang="pt-BR" smtClean="0"/>
              <a:t>29/08/11</a:t>
            </a:fld>
            <a:endParaRPr lang="pt-B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t>‹#›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4C780-9739-4DA9-908A-0485E7263256}" type="datetime1">
              <a:rPr lang="pt-BR" smtClean="0"/>
              <a:t>29/08/11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7275-C02C-4706-9455-09018E84C420}" type="datetime1">
              <a:rPr lang="pt-BR" smtClean="0"/>
              <a:t>29/08/11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02C42-CC3A-4241-BC14-784ABEBBDDB2}" type="datetime1">
              <a:rPr lang="pt-BR" smtClean="0"/>
              <a:t>29/08/11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CC3A-83F8-468E-BB0B-382A5145FEAE}" type="datetime1">
              <a:rPr lang="pt-BR" smtClean="0"/>
              <a:t>29/08/11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t>‹#›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294C-061E-4310-8733-0C3D54619E50}" type="datetime1">
              <a:rPr lang="pt-BR" smtClean="0"/>
              <a:t>29/08/11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t>‹#›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74527-0CFC-4ED8-8F29-70B4A878AD5B}" type="datetime1">
              <a:rPr lang="pt-BR" smtClean="0"/>
              <a:t>29/08/11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t>‹#›</a:t>
            </a:fld>
            <a:endParaRPr lang="pt-B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3304D-E7E5-44B7-BAF8-DD872DD45256}" type="datetime1">
              <a:rPr lang="pt-BR" smtClean="0"/>
              <a:t>29/08/11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6A49-5255-4E9E-9E5D-F04FB19E9947}" type="datetime1">
              <a:rPr lang="pt-BR" smtClean="0"/>
              <a:t>29/08/11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41CA-2423-422F-8202-90991D6D8A0D}" type="datetime1">
              <a:rPr lang="pt-BR" smtClean="0"/>
              <a:t>29/08/11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D3EEE-A789-4B61-B278-3D36BB2DECAE}" type="datetime1">
              <a:rPr lang="pt-BR" smtClean="0"/>
              <a:t>29/08/11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93DAD91-236D-4E97-B16C-5BEAB36A35CD}" type="datetime1">
              <a:rPr lang="pt-BR" smtClean="0"/>
              <a:t>29/08/11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78B9469-242C-4602-92B9-EB925CA2D704}" type="slidenum">
              <a:rPr lang="pt-BR" smtClean="0"/>
              <a:t>‹#›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0.jp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1.jp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2.jp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2527921"/>
          </a:xfrm>
        </p:spPr>
        <p:txBody>
          <a:bodyPr/>
          <a:lstStyle/>
          <a:p>
            <a:r>
              <a:rPr lang="en-US" dirty="0" err="1" smtClean="0"/>
              <a:t>Monitoria</a:t>
            </a:r>
            <a:r>
              <a:rPr lang="en-US" dirty="0" smtClean="0"/>
              <a:t> GDI</a:t>
            </a:r>
            <a:br>
              <a:rPr lang="en-US" dirty="0" smtClean="0"/>
            </a:br>
            <a:r>
              <a:rPr lang="en-US" sz="6600" dirty="0" smtClean="0"/>
              <a:t>Aula </a:t>
            </a:r>
            <a:r>
              <a:rPr lang="en-US" sz="6600" dirty="0" err="1" smtClean="0"/>
              <a:t>Prática</a:t>
            </a:r>
            <a:endParaRPr lang="pt-BR" sz="6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 err="1" smtClean="0"/>
              <a:t>Projeto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Conceitual</a:t>
            </a:r>
            <a:r>
              <a:rPr lang="en-US" sz="3200" b="1" dirty="0" smtClean="0"/>
              <a:t> e </a:t>
            </a:r>
            <a:r>
              <a:rPr lang="en-US" sz="3200" b="1" dirty="0" err="1" smtClean="0"/>
              <a:t>Lógico</a:t>
            </a:r>
            <a:endParaRPr lang="en-US" sz="3200" b="1" dirty="0" smtClean="0"/>
          </a:p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011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395536" y="40466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400" dirty="0">
                <a:solidFill>
                  <a:srgbClr val="000000"/>
                </a:solidFill>
                <a:latin typeface="+mj-lt"/>
              </a:rPr>
              <a:t>Todo</a:t>
            </a:r>
            <a:r>
              <a:rPr lang="pt-BR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pt-BR" sz="2400" b="1" dirty="0">
                <a:solidFill>
                  <a:srgbClr val="FF0000"/>
                </a:solidFill>
                <a:latin typeface="+mj-lt"/>
              </a:rPr>
              <a:t>aluno</a:t>
            </a:r>
            <a:r>
              <a:rPr lang="pt-BR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pt-BR" sz="2400" dirty="0">
                <a:solidFill>
                  <a:srgbClr val="000000"/>
                </a:solidFill>
                <a:latin typeface="+mj-lt"/>
              </a:rPr>
              <a:t>tem uma matrícula, um nome, um sexo, uma nota do vestibular, e tem que estar vinculado a </a:t>
            </a:r>
            <a:r>
              <a:rPr lang="pt-BR" sz="2400" b="1" dirty="0">
                <a:solidFill>
                  <a:srgbClr val="FF0000"/>
                </a:solidFill>
                <a:latin typeface="+mj-lt"/>
              </a:rPr>
              <a:t>um único curso</a:t>
            </a:r>
            <a:r>
              <a:rPr lang="pt-BR" sz="2400" dirty="0">
                <a:solidFill>
                  <a:srgbClr val="000000"/>
                </a:solidFill>
                <a:latin typeface="+mj-lt"/>
              </a:rPr>
              <a:t>, o qual pode ter </a:t>
            </a:r>
            <a:r>
              <a:rPr lang="pt-BR" sz="2400" b="1" dirty="0">
                <a:solidFill>
                  <a:srgbClr val="FF0000"/>
                </a:solidFill>
                <a:latin typeface="+mj-lt"/>
              </a:rPr>
              <a:t>vários alunos</a:t>
            </a:r>
            <a:r>
              <a:rPr lang="pt-BR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. </a:t>
            </a:r>
          </a:p>
          <a:p>
            <a:pPr marL="0" indent="0">
              <a:buNone/>
            </a:pPr>
            <a:r>
              <a:rPr lang="pt-BR" dirty="0" smtClean="0"/>
              <a:t> </a:t>
            </a:r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3" t="15018"/>
          <a:stretch/>
        </p:blipFill>
        <p:spPr>
          <a:xfrm>
            <a:off x="154278" y="1772816"/>
            <a:ext cx="8951707" cy="4381290"/>
          </a:xfrm>
          <a:prstGeom prst="rect">
            <a:avLst/>
          </a:prstGeom>
        </p:spPr>
      </p:pic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4178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395536" y="40466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dirty="0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547936" y="55706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400" dirty="0" smtClean="0">
                <a:solidFill>
                  <a:srgbClr val="000000"/>
                </a:solidFill>
                <a:latin typeface="+mj-lt"/>
              </a:rPr>
              <a:t>Os </a:t>
            </a:r>
            <a:r>
              <a:rPr lang="pt-BR" sz="2400" dirty="0">
                <a:solidFill>
                  <a:srgbClr val="000000"/>
                </a:solidFill>
                <a:latin typeface="+mj-lt"/>
              </a:rPr>
              <a:t>alunos podem se matricular em várias turmas (não necessariamente ofertadas pelo seu curso), as quais podem ter vários alunos matriculados. </a:t>
            </a:r>
          </a:p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6582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547936" y="55706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400" dirty="0" smtClean="0">
                <a:solidFill>
                  <a:srgbClr val="000000"/>
                </a:solidFill>
                <a:latin typeface="+mj-lt"/>
              </a:rPr>
              <a:t>Os </a:t>
            </a:r>
            <a:r>
              <a:rPr lang="pt-BR" sz="2400" dirty="0">
                <a:solidFill>
                  <a:srgbClr val="000000"/>
                </a:solidFill>
                <a:latin typeface="+mj-lt"/>
              </a:rPr>
              <a:t>alunos podem se </a:t>
            </a:r>
            <a:r>
              <a:rPr lang="pt-BR" sz="2400" b="1" dirty="0">
                <a:solidFill>
                  <a:srgbClr val="FF0000"/>
                </a:solidFill>
                <a:latin typeface="+mj-lt"/>
              </a:rPr>
              <a:t>matricular em várias turmas </a:t>
            </a:r>
            <a:r>
              <a:rPr lang="pt-BR" sz="2400" dirty="0">
                <a:solidFill>
                  <a:srgbClr val="000000"/>
                </a:solidFill>
                <a:latin typeface="+mj-lt"/>
              </a:rPr>
              <a:t>(não necessariamente ofertadas pelo seu curso), as quais podem ter </a:t>
            </a:r>
            <a:r>
              <a:rPr lang="pt-BR" sz="2400" b="1" dirty="0">
                <a:solidFill>
                  <a:srgbClr val="FF0000"/>
                </a:solidFill>
                <a:latin typeface="+mj-lt"/>
              </a:rPr>
              <a:t>vários alunos matriculados</a:t>
            </a:r>
            <a:r>
              <a:rPr lang="pt-BR" sz="2400" dirty="0">
                <a:solidFill>
                  <a:srgbClr val="000000"/>
                </a:solidFill>
                <a:latin typeface="+mj-lt"/>
              </a:rPr>
              <a:t>. </a:t>
            </a:r>
          </a:p>
          <a:p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9" t="15415"/>
          <a:stretch/>
        </p:blipFill>
        <p:spPr>
          <a:xfrm>
            <a:off x="107504" y="1844824"/>
            <a:ext cx="8921931" cy="4360861"/>
          </a:xfrm>
          <a:prstGeom prst="rect">
            <a:avLst/>
          </a:prstGeom>
        </p:spPr>
      </p:pic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38392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547936" y="55706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400" dirty="0" smtClean="0">
                <a:solidFill>
                  <a:srgbClr val="000000"/>
                </a:solidFill>
                <a:latin typeface="+mj-lt"/>
              </a:rPr>
              <a:t>Todo </a:t>
            </a:r>
            <a:r>
              <a:rPr lang="pt-BR" sz="2400" dirty="0">
                <a:solidFill>
                  <a:srgbClr val="000000"/>
                </a:solidFill>
                <a:latin typeface="+mj-lt"/>
              </a:rPr>
              <a:t>aluno que está matriculado em uma turma tem que fazer, no mínimo, duas provas. Para cada prova deve-se guardar a sua descrição (</a:t>
            </a:r>
            <a:r>
              <a:rPr lang="pt-BR" sz="2400" dirty="0" err="1">
                <a:solidFill>
                  <a:srgbClr val="000000"/>
                </a:solidFill>
                <a:latin typeface="+mj-lt"/>
              </a:rPr>
              <a:t>ex</a:t>
            </a:r>
            <a:r>
              <a:rPr lang="pt-BR" sz="2400" dirty="0">
                <a:solidFill>
                  <a:srgbClr val="000000"/>
                </a:solidFill>
                <a:latin typeface="+mj-lt"/>
              </a:rPr>
              <a:t>: 1AV, 2AV ou Final) e a sua nota (um valor entre 0 e 10). </a:t>
            </a:r>
          </a:p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6824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547936" y="55706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400" dirty="0" smtClean="0">
                <a:solidFill>
                  <a:srgbClr val="000000"/>
                </a:solidFill>
                <a:latin typeface="+mj-lt"/>
              </a:rPr>
              <a:t>Todo </a:t>
            </a:r>
            <a:r>
              <a:rPr lang="pt-BR" sz="2400" dirty="0">
                <a:solidFill>
                  <a:srgbClr val="000000"/>
                </a:solidFill>
                <a:latin typeface="+mj-lt"/>
              </a:rPr>
              <a:t>aluno que está </a:t>
            </a:r>
            <a:r>
              <a:rPr lang="pt-BR" sz="2400" b="1" dirty="0">
                <a:solidFill>
                  <a:srgbClr val="FF0000"/>
                </a:solidFill>
                <a:latin typeface="+mj-lt"/>
              </a:rPr>
              <a:t>matriculado</a:t>
            </a:r>
            <a:r>
              <a:rPr lang="pt-BR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pt-BR" sz="2400" dirty="0">
                <a:solidFill>
                  <a:srgbClr val="000000"/>
                </a:solidFill>
                <a:latin typeface="+mj-lt"/>
              </a:rPr>
              <a:t>em uma turma tem que fazer, no mínimo, </a:t>
            </a:r>
            <a:r>
              <a:rPr lang="pt-BR" sz="2400" b="1" dirty="0">
                <a:solidFill>
                  <a:srgbClr val="FF0000"/>
                </a:solidFill>
                <a:latin typeface="+mj-lt"/>
              </a:rPr>
              <a:t>duas provas</a:t>
            </a:r>
            <a:r>
              <a:rPr lang="pt-BR" sz="2400" dirty="0">
                <a:solidFill>
                  <a:srgbClr val="000000"/>
                </a:solidFill>
                <a:latin typeface="+mj-lt"/>
              </a:rPr>
              <a:t>. Para cada prova deve-se guardar a sua descrição (</a:t>
            </a:r>
            <a:r>
              <a:rPr lang="pt-BR" sz="2400" dirty="0" err="1">
                <a:solidFill>
                  <a:srgbClr val="000000"/>
                </a:solidFill>
                <a:latin typeface="+mj-lt"/>
              </a:rPr>
              <a:t>ex</a:t>
            </a:r>
            <a:r>
              <a:rPr lang="pt-BR" sz="2400" dirty="0">
                <a:solidFill>
                  <a:srgbClr val="000000"/>
                </a:solidFill>
                <a:latin typeface="+mj-lt"/>
              </a:rPr>
              <a:t>: 1AV, 2AV ou Final) e a sua nota (um valor entre 0 e 10). </a:t>
            </a:r>
          </a:p>
          <a:p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6" t="15161"/>
          <a:stretch/>
        </p:blipFill>
        <p:spPr>
          <a:xfrm>
            <a:off x="195239" y="2204864"/>
            <a:ext cx="8934994" cy="4373924"/>
          </a:xfrm>
          <a:prstGeom prst="rect">
            <a:avLst/>
          </a:prstGeom>
        </p:spPr>
      </p:pic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7112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547936" y="55706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400" dirty="0">
                <a:solidFill>
                  <a:srgbClr val="000000"/>
                </a:solidFill>
                <a:latin typeface="+mj-lt"/>
              </a:rPr>
              <a:t>Além das provas, pode ser exigido que cada aluno matriculado em uma turma faça um projeto, o qual tem um código, um título, uma página Web e um conceito (Bom, Ruim ou Regular). Um projeto pode ser feito em equipe. </a:t>
            </a:r>
          </a:p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5224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547936" y="55706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400" dirty="0">
                <a:solidFill>
                  <a:srgbClr val="000000"/>
                </a:solidFill>
                <a:latin typeface="+mj-lt"/>
              </a:rPr>
              <a:t>Além das provas, pode ser exigido que cada aluno </a:t>
            </a:r>
            <a:r>
              <a:rPr lang="pt-BR" sz="2400" b="1" dirty="0">
                <a:solidFill>
                  <a:srgbClr val="FF0000"/>
                </a:solidFill>
                <a:latin typeface="+mj-lt"/>
              </a:rPr>
              <a:t>matriculado</a:t>
            </a:r>
            <a:r>
              <a:rPr lang="pt-BR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pt-BR" sz="2400" dirty="0">
                <a:solidFill>
                  <a:srgbClr val="000000"/>
                </a:solidFill>
                <a:latin typeface="+mj-lt"/>
              </a:rPr>
              <a:t>em uma turma faça um </a:t>
            </a:r>
            <a:r>
              <a:rPr lang="pt-BR" sz="2400" b="1" dirty="0">
                <a:solidFill>
                  <a:srgbClr val="FF0000"/>
                </a:solidFill>
                <a:latin typeface="+mj-lt"/>
              </a:rPr>
              <a:t>projeto</a:t>
            </a:r>
            <a:r>
              <a:rPr lang="pt-BR" sz="2400" dirty="0">
                <a:solidFill>
                  <a:srgbClr val="000000"/>
                </a:solidFill>
                <a:latin typeface="+mj-lt"/>
              </a:rPr>
              <a:t>, o qual tem um código, um título, uma página Web e um conceito (Bom, Ruim ou Regular). Um projeto pode </a:t>
            </a:r>
            <a:r>
              <a:rPr lang="pt-BR" sz="2400" b="1" dirty="0">
                <a:solidFill>
                  <a:srgbClr val="FF0000"/>
                </a:solidFill>
                <a:latin typeface="+mj-lt"/>
              </a:rPr>
              <a:t>ser feito em equipe</a:t>
            </a:r>
            <a:r>
              <a:rPr lang="pt-BR" sz="2400" dirty="0">
                <a:solidFill>
                  <a:srgbClr val="000000"/>
                </a:solidFill>
                <a:latin typeface="+mj-lt"/>
              </a:rPr>
              <a:t>. </a:t>
            </a:r>
          </a:p>
          <a:p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2" t="14908"/>
          <a:stretch/>
        </p:blipFill>
        <p:spPr>
          <a:xfrm>
            <a:off x="445685" y="2492896"/>
            <a:ext cx="8217578" cy="4046575"/>
          </a:xfrm>
          <a:prstGeom prst="rect">
            <a:avLst/>
          </a:prstGeom>
        </p:spPr>
      </p:pic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3259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547936" y="55706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400" dirty="0">
                <a:solidFill>
                  <a:srgbClr val="000000"/>
                </a:solidFill>
                <a:latin typeface="+mj-lt"/>
              </a:rPr>
              <a:t>Uma turma pode ter vários alunos como monitores, um aluno pode ser monitor de várias turmas. A monitoria de um aluno em uma turma só acontece sob a responsabilidade de um único professor. </a:t>
            </a:r>
          </a:p>
          <a:p>
            <a:pPr marL="0" indent="0" algn="just">
              <a:buNone/>
            </a:pP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7694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547936" y="55706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400" dirty="0">
                <a:solidFill>
                  <a:srgbClr val="000000"/>
                </a:solidFill>
                <a:latin typeface="+mj-lt"/>
              </a:rPr>
              <a:t>Uma turma pode ter vários alunos como </a:t>
            </a:r>
            <a:r>
              <a:rPr lang="pt-BR" sz="2400" b="1" dirty="0">
                <a:solidFill>
                  <a:srgbClr val="FF0000"/>
                </a:solidFill>
                <a:latin typeface="+mj-lt"/>
              </a:rPr>
              <a:t>monitores</a:t>
            </a:r>
            <a:r>
              <a:rPr lang="pt-BR" sz="2400" dirty="0">
                <a:solidFill>
                  <a:srgbClr val="000000"/>
                </a:solidFill>
                <a:latin typeface="+mj-lt"/>
              </a:rPr>
              <a:t>, um aluno </a:t>
            </a:r>
            <a:r>
              <a:rPr lang="pt-BR" sz="2400" b="1" dirty="0">
                <a:solidFill>
                  <a:srgbClr val="FF0000"/>
                </a:solidFill>
                <a:latin typeface="+mj-lt"/>
              </a:rPr>
              <a:t>pode ser monitor de várias turmas</a:t>
            </a:r>
            <a:r>
              <a:rPr lang="pt-BR" sz="2400" dirty="0">
                <a:solidFill>
                  <a:srgbClr val="000000"/>
                </a:solidFill>
                <a:latin typeface="+mj-lt"/>
              </a:rPr>
              <a:t>. A monitoria de um aluno em uma turma só acontece sob </a:t>
            </a:r>
            <a:r>
              <a:rPr lang="pt-BR" sz="2400" b="1" dirty="0">
                <a:solidFill>
                  <a:srgbClr val="FF0000"/>
                </a:solidFill>
                <a:latin typeface="+mj-lt"/>
              </a:rPr>
              <a:t>a responsabilidade de um único professor</a:t>
            </a:r>
            <a:r>
              <a:rPr lang="pt-BR" sz="2400" dirty="0">
                <a:solidFill>
                  <a:srgbClr val="000000"/>
                </a:solidFill>
                <a:latin typeface="+mj-lt"/>
              </a:rPr>
              <a:t>.</a:t>
            </a:r>
            <a:r>
              <a:rPr lang="pt-BR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9" t="15682"/>
          <a:stretch/>
        </p:blipFill>
        <p:spPr>
          <a:xfrm>
            <a:off x="535504" y="2204864"/>
            <a:ext cx="8242031" cy="3987768"/>
          </a:xfrm>
          <a:prstGeom prst="rect">
            <a:avLst/>
          </a:prstGeom>
        </p:spPr>
      </p:pic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4100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547936" y="55706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400" dirty="0">
                <a:solidFill>
                  <a:srgbClr val="000000"/>
                </a:solidFill>
                <a:latin typeface="+mj-lt"/>
              </a:rPr>
              <a:t>Um professor pode liderar vários professores. Um professor só tem um líder.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1283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4581128"/>
            <a:ext cx="8229600" cy="1600200"/>
          </a:xfrm>
        </p:spPr>
        <p:txBody>
          <a:bodyPr/>
          <a:lstStyle/>
          <a:p>
            <a:r>
              <a:rPr lang="en-US" dirty="0" err="1" smtClean="0"/>
              <a:t>Projeto</a:t>
            </a:r>
            <a:r>
              <a:rPr lang="en-US" dirty="0" smtClean="0"/>
              <a:t> </a:t>
            </a:r>
            <a:r>
              <a:rPr lang="en-US" dirty="0" err="1" smtClean="0"/>
              <a:t>Conceitual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2981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547936" y="55706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400" dirty="0">
                <a:solidFill>
                  <a:srgbClr val="000000"/>
                </a:solidFill>
                <a:latin typeface="+mj-lt"/>
              </a:rPr>
              <a:t>Um professor pode </a:t>
            </a:r>
            <a:r>
              <a:rPr lang="pt-BR" sz="2400" b="1" dirty="0">
                <a:solidFill>
                  <a:srgbClr val="FF0000"/>
                </a:solidFill>
                <a:latin typeface="+mj-lt"/>
              </a:rPr>
              <a:t>liderar vários professores</a:t>
            </a:r>
            <a:r>
              <a:rPr lang="pt-BR" sz="2400" dirty="0">
                <a:solidFill>
                  <a:srgbClr val="000000"/>
                </a:solidFill>
                <a:latin typeface="+mj-lt"/>
              </a:rPr>
              <a:t>. Um professor só tem </a:t>
            </a:r>
            <a:r>
              <a:rPr lang="pt-BR" sz="2400" b="1" dirty="0">
                <a:solidFill>
                  <a:srgbClr val="FF0000"/>
                </a:solidFill>
                <a:latin typeface="+mj-lt"/>
              </a:rPr>
              <a:t>um líder</a:t>
            </a:r>
            <a:r>
              <a:rPr lang="pt-BR" sz="2400" dirty="0">
                <a:solidFill>
                  <a:srgbClr val="000000"/>
                </a:solidFill>
                <a:latin typeface="+mj-lt"/>
              </a:rPr>
              <a:t>.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6" t="14215"/>
          <a:stretch/>
        </p:blipFill>
        <p:spPr>
          <a:xfrm>
            <a:off x="195239" y="1484784"/>
            <a:ext cx="8934994" cy="4618867"/>
          </a:xfrm>
          <a:prstGeom prst="rect">
            <a:avLst/>
          </a:prstGeom>
        </p:spPr>
      </p:pic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487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547936" y="55706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400" dirty="0">
                <a:solidFill>
                  <a:srgbClr val="000000"/>
                </a:solidFill>
                <a:latin typeface="+mj-lt"/>
              </a:rPr>
              <a:t>Um professor pode coordenar uma disciplina, a qual só pode ter um coordenador. 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17007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547936" y="55706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400" dirty="0">
                <a:solidFill>
                  <a:srgbClr val="000000"/>
                </a:solidFill>
                <a:latin typeface="+mj-lt"/>
              </a:rPr>
              <a:t>Um professor pode</a:t>
            </a:r>
            <a:r>
              <a:rPr lang="pt-BR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pt-BR" sz="2400" b="1" dirty="0">
                <a:solidFill>
                  <a:srgbClr val="FF0000"/>
                </a:solidFill>
                <a:latin typeface="+mj-lt"/>
              </a:rPr>
              <a:t>coordenar </a:t>
            </a:r>
            <a:r>
              <a:rPr lang="pt-BR" sz="2400" dirty="0">
                <a:solidFill>
                  <a:srgbClr val="000000"/>
                </a:solidFill>
                <a:latin typeface="+mj-lt"/>
              </a:rPr>
              <a:t>uma disciplina, a qual só pode ter </a:t>
            </a:r>
            <a:r>
              <a:rPr lang="pt-BR" sz="2400" b="1" dirty="0">
                <a:solidFill>
                  <a:srgbClr val="FF0000"/>
                </a:solidFill>
                <a:latin typeface="+mj-lt"/>
              </a:rPr>
              <a:t>um coordenador</a:t>
            </a:r>
            <a:r>
              <a:rPr lang="pt-BR" sz="2400" dirty="0">
                <a:solidFill>
                  <a:srgbClr val="000000"/>
                </a:solidFill>
                <a:latin typeface="+mj-lt"/>
              </a:rPr>
              <a:t>. 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9" t="14215"/>
          <a:stretch/>
        </p:blipFill>
        <p:spPr>
          <a:xfrm>
            <a:off x="201769" y="1484784"/>
            <a:ext cx="8921931" cy="4618867"/>
          </a:xfrm>
          <a:prstGeom prst="rect">
            <a:avLst/>
          </a:prstGeom>
        </p:spPr>
      </p:pic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8157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547936" y="55706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400" dirty="0">
                <a:solidFill>
                  <a:srgbClr val="000000"/>
                </a:solidFill>
                <a:latin typeface="+mj-lt"/>
              </a:rPr>
              <a:t>Professor e aluno são genericamente conhecidos/manipulados como pessoas.</a:t>
            </a:r>
          </a:p>
          <a:p>
            <a:pPr marL="0" indent="0" algn="just">
              <a:buNone/>
            </a:pP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1043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547936" y="55706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400" dirty="0">
                <a:solidFill>
                  <a:srgbClr val="000000"/>
                </a:solidFill>
                <a:latin typeface="+mj-lt"/>
              </a:rPr>
              <a:t>Professor e aluno são genericamente conhecidos/manipulados como </a:t>
            </a:r>
            <a:r>
              <a:rPr lang="pt-BR" sz="2400" b="1" dirty="0">
                <a:solidFill>
                  <a:srgbClr val="FF0000"/>
                </a:solidFill>
                <a:latin typeface="+mj-lt"/>
              </a:rPr>
              <a:t>pessoas</a:t>
            </a:r>
            <a:r>
              <a:rPr lang="pt-BR" sz="2400" dirty="0">
                <a:solidFill>
                  <a:srgbClr val="000000"/>
                </a:solidFill>
                <a:latin typeface="+mj-lt"/>
              </a:rPr>
              <a:t>.</a:t>
            </a:r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0" t="11655"/>
          <a:stretch/>
        </p:blipFill>
        <p:spPr>
          <a:xfrm>
            <a:off x="364704" y="1340768"/>
            <a:ext cx="8596064" cy="5297624"/>
          </a:xfrm>
          <a:prstGeom prst="rect">
            <a:avLst/>
          </a:prstGeom>
        </p:spPr>
      </p:pic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2982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395536" y="4581128"/>
            <a:ext cx="8229600" cy="1600200"/>
          </a:xfrm>
        </p:spPr>
        <p:txBody>
          <a:bodyPr/>
          <a:lstStyle/>
          <a:p>
            <a:r>
              <a:rPr lang="en-US" dirty="0" err="1" smtClean="0"/>
              <a:t>Projeto</a:t>
            </a:r>
            <a:r>
              <a:rPr lang="en-US" dirty="0" smtClean="0"/>
              <a:t> </a:t>
            </a:r>
            <a:r>
              <a:rPr lang="en-US" dirty="0" err="1" smtClean="0"/>
              <a:t>Lógico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5724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t>26</a:t>
            </a:fld>
            <a:endParaRPr lang="pt-BR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547936" y="55706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400" dirty="0">
                <a:solidFill>
                  <a:srgbClr val="000000"/>
                </a:solidFill>
                <a:latin typeface="+mj-lt"/>
              </a:rPr>
              <a:t>Esquema relacional normalizado e respeitando a ordem de dependência para </a:t>
            </a:r>
            <a:r>
              <a:rPr lang="pt-BR" sz="2400" dirty="0" smtClean="0">
                <a:solidFill>
                  <a:srgbClr val="000000"/>
                </a:solidFill>
                <a:latin typeface="+mj-lt"/>
              </a:rPr>
              <a:t>a criação </a:t>
            </a:r>
            <a:r>
              <a:rPr lang="pt-BR" sz="2400" dirty="0">
                <a:solidFill>
                  <a:srgbClr val="000000"/>
                </a:solidFill>
                <a:latin typeface="+mj-lt"/>
              </a:rPr>
              <a:t>das </a:t>
            </a:r>
            <a:r>
              <a:rPr lang="pt-BR" sz="2400" dirty="0" smtClean="0">
                <a:solidFill>
                  <a:srgbClr val="000000"/>
                </a:solidFill>
                <a:latin typeface="+mj-lt"/>
              </a:rPr>
              <a:t>relações:</a:t>
            </a:r>
            <a:endParaRPr lang="pt-BR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672136" y="1844824"/>
            <a:ext cx="7776864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200" b="1" dirty="0">
                <a:solidFill>
                  <a:srgbClr val="000000"/>
                </a:solidFill>
                <a:latin typeface="+mj-lt"/>
              </a:rPr>
              <a:t>Curso</a:t>
            </a:r>
            <a:r>
              <a:rPr lang="pt-BR" sz="2200" dirty="0">
                <a:solidFill>
                  <a:srgbClr val="000000"/>
                </a:solidFill>
                <a:latin typeface="+mj-lt"/>
              </a:rPr>
              <a:t> (</a:t>
            </a:r>
            <a:r>
              <a:rPr lang="pt-BR" sz="2200" dirty="0" err="1">
                <a:solidFill>
                  <a:srgbClr val="000000"/>
                </a:solidFill>
                <a:latin typeface="+mj-lt"/>
              </a:rPr>
              <a:t>codigo</a:t>
            </a:r>
            <a:r>
              <a:rPr lang="pt-BR" sz="2200" dirty="0">
                <a:solidFill>
                  <a:srgbClr val="000000"/>
                </a:solidFill>
                <a:latin typeface="+mj-lt"/>
              </a:rPr>
              <a:t>-curso, nome</a:t>
            </a:r>
            <a:r>
              <a:rPr lang="pt-BR" sz="2200" dirty="0" smtClean="0">
                <a:solidFill>
                  <a:srgbClr val="000000"/>
                </a:solidFill>
                <a:latin typeface="+mj-lt"/>
              </a:rPr>
              <a:t>)</a:t>
            </a:r>
          </a:p>
          <a:p>
            <a:endParaRPr lang="pt-BR" sz="2200" dirty="0">
              <a:solidFill>
                <a:srgbClr val="000000"/>
              </a:solidFill>
              <a:latin typeface="+mj-lt"/>
            </a:endParaRPr>
          </a:p>
          <a:p>
            <a:r>
              <a:rPr lang="pt-BR" sz="2200" b="1" dirty="0">
                <a:solidFill>
                  <a:srgbClr val="000000"/>
                </a:solidFill>
                <a:latin typeface="+mj-lt"/>
              </a:rPr>
              <a:t>Projeto</a:t>
            </a:r>
            <a:r>
              <a:rPr lang="pt-BR" sz="2200" dirty="0">
                <a:solidFill>
                  <a:srgbClr val="000000"/>
                </a:solidFill>
                <a:latin typeface="+mj-lt"/>
              </a:rPr>
              <a:t> (</a:t>
            </a:r>
            <a:r>
              <a:rPr lang="pt-BR" sz="2200" dirty="0" err="1">
                <a:solidFill>
                  <a:srgbClr val="000000"/>
                </a:solidFill>
                <a:latin typeface="+mj-lt"/>
              </a:rPr>
              <a:t>codigo</a:t>
            </a:r>
            <a:r>
              <a:rPr lang="pt-BR" sz="2200" dirty="0">
                <a:solidFill>
                  <a:srgbClr val="000000"/>
                </a:solidFill>
                <a:latin typeface="+mj-lt"/>
              </a:rPr>
              <a:t>-projeto, titulo, conceito, </a:t>
            </a:r>
            <a:r>
              <a:rPr lang="pt-BR" sz="2200" dirty="0" err="1">
                <a:solidFill>
                  <a:srgbClr val="000000"/>
                </a:solidFill>
                <a:latin typeface="+mj-lt"/>
              </a:rPr>
              <a:t>hp</a:t>
            </a:r>
            <a:r>
              <a:rPr lang="pt-BR" sz="2200" dirty="0" smtClean="0">
                <a:solidFill>
                  <a:srgbClr val="000000"/>
                </a:solidFill>
                <a:latin typeface="+mj-lt"/>
              </a:rPr>
              <a:t>)</a:t>
            </a:r>
          </a:p>
          <a:p>
            <a:endParaRPr lang="pt-BR" sz="2200" dirty="0">
              <a:solidFill>
                <a:srgbClr val="000000"/>
              </a:solidFill>
              <a:latin typeface="+mj-lt"/>
            </a:endParaRPr>
          </a:p>
          <a:p>
            <a:r>
              <a:rPr lang="pt-BR" sz="2200" b="1" dirty="0">
                <a:solidFill>
                  <a:srgbClr val="000000"/>
                </a:solidFill>
                <a:latin typeface="+mj-lt"/>
              </a:rPr>
              <a:t>Pessoa</a:t>
            </a:r>
            <a:r>
              <a:rPr lang="pt-BR" sz="2200" dirty="0">
                <a:solidFill>
                  <a:srgbClr val="000000"/>
                </a:solidFill>
                <a:latin typeface="+mj-lt"/>
              </a:rPr>
              <a:t> (matricula-pessoa, nome, sexo</a:t>
            </a:r>
            <a:r>
              <a:rPr lang="pt-BR" sz="2200" dirty="0" smtClean="0">
                <a:solidFill>
                  <a:srgbClr val="000000"/>
                </a:solidFill>
                <a:latin typeface="+mj-lt"/>
              </a:rPr>
              <a:t>)</a:t>
            </a:r>
          </a:p>
          <a:p>
            <a:endParaRPr lang="pt-BR" sz="2200" dirty="0">
              <a:solidFill>
                <a:srgbClr val="000000"/>
              </a:solidFill>
              <a:latin typeface="+mj-lt"/>
            </a:endParaRPr>
          </a:p>
          <a:p>
            <a:r>
              <a:rPr lang="pt-BR" sz="2200" b="1" dirty="0">
                <a:solidFill>
                  <a:srgbClr val="000000"/>
                </a:solidFill>
                <a:latin typeface="+mj-lt"/>
              </a:rPr>
              <a:t>Professor</a:t>
            </a:r>
            <a:r>
              <a:rPr lang="pt-BR" sz="2200" dirty="0">
                <a:solidFill>
                  <a:srgbClr val="000000"/>
                </a:solidFill>
                <a:latin typeface="+mj-lt"/>
              </a:rPr>
              <a:t> (matricula-professor, data-</a:t>
            </a:r>
            <a:r>
              <a:rPr lang="pt-BR" sz="2200" dirty="0" err="1">
                <a:solidFill>
                  <a:srgbClr val="000000"/>
                </a:solidFill>
                <a:latin typeface="+mj-lt"/>
              </a:rPr>
              <a:t>admissao</a:t>
            </a:r>
            <a:r>
              <a:rPr lang="pt-BR" sz="2200" dirty="0">
                <a:solidFill>
                  <a:srgbClr val="000000"/>
                </a:solidFill>
                <a:latin typeface="+mj-lt"/>
              </a:rPr>
              <a:t>, matricula-</a:t>
            </a:r>
            <a:r>
              <a:rPr lang="pt-BR" sz="2200" dirty="0" err="1">
                <a:solidFill>
                  <a:srgbClr val="000000"/>
                </a:solidFill>
                <a:latin typeface="+mj-lt"/>
              </a:rPr>
              <a:t>lider</a:t>
            </a:r>
            <a:r>
              <a:rPr lang="pt-BR" sz="2200" dirty="0">
                <a:solidFill>
                  <a:srgbClr val="000000"/>
                </a:solidFill>
                <a:latin typeface="+mj-lt"/>
              </a:rPr>
              <a:t>)</a:t>
            </a:r>
          </a:p>
          <a:p>
            <a:r>
              <a:rPr lang="pt-BR" sz="2200" dirty="0" smtClean="0">
                <a:solidFill>
                  <a:srgbClr val="000000"/>
                </a:solidFill>
                <a:latin typeface="+mj-lt"/>
              </a:rPr>
              <a:t>	matricula-professor </a:t>
            </a:r>
            <a:r>
              <a:rPr lang="pt-BR" sz="2200" dirty="0">
                <a:solidFill>
                  <a:srgbClr val="000000"/>
                </a:solidFill>
                <a:latin typeface="+mj-lt"/>
              </a:rPr>
              <a:t>referencia Pessoa</a:t>
            </a:r>
          </a:p>
          <a:p>
            <a:r>
              <a:rPr lang="pt-BR" sz="2200" dirty="0" smtClean="0">
                <a:solidFill>
                  <a:srgbClr val="000000"/>
                </a:solidFill>
                <a:latin typeface="+mj-lt"/>
              </a:rPr>
              <a:t>	matricula-</a:t>
            </a:r>
            <a:r>
              <a:rPr lang="pt-BR" sz="2200" dirty="0" err="1" smtClean="0">
                <a:solidFill>
                  <a:srgbClr val="000000"/>
                </a:solidFill>
                <a:latin typeface="+mj-lt"/>
              </a:rPr>
              <a:t>lider</a:t>
            </a:r>
            <a:r>
              <a:rPr lang="pt-BR" sz="22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pt-BR" sz="2200" dirty="0">
                <a:solidFill>
                  <a:srgbClr val="000000"/>
                </a:solidFill>
                <a:latin typeface="+mj-lt"/>
              </a:rPr>
              <a:t>referencia </a:t>
            </a:r>
            <a:r>
              <a:rPr lang="pt-BR" sz="2200" dirty="0" smtClean="0">
                <a:solidFill>
                  <a:srgbClr val="000000"/>
                </a:solidFill>
                <a:latin typeface="+mj-lt"/>
              </a:rPr>
              <a:t>Professor</a:t>
            </a:r>
          </a:p>
          <a:p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9273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548680"/>
            <a:ext cx="8424936" cy="58326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000" b="1" dirty="0">
                <a:solidFill>
                  <a:srgbClr val="000000"/>
                </a:solidFill>
              </a:rPr>
              <a:t>Disciplina</a:t>
            </a:r>
            <a:r>
              <a:rPr lang="pt-BR" sz="2000" dirty="0">
                <a:solidFill>
                  <a:srgbClr val="000000"/>
                </a:solidFill>
              </a:rPr>
              <a:t> (código-disciplina, </a:t>
            </a:r>
            <a:r>
              <a:rPr lang="pt-BR" sz="2000" dirty="0" err="1">
                <a:solidFill>
                  <a:srgbClr val="000000"/>
                </a:solidFill>
              </a:rPr>
              <a:t>conteudo-programatico</a:t>
            </a:r>
            <a:r>
              <a:rPr lang="pt-BR" sz="2000" dirty="0">
                <a:solidFill>
                  <a:srgbClr val="000000"/>
                </a:solidFill>
              </a:rPr>
              <a:t>, ementa, matricula-professor)</a:t>
            </a:r>
          </a:p>
          <a:p>
            <a:pPr marL="0" indent="0">
              <a:buNone/>
            </a:pPr>
            <a:r>
              <a:rPr lang="pt-BR" sz="2000" dirty="0" smtClean="0">
                <a:solidFill>
                  <a:srgbClr val="000000"/>
                </a:solidFill>
              </a:rPr>
              <a:t>	matricula-professor </a:t>
            </a:r>
            <a:r>
              <a:rPr lang="pt-BR" sz="2000" dirty="0">
                <a:solidFill>
                  <a:srgbClr val="000000"/>
                </a:solidFill>
              </a:rPr>
              <a:t>referencia </a:t>
            </a:r>
            <a:r>
              <a:rPr lang="pt-BR" sz="2000" dirty="0" smtClean="0">
                <a:solidFill>
                  <a:srgbClr val="000000"/>
                </a:solidFill>
              </a:rPr>
              <a:t>Professor</a:t>
            </a:r>
          </a:p>
          <a:p>
            <a:endParaRPr lang="pt-BR" sz="2000" b="1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pt-BR" sz="2000" b="1" dirty="0" smtClean="0">
                <a:solidFill>
                  <a:srgbClr val="000000"/>
                </a:solidFill>
              </a:rPr>
              <a:t>Turma</a:t>
            </a:r>
            <a:r>
              <a:rPr lang="pt-BR" sz="2000" dirty="0" smtClean="0">
                <a:solidFill>
                  <a:srgbClr val="000000"/>
                </a:solidFill>
              </a:rPr>
              <a:t> </a:t>
            </a:r>
            <a:r>
              <a:rPr lang="pt-BR" sz="2000" dirty="0">
                <a:solidFill>
                  <a:srgbClr val="000000"/>
                </a:solidFill>
              </a:rPr>
              <a:t>(</a:t>
            </a:r>
            <a:r>
              <a:rPr lang="pt-BR" sz="2000" dirty="0" err="1">
                <a:solidFill>
                  <a:srgbClr val="000000"/>
                </a:solidFill>
              </a:rPr>
              <a:t>codigo</a:t>
            </a:r>
            <a:r>
              <a:rPr lang="pt-BR" sz="2000" dirty="0">
                <a:solidFill>
                  <a:srgbClr val="000000"/>
                </a:solidFill>
              </a:rPr>
              <a:t>-disciplina, </a:t>
            </a:r>
            <a:r>
              <a:rPr lang="pt-BR" sz="2000" dirty="0" err="1">
                <a:solidFill>
                  <a:srgbClr val="000000"/>
                </a:solidFill>
              </a:rPr>
              <a:t>codigo</a:t>
            </a:r>
            <a:r>
              <a:rPr lang="pt-BR" sz="2000" dirty="0">
                <a:solidFill>
                  <a:srgbClr val="000000"/>
                </a:solidFill>
              </a:rPr>
              <a:t>-curso, ano-semestre)</a:t>
            </a:r>
          </a:p>
          <a:p>
            <a:pPr marL="0" indent="0">
              <a:buNone/>
            </a:pPr>
            <a:r>
              <a:rPr lang="pt-BR" sz="2000" dirty="0" smtClean="0">
                <a:solidFill>
                  <a:srgbClr val="000000"/>
                </a:solidFill>
              </a:rPr>
              <a:t>	</a:t>
            </a:r>
            <a:r>
              <a:rPr lang="pt-BR" sz="2000" dirty="0" err="1" smtClean="0">
                <a:solidFill>
                  <a:srgbClr val="000000"/>
                </a:solidFill>
              </a:rPr>
              <a:t>codigo</a:t>
            </a:r>
            <a:r>
              <a:rPr lang="pt-BR" sz="2000" dirty="0" smtClean="0">
                <a:solidFill>
                  <a:srgbClr val="000000"/>
                </a:solidFill>
              </a:rPr>
              <a:t>-disciplina </a:t>
            </a:r>
            <a:r>
              <a:rPr lang="pt-BR" sz="2000" dirty="0">
                <a:solidFill>
                  <a:srgbClr val="000000"/>
                </a:solidFill>
              </a:rPr>
              <a:t>referencia Disciplina</a:t>
            </a:r>
          </a:p>
          <a:p>
            <a:pPr marL="0" indent="0">
              <a:buNone/>
            </a:pPr>
            <a:r>
              <a:rPr lang="pt-BR" sz="2000" dirty="0" smtClean="0">
                <a:solidFill>
                  <a:srgbClr val="000000"/>
                </a:solidFill>
              </a:rPr>
              <a:t>	</a:t>
            </a:r>
            <a:r>
              <a:rPr lang="pt-BR" sz="2000" dirty="0" err="1" smtClean="0">
                <a:solidFill>
                  <a:srgbClr val="000000"/>
                </a:solidFill>
              </a:rPr>
              <a:t>codigo</a:t>
            </a:r>
            <a:r>
              <a:rPr lang="pt-BR" sz="2000" dirty="0" smtClean="0">
                <a:solidFill>
                  <a:srgbClr val="000000"/>
                </a:solidFill>
              </a:rPr>
              <a:t>-curso </a:t>
            </a:r>
            <a:r>
              <a:rPr lang="pt-BR" sz="2000" dirty="0">
                <a:solidFill>
                  <a:srgbClr val="000000"/>
                </a:solidFill>
              </a:rPr>
              <a:t>referencia </a:t>
            </a:r>
            <a:r>
              <a:rPr lang="pt-BR" sz="2000" dirty="0" smtClean="0">
                <a:solidFill>
                  <a:srgbClr val="000000"/>
                </a:solidFill>
              </a:rPr>
              <a:t>Curso</a:t>
            </a:r>
          </a:p>
          <a:p>
            <a:pPr marL="0" indent="0">
              <a:buNone/>
            </a:pPr>
            <a:endParaRPr lang="pt-BR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pt-BR" sz="2000" b="1" dirty="0">
                <a:solidFill>
                  <a:srgbClr val="000000"/>
                </a:solidFill>
              </a:rPr>
              <a:t>Ministra</a:t>
            </a:r>
            <a:r>
              <a:rPr lang="pt-BR" sz="2000" dirty="0">
                <a:solidFill>
                  <a:srgbClr val="000000"/>
                </a:solidFill>
              </a:rPr>
              <a:t> (</a:t>
            </a:r>
            <a:r>
              <a:rPr lang="pt-BR" sz="2000" dirty="0" err="1">
                <a:solidFill>
                  <a:srgbClr val="000000"/>
                </a:solidFill>
              </a:rPr>
              <a:t>codigo</a:t>
            </a:r>
            <a:r>
              <a:rPr lang="pt-BR" sz="2000" dirty="0">
                <a:solidFill>
                  <a:srgbClr val="000000"/>
                </a:solidFill>
              </a:rPr>
              <a:t>-disciplina, </a:t>
            </a:r>
            <a:r>
              <a:rPr lang="pt-BR" sz="2000" dirty="0" err="1">
                <a:solidFill>
                  <a:srgbClr val="000000"/>
                </a:solidFill>
              </a:rPr>
              <a:t>codigo</a:t>
            </a:r>
            <a:r>
              <a:rPr lang="pt-BR" sz="2000" dirty="0">
                <a:solidFill>
                  <a:srgbClr val="000000"/>
                </a:solidFill>
              </a:rPr>
              <a:t>-curso, ano-semestre, matricula-professor)</a:t>
            </a:r>
          </a:p>
          <a:p>
            <a:pPr marL="900113" indent="-900113">
              <a:buNone/>
            </a:pPr>
            <a:r>
              <a:rPr lang="pt-BR" sz="2000" dirty="0" smtClean="0">
                <a:solidFill>
                  <a:srgbClr val="000000"/>
                </a:solidFill>
              </a:rPr>
              <a:t>	</a:t>
            </a:r>
            <a:r>
              <a:rPr lang="pt-BR" sz="2000" dirty="0" err="1" smtClean="0">
                <a:solidFill>
                  <a:srgbClr val="000000"/>
                </a:solidFill>
              </a:rPr>
              <a:t>cod</a:t>
            </a:r>
            <a:r>
              <a:rPr lang="pt-BR" sz="2000" dirty="0" smtClean="0">
                <a:solidFill>
                  <a:srgbClr val="000000"/>
                </a:solidFill>
              </a:rPr>
              <a:t>-disciplina</a:t>
            </a:r>
            <a:r>
              <a:rPr lang="pt-BR" sz="2000" dirty="0">
                <a:solidFill>
                  <a:srgbClr val="000000"/>
                </a:solidFill>
              </a:rPr>
              <a:t>, </a:t>
            </a:r>
            <a:r>
              <a:rPr lang="pt-BR" sz="2000" dirty="0" err="1">
                <a:solidFill>
                  <a:srgbClr val="000000"/>
                </a:solidFill>
              </a:rPr>
              <a:t>codigo</a:t>
            </a:r>
            <a:r>
              <a:rPr lang="pt-BR" sz="2000" dirty="0">
                <a:solidFill>
                  <a:srgbClr val="000000"/>
                </a:solidFill>
              </a:rPr>
              <a:t>-curso, ano-semestre </a:t>
            </a:r>
            <a:r>
              <a:rPr lang="pt-BR" sz="2000" dirty="0" smtClean="0">
                <a:solidFill>
                  <a:srgbClr val="000000"/>
                </a:solidFill>
              </a:rPr>
              <a:t>     referencia </a:t>
            </a:r>
            <a:r>
              <a:rPr lang="pt-BR" sz="2000" dirty="0">
                <a:solidFill>
                  <a:srgbClr val="000000"/>
                </a:solidFill>
              </a:rPr>
              <a:t>Turma</a:t>
            </a:r>
          </a:p>
          <a:p>
            <a:pPr marL="0" indent="0">
              <a:buNone/>
            </a:pPr>
            <a:r>
              <a:rPr lang="pt-BR" sz="2000" dirty="0" smtClean="0">
                <a:solidFill>
                  <a:srgbClr val="000000"/>
                </a:solidFill>
              </a:rPr>
              <a:t>	matricula-professor referencia Professor</a:t>
            </a: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pt-BR" sz="2000" b="1" dirty="0">
                <a:solidFill>
                  <a:srgbClr val="000000"/>
                </a:solidFill>
              </a:rPr>
              <a:t>Aluno</a:t>
            </a:r>
            <a:r>
              <a:rPr lang="pt-BR" sz="2000" dirty="0">
                <a:solidFill>
                  <a:srgbClr val="000000"/>
                </a:solidFill>
              </a:rPr>
              <a:t> (matricula-aluno, nota-vestibular, </a:t>
            </a:r>
            <a:r>
              <a:rPr lang="pt-BR" sz="2000" dirty="0" err="1">
                <a:solidFill>
                  <a:srgbClr val="000000"/>
                </a:solidFill>
              </a:rPr>
              <a:t>codigo</a:t>
            </a:r>
            <a:r>
              <a:rPr lang="pt-BR" sz="2000" dirty="0">
                <a:solidFill>
                  <a:srgbClr val="000000"/>
                </a:solidFill>
              </a:rPr>
              <a:t>-curso)</a:t>
            </a:r>
          </a:p>
          <a:p>
            <a:pPr marL="0" indent="0">
              <a:buNone/>
            </a:pPr>
            <a:r>
              <a:rPr lang="pt-BR" sz="2000" dirty="0" smtClean="0">
                <a:solidFill>
                  <a:srgbClr val="000000"/>
                </a:solidFill>
              </a:rPr>
              <a:t>	matricula-aluno </a:t>
            </a:r>
            <a:r>
              <a:rPr lang="pt-BR" sz="2000" dirty="0">
                <a:solidFill>
                  <a:srgbClr val="000000"/>
                </a:solidFill>
              </a:rPr>
              <a:t>referencia Pessoa</a:t>
            </a:r>
          </a:p>
          <a:p>
            <a:pPr marL="0" indent="0">
              <a:buNone/>
            </a:pPr>
            <a:r>
              <a:rPr lang="pt-BR" sz="2000" dirty="0" smtClean="0">
                <a:solidFill>
                  <a:srgbClr val="000000"/>
                </a:solidFill>
              </a:rPr>
              <a:t>	</a:t>
            </a:r>
            <a:r>
              <a:rPr lang="pt-BR" sz="2000" dirty="0" err="1" smtClean="0">
                <a:solidFill>
                  <a:srgbClr val="000000"/>
                </a:solidFill>
              </a:rPr>
              <a:t>codigo</a:t>
            </a:r>
            <a:r>
              <a:rPr lang="pt-BR" sz="2000" dirty="0" smtClean="0">
                <a:solidFill>
                  <a:srgbClr val="000000"/>
                </a:solidFill>
              </a:rPr>
              <a:t>-curso </a:t>
            </a:r>
            <a:r>
              <a:rPr lang="pt-BR" sz="2000" dirty="0">
                <a:solidFill>
                  <a:srgbClr val="000000"/>
                </a:solidFill>
              </a:rPr>
              <a:t>referencia Curso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791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t>28</a:t>
            </a:fld>
            <a:endParaRPr lang="pt-BR"/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b="1" dirty="0">
                <a:solidFill>
                  <a:srgbClr val="000000"/>
                </a:solidFill>
              </a:rPr>
              <a:t>Aluno-Turma</a:t>
            </a:r>
            <a:r>
              <a:rPr lang="pt-BR" sz="2000" dirty="0">
                <a:solidFill>
                  <a:srgbClr val="000000"/>
                </a:solidFill>
              </a:rPr>
              <a:t> (</a:t>
            </a:r>
            <a:r>
              <a:rPr lang="pt-BR" sz="2000" dirty="0" err="1">
                <a:solidFill>
                  <a:srgbClr val="000000"/>
                </a:solidFill>
              </a:rPr>
              <a:t>cod</a:t>
            </a:r>
            <a:r>
              <a:rPr lang="pt-BR" sz="2000" dirty="0">
                <a:solidFill>
                  <a:srgbClr val="000000"/>
                </a:solidFill>
              </a:rPr>
              <a:t>-disciplina, </a:t>
            </a:r>
            <a:r>
              <a:rPr lang="pt-BR" sz="2000" dirty="0" err="1">
                <a:solidFill>
                  <a:srgbClr val="000000"/>
                </a:solidFill>
              </a:rPr>
              <a:t>codigo</a:t>
            </a:r>
            <a:r>
              <a:rPr lang="pt-BR" sz="2000" dirty="0">
                <a:solidFill>
                  <a:srgbClr val="000000"/>
                </a:solidFill>
              </a:rPr>
              <a:t>-curso, ano-semestre, matricula-aluno, </a:t>
            </a:r>
            <a:r>
              <a:rPr lang="pt-BR" sz="2000" dirty="0" err="1">
                <a:solidFill>
                  <a:srgbClr val="000000"/>
                </a:solidFill>
              </a:rPr>
              <a:t>codigo</a:t>
            </a:r>
            <a:r>
              <a:rPr lang="pt-BR" sz="2000" dirty="0">
                <a:solidFill>
                  <a:srgbClr val="000000"/>
                </a:solidFill>
              </a:rPr>
              <a:t>-projeto)</a:t>
            </a:r>
          </a:p>
          <a:p>
            <a:pPr marL="0" indent="0">
              <a:buNone/>
            </a:pPr>
            <a:r>
              <a:rPr lang="pt-BR" sz="2000" dirty="0" smtClean="0">
                <a:solidFill>
                  <a:srgbClr val="000000"/>
                </a:solidFill>
              </a:rPr>
              <a:t>	</a:t>
            </a:r>
            <a:r>
              <a:rPr lang="pt-BR" sz="2000" dirty="0" err="1" smtClean="0">
                <a:solidFill>
                  <a:srgbClr val="000000"/>
                </a:solidFill>
              </a:rPr>
              <a:t>cod</a:t>
            </a:r>
            <a:r>
              <a:rPr lang="pt-BR" sz="2000" dirty="0" smtClean="0">
                <a:solidFill>
                  <a:srgbClr val="000000"/>
                </a:solidFill>
              </a:rPr>
              <a:t>-disciplina</a:t>
            </a:r>
            <a:r>
              <a:rPr lang="pt-BR" sz="2000" dirty="0">
                <a:solidFill>
                  <a:srgbClr val="000000"/>
                </a:solidFill>
              </a:rPr>
              <a:t>, </a:t>
            </a:r>
            <a:r>
              <a:rPr lang="pt-BR" sz="2000" dirty="0" err="1">
                <a:solidFill>
                  <a:srgbClr val="000000"/>
                </a:solidFill>
              </a:rPr>
              <a:t>codigo</a:t>
            </a:r>
            <a:r>
              <a:rPr lang="pt-BR" sz="2000" dirty="0">
                <a:solidFill>
                  <a:srgbClr val="000000"/>
                </a:solidFill>
              </a:rPr>
              <a:t>-curso, ano-semestre referencia Turma</a:t>
            </a:r>
          </a:p>
          <a:p>
            <a:pPr marL="0" indent="0">
              <a:buNone/>
            </a:pPr>
            <a:r>
              <a:rPr lang="pt-BR" sz="2000" dirty="0" smtClean="0">
                <a:solidFill>
                  <a:srgbClr val="000000"/>
                </a:solidFill>
              </a:rPr>
              <a:t>	matricula-aluno </a:t>
            </a:r>
            <a:r>
              <a:rPr lang="pt-BR" sz="2000" dirty="0">
                <a:solidFill>
                  <a:srgbClr val="000000"/>
                </a:solidFill>
              </a:rPr>
              <a:t>referencia Aluno</a:t>
            </a:r>
          </a:p>
          <a:p>
            <a:pPr marL="0" indent="0">
              <a:buNone/>
            </a:pPr>
            <a:r>
              <a:rPr lang="pt-BR" sz="2000" dirty="0" smtClean="0">
                <a:solidFill>
                  <a:srgbClr val="000000"/>
                </a:solidFill>
              </a:rPr>
              <a:t>	</a:t>
            </a:r>
            <a:r>
              <a:rPr lang="pt-BR" sz="2000" dirty="0" err="1" smtClean="0">
                <a:solidFill>
                  <a:srgbClr val="000000"/>
                </a:solidFill>
              </a:rPr>
              <a:t>codigo</a:t>
            </a:r>
            <a:r>
              <a:rPr lang="pt-BR" sz="2000" dirty="0" smtClean="0">
                <a:solidFill>
                  <a:srgbClr val="000000"/>
                </a:solidFill>
              </a:rPr>
              <a:t>-projeto </a:t>
            </a:r>
            <a:r>
              <a:rPr lang="pt-BR" sz="2000" dirty="0">
                <a:solidFill>
                  <a:srgbClr val="000000"/>
                </a:solidFill>
              </a:rPr>
              <a:t>referencia </a:t>
            </a:r>
            <a:r>
              <a:rPr lang="pt-BR" sz="2000" dirty="0" smtClean="0">
                <a:solidFill>
                  <a:srgbClr val="000000"/>
                </a:solidFill>
              </a:rPr>
              <a:t>Projeto</a:t>
            </a:r>
          </a:p>
          <a:p>
            <a:pPr marL="0" indent="0">
              <a:buNone/>
            </a:pPr>
            <a:endParaRPr lang="pt-BR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pt-BR" sz="2000" b="1" dirty="0">
                <a:solidFill>
                  <a:srgbClr val="000000"/>
                </a:solidFill>
              </a:rPr>
              <a:t>P</a:t>
            </a:r>
            <a:r>
              <a:rPr lang="pt-BR" sz="2000" b="1" dirty="0" smtClean="0">
                <a:solidFill>
                  <a:srgbClr val="000000"/>
                </a:solidFill>
              </a:rPr>
              <a:t>rova </a:t>
            </a:r>
            <a:r>
              <a:rPr lang="pt-BR" sz="2000" dirty="0">
                <a:solidFill>
                  <a:srgbClr val="000000"/>
                </a:solidFill>
              </a:rPr>
              <a:t>(</a:t>
            </a:r>
            <a:r>
              <a:rPr lang="pt-BR" sz="2000" dirty="0" err="1">
                <a:solidFill>
                  <a:srgbClr val="000000"/>
                </a:solidFill>
              </a:rPr>
              <a:t>cod</a:t>
            </a:r>
            <a:r>
              <a:rPr lang="pt-BR" sz="2000" dirty="0">
                <a:solidFill>
                  <a:srgbClr val="000000"/>
                </a:solidFill>
              </a:rPr>
              <a:t>-disciplina, </a:t>
            </a:r>
            <a:r>
              <a:rPr lang="pt-BR" sz="2000" dirty="0" err="1">
                <a:solidFill>
                  <a:srgbClr val="000000"/>
                </a:solidFill>
              </a:rPr>
              <a:t>codigo</a:t>
            </a:r>
            <a:r>
              <a:rPr lang="pt-BR" sz="2000" dirty="0">
                <a:solidFill>
                  <a:srgbClr val="000000"/>
                </a:solidFill>
              </a:rPr>
              <a:t>-curso, ano-semestre, matricula-aluno, </a:t>
            </a:r>
            <a:r>
              <a:rPr lang="pt-BR" sz="2000" dirty="0" err="1">
                <a:solidFill>
                  <a:srgbClr val="000000"/>
                </a:solidFill>
              </a:rPr>
              <a:t>descricao</a:t>
            </a:r>
            <a:r>
              <a:rPr lang="pt-BR" sz="2000" dirty="0">
                <a:solidFill>
                  <a:srgbClr val="000000"/>
                </a:solidFill>
              </a:rPr>
              <a:t>, nota)</a:t>
            </a:r>
          </a:p>
          <a:p>
            <a:pPr marL="900113" indent="-900113">
              <a:buNone/>
            </a:pPr>
            <a:r>
              <a:rPr lang="pt-BR" sz="2000" dirty="0" smtClean="0">
                <a:solidFill>
                  <a:srgbClr val="000000"/>
                </a:solidFill>
              </a:rPr>
              <a:t>	</a:t>
            </a:r>
            <a:r>
              <a:rPr lang="pt-BR" sz="2000" dirty="0" err="1" smtClean="0">
                <a:solidFill>
                  <a:srgbClr val="000000"/>
                </a:solidFill>
              </a:rPr>
              <a:t>cod</a:t>
            </a:r>
            <a:r>
              <a:rPr lang="pt-BR" sz="2000" dirty="0" smtClean="0">
                <a:solidFill>
                  <a:srgbClr val="000000"/>
                </a:solidFill>
              </a:rPr>
              <a:t>-disciplina</a:t>
            </a:r>
            <a:r>
              <a:rPr lang="pt-BR" sz="2000" dirty="0">
                <a:solidFill>
                  <a:srgbClr val="000000"/>
                </a:solidFill>
              </a:rPr>
              <a:t>, </a:t>
            </a:r>
            <a:r>
              <a:rPr lang="pt-BR" sz="2000" dirty="0" err="1">
                <a:solidFill>
                  <a:srgbClr val="000000"/>
                </a:solidFill>
              </a:rPr>
              <a:t>codigo</a:t>
            </a:r>
            <a:r>
              <a:rPr lang="pt-BR" sz="2000" dirty="0">
                <a:solidFill>
                  <a:srgbClr val="000000"/>
                </a:solidFill>
              </a:rPr>
              <a:t>-curso, ano-semestre, matricula-aluno </a:t>
            </a:r>
            <a:r>
              <a:rPr lang="pt-BR" sz="2000" dirty="0" smtClean="0">
                <a:solidFill>
                  <a:srgbClr val="000000"/>
                </a:solidFill>
              </a:rPr>
              <a:t>     referencia Aluno-Turma</a:t>
            </a:r>
          </a:p>
          <a:p>
            <a:pPr marL="0" indent="0">
              <a:buNone/>
            </a:pPr>
            <a:endParaRPr lang="pt-BR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pt-BR" sz="2000" b="1" dirty="0" smtClean="0">
                <a:solidFill>
                  <a:srgbClr val="000000"/>
                </a:solidFill>
              </a:rPr>
              <a:t>Monitoria</a:t>
            </a:r>
            <a:r>
              <a:rPr lang="pt-BR" sz="2000" dirty="0" smtClean="0">
                <a:solidFill>
                  <a:srgbClr val="000000"/>
                </a:solidFill>
              </a:rPr>
              <a:t> </a:t>
            </a:r>
            <a:r>
              <a:rPr lang="pt-BR" sz="2000" dirty="0">
                <a:solidFill>
                  <a:srgbClr val="000000"/>
                </a:solidFill>
              </a:rPr>
              <a:t>(</a:t>
            </a:r>
            <a:r>
              <a:rPr lang="pt-BR" sz="2000" dirty="0" err="1">
                <a:solidFill>
                  <a:srgbClr val="000000"/>
                </a:solidFill>
              </a:rPr>
              <a:t>cod</a:t>
            </a:r>
            <a:r>
              <a:rPr lang="pt-BR" sz="2000" dirty="0">
                <a:solidFill>
                  <a:srgbClr val="000000"/>
                </a:solidFill>
              </a:rPr>
              <a:t>-disciplina, </a:t>
            </a:r>
            <a:r>
              <a:rPr lang="pt-BR" sz="2000" dirty="0" err="1">
                <a:solidFill>
                  <a:srgbClr val="000000"/>
                </a:solidFill>
              </a:rPr>
              <a:t>codigo</a:t>
            </a:r>
            <a:r>
              <a:rPr lang="pt-BR" sz="2000" dirty="0">
                <a:solidFill>
                  <a:srgbClr val="000000"/>
                </a:solidFill>
              </a:rPr>
              <a:t>-curso, ano-semestre, matricula-aluno, matricula-professor)</a:t>
            </a:r>
          </a:p>
          <a:p>
            <a:pPr marL="0" indent="0">
              <a:buNone/>
            </a:pPr>
            <a:r>
              <a:rPr lang="pt-BR" sz="2000" dirty="0" smtClean="0">
                <a:solidFill>
                  <a:srgbClr val="000000"/>
                </a:solidFill>
              </a:rPr>
              <a:t>	</a:t>
            </a:r>
            <a:r>
              <a:rPr lang="pt-BR" sz="2000" dirty="0" err="1" smtClean="0">
                <a:solidFill>
                  <a:srgbClr val="000000"/>
                </a:solidFill>
              </a:rPr>
              <a:t>cod</a:t>
            </a:r>
            <a:r>
              <a:rPr lang="pt-BR" sz="2000" dirty="0" smtClean="0">
                <a:solidFill>
                  <a:srgbClr val="000000"/>
                </a:solidFill>
              </a:rPr>
              <a:t>-disciplina</a:t>
            </a:r>
            <a:r>
              <a:rPr lang="pt-BR" sz="2000" dirty="0">
                <a:solidFill>
                  <a:srgbClr val="000000"/>
                </a:solidFill>
              </a:rPr>
              <a:t>, </a:t>
            </a:r>
            <a:r>
              <a:rPr lang="pt-BR" sz="2000" dirty="0" err="1">
                <a:solidFill>
                  <a:srgbClr val="000000"/>
                </a:solidFill>
              </a:rPr>
              <a:t>codigo</a:t>
            </a:r>
            <a:r>
              <a:rPr lang="pt-BR" sz="2000" dirty="0">
                <a:solidFill>
                  <a:srgbClr val="000000"/>
                </a:solidFill>
              </a:rPr>
              <a:t>-curso, ano-semestre referencia Turma</a:t>
            </a:r>
          </a:p>
          <a:p>
            <a:pPr marL="0" indent="0">
              <a:buNone/>
            </a:pPr>
            <a:r>
              <a:rPr lang="pt-BR" sz="2000" dirty="0" smtClean="0">
                <a:solidFill>
                  <a:srgbClr val="000000"/>
                </a:solidFill>
              </a:rPr>
              <a:t>	matricula-aluno </a:t>
            </a:r>
            <a:r>
              <a:rPr lang="pt-BR" sz="2000" dirty="0">
                <a:solidFill>
                  <a:srgbClr val="000000"/>
                </a:solidFill>
              </a:rPr>
              <a:t>referencia Aluno</a:t>
            </a:r>
          </a:p>
          <a:p>
            <a:pPr marL="0" indent="0">
              <a:buNone/>
            </a:pPr>
            <a:r>
              <a:rPr lang="pt-BR" sz="2000" dirty="0" smtClean="0">
                <a:solidFill>
                  <a:srgbClr val="000000"/>
                </a:solidFill>
              </a:rPr>
              <a:t>	matricula-professor </a:t>
            </a:r>
            <a:r>
              <a:rPr lang="pt-BR" sz="2000" dirty="0">
                <a:solidFill>
                  <a:srgbClr val="000000"/>
                </a:solidFill>
              </a:rPr>
              <a:t>referencia Professor</a:t>
            </a:r>
            <a:endParaRPr lang="pt-BR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708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420888"/>
            <a:ext cx="8229600" cy="1600200"/>
          </a:xfrm>
        </p:spPr>
        <p:txBody>
          <a:bodyPr/>
          <a:lstStyle/>
          <a:p>
            <a:r>
              <a:rPr lang="en-US" sz="8800" b="1" dirty="0" err="1" smtClean="0"/>
              <a:t>Dúvidas</a:t>
            </a:r>
            <a:r>
              <a:rPr lang="en-US" sz="8800" b="1" dirty="0" smtClean="0"/>
              <a:t>?</a:t>
            </a:r>
            <a:endParaRPr lang="pt-BR" sz="8800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t>29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9579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4525963"/>
          </a:xfrm>
        </p:spPr>
        <p:txBody>
          <a:bodyPr/>
          <a:lstStyle/>
          <a:p>
            <a:pPr algn="just"/>
            <a:r>
              <a:rPr lang="pt-BR" dirty="0">
                <a:solidFill>
                  <a:schemeClr val="tx1"/>
                </a:solidFill>
              </a:rPr>
              <a:t>Um curso tem um código, um nome e várias turmas. Cada turma é exclusiva de um curso. Cada turma é ofertada para uma disciplina específica. Uma disciplina tem um código, uma ementa, um conteúdo programático e pode ser ofertada para diferentes turmas. 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0807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395536" y="40466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400" dirty="0" smtClean="0">
                <a:solidFill>
                  <a:srgbClr val="000000"/>
                </a:solidFill>
                <a:latin typeface="+mj-lt"/>
              </a:rPr>
              <a:t>Um</a:t>
            </a:r>
            <a:r>
              <a:rPr lang="pt-BR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pt-BR" sz="2400" b="1" dirty="0" smtClean="0">
                <a:solidFill>
                  <a:srgbClr val="FF0000"/>
                </a:solidFill>
                <a:latin typeface="+mj-lt"/>
              </a:rPr>
              <a:t>curso</a:t>
            </a:r>
            <a:r>
              <a:rPr lang="pt-BR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pt-BR" sz="2400" dirty="0" smtClean="0">
                <a:solidFill>
                  <a:srgbClr val="000000"/>
                </a:solidFill>
                <a:latin typeface="+mj-lt"/>
              </a:rPr>
              <a:t>tem um código, um nome e várias turmas. Cada </a:t>
            </a:r>
            <a:r>
              <a:rPr lang="pt-BR" sz="2400" b="1" dirty="0" smtClean="0">
                <a:solidFill>
                  <a:srgbClr val="FF0000"/>
                </a:solidFill>
                <a:latin typeface="+mj-lt"/>
              </a:rPr>
              <a:t>turma</a:t>
            </a:r>
            <a:r>
              <a:rPr lang="pt-BR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pt-BR" sz="2400" dirty="0" smtClean="0">
                <a:solidFill>
                  <a:srgbClr val="000000"/>
                </a:solidFill>
                <a:latin typeface="+mj-lt"/>
              </a:rPr>
              <a:t>é exclusiva de um curso. Cada turma é ofertada para uma disciplina específica. Uma</a:t>
            </a:r>
            <a:r>
              <a:rPr lang="pt-BR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pt-BR" sz="2400" b="1" dirty="0" smtClean="0">
                <a:solidFill>
                  <a:srgbClr val="FF0000"/>
                </a:solidFill>
                <a:latin typeface="+mj-lt"/>
              </a:rPr>
              <a:t>disciplina</a:t>
            </a:r>
            <a:r>
              <a:rPr lang="pt-BR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pt-BR" sz="2400" dirty="0" smtClean="0">
                <a:solidFill>
                  <a:srgbClr val="000000"/>
                </a:solidFill>
                <a:latin typeface="+mj-lt"/>
              </a:rPr>
              <a:t>tem um código, uma ementa, um conteúdo programático e pode ser ofertada para diferentes turmas. </a:t>
            </a:r>
          </a:p>
          <a:p>
            <a:endParaRPr lang="pt-BR" dirty="0"/>
          </a:p>
        </p:txBody>
      </p:sp>
      <p:pic>
        <p:nvPicPr>
          <p:cNvPr id="10" name="Espaço Reservado para Conteúdo 9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996952"/>
            <a:ext cx="8508854" cy="1474712"/>
          </a:xfrm>
        </p:spPr>
      </p:pic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0904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395536" y="40466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400" dirty="0">
                <a:solidFill>
                  <a:srgbClr val="000000"/>
                </a:solidFill>
                <a:latin typeface="+mj-lt"/>
              </a:rPr>
              <a:t>Cada turma é identificada a partir do código da sua disciplina mais o código do seu curso e o ano/semestre que a turma foi ofertada. 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2299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395536" y="40466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400" dirty="0">
                <a:solidFill>
                  <a:srgbClr val="000000"/>
                </a:solidFill>
                <a:latin typeface="+mj-lt"/>
              </a:rPr>
              <a:t>Cada turma é identificada a partir do </a:t>
            </a:r>
            <a:r>
              <a:rPr lang="pt-BR" sz="2400" b="1" dirty="0">
                <a:solidFill>
                  <a:srgbClr val="FF0000"/>
                </a:solidFill>
                <a:latin typeface="+mj-lt"/>
              </a:rPr>
              <a:t>código da sua </a:t>
            </a:r>
            <a:r>
              <a:rPr lang="pt-BR" sz="2400" b="1" dirty="0" smtClean="0">
                <a:solidFill>
                  <a:srgbClr val="FF0000"/>
                </a:solidFill>
                <a:latin typeface="+mj-lt"/>
              </a:rPr>
              <a:t>disciplina</a:t>
            </a:r>
            <a:r>
              <a:rPr lang="pt-BR" sz="2400" dirty="0" smtClean="0">
                <a:solidFill>
                  <a:srgbClr val="000000"/>
                </a:solidFill>
                <a:latin typeface="+mj-lt"/>
              </a:rPr>
              <a:t>, o</a:t>
            </a:r>
            <a:r>
              <a:rPr lang="pt-BR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pt-BR" sz="2400" b="1" dirty="0">
                <a:solidFill>
                  <a:srgbClr val="FF0000"/>
                </a:solidFill>
                <a:latin typeface="+mj-lt"/>
              </a:rPr>
              <a:t>código do seu curso</a:t>
            </a:r>
            <a:r>
              <a:rPr lang="pt-BR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pt-BR" sz="2400" dirty="0">
                <a:solidFill>
                  <a:srgbClr val="000000"/>
                </a:solidFill>
                <a:latin typeface="+mj-lt"/>
              </a:rPr>
              <a:t>e o</a:t>
            </a:r>
            <a:r>
              <a:rPr lang="pt-BR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pt-BR" sz="2400" b="1" dirty="0">
                <a:solidFill>
                  <a:srgbClr val="FF0000"/>
                </a:solidFill>
                <a:latin typeface="+mj-lt"/>
              </a:rPr>
              <a:t>ano/semestre</a:t>
            </a:r>
            <a:r>
              <a:rPr lang="pt-BR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pt-BR" sz="2400" dirty="0">
                <a:solidFill>
                  <a:srgbClr val="000000"/>
                </a:solidFill>
                <a:latin typeface="+mj-lt"/>
              </a:rPr>
              <a:t>que a turma foi ofertada. 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43" t="39475"/>
          <a:stretch/>
        </p:blipFill>
        <p:spPr>
          <a:xfrm>
            <a:off x="395536" y="2667645"/>
            <a:ext cx="8352928" cy="1483664"/>
          </a:xfrm>
          <a:prstGeom prst="rect">
            <a:avLst/>
          </a:prstGeom>
        </p:spPr>
      </p:pic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7476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395536" y="40466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400" dirty="0">
                <a:solidFill>
                  <a:srgbClr val="000000"/>
                </a:solidFill>
                <a:latin typeface="+mj-lt"/>
              </a:rPr>
              <a:t>Um professor tem uma matrícula, um nome, um sexo, uma data de admissão e pode ministrar aulas em diversas turmas de diferentes cursos. Uma turma pode ter mais de um professor. </a:t>
            </a:r>
          </a:p>
          <a:p>
            <a:pPr marL="0" indent="0">
              <a:buNone/>
            </a:pP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1779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395536" y="40466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400" dirty="0">
                <a:solidFill>
                  <a:srgbClr val="000000"/>
                </a:solidFill>
                <a:latin typeface="+mj-lt"/>
              </a:rPr>
              <a:t>Um </a:t>
            </a:r>
            <a:r>
              <a:rPr lang="pt-BR" sz="2400" b="1" dirty="0">
                <a:solidFill>
                  <a:srgbClr val="FF0000"/>
                </a:solidFill>
                <a:latin typeface="+mj-lt"/>
              </a:rPr>
              <a:t>professor</a:t>
            </a:r>
            <a:r>
              <a:rPr lang="pt-BR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pt-BR" sz="2400" dirty="0">
                <a:solidFill>
                  <a:srgbClr val="000000"/>
                </a:solidFill>
                <a:latin typeface="+mj-lt"/>
              </a:rPr>
              <a:t>tem uma matrícula, um nome, um sexo, uma data de admissão e pode ministrar aulas em </a:t>
            </a:r>
            <a:r>
              <a:rPr lang="pt-BR" sz="2400" b="1" dirty="0">
                <a:solidFill>
                  <a:srgbClr val="FF0000"/>
                </a:solidFill>
                <a:latin typeface="+mj-lt"/>
              </a:rPr>
              <a:t>diversas turmas </a:t>
            </a:r>
            <a:r>
              <a:rPr lang="pt-BR" sz="2400" dirty="0">
                <a:solidFill>
                  <a:srgbClr val="000000"/>
                </a:solidFill>
                <a:latin typeface="+mj-lt"/>
              </a:rPr>
              <a:t>de diferentes cursos. Uma turma pode ter</a:t>
            </a:r>
            <a:r>
              <a:rPr lang="pt-BR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 </a:t>
            </a:r>
            <a:r>
              <a:rPr lang="pt-BR" sz="2400" b="1" dirty="0">
                <a:solidFill>
                  <a:srgbClr val="FF0000"/>
                </a:solidFill>
                <a:latin typeface="+mj-lt"/>
              </a:rPr>
              <a:t>mais de um professor</a:t>
            </a:r>
            <a:r>
              <a:rPr lang="pt-BR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. </a:t>
            </a:r>
          </a:p>
          <a:p>
            <a:pPr marL="0" indent="0">
              <a:buNone/>
            </a:pPr>
            <a:r>
              <a:rPr lang="pt-BR" dirty="0" smtClean="0"/>
              <a:t> </a:t>
            </a:r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7" t="17036"/>
          <a:stretch/>
        </p:blipFill>
        <p:spPr>
          <a:xfrm>
            <a:off x="457747" y="2132856"/>
            <a:ext cx="8166871" cy="3895861"/>
          </a:xfrm>
          <a:prstGeom prst="rect">
            <a:avLst/>
          </a:prstGeom>
        </p:spPr>
      </p:pic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1345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395536" y="40466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sz="2400" dirty="0">
                <a:solidFill>
                  <a:srgbClr val="000000"/>
                </a:solidFill>
                <a:latin typeface="+mj-lt"/>
              </a:rPr>
              <a:t>Todo aluno tem uma matrícula, um nome, um sexo, uma nota do vestibular, e tem que estar vinculado a um único curso, o qual pode ter vários alunos. </a:t>
            </a:r>
          </a:p>
          <a:p>
            <a:pPr marL="0" indent="0">
              <a:buNone/>
            </a:pP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9289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o">
  <a:themeElements>
    <a:clrScheme name="Ex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211</TotalTime>
  <Words>908</Words>
  <Application>Microsoft Macintosh PowerPoint</Application>
  <PresentationFormat>On-screen Show (4:3)</PresentationFormat>
  <Paragraphs>113</Paragraphs>
  <Slides>29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Executivo</vt:lpstr>
      <vt:lpstr>Monitoria GDI Aula Prática</vt:lpstr>
      <vt:lpstr>Projeto Conceitual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Projeto Lógico</vt:lpstr>
      <vt:lpstr>PowerPoint Presentation</vt:lpstr>
      <vt:lpstr>PowerPoint Presentation</vt:lpstr>
      <vt:lpstr>PowerPoint Presentation</vt:lpstr>
      <vt:lpstr>Dúvidas?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MiniMundo</dc:title>
  <dc:creator>Crystal Menezes</dc:creator>
  <cp:lastModifiedBy>Crystal Menezes</cp:lastModifiedBy>
  <cp:revision>14</cp:revision>
  <dcterms:created xsi:type="dcterms:W3CDTF">2011-08-24T21:01:58Z</dcterms:created>
  <dcterms:modified xsi:type="dcterms:W3CDTF">2011-08-29T20:41:19Z</dcterms:modified>
</cp:coreProperties>
</file>