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96" r:id="rId3"/>
    <p:sldId id="286" r:id="rId4"/>
    <p:sldId id="287" r:id="rId5"/>
    <p:sldId id="342" r:id="rId6"/>
    <p:sldId id="314" r:id="rId7"/>
    <p:sldId id="316" r:id="rId8"/>
    <p:sldId id="347" r:id="rId9"/>
    <p:sldId id="348" r:id="rId10"/>
    <p:sldId id="353" r:id="rId11"/>
    <p:sldId id="355" r:id="rId12"/>
    <p:sldId id="356" r:id="rId13"/>
    <p:sldId id="362" r:id="rId14"/>
    <p:sldId id="366" r:id="rId15"/>
    <p:sldId id="368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748" autoAdjust="0"/>
  </p:normalViewPr>
  <p:slideViewPr>
    <p:cSldViewPr>
      <p:cViewPr varScale="1">
        <p:scale>
          <a:sx n="66" d="100"/>
          <a:sy n="66" d="100"/>
        </p:scale>
        <p:origin x="-1952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59C1C-C492-4FAD-8228-A6E17A363ED1}" type="datetimeFigureOut">
              <a:rPr lang="pt-BR" smtClean="0"/>
              <a:pPr/>
              <a:t>18/09/11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6B681E-D740-4E6A-A84A-5EA95E0C03E2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2870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B681E-D740-4E6A-A84A-5EA95E0C03E2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2744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EB87-C356-4A3D-8AC5-1FBE52253934}" type="datetime1">
              <a:rPr lang="pt-BR" smtClean="0"/>
              <a:pPr/>
              <a:t>18/09/11</a:t>
            </a:fld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4C780-9739-4DA9-908A-0485E7263256}" type="datetime1">
              <a:rPr lang="pt-BR" smtClean="0"/>
              <a:pPr/>
              <a:t>18/09/11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7275-C02C-4706-9455-09018E84C420}" type="datetime1">
              <a:rPr lang="pt-BR" smtClean="0"/>
              <a:pPr/>
              <a:t>18/09/11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02C42-CC3A-4241-BC14-784ABEBBDDB2}" type="datetime1">
              <a:rPr lang="pt-BR" smtClean="0"/>
              <a:pPr/>
              <a:t>18/09/11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CC3A-83F8-468E-BB0B-382A5145FEAE}" type="datetime1">
              <a:rPr lang="pt-BR" smtClean="0"/>
              <a:pPr/>
              <a:t>18/09/11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294C-061E-4310-8733-0C3D54619E50}" type="datetime1">
              <a:rPr lang="pt-BR" smtClean="0"/>
              <a:pPr/>
              <a:t>18/09/11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74527-0CFC-4ED8-8F29-70B4A878AD5B}" type="datetime1">
              <a:rPr lang="pt-BR" smtClean="0"/>
              <a:pPr/>
              <a:t>18/09/11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3304D-E7E5-44B7-BAF8-DD872DD45256}" type="datetime1">
              <a:rPr lang="pt-BR" smtClean="0"/>
              <a:pPr/>
              <a:t>18/09/11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6A49-5255-4E9E-9E5D-F04FB19E9947}" type="datetime1">
              <a:rPr lang="pt-BR" smtClean="0"/>
              <a:pPr/>
              <a:t>18/09/11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41CA-2423-422F-8202-90991D6D8A0D}" type="datetime1">
              <a:rPr lang="pt-BR" smtClean="0"/>
              <a:pPr/>
              <a:t>18/09/11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D3EEE-A789-4B61-B278-3D36BB2DECAE}" type="datetime1">
              <a:rPr lang="pt-BR" smtClean="0"/>
              <a:pPr/>
              <a:t>18/09/11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93DAD91-236D-4E97-B16C-5BEAB36A35CD}" type="datetime1">
              <a:rPr lang="pt-BR" smtClean="0"/>
              <a:pPr/>
              <a:t>18/09/11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in.ufpe.br/~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2527921"/>
          </a:xfrm>
        </p:spPr>
        <p:txBody>
          <a:bodyPr/>
          <a:lstStyle/>
          <a:p>
            <a:r>
              <a:rPr lang="en-US" dirty="0" err="1" smtClean="0"/>
              <a:t>Monitoria</a:t>
            </a:r>
            <a:r>
              <a:rPr lang="en-US" dirty="0" smtClean="0"/>
              <a:t> GDI</a:t>
            </a:r>
            <a:br>
              <a:rPr lang="en-US" dirty="0" smtClean="0"/>
            </a:br>
            <a:r>
              <a:rPr lang="en-US" sz="5400" dirty="0" smtClean="0"/>
              <a:t>Aula </a:t>
            </a:r>
            <a:r>
              <a:rPr lang="en-US" sz="5400" dirty="0" err="1" smtClean="0"/>
              <a:t>Prática</a:t>
            </a:r>
            <a:endParaRPr lang="pt-BR" sz="6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Aula 2: PL</a:t>
            </a:r>
          </a:p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011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pt-BR" b="1" dirty="0">
                <a:solidFill>
                  <a:schemeClr val="tx1"/>
                </a:solidFill>
              </a:rPr>
              <a:t>Suponha que existe um imposto a ser cobrado retroativamente dos professores. Numa CONSULTA, utilize a função implementada anteriormente e imprima matrícula, </a:t>
            </a:r>
            <a:r>
              <a:rPr lang="pt-BR" b="1" dirty="0" err="1">
                <a:solidFill>
                  <a:schemeClr val="tx1"/>
                </a:solidFill>
              </a:rPr>
              <a:t>ano_semestre</a:t>
            </a:r>
            <a:r>
              <a:rPr lang="pt-BR" b="1" dirty="0">
                <a:solidFill>
                  <a:schemeClr val="tx1"/>
                </a:solidFill>
              </a:rPr>
              <a:t>, o valor recebido por cada professor em todos os períodos e o valor do imposto cobrado. Ordene as respostas por período e matrícula</a:t>
            </a:r>
            <a:r>
              <a:rPr lang="pt-BR" b="1" dirty="0" smtClean="0">
                <a:solidFill>
                  <a:schemeClr val="tx1"/>
                </a:solidFill>
              </a:rPr>
              <a:t>.</a:t>
            </a:r>
          </a:p>
          <a:p>
            <a:pPr lvl="0" algn="just"/>
            <a:endParaRPr lang="pt-BR" b="1" dirty="0">
              <a:solidFill>
                <a:schemeClr val="tx1"/>
              </a:solidFill>
            </a:endParaRP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Os impostos seguirão as seguintes regras: caso o valor do salário do professor seja até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$ 5.000,00 ele pagará 2% de imposto; acima disto até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$ 10.000,00 ele pagará um imposto de 5%; a partir de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$ 10.000,00 o imposto é de 7%.(Use PL diretamente no SELECT – SIM, É POSSÍVEL!)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2459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/>
          </a:bodyPr>
          <a:lstStyle/>
          <a:p>
            <a:pPr lvl="0" algn="just"/>
            <a:r>
              <a:rPr lang="pt-BR" b="1" dirty="0">
                <a:solidFill>
                  <a:schemeClr val="tx1"/>
                </a:solidFill>
              </a:rPr>
              <a:t>Considerando o modelo de relatório do SIGA, implemente um procedimento que recebe como entrada um número de matrícula de um aluno, um código de uma disciplina, um código de curso e um semestre</a:t>
            </a:r>
            <a:r>
              <a:rPr lang="pt-BR" b="1" dirty="0" smtClean="0">
                <a:solidFill>
                  <a:schemeClr val="tx1"/>
                </a:solidFill>
              </a:rPr>
              <a:t>.</a:t>
            </a:r>
          </a:p>
          <a:p>
            <a:pPr lvl="0" algn="just"/>
            <a:endParaRPr lang="pt-BR" b="1" dirty="0">
              <a:solidFill>
                <a:schemeClr val="tx1"/>
              </a:solidFill>
            </a:endParaRP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O procedimento deve exibir todas as notas (inclusive a final, se houver), a média das notas (não incluindo a final), e a média final (caso necessário). Se os dados de entrada não encontrarem nenhum registro de matrícula ou se o aluno não tiver a nota final mesmo quando precise, então deverão ser tratadas as exceções (Utilize EXCEPTION WHEN).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56752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pt-BR" b="1" dirty="0">
                <a:solidFill>
                  <a:srgbClr val="000000"/>
                </a:solidFill>
              </a:rPr>
              <a:t>Caso a média seja igual ou superior a 7,0, o aluno receberá um status de "APROVADO POR MÉDIA". Caso contrário, deve-se realizar a média entre a média e a nota final. Se a nota obtida for maior ou igual a 5,0 o status será "APROVADO", se for inferior será "REPROVADO"</a:t>
            </a:r>
            <a:r>
              <a:rPr lang="pt-BR" b="1" dirty="0" smtClean="0">
                <a:solidFill>
                  <a:srgbClr val="000000"/>
                </a:solidFill>
              </a:rPr>
              <a:t>.</a:t>
            </a:r>
          </a:p>
          <a:p>
            <a:pPr lvl="0" algn="just"/>
            <a:endParaRPr lang="pt-BR" b="1" dirty="0">
              <a:solidFill>
                <a:srgbClr val="000000"/>
              </a:solidFill>
            </a:endParaRPr>
          </a:p>
          <a:p>
            <a:pPr lvl="0" algn="just">
              <a:buNone/>
            </a:pPr>
            <a:endParaRPr lang="pt-BR" b="1" dirty="0">
              <a:solidFill>
                <a:srgbClr val="000000"/>
              </a:solidFill>
              <a:latin typeface="Courier New" pitchFamily="49"/>
            </a:endParaRPr>
          </a:p>
          <a:p>
            <a:pPr lvl="0" algn="just"/>
            <a:r>
              <a:rPr lang="pt-BR" b="1" dirty="0">
                <a:solidFill>
                  <a:srgbClr val="000000"/>
                </a:solidFill>
              </a:rPr>
              <a:t>Se o aluno não possuir pelo menos 2 notas (excluindo-se a final) ele deverá receber o status ("REPROVADO POR FALTA").</a:t>
            </a:r>
          </a:p>
          <a:p>
            <a:pPr lvl="0"/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9170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/>
          </a:bodyPr>
          <a:lstStyle/>
          <a:p>
            <a:pPr lvl="0" algn="just"/>
            <a:r>
              <a:rPr lang="pt-BR" b="1" dirty="0">
                <a:solidFill>
                  <a:schemeClr val="tx1"/>
                </a:solidFill>
              </a:rPr>
              <a:t>Adapte o procedimento anterior e implemente um TRIGGER de linha que seja disparado quando se quiser cadastrar um aluno numa monitoria. É necessário observar-se a tentativa de pagar a cadeira mais recente do aluno .</a:t>
            </a: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Neste caso, não é necessário imprimir nenhum nota, mas sim levantar-se uma exceção que indique, caso haja, a impossibilidade do cadastro e o status que motivou isso.</a:t>
            </a: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Admita que um aluno precisa de pelo menos 2 provas (desconsiderando-se a final) para ter sua situação definida. Caso o aluno não tenha ainda 2 provas ou tenha obtido média abaixo de 7,0 , mas ainda não tiver realizado a final indique o status para "INDEFINIDO"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8833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pt-BR" b="1" dirty="0">
                <a:solidFill>
                  <a:schemeClr val="tx1"/>
                </a:solidFill>
              </a:rPr>
              <a:t>Crie uma tabela chamada </a:t>
            </a:r>
            <a:r>
              <a:rPr lang="pt-BR" b="1" dirty="0" err="1">
                <a:solidFill>
                  <a:schemeClr val="tx1"/>
                </a:solidFill>
              </a:rPr>
              <a:t>log_provas</a:t>
            </a:r>
            <a:r>
              <a:rPr lang="pt-BR" b="1" dirty="0">
                <a:solidFill>
                  <a:schemeClr val="tx1"/>
                </a:solidFill>
              </a:rPr>
              <a:t> com os campos '</a:t>
            </a:r>
            <a:r>
              <a:rPr lang="pt-BR" b="1" dirty="0" err="1">
                <a:solidFill>
                  <a:schemeClr val="tx1"/>
                </a:solidFill>
              </a:rPr>
              <a:t>tipo_de_acao</a:t>
            </a:r>
            <a:r>
              <a:rPr lang="pt-BR" b="1" dirty="0">
                <a:solidFill>
                  <a:schemeClr val="tx1"/>
                </a:solidFill>
              </a:rPr>
              <a:t> VARCHAR2' e 'hora TIMESTAMP'</a:t>
            </a:r>
            <a:r>
              <a:rPr lang="pt-BR" b="1" dirty="0" smtClean="0">
                <a:solidFill>
                  <a:schemeClr val="tx1"/>
                </a:solidFill>
              </a:rPr>
              <a:t>.</a:t>
            </a:r>
            <a:endParaRPr lang="pt-BR" b="1" dirty="0">
              <a:solidFill>
                <a:schemeClr val="tx1"/>
              </a:solidFill>
            </a:endParaRP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Implemente um TRIGGER para coletar um log na tabela </a:t>
            </a:r>
            <a:r>
              <a:rPr lang="pt-BR" b="1" dirty="0" err="1">
                <a:solidFill>
                  <a:schemeClr val="tx1"/>
                </a:solidFill>
              </a:rPr>
              <a:t>log_provas</a:t>
            </a:r>
            <a:r>
              <a:rPr lang="pt-BR" b="1" dirty="0">
                <a:solidFill>
                  <a:schemeClr val="tx1"/>
                </a:solidFill>
              </a:rPr>
              <a:t> todas as vezes que alguma ação ocorrer na tabela provas.</a:t>
            </a: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Após a operação verifique qual foi o tipo da ação e insira um novo registro na tabela (utilize SYSDATE para preencher a hora). O que importa em si é apenas a operação, e não cada procedimento que ela executa (escolha o tipo de TRIGGER adequadamente).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33827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pt-BR" b="1" dirty="0" err="1">
                <a:solidFill>
                  <a:schemeClr val="tx1"/>
                </a:solidFill>
              </a:rPr>
              <a:t>Implemete</a:t>
            </a:r>
            <a:r>
              <a:rPr lang="pt-BR" b="1" dirty="0">
                <a:solidFill>
                  <a:schemeClr val="tx1"/>
                </a:solidFill>
              </a:rPr>
              <a:t> um TRIGGER que regulamentará as </a:t>
            </a:r>
            <a:r>
              <a:rPr lang="pt-BR" b="1" dirty="0" smtClean="0">
                <a:solidFill>
                  <a:schemeClr val="tx1"/>
                </a:solidFill>
              </a:rPr>
              <a:t>matriculas. Admita </a:t>
            </a:r>
            <a:r>
              <a:rPr lang="pt-BR" b="1" dirty="0">
                <a:solidFill>
                  <a:schemeClr val="tx1"/>
                </a:solidFill>
              </a:rPr>
              <a:t>que para uma cadeira NÃO ser considerada eletiva, ela precisa ter sido ofertada pelo menos 3 vezes consecutivas em quaisquer períodos.</a:t>
            </a: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Use a função que calcula a quantidade de créditos e não permita que alunos que possuem menos de 15 créditos possam se matricular em cadeiras eletivas.</a:t>
            </a: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Ainda, para vincular-se a quaisquer projetos, estes não podem ter sido anteriormente utilizados em outras turmas nem podem estar vinculados a mais do que 4 alunos.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6800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07504"/>
          </a:xfrm>
        </p:spPr>
        <p:txBody>
          <a:bodyPr/>
          <a:lstStyle/>
          <a:p>
            <a:r>
              <a:rPr lang="en-US" sz="4800" dirty="0" err="1" smtClean="0"/>
              <a:t>Estudo</a:t>
            </a:r>
            <a:r>
              <a:rPr lang="en-US" sz="4800" dirty="0" smtClean="0"/>
              <a:t> de </a:t>
            </a:r>
            <a:r>
              <a:rPr lang="en-US" sz="4800" dirty="0" err="1" smtClean="0"/>
              <a:t>caso</a:t>
            </a:r>
            <a:r>
              <a:rPr lang="en-US" sz="4800" dirty="0" smtClean="0"/>
              <a:t> - </a:t>
            </a:r>
            <a:r>
              <a:rPr lang="en-US" sz="4800" dirty="0" err="1" smtClean="0"/>
              <a:t>continuação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Pegar arquivo GDI.zip em </a:t>
            </a:r>
          </a:p>
          <a:p>
            <a:pPr>
              <a:buNone/>
            </a:pPr>
            <a:r>
              <a:rPr lang="pt-BR" dirty="0" smtClean="0">
                <a:solidFill>
                  <a:schemeClr val="tx1"/>
                </a:solidFill>
              </a:rPr>
              <a:t>			</a:t>
            </a:r>
            <a:r>
              <a:rPr lang="pt-BR" dirty="0" smtClean="0">
                <a:solidFill>
                  <a:schemeClr val="tx1"/>
                </a:solidFill>
                <a:hlinkClick r:id="rId2"/>
              </a:rPr>
              <a:t>www.cin.ufpe.br/~cms4</a:t>
            </a:r>
            <a:endParaRPr lang="pt-BR" dirty="0" smtClean="0">
              <a:solidFill>
                <a:schemeClr val="tx1"/>
              </a:solidFill>
            </a:endParaRPr>
          </a:p>
          <a:p>
            <a:r>
              <a:rPr lang="pt-BR" dirty="0" smtClean="0">
                <a:solidFill>
                  <a:schemeClr val="tx1"/>
                </a:solidFill>
              </a:rPr>
              <a:t>Descompactar arquivo:</a:t>
            </a:r>
          </a:p>
          <a:p>
            <a:pPr lvl="1"/>
            <a:r>
              <a:rPr lang="pt-BR" dirty="0" err="1" smtClean="0">
                <a:solidFill>
                  <a:schemeClr val="tx1"/>
                </a:solidFill>
              </a:rPr>
              <a:t>criacaoTabelas</a:t>
            </a:r>
            <a:r>
              <a:rPr lang="pt-BR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pt-BR" dirty="0" err="1" smtClean="0">
                <a:solidFill>
                  <a:schemeClr val="tx1"/>
                </a:solidFill>
              </a:rPr>
              <a:t>povoamentoBD</a:t>
            </a:r>
            <a:r>
              <a:rPr lang="pt-BR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</a:rPr>
              <a:t>Modelo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Lógico</a:t>
            </a:r>
            <a:endParaRPr lang="pt-BR" dirty="0" smtClean="0">
              <a:solidFill>
                <a:schemeClr val="tx1"/>
              </a:solidFill>
            </a:endParaRPr>
          </a:p>
          <a:p>
            <a:pPr lvl="2"/>
            <a:r>
              <a:rPr lang="pt-BR" sz="2000" dirty="0" smtClean="0">
                <a:solidFill>
                  <a:schemeClr val="tx1"/>
                </a:solidFill>
              </a:rPr>
              <a:t>Modelo Logico.jpg</a:t>
            </a:r>
          </a:p>
          <a:p>
            <a:pPr lvl="1"/>
            <a:r>
              <a:rPr lang="pt-BR" dirty="0" smtClean="0">
                <a:solidFill>
                  <a:schemeClr val="tx1"/>
                </a:solidFill>
              </a:rPr>
              <a:t>Modelo Conceitual</a:t>
            </a:r>
          </a:p>
          <a:p>
            <a:pPr lvl="2"/>
            <a:r>
              <a:rPr lang="pt-BR" sz="2000" dirty="0" smtClean="0">
                <a:solidFill>
                  <a:schemeClr val="tx1"/>
                </a:solidFill>
              </a:rPr>
              <a:t>Modelo Conceitual.jpg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07504"/>
          </a:xfrm>
        </p:spPr>
        <p:txBody>
          <a:bodyPr/>
          <a:lstStyle/>
          <a:p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 err="1" smtClean="0"/>
              <a:t>Conceitual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</a:t>
            </a:fld>
            <a:endParaRPr lang="pt-BR"/>
          </a:p>
        </p:txBody>
      </p:sp>
      <p:pic>
        <p:nvPicPr>
          <p:cNvPr id="1026" name="Picture 2" descr="C:\Users\Eduardo Pires\Downloads\gdi(1)\gdi\2 - PL-SQL\Aula\Modelo Conceitu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9192236" cy="5517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07504"/>
          </a:xfrm>
        </p:spPr>
        <p:txBody>
          <a:bodyPr/>
          <a:lstStyle/>
          <a:p>
            <a:r>
              <a:rPr lang="en-US" sz="4800" dirty="0" err="1" smtClean="0"/>
              <a:t>Modelo</a:t>
            </a:r>
            <a:r>
              <a:rPr lang="en-US" sz="4800" dirty="0" smtClean="0"/>
              <a:t> </a:t>
            </a:r>
            <a:r>
              <a:rPr lang="en-US" sz="4800" dirty="0" err="1" smtClean="0"/>
              <a:t>Lógico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4</a:t>
            </a:fld>
            <a:endParaRPr lang="pt-BR"/>
          </a:p>
        </p:txBody>
      </p:sp>
      <p:pic>
        <p:nvPicPr>
          <p:cNvPr id="2050" name="Picture 2" descr="C:\Users\Eduardo Pires\Downloads\gdi(1)\gdi\2 - PL-SQL\Aula\Modelo Logi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9096163" cy="5661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88840"/>
          </a:xfrm>
        </p:spPr>
        <p:txBody>
          <a:bodyPr/>
          <a:lstStyle/>
          <a:p>
            <a:pPr lvl="0" algn="just"/>
            <a:r>
              <a:rPr lang="pt-BR" b="1" dirty="0">
                <a:solidFill>
                  <a:schemeClr val="tx1"/>
                </a:solidFill>
              </a:rPr>
              <a:t>Executado implicitamente pelo SGBD na ocorrência de um determinado evento ou combinação deste</a:t>
            </a:r>
            <a:r>
              <a:rPr lang="pt-BR" b="1" dirty="0" smtClean="0">
                <a:solidFill>
                  <a:schemeClr val="tx1"/>
                </a:solidFill>
              </a:rPr>
              <a:t>.</a:t>
            </a:r>
            <a:endParaRPr lang="pt-BR" b="1" dirty="0">
              <a:solidFill>
                <a:schemeClr val="tx1"/>
              </a:solidFill>
            </a:endParaRP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Estrutura básica de um </a:t>
            </a:r>
            <a:r>
              <a:rPr lang="pt-BR" b="1" dirty="0" smtClean="0">
                <a:solidFill>
                  <a:schemeClr val="tx1"/>
                </a:solidFill>
              </a:rPr>
              <a:t>TRIGGER:</a:t>
            </a:r>
            <a:endParaRPr lang="pt-BR" b="1" dirty="0">
              <a:solidFill>
                <a:schemeClr val="tx1"/>
              </a:solidFill>
            </a:endParaRPr>
          </a:p>
          <a:p>
            <a:pPr algn="just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5</a:t>
            </a:fld>
            <a:endParaRPr lang="pt-BR"/>
          </a:p>
        </p:txBody>
      </p:sp>
      <p:sp>
        <p:nvSpPr>
          <p:cNvPr id="5" name="CaixaDeTexto 3"/>
          <p:cNvSpPr txBox="1"/>
          <p:nvPr/>
        </p:nvSpPr>
        <p:spPr>
          <a:xfrm>
            <a:off x="539552" y="3356992"/>
            <a:ext cx="8208466" cy="338074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CREATE [OR REPLACE] TRIGGER </a:t>
            </a:r>
            <a:r>
              <a:rPr lang="pt-BR" sz="2000" b="1" i="0" u="none" strike="noStrike" kern="1200" cap="none" spc="0" baseline="0" dirty="0" err="1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nome_trigger</a:t>
            </a:r>
            <a:endParaRPr lang="pt-BR" sz="2000" b="1" i="0" u="none" strike="noStrike" kern="1200" cap="none" spc="0" baseline="0" dirty="0">
              <a:solidFill>
                <a:schemeClr val="accent1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momento evento1 [OR evento2 OR evento3]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[OF coluna] ON </a:t>
            </a:r>
            <a:r>
              <a:rPr lang="pt-BR" sz="2000" b="1" i="0" u="none" strike="noStrike" kern="1200" cap="none" spc="0" baseline="0" dirty="0" err="1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nome_objeto</a:t>
            </a:r>
            <a:endParaRPr lang="pt-BR" sz="2000" b="1" i="0" u="none" strike="noStrike" kern="1200" cap="none" spc="0" baseline="0" dirty="0">
              <a:solidFill>
                <a:schemeClr val="accent1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[[REFERENCING OLD AS apelido1 | NEW AS apelido2]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chemeClr val="accent1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FOR EACH ROW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chemeClr val="accent1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[WHEN (condição)]]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chemeClr val="accent1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 err="1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corpo_trigger</a:t>
            </a:r>
            <a:endParaRPr lang="pt-BR" sz="2000" b="1" i="0" u="none" strike="noStrike" kern="1200" cap="none" spc="0" baseline="0" dirty="0">
              <a:solidFill>
                <a:schemeClr val="accent1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000000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30521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pt-BR" sz="2000" b="1" dirty="0">
                <a:solidFill>
                  <a:srgbClr val="000000"/>
                </a:solidFill>
              </a:rPr>
              <a:t>Criar um TRIGGER que faça um comparativo entre os ANTIGOS e NOVOS valores logo após inserção, atualização ou deleção de um projeto.</a:t>
            </a:r>
          </a:p>
          <a:p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pt-BR" sz="2000" b="1" dirty="0">
                <a:solidFill>
                  <a:schemeClr val="tx1"/>
                </a:solidFill>
              </a:rPr>
              <a:t>Implemente um TRIGGER que não permita que um professor coordene mais do que uma disciplina.</a:t>
            </a:r>
          </a:p>
          <a:p>
            <a:pPr lvl="0"/>
            <a:r>
              <a:rPr lang="pt-BR" sz="2000" b="1" dirty="0">
                <a:solidFill>
                  <a:schemeClr val="tx1"/>
                </a:solidFill>
              </a:rPr>
              <a:t>Caso alguma irregularidade ocorra, imprima uma mensagem do tipo "RAISE APPLICATION ERROR".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5313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pt-BR" b="1" dirty="0">
                <a:solidFill>
                  <a:schemeClr val="tx1"/>
                </a:solidFill>
              </a:rPr>
              <a:t>Suponha que você foi contratado pelo setor financeiro da </a:t>
            </a:r>
            <a:r>
              <a:rPr lang="pt-BR" b="1" dirty="0" smtClean="0">
                <a:solidFill>
                  <a:schemeClr val="tx1"/>
                </a:solidFill>
              </a:rPr>
              <a:t>Universidade. Seu </a:t>
            </a:r>
            <a:r>
              <a:rPr lang="pt-BR" b="1" dirty="0">
                <a:solidFill>
                  <a:schemeClr val="tx1"/>
                </a:solidFill>
              </a:rPr>
              <a:t>trabalho será o de calcular o valor total, em dinheiro, que uma pessoa deverá receber durante o semestre escolhido</a:t>
            </a:r>
            <a:r>
              <a:rPr lang="pt-BR" b="1" dirty="0" smtClean="0">
                <a:solidFill>
                  <a:schemeClr val="tx1"/>
                </a:solidFill>
              </a:rPr>
              <a:t>.</a:t>
            </a:r>
          </a:p>
          <a:p>
            <a:pPr lvl="0" algn="just"/>
            <a:endParaRPr lang="pt-BR" b="1" dirty="0">
              <a:solidFill>
                <a:schemeClr val="tx1"/>
              </a:solidFill>
            </a:endParaRP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No caso dos professores, para cada disciplina ministrada eles recebem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$ 800,00 por mês. Caso coordenem alguma disciplina recebem uma gratificação de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$ 137,00 por mês. Se o professor exercer alguma liderança, então ele recebe um bonificação única de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$ 106,00 por semestre</a:t>
            </a:r>
            <a:r>
              <a:rPr lang="pt-BR" b="1" dirty="0" smtClean="0">
                <a:solidFill>
                  <a:schemeClr val="tx1"/>
                </a:solidFill>
              </a:rPr>
              <a:t>.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816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pt-BR" b="1" dirty="0">
                <a:solidFill>
                  <a:schemeClr val="tx1"/>
                </a:solidFill>
              </a:rPr>
              <a:t>Para os alunos, cada monitoria lhes rende uma bolsa-auxílio de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$ 53,00 por mês, enquanto durar o semestre letivo (4 meses). Para cada projeto produzido durante o semestre, que tenha obtido conceito BOM, o aluno recebe uma premiação por direitos autorais de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$ 102,00</a:t>
            </a:r>
            <a:r>
              <a:rPr lang="pt-BR" b="1" dirty="0" smtClean="0">
                <a:solidFill>
                  <a:schemeClr val="tx1"/>
                </a:solidFill>
              </a:rPr>
              <a:t>.</a:t>
            </a:r>
          </a:p>
          <a:p>
            <a:pPr lvl="0"/>
            <a:endParaRPr lang="pt-BR" b="1" dirty="0">
              <a:solidFill>
                <a:schemeClr val="tx1"/>
              </a:solidFill>
            </a:endParaRPr>
          </a:p>
          <a:p>
            <a:pPr lvl="0" algn="just"/>
            <a:r>
              <a:rPr lang="pt-BR" b="1" dirty="0">
                <a:solidFill>
                  <a:srgbClr val="000000"/>
                </a:solidFill>
              </a:rPr>
              <a:t>Ainda, caso o aluno tenha obtido nota no vestibular igual ou superior a 8,0 ele tem direito a um bolsa de vale-transporte no valor de </a:t>
            </a:r>
            <a:r>
              <a:rPr lang="pt-BR" b="1" dirty="0" err="1">
                <a:solidFill>
                  <a:srgbClr val="000000"/>
                </a:solidFill>
              </a:rPr>
              <a:t>R</a:t>
            </a:r>
            <a:r>
              <a:rPr lang="pt-BR" b="1" dirty="0">
                <a:solidFill>
                  <a:srgbClr val="000000"/>
                </a:solidFill>
              </a:rPr>
              <a:t>$ 27,00 mensais enquanto durar seu curso. Caso sua nota tenha sido de 5,0 até 8,0 o valor da bolsa cai para </a:t>
            </a:r>
            <a:r>
              <a:rPr lang="pt-BR" b="1" dirty="0" err="1">
                <a:solidFill>
                  <a:srgbClr val="000000"/>
                </a:solidFill>
              </a:rPr>
              <a:t>R</a:t>
            </a:r>
            <a:r>
              <a:rPr lang="pt-BR" b="1" dirty="0">
                <a:solidFill>
                  <a:srgbClr val="000000"/>
                </a:solidFill>
              </a:rPr>
              <a:t>$ 15,00 mensais.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52934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o">
  <a:themeElements>
    <a:clrScheme name="Personalizada 2">
      <a:dk1>
        <a:sysClr val="windowText" lastClr="000000"/>
      </a:dk1>
      <a:lt1>
        <a:sysClr val="window" lastClr="FFFFFF"/>
      </a:lt1>
      <a:dk2>
        <a:srgbClr val="2F5897"/>
      </a:dk2>
      <a:lt2>
        <a:srgbClr val="000000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0C0C0C"/>
      </a:folHlink>
    </a:clrScheme>
    <a:fontScheme name="Ex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349</TotalTime>
  <Words>958</Words>
  <Application>Microsoft Macintosh PowerPoint</Application>
  <PresentationFormat>On-screen Show (4:3)</PresentationFormat>
  <Paragraphs>79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Executivo</vt:lpstr>
      <vt:lpstr>Monitoria GDI Aula Prática</vt:lpstr>
      <vt:lpstr>Estudo de caso - continuação</vt:lpstr>
      <vt:lpstr>Modelo Conceitual</vt:lpstr>
      <vt:lpstr>Modelo Lógico</vt:lpstr>
      <vt:lpstr>Trigger</vt:lpstr>
      <vt:lpstr>Exercício 1</vt:lpstr>
      <vt:lpstr>Exercício 2</vt:lpstr>
      <vt:lpstr>Exercício 3</vt:lpstr>
      <vt:lpstr>PowerPoint Presentation</vt:lpstr>
      <vt:lpstr>Exercício 4</vt:lpstr>
      <vt:lpstr>Exercício 5</vt:lpstr>
      <vt:lpstr>PowerPoint Presentation</vt:lpstr>
      <vt:lpstr>Exercício 6</vt:lpstr>
      <vt:lpstr>Exercício 7</vt:lpstr>
      <vt:lpstr>Exercício 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Ambiente Desenvolvimento + SQL</dc:title>
  <dc:creator>Eduardo Pires</dc:creator>
  <cp:lastModifiedBy>Crystal Menezes</cp:lastModifiedBy>
  <cp:revision>39</cp:revision>
  <dcterms:created xsi:type="dcterms:W3CDTF">2011-08-24T21:01:58Z</dcterms:created>
  <dcterms:modified xsi:type="dcterms:W3CDTF">2011-09-18T19:44:01Z</dcterms:modified>
</cp:coreProperties>
</file>