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96" r:id="rId3"/>
    <p:sldId id="286" r:id="rId4"/>
    <p:sldId id="287" r:id="rId5"/>
    <p:sldId id="342" r:id="rId6"/>
    <p:sldId id="314" r:id="rId7"/>
    <p:sldId id="316" r:id="rId8"/>
    <p:sldId id="347" r:id="rId9"/>
    <p:sldId id="348" r:id="rId10"/>
    <p:sldId id="353" r:id="rId11"/>
    <p:sldId id="355" r:id="rId12"/>
    <p:sldId id="356" r:id="rId13"/>
    <p:sldId id="362" r:id="rId14"/>
    <p:sldId id="366" r:id="rId15"/>
    <p:sldId id="368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48" autoAdjust="0"/>
  </p:normalViewPr>
  <p:slideViewPr>
    <p:cSldViewPr>
      <p:cViewPr varScale="1">
        <p:scale>
          <a:sx n="66" d="100"/>
          <a:sy n="66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18/09/11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18/09/11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n.ufpe.br/~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Aula 2: PL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Suponha que existe um imposto a ser cobrado retroativamente dos professores. Numa CONSULTA, utilize a função implementada anteriormente e imprima matrícula, </a:t>
            </a:r>
            <a:r>
              <a:rPr lang="pt-BR" b="1" dirty="0" err="1">
                <a:solidFill>
                  <a:schemeClr val="tx1"/>
                </a:solidFill>
              </a:rPr>
              <a:t>ano_semestre</a:t>
            </a:r>
            <a:r>
              <a:rPr lang="pt-BR" b="1" dirty="0">
                <a:solidFill>
                  <a:schemeClr val="tx1"/>
                </a:solidFill>
              </a:rPr>
              <a:t>, o valor recebido por cada professor em todos os períodos e o valor do imposto cobrado. Ordene as respostas por período e matrícula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Os impostos seguirão as seguintes regras: caso o valor do salário do professor seja até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$ 5.000,00 ele pagará 2% de imposto; acima disto até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$ 10.000,00 ele pagará um imposto de 5%; a partir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$ 10.000,00 o imposto é de 7%.(Use PL diretamente no SELECT – SIM, É POSSÍVEL!)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459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Considerando o modelo de relatório do SIGA, implemente um procedimento que recebe como entrada um número de matrícula de um aluno, um código de uma disciplina, um código de curso e um semestre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O procedimento deve exibir todas as notas (inclusive a final, se houver), a média das notas (não incluindo a final), e a média final (caso necessário). Se os dados de entrada não encontrarem nenhum registro de matrícula ou se o aluno não tiver a nota final mesmo quando precise, então deverão ser tratadas as exceções (Utilize EXCEPTION WHEN).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675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BR" b="1" dirty="0">
                <a:solidFill>
                  <a:srgbClr val="000000"/>
                </a:solidFill>
              </a:rPr>
              <a:t>Caso a média seja igual ou superior a 7,0, o aluno receberá um status de "APROVADO POR MÉDIA". Caso contrário, deve-se realizar a média entre a média e a nota final. Se a nota obtida for maior ou igual a 5,0 o status será "APROVADO", se for inferior será "REPROVADO"</a:t>
            </a:r>
            <a:r>
              <a:rPr lang="pt-BR" b="1" dirty="0" smtClean="0">
                <a:solidFill>
                  <a:srgbClr val="000000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rgbClr val="000000"/>
              </a:solidFill>
            </a:endParaRPr>
          </a:p>
          <a:p>
            <a:pPr lvl="0" algn="just">
              <a:buNone/>
            </a:pPr>
            <a:endParaRPr lang="pt-BR" b="1" dirty="0">
              <a:solidFill>
                <a:srgbClr val="000000"/>
              </a:solidFill>
              <a:latin typeface="Courier New" pitchFamily="49"/>
            </a:endParaRPr>
          </a:p>
          <a:p>
            <a:pPr lvl="0" algn="just"/>
            <a:r>
              <a:rPr lang="pt-BR" b="1" dirty="0">
                <a:solidFill>
                  <a:srgbClr val="000000"/>
                </a:solidFill>
              </a:rPr>
              <a:t>Se o aluno não possuir pelo menos 2 notas (excluindo-se a final) ele deverá receber o status ("REPROVADO POR FALTA").</a:t>
            </a:r>
          </a:p>
          <a:p>
            <a:pPr lvl="0"/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170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Adapte o procedimento anterior e implemente um TRIGGER de linha que seja disparado quando se quiser cadastrar um aluno numa monitoria. É necessário observar-se a tentativa de pagar a cadeira mais recente do aluno 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Neste caso, não é necessário imprimir nenhum nota, mas sim levantar-se uma exceção que indique, caso haja, a impossibilidade do cadastro e o status que motivou isso.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Admita que um aluno precisa de pelo menos 2 provas (desconsiderando-se a final) para ter sua situação definida. Caso o aluno não tenha ainda 2 provas ou tenha obtido média abaixo de 7,0 , mas ainda não tiver realizado a final indique o status para "INDEFINIDO"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833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Crie uma tabela chamada </a:t>
            </a:r>
            <a:r>
              <a:rPr lang="pt-BR" b="1" dirty="0" err="1">
                <a:solidFill>
                  <a:schemeClr val="tx1"/>
                </a:solidFill>
              </a:rPr>
              <a:t>log_provas</a:t>
            </a:r>
            <a:r>
              <a:rPr lang="pt-BR" b="1" dirty="0">
                <a:solidFill>
                  <a:schemeClr val="tx1"/>
                </a:solidFill>
              </a:rPr>
              <a:t> com os campos '</a:t>
            </a:r>
            <a:r>
              <a:rPr lang="pt-BR" b="1" dirty="0" err="1">
                <a:solidFill>
                  <a:schemeClr val="tx1"/>
                </a:solidFill>
              </a:rPr>
              <a:t>tipo_de_acao</a:t>
            </a:r>
            <a:r>
              <a:rPr lang="pt-BR" b="1" dirty="0">
                <a:solidFill>
                  <a:schemeClr val="tx1"/>
                </a:solidFill>
              </a:rPr>
              <a:t> VARCHAR2' e 'hora TIMESTAMP'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Implemente um TRIGGER para coletar um log na tabela </a:t>
            </a:r>
            <a:r>
              <a:rPr lang="pt-BR" b="1" dirty="0" err="1">
                <a:solidFill>
                  <a:schemeClr val="tx1"/>
                </a:solidFill>
              </a:rPr>
              <a:t>log_provas</a:t>
            </a:r>
            <a:r>
              <a:rPr lang="pt-BR" b="1" dirty="0">
                <a:solidFill>
                  <a:schemeClr val="tx1"/>
                </a:solidFill>
              </a:rPr>
              <a:t> todas as vezes que alguma ação ocorrer na tabela provas.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Após a operação verifique qual foi o tipo da ação e insira um novo registro na tabela (utilize SYSDATE para preencher a hora). O que importa em si é apenas a operação, e não cada procedimento que ela executa (escolha o tipo de TRIGGER adequadamente).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382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b="1" dirty="0" err="1">
                <a:solidFill>
                  <a:schemeClr val="tx1"/>
                </a:solidFill>
              </a:rPr>
              <a:t>Implemete</a:t>
            </a:r>
            <a:r>
              <a:rPr lang="pt-BR" b="1" dirty="0">
                <a:solidFill>
                  <a:schemeClr val="tx1"/>
                </a:solidFill>
              </a:rPr>
              <a:t> um TRIGGER que regulamentará as </a:t>
            </a:r>
            <a:r>
              <a:rPr lang="pt-BR" b="1" dirty="0" smtClean="0">
                <a:solidFill>
                  <a:schemeClr val="tx1"/>
                </a:solidFill>
              </a:rPr>
              <a:t>matriculas. Admita </a:t>
            </a:r>
            <a:r>
              <a:rPr lang="pt-BR" b="1" dirty="0">
                <a:solidFill>
                  <a:schemeClr val="tx1"/>
                </a:solidFill>
              </a:rPr>
              <a:t>que para uma cadeira NÃO ser considerada eletiva, ela precisa ter sido ofertada pelo menos 3 vezes consecutivas em quaisquer períodos.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Use a função que calcula a quantidade de créditos e não permita que alunos que possuem menos de 15 créditos possam se matricular em cadeiras eletivas.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Ainda, para vincular-se a quaisquer projetos, estes não podem ter sido anteriormente utilizados em outras turmas nem podem estar vinculados a mais do que 4 alunos.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80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Estudo</a:t>
            </a:r>
            <a:r>
              <a:rPr lang="en-US" sz="4800" dirty="0" smtClean="0"/>
              <a:t> de </a:t>
            </a:r>
            <a:r>
              <a:rPr lang="en-US" sz="4800" dirty="0" err="1" smtClean="0"/>
              <a:t>caso</a:t>
            </a:r>
            <a:r>
              <a:rPr lang="en-US" sz="4800" dirty="0" smtClean="0"/>
              <a:t> - </a:t>
            </a:r>
            <a:r>
              <a:rPr lang="en-US" sz="4800" dirty="0" err="1" smtClean="0"/>
              <a:t>continuação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www.cin.ufpe.br/~cms4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Executado implicitamente pelo SGBD na ocorrência de um determinado evento ou combinação deste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Estrutura básica de um </a:t>
            </a:r>
            <a:r>
              <a:rPr lang="pt-BR" b="1" dirty="0" smtClean="0">
                <a:solidFill>
                  <a:schemeClr val="tx1"/>
                </a:solidFill>
              </a:rPr>
              <a:t>TRIGGER:</a:t>
            </a:r>
            <a:endParaRPr lang="pt-BR" b="1" dirty="0">
              <a:solidFill>
                <a:schemeClr val="tx1"/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539552" y="3356992"/>
            <a:ext cx="8208466" cy="338074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[OR REPLACE] TRIGGER </a:t>
            </a: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nome_trigger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momento evento1 [OR evento2 OR evento3]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[OF coluna] ON </a:t>
            </a: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nome_objeto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[[REFERENCING OLD AS apelido1 | NEW AS apelido2]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[WHEN (condição)]]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corpo_trigger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3052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000" b="1" dirty="0">
                <a:solidFill>
                  <a:srgbClr val="000000"/>
                </a:solidFill>
              </a:rPr>
              <a:t>Criar um TRIGGER que faça um comparativo entre os ANTIGOS e NOVOS valores logo após inserção, atualização ou deleção de um projeto.</a:t>
            </a: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000" b="1" dirty="0">
                <a:solidFill>
                  <a:schemeClr val="tx1"/>
                </a:solidFill>
              </a:rPr>
              <a:t>Implemente um TRIGGER que não permita que um professor coordene mais do que uma disciplina.</a:t>
            </a:r>
          </a:p>
          <a:p>
            <a:pPr lvl="0"/>
            <a:r>
              <a:rPr lang="pt-BR" sz="2000" b="1" dirty="0">
                <a:solidFill>
                  <a:schemeClr val="tx1"/>
                </a:solidFill>
              </a:rPr>
              <a:t>Caso alguma irregularidade ocorra, imprima uma mensagem do tipo "RAISE APPLICATION ERROR".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31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Suponha que você foi contratado pelo setor financeiro da </a:t>
            </a:r>
            <a:r>
              <a:rPr lang="pt-BR" b="1" dirty="0" smtClean="0">
                <a:solidFill>
                  <a:schemeClr val="tx1"/>
                </a:solidFill>
              </a:rPr>
              <a:t>Universidade. Seu </a:t>
            </a:r>
            <a:r>
              <a:rPr lang="pt-BR" b="1" dirty="0">
                <a:solidFill>
                  <a:schemeClr val="tx1"/>
                </a:solidFill>
              </a:rPr>
              <a:t>trabalho será o de calcular o valor total, em dinheiro, que uma pessoa deverá receber durante o semestre escolhido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No caso dos professores, para cada disciplina ministrada eles recebem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$ 800,00 por mês. Caso coordenem alguma disciplina recebem uma gratificação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$ 137,00 por mês. Se o professor exercer alguma liderança, então ele recebe um bonificação única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$ 106,00 por semestre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16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Para os alunos, cada monitoria lhes rende uma bolsa-auxílio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$ 53,00 por mês, enquanto durar o semestre letivo (4 meses). Para cada projeto produzido durante o semestre, que tenha obtido conceito BOM, o aluno recebe uma premiação por direitos autorais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$ 102,00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rgbClr val="000000"/>
                </a:solidFill>
              </a:rPr>
              <a:t>Ainda, caso o aluno tenha obtido nota no vestibular igual ou superior a 8,0 ele tem direito a um bolsa de vale-transporte no valor de </a:t>
            </a:r>
            <a:r>
              <a:rPr lang="pt-BR" b="1" dirty="0" err="1">
                <a:solidFill>
                  <a:srgbClr val="000000"/>
                </a:solidFill>
              </a:rPr>
              <a:t>R</a:t>
            </a:r>
            <a:r>
              <a:rPr lang="pt-BR" b="1" dirty="0">
                <a:solidFill>
                  <a:srgbClr val="000000"/>
                </a:solidFill>
              </a:rPr>
              <a:t>$ 27,00 mensais enquanto durar seu curso. Caso sua nota tenha sido de 5,0 até 8,0 o valor da bolsa cai para </a:t>
            </a:r>
            <a:r>
              <a:rPr lang="pt-BR" b="1" dirty="0" err="1">
                <a:solidFill>
                  <a:srgbClr val="000000"/>
                </a:solidFill>
              </a:rPr>
              <a:t>R</a:t>
            </a:r>
            <a:r>
              <a:rPr lang="pt-BR" b="1" dirty="0">
                <a:solidFill>
                  <a:srgbClr val="000000"/>
                </a:solidFill>
              </a:rPr>
              <a:t>$ 15,00 mensais.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293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349</TotalTime>
  <Words>958</Words>
  <Application>Microsoft Macintosh PowerPoint</Application>
  <PresentationFormat>On-screen Show (4:3)</PresentationFormat>
  <Paragraphs>79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Executivo</vt:lpstr>
      <vt:lpstr>Monitoria GDI Aula Prática</vt:lpstr>
      <vt:lpstr>Estudo de caso - continuação</vt:lpstr>
      <vt:lpstr>Modelo Conceitual</vt:lpstr>
      <vt:lpstr>Modelo Lógico</vt:lpstr>
      <vt:lpstr>Trigger</vt:lpstr>
      <vt:lpstr>Exercício 1</vt:lpstr>
      <vt:lpstr>Exercício 2</vt:lpstr>
      <vt:lpstr>Exercício 3</vt:lpstr>
      <vt:lpstr>PowerPoint Presentation</vt:lpstr>
      <vt:lpstr>Exercício 4</vt:lpstr>
      <vt:lpstr>Exercício 5</vt:lpstr>
      <vt:lpstr>PowerPoint Presentation</vt:lpstr>
      <vt:lpstr>Exercício 6</vt:lpstr>
      <vt:lpstr>Exercício 7</vt:lpstr>
      <vt:lpstr>Exercício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Crystal Menezes</cp:lastModifiedBy>
  <cp:revision>39</cp:revision>
  <dcterms:created xsi:type="dcterms:W3CDTF">2011-08-24T21:01:58Z</dcterms:created>
  <dcterms:modified xsi:type="dcterms:W3CDTF">2011-09-18T19:44:01Z</dcterms:modified>
</cp:coreProperties>
</file>