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Anexo A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- Preparando Comandos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1857364"/>
            <a:ext cx="8286808" cy="461664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Alocar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 statement handle.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SQLAllocHandle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(SQL_HANDLE_STMT,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sql_statement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[255];  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Comando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SQL a ser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executado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((char *)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sql_statement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"SELECT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endereco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SQLPrepare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sql_statement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Ponteiro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string com 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comando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SQL_NTS);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– Comandos com Parâmetros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668742"/>
            <a:ext cx="8358246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((char *)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sql_statement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"SELECT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endereco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where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codigo_end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?");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SQLPrepare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sql_statement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Ponteiro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string com 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comando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SQL_NTS);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SQLINTEGER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codigo_end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Bind the parameter of the query. */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SQLBindParameter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1,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Posicionamento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‘?’, 1-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Primeira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‘?’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SQL_PARAM_INPUT,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Parametro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de input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SQL_C_LONG,	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parametro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SQL_INTEGER,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parametro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SQL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0,	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Tamanho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valor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0,	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Digitos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direita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decimal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(SQLPOINTER) 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codigo_end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Ponteiro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 valor 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parametro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0,	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Tamanho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buffer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NULL);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accent1">
                    <a:satMod val="150000"/>
                  </a:schemeClr>
                </a:solidFill>
              </a:rPr>
              <a:t>ODBC – Execução e Exibição de Consultas</a:t>
            </a:r>
            <a:endParaRPr lang="pt-BR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668742"/>
            <a:ext cx="8358246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Execute the SQL statement. */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SQLExecute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 /* Just give the statement handle. */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[50]; 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[50];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Referencia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uma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variavel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uma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Primeiro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1	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SQLBindCol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1,	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resultado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primeira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é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SQL_C_CHAR, 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Tipo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dado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(SQLPOINTER)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ponteiro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variavel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resultado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),      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tamanho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variavel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resultado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NULL);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Depois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2</a:t>
            </a: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SQLBindCol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2, SQL_C_CHAR,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 (SQLPOINTER)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), NULL);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 smtClean="0">
                <a:solidFill>
                  <a:schemeClr val="accent1">
                    <a:satMod val="150000"/>
                  </a:schemeClr>
                </a:solidFill>
              </a:rPr>
              <a:t>ODBC – Execução e Exibição de Consultas</a:t>
            </a:r>
            <a:endParaRPr lang="pt-BR" sz="32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668742"/>
            <a:ext cx="8358246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Endereço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com 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código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$%d:\n",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codigo_end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Copia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mostra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colunas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resposta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consulta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 */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SQLFetch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== SQL_NO_DATA_FOUND)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Nao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houveram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resultados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consulta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.\n");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else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while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!= SQL_NO_DATA_FOUND)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          %s %s \n",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rua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bairro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SQLFetch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statement_handle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};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Desconectar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2214554"/>
            <a:ext cx="8215370" cy="35394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Desconectar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do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banco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de dados. */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SQLDisconnect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Liberar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conection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handle. */</a:t>
            </a:r>
          </a:p>
          <a:p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SQLFreeHandle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(SQL_HANDLE_DBC,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 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Liberar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o environment handle. */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!= NULL) {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SQLFreeHandle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(SQL_HANDLE_ENV, /* Environment handle type. */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ODBC</a:t>
            </a:r>
            <a:endParaRPr lang="pt-B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C/ODBC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ODBC - Open DataBase Connectivity</a:t>
            </a:r>
          </a:p>
          <a:p>
            <a:r>
              <a:rPr lang="pt-PT" dirty="0" smtClean="0"/>
              <a:t>Permite o acesso a vários DBMS (DataBase Mamagement System) através de uma só API</a:t>
            </a:r>
          </a:p>
          <a:p>
            <a:r>
              <a:rPr lang="pt-PT" dirty="0" smtClean="0"/>
              <a:t>Isolado da aplicação e do DBMS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Arquitetura ODBC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r>
              <a:rPr lang="pt-PT" sz="2800" dirty="0" smtClean="0"/>
              <a:t>Aplicação</a:t>
            </a:r>
          </a:p>
          <a:p>
            <a:pPr lvl="1"/>
            <a:r>
              <a:rPr lang="pt-PT" sz="2400" dirty="0" smtClean="0"/>
              <a:t>Executa processamento e chama o ODBC</a:t>
            </a:r>
          </a:p>
          <a:p>
            <a:r>
              <a:rPr lang="pt-PT" sz="2800" dirty="0" smtClean="0"/>
              <a:t>Gestor de Drivers</a:t>
            </a:r>
          </a:p>
          <a:p>
            <a:pPr lvl="1"/>
            <a:r>
              <a:rPr lang="pt-PT" sz="2400" dirty="0" smtClean="0"/>
              <a:t>Passa as funções de ODBC para o driver</a:t>
            </a:r>
          </a:p>
          <a:p>
            <a:r>
              <a:rPr lang="pt-PT" sz="2800" dirty="0" smtClean="0"/>
              <a:t>Drivers</a:t>
            </a:r>
          </a:p>
          <a:p>
            <a:pPr lvl="1"/>
            <a:r>
              <a:rPr lang="pt-PT" sz="2400" dirty="0" smtClean="0"/>
              <a:t>Processa as funções do ODBC</a:t>
            </a:r>
          </a:p>
          <a:p>
            <a:r>
              <a:rPr lang="pt-PT" sz="2800" dirty="0" smtClean="0"/>
              <a:t>Origem dos Dados</a:t>
            </a:r>
          </a:p>
          <a:p>
            <a:pPr lvl="1"/>
            <a:r>
              <a:rPr lang="pt-PT" sz="2400" dirty="0" smtClean="0"/>
              <a:t>Dados a que pretendemos aceder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Arquitetura ODBC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428728" y="1785926"/>
            <a:ext cx="6096000" cy="4191000"/>
            <a:chOff x="2961" y="1444"/>
            <a:chExt cx="6120" cy="4500"/>
          </a:xfrm>
        </p:grpSpPr>
        <p:sp>
          <p:nvSpPr>
            <p:cNvPr id="39" name="AutoShape 4"/>
            <p:cNvSpPr>
              <a:spLocks noChangeArrowheads="1"/>
            </p:cNvSpPr>
            <p:nvPr/>
          </p:nvSpPr>
          <p:spPr bwMode="auto">
            <a:xfrm>
              <a:off x="7281" y="4864"/>
              <a:ext cx="1800" cy="1080"/>
            </a:xfrm>
            <a:prstGeom prst="flowChartMagneticDisk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PT" sz="1800">
                  <a:latin typeface="Courier New" pitchFamily="49" charset="0"/>
                </a:rPr>
                <a:t>Origem dos Dados</a:t>
              </a:r>
              <a:endParaRPr lang="pt-PT">
                <a:latin typeface="Courier New" pitchFamily="49" charset="0"/>
              </a:endParaRPr>
            </a:p>
          </p:txBody>
        </p:sp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5121" y="3784"/>
              <a:ext cx="1800" cy="54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pt-PT" b="1" i="1"/>
                <a:t>Driver</a:t>
              </a:r>
            </a:p>
          </p:txBody>
        </p:sp>
        <p:sp>
          <p:nvSpPr>
            <p:cNvPr id="41" name="AutoShape 6"/>
            <p:cNvSpPr>
              <a:spLocks noChangeArrowheads="1"/>
            </p:cNvSpPr>
            <p:nvPr/>
          </p:nvSpPr>
          <p:spPr bwMode="auto">
            <a:xfrm>
              <a:off x="7281" y="3784"/>
              <a:ext cx="1800" cy="54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pt-PT" b="1" i="1"/>
                <a:t>Driver</a:t>
              </a:r>
            </a:p>
          </p:txBody>
        </p:sp>
        <p:sp>
          <p:nvSpPr>
            <p:cNvPr id="42" name="AutoShape 7"/>
            <p:cNvSpPr>
              <a:spLocks noChangeArrowheads="1"/>
            </p:cNvSpPr>
            <p:nvPr/>
          </p:nvSpPr>
          <p:spPr bwMode="auto">
            <a:xfrm>
              <a:off x="4401" y="2524"/>
              <a:ext cx="3420" cy="54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PT" sz="2000" dirty="0">
                  <a:latin typeface="Courier New" pitchFamily="49" charset="0"/>
                </a:rPr>
                <a:t>Gestor de Drivers</a:t>
              </a:r>
              <a:endParaRPr lang="pt-PT" dirty="0">
                <a:latin typeface="Courier New" pitchFamily="49" charset="0"/>
              </a:endParaRPr>
            </a:p>
          </p:txBody>
        </p:sp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2961" y="3784"/>
              <a:ext cx="1800" cy="54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pt-PT" b="1" i="1"/>
                <a:t>Driver</a:t>
              </a:r>
            </a:p>
          </p:txBody>
        </p:sp>
        <p:sp>
          <p:nvSpPr>
            <p:cNvPr id="44" name="AutoShape 9"/>
            <p:cNvSpPr>
              <a:spLocks noChangeArrowheads="1"/>
            </p:cNvSpPr>
            <p:nvPr/>
          </p:nvSpPr>
          <p:spPr bwMode="auto">
            <a:xfrm>
              <a:off x="2961" y="4864"/>
              <a:ext cx="1800" cy="1080"/>
            </a:xfrm>
            <a:prstGeom prst="flowChartMagneticDisk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PT" sz="1800">
                  <a:latin typeface="Courier New" pitchFamily="49" charset="0"/>
                </a:rPr>
                <a:t>Origem dos Dados</a:t>
              </a:r>
              <a:endParaRPr lang="pt-PT">
                <a:latin typeface="Courier New" pitchFamily="49" charset="0"/>
              </a:endParaRPr>
            </a:p>
          </p:txBody>
        </p:sp>
        <p:sp>
          <p:nvSpPr>
            <p:cNvPr id="45" name="AutoShape 10"/>
            <p:cNvSpPr>
              <a:spLocks noChangeArrowheads="1"/>
            </p:cNvSpPr>
            <p:nvPr/>
          </p:nvSpPr>
          <p:spPr bwMode="auto">
            <a:xfrm>
              <a:off x="5121" y="4864"/>
              <a:ext cx="1800" cy="1080"/>
            </a:xfrm>
            <a:prstGeom prst="flowChartMagneticDisk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pt-PT" sz="1800">
                  <a:latin typeface="Courier New" pitchFamily="49" charset="0"/>
                </a:rPr>
                <a:t>Origem dos Dados</a:t>
              </a:r>
              <a:endParaRPr lang="pt-PT">
                <a:latin typeface="Courier New" pitchFamily="49" charset="0"/>
              </a:endParaRPr>
            </a:p>
          </p:txBody>
        </p:sp>
        <p:sp>
          <p:nvSpPr>
            <p:cNvPr id="46" name="AutoShape 11"/>
            <p:cNvSpPr>
              <a:spLocks noChangeArrowheads="1"/>
            </p:cNvSpPr>
            <p:nvPr/>
          </p:nvSpPr>
          <p:spPr bwMode="auto">
            <a:xfrm>
              <a:off x="4401" y="1444"/>
              <a:ext cx="3420" cy="54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pt-PT" b="1" i="1" dirty="0"/>
                <a:t>Aplicação</a:t>
              </a:r>
            </a:p>
          </p:txBody>
        </p: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6021" y="1984"/>
              <a:ext cx="0" cy="54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48" name="Line 13"/>
            <p:cNvSpPr>
              <a:spLocks noChangeShapeType="1"/>
            </p:cNvSpPr>
            <p:nvPr/>
          </p:nvSpPr>
          <p:spPr bwMode="auto">
            <a:xfrm>
              <a:off x="6021" y="3064"/>
              <a:ext cx="0" cy="72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49" name="Line 14"/>
            <p:cNvSpPr>
              <a:spLocks noChangeShapeType="1"/>
            </p:cNvSpPr>
            <p:nvPr/>
          </p:nvSpPr>
          <p:spPr bwMode="auto">
            <a:xfrm>
              <a:off x="3861" y="3424"/>
              <a:ext cx="4320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3861" y="3424"/>
              <a:ext cx="0" cy="36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51" name="Line 16"/>
            <p:cNvSpPr>
              <a:spLocks noChangeShapeType="1"/>
            </p:cNvSpPr>
            <p:nvPr/>
          </p:nvSpPr>
          <p:spPr bwMode="auto">
            <a:xfrm>
              <a:off x="8181" y="3424"/>
              <a:ext cx="0" cy="36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>
              <a:off x="3861" y="4324"/>
              <a:ext cx="0" cy="72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53" name="Line 18"/>
            <p:cNvSpPr>
              <a:spLocks noChangeShapeType="1"/>
            </p:cNvSpPr>
            <p:nvPr/>
          </p:nvSpPr>
          <p:spPr bwMode="auto">
            <a:xfrm>
              <a:off x="6021" y="4324"/>
              <a:ext cx="0" cy="72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  <p:sp>
          <p:nvSpPr>
            <p:cNvPr id="54" name="Line 19"/>
            <p:cNvSpPr>
              <a:spLocks noChangeShapeType="1"/>
            </p:cNvSpPr>
            <p:nvPr/>
          </p:nvSpPr>
          <p:spPr bwMode="auto">
            <a:xfrm>
              <a:off x="8181" y="4324"/>
              <a:ext cx="0" cy="720"/>
            </a:xfrm>
            <a:prstGeom prst="line">
              <a:avLst/>
            </a:prstGeom>
            <a:ln>
              <a:headEnd/>
              <a:tailEnd type="stealth" w="med" len="med"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pt-B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Configuração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pt-BR" dirty="0"/>
          </a:p>
        </p:txBody>
      </p:sp>
      <p:pic>
        <p:nvPicPr>
          <p:cNvPr id="1026" name="Picture 2" descr="D:\bruno\workspace\Monitoria GDI\Aula ODBC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43050"/>
            <a:ext cx="6500858" cy="4875644"/>
          </a:xfrm>
          <a:prstGeom prst="rect">
            <a:avLst/>
          </a:prstGeom>
          <a:noFill/>
        </p:spPr>
      </p:pic>
      <p:pic>
        <p:nvPicPr>
          <p:cNvPr id="1027" name="Picture 3" descr="D:\bruno\workspace\Monitoria GDI\Aula ODBC\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643050"/>
            <a:ext cx="6500858" cy="4875644"/>
          </a:xfrm>
          <a:prstGeom prst="rect">
            <a:avLst/>
          </a:prstGeom>
          <a:noFill/>
        </p:spPr>
      </p:pic>
      <p:pic>
        <p:nvPicPr>
          <p:cNvPr id="1028" name="Picture 4" descr="D:\bruno\workspace\Monitoria GDI\Aula ODBC\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643050"/>
            <a:ext cx="5981700" cy="4927600"/>
          </a:xfrm>
          <a:prstGeom prst="rect">
            <a:avLst/>
          </a:prstGeom>
          <a:noFill/>
        </p:spPr>
      </p:pic>
      <p:pic>
        <p:nvPicPr>
          <p:cNvPr id="1029" name="Picture 5" descr="D:\bruno\workspace\Monitoria GDI\Aula ODBC\4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714488"/>
            <a:ext cx="6070600" cy="4521200"/>
          </a:xfrm>
          <a:prstGeom prst="rect">
            <a:avLst/>
          </a:prstGeom>
          <a:noFill/>
        </p:spPr>
      </p:pic>
      <p:pic>
        <p:nvPicPr>
          <p:cNvPr id="1030" name="Picture 6" descr="D:\bruno\workspace\Monitoria GDI\Aula ODBC\5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14546" y="2857496"/>
            <a:ext cx="4813300" cy="1905000"/>
          </a:xfrm>
          <a:prstGeom prst="rect">
            <a:avLst/>
          </a:prstGeom>
          <a:noFill/>
        </p:spPr>
      </p:pic>
      <p:pic>
        <p:nvPicPr>
          <p:cNvPr id="1031" name="Picture 7" descr="D:\bruno\workspace\Monitoria GDI\Aula ODBC\6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71604" y="1643050"/>
            <a:ext cx="5981700" cy="4927600"/>
          </a:xfrm>
          <a:prstGeom prst="rect">
            <a:avLst/>
          </a:prstGeom>
          <a:noFill/>
        </p:spPr>
      </p:pic>
      <p:pic>
        <p:nvPicPr>
          <p:cNvPr id="1033" name="Picture 9" descr="D:\bruno\workspace\Monitoria GDI\Aula ODBC\6,5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357290" y="1500174"/>
            <a:ext cx="6243835" cy="5143512"/>
          </a:xfrm>
          <a:prstGeom prst="rect">
            <a:avLst/>
          </a:prstGeom>
          <a:noFill/>
        </p:spPr>
      </p:pic>
      <p:pic>
        <p:nvPicPr>
          <p:cNvPr id="1034" name="Picture 10" descr="D:\bruno\workspace\Monitoria GDI\Aula ODBC\7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571604" y="2500306"/>
            <a:ext cx="5943600" cy="3060700"/>
          </a:xfrm>
          <a:prstGeom prst="rect">
            <a:avLst/>
          </a:prstGeom>
          <a:noFill/>
        </p:spPr>
      </p:pic>
      <p:pic>
        <p:nvPicPr>
          <p:cNvPr id="1035" name="Picture 11" descr="D:\bruno\workspace\Monitoria GDI\Aula ODBC\8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285852" y="2143116"/>
            <a:ext cx="6437313" cy="3949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785926"/>
            <a:ext cx="6357982" cy="424731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windows.h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 //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sempre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primeiro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//Includes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necessários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sql.h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sqlext.h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sqltypes.h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SQLHANDLE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/*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Deve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existir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um connection handle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cada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database. */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SQLHANDLE   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SQLRETURN 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Conectar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1668742"/>
            <a:ext cx="7072362" cy="4832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Alocar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ambiente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SQLAllocHandle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(SQL_HANDLE_ENV,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   SQL_NULL_HANDLE,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		   	   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Depois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setar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versão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aplicação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ODBC.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== SQL_SUCCESS)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SQLSetEnvAttr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			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SQL_ATTR_ODBC_VERSION,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			(SQLPOINTER)SQL_OV_ODBC3,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			SQL_IS_UINTEGER);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Alocar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conexão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para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cada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database.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== SQL_SUCCESS)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SQLAllocHandle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		(SQL_HANDLE_DBC,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environment_handle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		&amp;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>
                <a:solidFill>
                  <a:schemeClr val="accent1">
                    <a:satMod val="150000"/>
                  </a:schemeClr>
                </a:solidFill>
              </a:rPr>
              <a:t>ODBC Conectar</a:t>
            </a:r>
            <a:endParaRPr lang="pt-BR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1785926"/>
            <a:ext cx="8715436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[] = "GDI";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ODBC_database_user_id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[] = "username";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SQLCHAR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ODBC_database_password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[] = "password";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Conectar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SQLConnect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 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connection_handle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 //String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contendo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nome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do database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SQL_NTS,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ODBC_database_user_id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,//String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contendo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o ID do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usuario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SQL_NTS,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ODBC_database_password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,//String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contendo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a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senha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SQL_NTS);</a:t>
            </a:r>
          </a:p>
          <a:p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if ((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== SQL_SUCCESS) || (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return_code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== SQL_SUCCESS_WITH_INFO))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Conexao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com o database %s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bem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sucedida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.\n\n",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 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else {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Falha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conectar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-se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ao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database %s.\n",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ODBC_database_name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</TotalTime>
  <Words>254</Words>
  <Application>Microsoft Office PowerPoint</Application>
  <PresentationFormat>Apresentação na tela (4:3)</PresentationFormat>
  <Paragraphs>183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Módulo</vt:lpstr>
      <vt:lpstr>Conectividade</vt:lpstr>
      <vt:lpstr>Conceitos de Conectividade</vt:lpstr>
      <vt:lpstr>C/ODBC</vt:lpstr>
      <vt:lpstr>Arquitetura ODBC</vt:lpstr>
      <vt:lpstr>Arquitetura ODBC</vt:lpstr>
      <vt:lpstr>ODBC Configuração</vt:lpstr>
      <vt:lpstr>ODBC</vt:lpstr>
      <vt:lpstr>ODBC Conectar</vt:lpstr>
      <vt:lpstr>ODBC Conectar</vt:lpstr>
      <vt:lpstr>ODBC - Preparando Comandos</vt:lpstr>
      <vt:lpstr>ODBC – Comandos com Parâmetros</vt:lpstr>
      <vt:lpstr>ODBC – Execução e Exibição de Consultas</vt:lpstr>
      <vt:lpstr>ODBC – Execução e Exibição de Consultas</vt:lpstr>
      <vt:lpstr>ODBC Desconectar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Conectividade</dc:title>
  <dc:creator>Carolina</dc:creator>
  <cp:lastModifiedBy>Carolina</cp:lastModifiedBy>
  <cp:revision>13</cp:revision>
  <dcterms:created xsi:type="dcterms:W3CDTF">2009-04-15T00:37:42Z</dcterms:created>
  <dcterms:modified xsi:type="dcterms:W3CDTF">2009-05-10T00:37:59Z</dcterms:modified>
</cp:coreProperties>
</file>