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56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0290" autoAdjust="0"/>
  </p:normalViewPr>
  <p:slideViewPr>
    <p:cSldViewPr>
      <p:cViewPr varScale="1">
        <p:scale>
          <a:sx n="54" d="100"/>
          <a:sy n="54" d="100"/>
        </p:scale>
        <p:origin x="-24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C9DAFD-435C-4D52-8177-B64370CF351A}" type="datetimeFigureOut">
              <a:rPr lang="pt-BR" smtClean="0"/>
              <a:t>09/11/2010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55B791-AFB0-44CC-92F6-085EA8B667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8057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que já foi feito:</a:t>
            </a: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Realização dos casos de uso (análise) - Identificação das classes de análise, seus atributos, responsabilidades e relacionamentos</a:t>
            </a: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Mapeamento das classes de análise em elementos de projeto</a:t>
            </a: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Identificação de oportunidades de reuso e uso de padrões</a:t>
            </a: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Definição da organização do sistema</a:t>
            </a: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Definição da distribuição do sistema</a:t>
            </a:r>
          </a:p>
          <a:p>
            <a:endParaRPr lang="pt-B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Refinar as realizações de casos de uso</a:t>
            </a: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(elaboradas na análise de casos de uso)</a:t>
            </a: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% Substituindo elementos de análise por elementos</a:t>
            </a: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 projeto</a:t>
            </a: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% Incorporando persistência e outros detalhes nas</a:t>
            </a: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realizações</a:t>
            </a: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objetivo final é ter um modelo consistente</a:t>
            </a: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que sirva de referência para a</a:t>
            </a: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implementação do caso de uso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55B791-AFB0-44CC-92F6-085EA8B6674A}" type="slidenum">
              <a:rPr lang="pt-BR" smtClean="0"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Refinar as realizações de casos de uso</a:t>
            </a: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% Substituir elementos de análise por elementos de</a:t>
            </a: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Projeto</a:t>
            </a:r>
          </a:p>
          <a:p>
            <a:endParaRPr lang="pt-B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Substitua as classes de análise por classes de</a:t>
            </a: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projeto e/ou interfaces dos subsistemas</a:t>
            </a: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associados</a:t>
            </a: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Incorpore persistência</a:t>
            </a: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Atualize as realizações de casos de uso</a:t>
            </a: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% Diagramas de interação</a:t>
            </a: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% Diagrama de classes</a:t>
            </a:r>
          </a:p>
          <a:p>
            <a:endParaRPr lang="pt-B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pt-B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% Incluir persistência</a:t>
            </a: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Simplificar os diagramas de interação usando</a:t>
            </a: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(possivelmente novos) subsistemas (opcional)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55B791-AFB0-44CC-92F6-085EA8B6674A}" type="slidenum">
              <a:rPr lang="pt-BR" smtClean="0"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55B791-AFB0-44CC-92F6-085EA8B6674A}" type="slidenum">
              <a:rPr lang="pt-BR" smtClean="0"/>
              <a:t>5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23CB3D3-8C50-40B7-A18C-14FEC01BF35D}" type="datetimeFigureOut">
              <a:rPr lang="pt-BR" smtClean="0"/>
              <a:t>09/11/2010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C6022578-DEF5-41D0-A945-1695F55EF1C9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Retângu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ângu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ângu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CB3D3-8C50-40B7-A18C-14FEC01BF35D}" type="datetimeFigureOut">
              <a:rPr lang="pt-BR" smtClean="0"/>
              <a:t>09/11/2010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22578-DEF5-41D0-A945-1695F55EF1C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CB3D3-8C50-40B7-A18C-14FEC01BF35D}" type="datetimeFigureOut">
              <a:rPr lang="pt-BR" smtClean="0"/>
              <a:t>09/11/2010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22578-DEF5-41D0-A945-1695F55EF1C9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ângulo isósceles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CB3D3-8C50-40B7-A18C-14FEC01BF35D}" type="datetimeFigureOut">
              <a:rPr lang="pt-BR" smtClean="0"/>
              <a:t>09/11/2010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22578-DEF5-41D0-A945-1695F55EF1C9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23CB3D3-8C50-40B7-A18C-14FEC01BF35D}" type="datetimeFigureOut">
              <a:rPr lang="pt-BR" smtClean="0"/>
              <a:t>09/11/2010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C6022578-DEF5-41D0-A945-1695F55EF1C9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CB3D3-8C50-40B7-A18C-14FEC01BF35D}" type="datetimeFigureOut">
              <a:rPr lang="pt-BR" smtClean="0"/>
              <a:t>09/11/2010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22578-DEF5-41D0-A945-1695F55EF1C9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CB3D3-8C50-40B7-A18C-14FEC01BF35D}" type="datetimeFigureOut">
              <a:rPr lang="pt-BR" smtClean="0"/>
              <a:t>09/11/2010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22578-DEF5-41D0-A945-1695F55EF1C9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CB3D3-8C50-40B7-A18C-14FEC01BF35D}" type="datetimeFigureOut">
              <a:rPr lang="pt-BR" smtClean="0"/>
              <a:t>09/11/2010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22578-DEF5-41D0-A945-1695F55EF1C9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CB3D3-8C50-40B7-A18C-14FEC01BF35D}" type="datetimeFigureOut">
              <a:rPr lang="pt-BR" smtClean="0"/>
              <a:t>09/11/2010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22578-DEF5-41D0-A945-1695F55EF1C9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CB3D3-8C50-40B7-A18C-14FEC01BF35D}" type="datetimeFigureOut">
              <a:rPr lang="pt-BR" smtClean="0"/>
              <a:t>09/11/2010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22578-DEF5-41D0-A945-1695F55EF1C9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CB3D3-8C50-40B7-A18C-14FEC01BF35D}" type="datetimeFigureOut">
              <a:rPr lang="pt-BR" smtClean="0"/>
              <a:t>09/11/2010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22578-DEF5-41D0-A945-1695F55EF1C9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23CB3D3-8C50-40B7-A18C-14FEC01BF35D}" type="datetimeFigureOut">
              <a:rPr lang="pt-BR" smtClean="0"/>
              <a:t>09/11/2010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6022578-DEF5-41D0-A945-1695F55EF1C9}" type="slidenum">
              <a:rPr lang="pt-BR" smtClean="0"/>
              <a:t>‹nº›</a:t>
            </a:fld>
            <a:endParaRPr lang="pt-BR"/>
          </a:p>
        </p:txBody>
      </p:sp>
      <p:sp>
        <p:nvSpPr>
          <p:cNvPr id="28" name="Conector reto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ector reto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ângulo isósceles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Projetar Casos de Uso e Subsistemas</a:t>
            </a:r>
            <a:endParaRPr lang="pt-BR" dirty="0"/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Camila Sá - </a:t>
            </a:r>
            <a:r>
              <a:rPr lang="pt-BR" dirty="0" err="1" smtClean="0"/>
              <a:t>csf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7494" t="5792" r="15165" b="139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1099574" y="2780928"/>
            <a:ext cx="1800200" cy="2016224"/>
          </a:xfrm>
          <a:prstGeom prst="rect">
            <a:avLst/>
          </a:prstGeom>
          <a:solidFill>
            <a:srgbClr val="9933FF">
              <a:alpha val="23922"/>
            </a:srgbClr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o explicativo retangular com cantos arredondados 5"/>
          <p:cNvSpPr/>
          <p:nvPr/>
        </p:nvSpPr>
        <p:spPr>
          <a:xfrm>
            <a:off x="2339752" y="5085184"/>
            <a:ext cx="1872208" cy="1368152"/>
          </a:xfrm>
          <a:prstGeom prst="wedgeRoundRectCallout">
            <a:avLst>
              <a:gd name="adj1" fmla="val -51829"/>
              <a:gd name="adj2" fmla="val -66479"/>
              <a:gd name="adj3" fmla="val 16667"/>
            </a:avLst>
          </a:prstGeom>
          <a:ln>
            <a:noFill/>
          </a:ln>
        </p:spPr>
        <p:style>
          <a:lnRef idx="1">
            <a:schemeClr val="accent4"/>
          </a:lnRef>
          <a:fillRef idx="1001">
            <a:schemeClr val="dk2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REALIZAÇÃO DOS CASOS DE USO</a:t>
            </a:r>
          </a:p>
          <a:p>
            <a:pPr algn="ctr"/>
            <a:r>
              <a:rPr lang="pt-BR" sz="1600" dirty="0" smtClean="0"/>
              <a:t>Classes de Análise</a:t>
            </a:r>
            <a:endParaRPr lang="pt-BR" sz="1600" dirty="0"/>
          </a:p>
        </p:txBody>
      </p:sp>
      <p:sp>
        <p:nvSpPr>
          <p:cNvPr id="7" name="Texto explicativo retangular com cantos arredondados 6"/>
          <p:cNvSpPr/>
          <p:nvPr/>
        </p:nvSpPr>
        <p:spPr>
          <a:xfrm>
            <a:off x="2843808" y="2132856"/>
            <a:ext cx="1872208" cy="1008112"/>
          </a:xfrm>
          <a:prstGeom prst="wedgeRoundRectCallout">
            <a:avLst>
              <a:gd name="adj1" fmla="val -45994"/>
              <a:gd name="adj2" fmla="val 67190"/>
              <a:gd name="adj3" fmla="val 16667"/>
            </a:avLst>
          </a:prstGeom>
          <a:ln>
            <a:noFill/>
          </a:ln>
        </p:spPr>
        <p:style>
          <a:lnRef idx="1">
            <a:schemeClr val="accent4"/>
          </a:lnRef>
          <a:fillRef idx="1001">
            <a:schemeClr val="dk2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/>
              <a:t>Mapeamento</a:t>
            </a:r>
          </a:p>
          <a:p>
            <a:pPr algn="ctr"/>
            <a:r>
              <a:rPr lang="pt-BR" sz="1400" dirty="0" smtClean="0"/>
              <a:t>Análise </a:t>
            </a:r>
            <a:r>
              <a:rPr lang="pt-BR" sz="1400" dirty="0" smtClean="0">
                <a:sym typeface="Wingdings" pitchFamily="2" charset="2"/>
              </a:rPr>
              <a:t> Projeto</a:t>
            </a:r>
            <a:endParaRPr lang="pt-BR" sz="1400" dirty="0"/>
          </a:p>
        </p:txBody>
      </p:sp>
      <p:sp>
        <p:nvSpPr>
          <p:cNvPr id="8" name="Retângulo 7"/>
          <p:cNvSpPr/>
          <p:nvPr/>
        </p:nvSpPr>
        <p:spPr>
          <a:xfrm>
            <a:off x="1979712" y="1268760"/>
            <a:ext cx="3672408" cy="1368152"/>
          </a:xfrm>
          <a:prstGeom prst="rect">
            <a:avLst/>
          </a:prstGeom>
          <a:solidFill>
            <a:srgbClr val="9933FF">
              <a:alpha val="23922"/>
            </a:srgbClr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Texto explicativo retangular com cantos arredondados 8"/>
          <p:cNvSpPr/>
          <p:nvPr/>
        </p:nvSpPr>
        <p:spPr>
          <a:xfrm>
            <a:off x="5796136" y="1844824"/>
            <a:ext cx="1872208" cy="1368152"/>
          </a:xfrm>
          <a:prstGeom prst="wedgeRoundRectCallout">
            <a:avLst>
              <a:gd name="adj1" fmla="val -51829"/>
              <a:gd name="adj2" fmla="val -66479"/>
              <a:gd name="adj3" fmla="val 16667"/>
            </a:avLst>
          </a:prstGeom>
        </p:spPr>
        <p:style>
          <a:lnRef idx="0">
            <a:schemeClr val="accent1"/>
          </a:lnRef>
          <a:fillRef idx="1001">
            <a:schemeClr val="dk2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/>
              <a:t>REUSO</a:t>
            </a:r>
          </a:p>
          <a:p>
            <a:pPr algn="ctr"/>
            <a:r>
              <a:rPr lang="pt-BR" sz="1400" dirty="0" smtClean="0"/>
              <a:t>PADRÕES</a:t>
            </a:r>
          </a:p>
          <a:p>
            <a:pPr algn="ctr"/>
            <a:endParaRPr lang="pt-BR" sz="1400" dirty="0"/>
          </a:p>
          <a:p>
            <a:pPr algn="ctr"/>
            <a:r>
              <a:rPr lang="pt-BR" sz="1400" dirty="0" smtClean="0"/>
              <a:t>ORGANIZAÇÃO E DISTRIBUIÇÃO</a:t>
            </a:r>
            <a:endParaRPr lang="pt-BR" sz="1400" dirty="0"/>
          </a:p>
        </p:txBody>
      </p:sp>
      <p:sp>
        <p:nvSpPr>
          <p:cNvPr id="10" name="Retângulo 9"/>
          <p:cNvSpPr/>
          <p:nvPr/>
        </p:nvSpPr>
        <p:spPr>
          <a:xfrm>
            <a:off x="2971782" y="2764886"/>
            <a:ext cx="2016224" cy="2016224"/>
          </a:xfrm>
          <a:prstGeom prst="rect">
            <a:avLst/>
          </a:prstGeom>
          <a:solidFill>
            <a:schemeClr val="accent2">
              <a:lumMod val="50000"/>
              <a:alpha val="23922"/>
            </a:schemeClr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Texto explicativo retangular com cantos arredondados 10"/>
          <p:cNvSpPr/>
          <p:nvPr/>
        </p:nvSpPr>
        <p:spPr>
          <a:xfrm>
            <a:off x="5076056" y="4005064"/>
            <a:ext cx="2448272" cy="1800200"/>
          </a:xfrm>
          <a:prstGeom prst="wedgeRoundRectCallout">
            <a:avLst>
              <a:gd name="adj1" fmla="val -51829"/>
              <a:gd name="adj2" fmla="val -66479"/>
              <a:gd name="adj3" fmla="val 16667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/>
              <a:t>REFINAR REALIZAÇÕES  </a:t>
            </a:r>
            <a:r>
              <a:rPr lang="pt-BR" sz="1600" dirty="0" err="1" smtClean="0"/>
              <a:t>UCs</a:t>
            </a:r>
            <a:endParaRPr lang="pt-BR" sz="1600" dirty="0" smtClean="0"/>
          </a:p>
          <a:p>
            <a:pPr algn="ctr"/>
            <a:endParaRPr lang="pt-BR" sz="1400" dirty="0"/>
          </a:p>
          <a:p>
            <a:pPr algn="ctr"/>
            <a:r>
              <a:rPr lang="pt-BR" sz="1400" dirty="0" smtClean="0"/>
              <a:t>Substituição:</a:t>
            </a:r>
          </a:p>
          <a:p>
            <a:pPr algn="ctr"/>
            <a:r>
              <a:rPr lang="pt-BR" sz="1400" dirty="0" smtClean="0"/>
              <a:t>Análise </a:t>
            </a:r>
            <a:r>
              <a:rPr lang="pt-BR" sz="1400" dirty="0" smtClean="0">
                <a:sym typeface="Wingdings" pitchFamily="2" charset="2"/>
              </a:rPr>
              <a:t> Projeto</a:t>
            </a:r>
          </a:p>
          <a:p>
            <a:pPr algn="ctr"/>
            <a:r>
              <a:rPr lang="pt-BR" sz="1400" dirty="0" smtClean="0">
                <a:sym typeface="Wingdings" pitchFamily="2" charset="2"/>
              </a:rPr>
              <a:t>Incorporar detalhes (persistência)</a:t>
            </a:r>
            <a:endParaRPr lang="pt-BR" sz="1400" dirty="0"/>
          </a:p>
        </p:txBody>
      </p:sp>
      <p:sp>
        <p:nvSpPr>
          <p:cNvPr id="12" name="Retângulo de cantos arredondados 11"/>
          <p:cNvSpPr/>
          <p:nvPr/>
        </p:nvSpPr>
        <p:spPr>
          <a:xfrm>
            <a:off x="395536" y="4941168"/>
            <a:ext cx="8514289" cy="432048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MODELO CONSISTENTE  PARA IMPLEMENTAÇÃO DO CASO DE USO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Passos de Projetar Casos de Uso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1. Refinar as realizações de casos de uso</a:t>
            </a:r>
          </a:p>
          <a:p>
            <a:pPr lvl="1"/>
            <a:r>
              <a:rPr lang="pt-BR" dirty="0" smtClean="0"/>
              <a:t>Substituir elementos de análise por elementos de projeto</a:t>
            </a:r>
          </a:p>
          <a:p>
            <a:pPr lvl="1"/>
            <a:r>
              <a:rPr lang="pt-BR" dirty="0" smtClean="0"/>
              <a:t>Incluir persistência</a:t>
            </a:r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r>
              <a:rPr lang="pt-BR" dirty="0" smtClean="0"/>
              <a:t>2. Simplificar os diagramas de interação usando (possivelmente novos) subsistemas (opcional)</a:t>
            </a:r>
          </a:p>
          <a:p>
            <a:endParaRPr lang="pt-BR" dirty="0"/>
          </a:p>
        </p:txBody>
      </p:sp>
      <p:sp>
        <p:nvSpPr>
          <p:cNvPr id="6" name="Retângulo de cantos arredondados 5"/>
          <p:cNvSpPr/>
          <p:nvPr/>
        </p:nvSpPr>
        <p:spPr>
          <a:xfrm>
            <a:off x="971600" y="2636912"/>
            <a:ext cx="7416824" cy="72008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Atualizar as Realizações: Diagramas de Interação e de Classe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Dado:</a:t>
            </a:r>
          </a:p>
          <a:p>
            <a:pPr lvl="1"/>
            <a:r>
              <a:rPr lang="pt-BR" dirty="0" smtClean="0"/>
              <a:t>Realizações de caso de uso de análise (diagramas de interação e </a:t>
            </a:r>
            <a:r>
              <a:rPr lang="pt-BR" dirty="0" err="1" smtClean="0"/>
              <a:t>VOPCs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Mapeamento de classes de análise em elementos de projeto</a:t>
            </a:r>
          </a:p>
          <a:p>
            <a:pPr lvl="1"/>
            <a:r>
              <a:rPr lang="pt-BR" dirty="0" smtClean="0"/>
              <a:t>Classes persistentes</a:t>
            </a:r>
          </a:p>
          <a:p>
            <a:r>
              <a:rPr lang="pt-BR" dirty="0" smtClean="0"/>
              <a:t>Produzir:</a:t>
            </a:r>
          </a:p>
          <a:p>
            <a:pPr lvl="1"/>
            <a:r>
              <a:rPr lang="pt-BR" dirty="0" smtClean="0"/>
              <a:t>Realização do caso de uso Efetuar Pagamento </a:t>
            </a:r>
            <a:r>
              <a:rPr lang="pt-BR" dirty="0" err="1" smtClean="0"/>
              <a:t>Quality</a:t>
            </a:r>
            <a:r>
              <a:rPr lang="pt-BR" dirty="0" smtClean="0"/>
              <a:t> </a:t>
            </a:r>
            <a:r>
              <a:rPr lang="pt-BR" dirty="0" err="1" smtClean="0"/>
              <a:t>Card</a:t>
            </a:r>
            <a:r>
              <a:rPr lang="pt-BR" dirty="0" smtClean="0"/>
              <a:t> com elementos de projeto e persistência</a:t>
            </a:r>
          </a:p>
          <a:p>
            <a:pPr lvl="2"/>
            <a:r>
              <a:rPr lang="pt-BR" dirty="0" smtClean="0"/>
              <a:t>Diagrama de seqüência</a:t>
            </a:r>
          </a:p>
          <a:p>
            <a:pPr lvl="2"/>
            <a:r>
              <a:rPr lang="pt-BR" dirty="0" smtClean="0"/>
              <a:t>Diagrama de classes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Solução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Disponibilizar o 12</a:t>
            </a:r>
          </a:p>
          <a:p>
            <a:r>
              <a:rPr lang="pt-BR" dirty="0" smtClean="0"/>
              <a:t>Observar que no Modelo de Design do TI Corporativo </a:t>
            </a:r>
            <a:r>
              <a:rPr lang="pt-BR" dirty="0" smtClean="0"/>
              <a:t>(</a:t>
            </a:r>
            <a:r>
              <a:rPr lang="pt-BR" dirty="0"/>
              <a:t>D</a:t>
            </a:r>
            <a:r>
              <a:rPr lang="pt-BR" dirty="0" smtClean="0"/>
              <a:t>iagramas</a:t>
            </a:r>
            <a:r>
              <a:rPr lang="pt-BR" dirty="0" smtClean="0"/>
              <a:t>) não há nenhuma realização de UC, mas há um padrão</a:t>
            </a:r>
          </a:p>
          <a:p>
            <a:r>
              <a:rPr lang="pt-BR" dirty="0" smtClean="0"/>
              <a:t>Observar que os Diagramas de Análise (pagamento) estão como análise </a:t>
            </a:r>
            <a:r>
              <a:rPr lang="pt-BR" dirty="0" smtClean="0">
                <a:sym typeface="Wingdings" pitchFamily="2" charset="2"/>
              </a:rPr>
              <a:t> deverão ser transformados em projeto</a:t>
            </a:r>
          </a:p>
          <a:p>
            <a:r>
              <a:rPr lang="pt-BR" dirty="0" smtClean="0">
                <a:sym typeface="Wingdings" pitchFamily="2" charset="2"/>
              </a:rPr>
              <a:t>Criar em Modelos a Realização dos </a:t>
            </a:r>
            <a:r>
              <a:rPr lang="pt-BR" dirty="0" err="1" smtClean="0">
                <a:sym typeface="Wingdings" pitchFamily="2" charset="2"/>
              </a:rPr>
              <a:t>UCs</a:t>
            </a:r>
            <a:endParaRPr lang="pt-BR" dirty="0" smtClean="0">
              <a:sym typeface="Wingdings" pitchFamily="2" charset="2"/>
            </a:endParaRPr>
          </a:p>
          <a:p>
            <a:pPr lvl="1"/>
            <a:r>
              <a:rPr lang="pt-BR" dirty="0" smtClean="0"/>
              <a:t>Colocando as novas classes (Obs.: Criar </a:t>
            </a:r>
            <a:r>
              <a:rPr lang="pt-BR" dirty="0" err="1" smtClean="0"/>
              <a:t>pcte</a:t>
            </a:r>
            <a:r>
              <a:rPr lang="pt-BR" dirty="0" smtClean="0"/>
              <a:t> com os </a:t>
            </a:r>
            <a:r>
              <a:rPr lang="pt-BR" dirty="0" err="1" smtClean="0"/>
              <a:t>Presenters</a:t>
            </a:r>
            <a:r>
              <a:rPr lang="pt-BR" dirty="0" smtClean="0"/>
              <a:t>)</a:t>
            </a:r>
            <a:endParaRPr lang="pt-BR" dirty="0" smtClean="0"/>
          </a:p>
          <a:p>
            <a:r>
              <a:rPr lang="pt-BR" dirty="0" smtClean="0"/>
              <a:t>Resultado: Disponibilizar o 13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m">
  <a:themeElements>
    <a:clrScheme name="Origem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m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em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1460</TotalTime>
  <Words>399</Words>
  <Application>Microsoft Office PowerPoint</Application>
  <PresentationFormat>Apresentação na tela (4:3)</PresentationFormat>
  <Paragraphs>75</Paragraphs>
  <Slides>5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Origem</vt:lpstr>
      <vt:lpstr>Projetar Casos de Uso e Subsistemas</vt:lpstr>
      <vt:lpstr>Apresentação do PowerPoint</vt:lpstr>
      <vt:lpstr>Passos de Projetar Casos de Uso</vt:lpstr>
      <vt:lpstr>Exercício 1</vt:lpstr>
      <vt:lpstr>Solução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</dc:creator>
  <cp:lastModifiedBy>csf</cp:lastModifiedBy>
  <cp:revision>26</cp:revision>
  <dcterms:created xsi:type="dcterms:W3CDTF">2010-11-08T11:21:49Z</dcterms:created>
  <dcterms:modified xsi:type="dcterms:W3CDTF">2010-11-09T17:50:54Z</dcterms:modified>
</cp:coreProperties>
</file>