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1884" y="-8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15613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502282"/>
            <a:ext cx="7772400" cy="2240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pt-BR"/>
              <a:t>Monitoria: </a:t>
            </a:r>
          </a:p>
          <a:p>
            <a:pPr>
              <a:spcBef>
                <a:spcPts val="0"/>
              </a:spcBef>
              <a:buNone/>
            </a:pPr>
            <a:r>
              <a:rPr lang="pt-BR"/>
              <a:t>Probabilidade I e II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36925" y="3381497"/>
            <a:ext cx="7772400" cy="130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dirty="0"/>
              <a:t>Monitores: </a:t>
            </a:r>
            <a:r>
              <a:rPr lang="pt-BR" dirty="0" err="1"/>
              <a:t>Chiu</a:t>
            </a:r>
            <a:r>
              <a:rPr lang="pt-BR" dirty="0"/>
              <a:t> </a:t>
            </a:r>
            <a:r>
              <a:rPr lang="pt-BR" dirty="0" err="1"/>
              <a:t>Yong</a:t>
            </a:r>
            <a:r>
              <a:rPr lang="pt-BR"/>
              <a:t>, </a:t>
            </a:r>
            <a:r>
              <a:rPr lang="pt-BR" smtClean="0"/>
              <a:t>Eduardo Maia</a:t>
            </a:r>
            <a:endParaRPr lang="pt-BR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Teorema de Probabilidades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200150"/>
            <a:ext cx="8229599" cy="37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Eventos Mutuamente Exclusivos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15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sz="2400" b="1"/>
              <a:t>Definição:</a:t>
            </a:r>
            <a:r>
              <a:rPr lang="pt-BR" sz="2400"/>
              <a:t> Dois eventos A e B são mutuamente exclusivos quando...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/>
              <a:t>P(A ∩ B) = ∅, ou seja, P(A U B) = P(A) + P(B) 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/>
              <a:t>Obs: A independência estatística de dois eventos A e B ocorre quando P(A ∩ B) =  P(A) . P(B)</a:t>
            </a:r>
          </a:p>
          <a:p>
            <a:pPr>
              <a:spcBef>
                <a:spcPts val="0"/>
              </a:spcBef>
              <a:buNone/>
            </a:pPr>
            <a:r>
              <a:rPr lang="pt-BR" sz="2400"/>
              <a:t>Obs2: quando dois eventos são mutuamente exclusivos, eles não são independentes.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1800" b="1" u="sng">
                <a:solidFill>
                  <a:srgbClr val="FF0000"/>
                </a:solidFill>
              </a:rPr>
              <a:t>1a Questão: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Com um baralho de 52 cartas, são definidos os seguintes eventos: (Dica: achar a prob. de cada um)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A: uma carta tem número múltiplo de 5.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B: Uma carta é de copas.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C: uma carta é menor que 7.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D: uma carta é maior que 8.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Pergunta-se :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a) Qual a probabilidade de tirarmos uma carta que pertença ao conjunto de eventos A e ao conjunto de eventos C ?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b) Qual a probabilidade de escolhermos uma carta que pertença ao conjunto de eventos B ou não pertença ao conjunto C ?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c) Qual a probabilidade de escolhermos uma carta que pertença ao conjunto de eventos C e D ? E se fosse C ou D ?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400"/>
          </a:p>
          <a:p>
            <a:pPr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2a Questão: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Uma urna contém 10 bolas verdes e 6 azuis. Tiram-se 2 bolas ao acaso. Qual a probabilidade de que as duas bolas: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a) Sejam verdes?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b) Sejam da mesma cor?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c) Sejam de cores diferentes?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3a Questão:</a:t>
            </a:r>
          </a:p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>
                <a:solidFill>
                  <a:srgbClr val="F3F3F3"/>
                </a:solidFill>
              </a:rPr>
              <a:t>Em duas urnas onde, a urna n°1 contém: 1 bola vermelha e 2 brancas e a urna n°2 contém: 2 bolas vermelhas e 1 branca. Tiramos aleatoriamente uma bola da urna n°1, colocamos na urna n°2 e misturamos. Em seguida tiramos aleatoriamente uma bola da urna n°2. Qual a probabilidade de tirarmos uma bola branca da urna n°2?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4a Questão: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De uma caixa com 10 lâmpadas, das quais 6 estão boas, retiram-se 3 lâmpadas ao acaso e que são testadas a seguir. Qual a probabilidade de que: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• Todas acendam?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• Pelo menos uma lâmpada acenda?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5a Questão: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Em certo colégio, 5% dos homens e 2% das mulheres têm mais de 1,80m de altura. Por outro lado, 60% dos estudantes são homens. Se um estudante é selecionado ao acaso e ele tem mais que 1,80m de altura, qual a probabilidade de que o estudante seja mulher?</a:t>
            </a:r>
          </a:p>
          <a:p>
            <a:pPr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6a Questão: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Apenas uma em cada dez pessoas de uma população tem tuberculose. Das pessoas que têm tuberculose 80% reagem positivamente ao teste Y, enquanto apenas 30% dos que não tem tuberculose reagem positivamente. Uma pessoa da população é selecionada ao acaso e o teste Y é aplicado. Qual a probabilidade de que essa pessoa tenha tuberculose, se reagiu positivamente ao teste?</a:t>
            </a:r>
          </a:p>
          <a:p>
            <a:pPr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7a Questão: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 probabilidade de um indivíduo da classe A comprar um carro é 3/4 , de B é 1/6 e de C é 1/20 .A probabilidade de um indivíduo da classe A comprar um carro da marca D é de 1/10; de B comprar da marca D é de 3/5 e de C é 3/10. Em certa loja comprou-se um carro da marca D. Qual a probabilidade de um indivíduo da classe B o tenha comprado?</a:t>
            </a:r>
          </a:p>
          <a:p>
            <a:pPr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8a Questão: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Temos duas caixas: na primeira temos 2 bolas brancas e 7 bolas pretas. Na segunda temos 1 bola branca e 5 pretas. De uma caixa escolhida ao acaso, seleciona-se uma bola e verifica-se que ela é preta. Qual a probabilidade de que a caixa onde for extraída a bola seja a primeira?</a:t>
            </a:r>
          </a:p>
          <a:p>
            <a:pPr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Conceitos - Probabilidade I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/>
              <a:t>Revisando…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/>
              <a:t>Experimento Aleatório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/>
              <a:t>Espaço Amostral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/>
              <a:t>Propriedades de Eventos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/>
              <a:t>Eventos Mutualmente Exclusivos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Exercícios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 b="1" u="sng">
                <a:solidFill>
                  <a:srgbClr val="FF0000"/>
                </a:solidFill>
              </a:rPr>
              <a:t>9a Questão: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7894"/>
              <a:buFont typeface="Arial"/>
              <a:buNone/>
            </a:pPr>
            <a:r>
              <a:rPr lang="pt-BR" sz="1900"/>
              <a:t>Uma caixa A contém 8 peças, das quais 3 são defeituosas e uma caixa B contém 5 peças, das quais 2 são defeituosas. Uma peça é retirada aleatoriamente de cada caixa: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7894"/>
              <a:buFont typeface="Arial"/>
              <a:buNone/>
            </a:pPr>
            <a:r>
              <a:rPr lang="pt-BR" sz="1900"/>
              <a:t>a) Qual a probabilidade p de que ambas as peças sejam defeituosas?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7894"/>
              <a:buFont typeface="Arial"/>
              <a:buNone/>
            </a:pPr>
            <a:r>
              <a:rPr lang="pt-BR" sz="1900"/>
              <a:t>b) Qual é a probabilidade p de que uma peça seja defeituosa e a outra não?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7894"/>
              <a:buFont typeface="Arial"/>
              <a:buNone/>
            </a:pPr>
            <a:r>
              <a:rPr lang="pt-BR" sz="1900"/>
              <a:t>c) Se uma peça é defeituosa e outra não, qual é a probabilidade p de que a peça defeituosa venha da caixa A?</a:t>
            </a:r>
          </a:p>
          <a:p>
            <a:pPr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/>
              <a:t>Missão Dada é Missão Cumprida!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8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endParaRPr sz="3600" b="1" dirty="0"/>
          </a:p>
          <a:p>
            <a:pPr algn="ctr" rtl="0">
              <a:spcBef>
                <a:spcPts val="0"/>
              </a:spcBef>
              <a:buNone/>
            </a:pPr>
            <a:endParaRPr sz="3600" b="1" dirty="0"/>
          </a:p>
          <a:p>
            <a:pPr algn="ctr" rtl="0">
              <a:spcBef>
                <a:spcPts val="0"/>
              </a:spcBef>
              <a:buNone/>
            </a:pPr>
            <a:endParaRPr sz="3600" b="1" dirty="0"/>
          </a:p>
          <a:p>
            <a:pPr algn="ctr" rtl="0">
              <a:spcBef>
                <a:spcPts val="0"/>
              </a:spcBef>
              <a:buNone/>
            </a:pPr>
            <a:endParaRPr sz="3600" b="1" dirty="0"/>
          </a:p>
          <a:p>
            <a:pPr algn="ctr" rtl="0">
              <a:spcBef>
                <a:spcPts val="0"/>
              </a:spcBef>
              <a:buNone/>
            </a:pPr>
            <a:endParaRPr lang="pt-BR" sz="3200" b="1" dirty="0" smtClean="0"/>
          </a:p>
          <a:p>
            <a:pPr algn="ctr" rtl="0">
              <a:spcBef>
                <a:spcPts val="0"/>
              </a:spcBef>
              <a:buNone/>
            </a:pPr>
            <a:r>
              <a:rPr lang="pt-BR" sz="3200" b="1" dirty="0" smtClean="0"/>
              <a:t>Dúvidas?</a:t>
            </a:r>
          </a:p>
          <a:p>
            <a:pPr algn="ctr" rtl="0">
              <a:spcBef>
                <a:spcPts val="0"/>
              </a:spcBef>
              <a:buNone/>
            </a:pPr>
            <a:r>
              <a:rPr lang="pt-BR" sz="3200" b="1" dirty="0" smtClean="0"/>
              <a:t>“</a:t>
            </a:r>
            <a:r>
              <a:rPr lang="pt-BR" sz="3200" b="1" dirty="0"/>
              <a:t>Melhor monitoria do </a:t>
            </a:r>
            <a:r>
              <a:rPr lang="pt-BR" sz="3200" b="1" dirty="0" err="1"/>
              <a:t>CIn</a:t>
            </a:r>
            <a:r>
              <a:rPr lang="pt-BR" sz="3200" b="1" dirty="0"/>
              <a:t>-UFPE”</a:t>
            </a:r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7061" y="1131590"/>
            <a:ext cx="4369875" cy="2606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Conceitos - Probabilidade II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/>
              <a:t>Definição de Probabilidade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/>
              <a:t>Principais Teoremas</a:t>
            </a:r>
          </a:p>
          <a:p>
            <a:pPr marL="457200" lvl="0" indent="-38100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/>
              <a:t>Teorema de Bayes </a:t>
            </a:r>
            <a:r>
              <a:rPr lang="pt-BR" sz="2400">
                <a:solidFill>
                  <a:srgbClr val="FF0000"/>
                </a:solidFill>
              </a:rPr>
              <a:t>* Importante!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3000"/>
              <a:t>Experimento Aleatório (ao acaso)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sz="2400" b="1" dirty="0" smtClean="0"/>
              <a:t>Características</a:t>
            </a:r>
            <a:r>
              <a:rPr lang="pt-BR" sz="2400" b="1" dirty="0"/>
              <a:t>: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pt-BR" sz="2400" dirty="0" smtClean="0"/>
              <a:t>1- </a:t>
            </a:r>
            <a:r>
              <a:rPr lang="pt-BR" sz="2400" dirty="0"/>
              <a:t>Pode repetir-se várias vezes nas mesmas condições;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pt-BR" sz="2400" dirty="0"/>
              <a:t>2- É conhecido o conjunto de todos os resultados possíveis;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pt-BR" sz="2400" dirty="0"/>
              <a:t>3- Não se pode prever qual o resultado;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 err="1"/>
              <a:t>Ex</a:t>
            </a:r>
            <a:r>
              <a:rPr lang="pt-BR" sz="2400" dirty="0"/>
              <a:t>: Lançamento de uma moeda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Espaço Amostral (Ω)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pt-BR" sz="2400" b="1" dirty="0"/>
              <a:t>Definição</a:t>
            </a:r>
            <a:r>
              <a:rPr lang="pt-BR" sz="2400" dirty="0"/>
              <a:t>: é o conjunto formado por todos os resultados possíveis de um experimento aleatório;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 err="1"/>
              <a:t>Obs</a:t>
            </a:r>
            <a:r>
              <a:rPr lang="pt-BR" sz="2400" dirty="0"/>
              <a:t>: Classe de Eventos Aleatórios é todo subconjunto do espaço amostral;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 err="1"/>
              <a:t>Ex</a:t>
            </a:r>
            <a:r>
              <a:rPr lang="pt-BR" sz="2400" dirty="0"/>
              <a:t>:  Ω = {1, 2, 3, 4, 5, 6} de um </a:t>
            </a:r>
            <a:r>
              <a:rPr lang="pt-BR" sz="2400" dirty="0" smtClean="0"/>
              <a:t>dado</a:t>
            </a:r>
          </a:p>
          <a:p>
            <a:pPr>
              <a:spcBef>
                <a:spcPts val="0"/>
              </a:spcBef>
              <a:buNone/>
            </a:pPr>
            <a:r>
              <a:rPr lang="pt-BR" sz="2400" dirty="0" smtClean="0"/>
              <a:t>        A = {1, 3, 5} evento do dado sair ímpar</a:t>
            </a:r>
            <a:endParaRPr lang="pt-BR" sz="2400"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Espaço Amostral (Ω)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b="1" dirty="0"/>
              <a:t>Operações com eventos: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dirty="0"/>
              <a:t>União: (A U B)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dirty="0"/>
              <a:t>Intersecção: (A ∩ B)</a:t>
            </a:r>
          </a:p>
          <a:p>
            <a:pPr marL="457200" lvl="0" indent="-4191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dirty="0"/>
              <a:t>Complemento: (A = Ω − A)</a:t>
            </a:r>
          </a:p>
        </p:txBody>
      </p:sp>
      <p:cxnSp>
        <p:nvCxnSpPr>
          <p:cNvPr id="55" name="Shape 55"/>
          <p:cNvCxnSpPr/>
          <p:nvPr/>
        </p:nvCxnSpPr>
        <p:spPr>
          <a:xfrm>
            <a:off x="3771221" y="2715766"/>
            <a:ext cx="149400" cy="0"/>
          </a:xfrm>
          <a:prstGeom prst="straightConnector1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Propriedades de Eventos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 b="1"/>
              <a:t>Distributividade:</a:t>
            </a:r>
            <a:r>
              <a:rPr lang="pt-BR" sz="2400"/>
              <a:t> 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pt-BR" sz="2400"/>
              <a:t>A ∪ (B ∩ C) = (A ∪ B) ∩ (A ∪ C)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pt-BR" sz="2400"/>
              <a:t>A ∩ (B ∪ C) = (A ∩ B) ∪ (A ∩ C)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 b="1"/>
              <a:t>Absorção: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/>
              <a:t>	A ∪ (A ∩ B) = A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2400"/>
              <a:t>	A ∩ (A ∪ B) = A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Propriedades de Eventos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pt-BR" sz="2400" b="1"/>
              <a:t>De Morgan: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	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2458" y="1917808"/>
            <a:ext cx="4835625" cy="1941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Probabilidade de um Evento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sz="2400" b="1" dirty="0"/>
              <a:t>Definição:</a:t>
            </a:r>
            <a:r>
              <a:rPr lang="pt-BR" sz="2400" dirty="0"/>
              <a:t> a probabilidade de ocorrer o evento A é a relação entre o número de casos favoráveis a </a:t>
            </a:r>
            <a:r>
              <a:rPr lang="pt-BR" sz="2400" dirty="0" err="1"/>
              <a:t>A</a:t>
            </a:r>
            <a:r>
              <a:rPr lang="pt-BR" sz="2400" dirty="0"/>
              <a:t> e o número total de casos possíveis(espaço amostral).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/>
              <a:t>		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/>
              <a:t>			</a:t>
            </a:r>
            <a:r>
              <a:rPr lang="pt-BR" sz="2400" dirty="0" smtClean="0"/>
              <a:t>P(A</a:t>
            </a:r>
            <a:r>
              <a:rPr lang="pt-BR" sz="2400" dirty="0"/>
              <a:t>) = n(A)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/>
              <a:t>			</a:t>
            </a:r>
            <a:endParaRPr lang="pt-BR" sz="2400" dirty="0" smtClean="0"/>
          </a:p>
          <a:p>
            <a:pPr rtl="0">
              <a:spcBef>
                <a:spcPts val="0"/>
              </a:spcBef>
              <a:buNone/>
            </a:pPr>
            <a:r>
              <a:rPr lang="pt-BR" sz="2400" dirty="0"/>
              <a:t>	</a:t>
            </a:r>
            <a:r>
              <a:rPr lang="pt-BR" sz="2400" dirty="0" smtClean="0"/>
              <a:t>		</a:t>
            </a:r>
            <a:r>
              <a:rPr lang="pt-BR" sz="2400" dirty="0"/>
              <a:t>	n(Ω)</a:t>
            </a:r>
          </a:p>
          <a:p>
            <a:pPr rtl="0">
              <a:spcBef>
                <a:spcPts val="0"/>
              </a:spcBef>
              <a:buNone/>
            </a:pPr>
            <a:endParaRPr sz="2400"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cxnSp>
        <p:nvCxnSpPr>
          <p:cNvPr id="75" name="Shape 75"/>
          <p:cNvCxnSpPr/>
          <p:nvPr/>
        </p:nvCxnSpPr>
        <p:spPr>
          <a:xfrm>
            <a:off x="4218450" y="3387650"/>
            <a:ext cx="644099" cy="0"/>
          </a:xfrm>
          <a:prstGeom prst="straightConnector1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1039</Words>
  <Application>Microsoft Office PowerPoint</Application>
  <PresentationFormat>Apresentação na tela (16:9)</PresentationFormat>
  <Paragraphs>103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dark-gradient</vt:lpstr>
      <vt:lpstr>Monitoria:  Probabilidade I e II</vt:lpstr>
      <vt:lpstr>Conceitos - Probabilidade I</vt:lpstr>
      <vt:lpstr>Conceitos - Probabilidade II</vt:lpstr>
      <vt:lpstr>Experimento Aleatório (ao acaso)</vt:lpstr>
      <vt:lpstr>Espaço Amostral (Ω)</vt:lpstr>
      <vt:lpstr>Espaço Amostral (Ω)</vt:lpstr>
      <vt:lpstr>Propriedades de Eventos</vt:lpstr>
      <vt:lpstr>Propriedades de Eventos</vt:lpstr>
      <vt:lpstr>Probabilidade de um Evento</vt:lpstr>
      <vt:lpstr>Teorema de Probabilidades</vt:lpstr>
      <vt:lpstr>Eventos Mutuamente Exclusivos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Missão Dada é Missão Cumprida!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Monitoria:  Probabilidade I e II</dc:title>
  <cp:lastModifiedBy>Chiu Yong Chang</cp:lastModifiedBy>
  <cp:revision>2</cp:revision>
  <dcterms:modified xsi:type="dcterms:W3CDTF">2015-04-14T17:26:04Z</dcterms:modified>
</cp:coreProperties>
</file>