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sldIdLst>
    <p:sldId id="289" r:id="rId2"/>
    <p:sldId id="257" r:id="rId3"/>
    <p:sldId id="258" r:id="rId4"/>
    <p:sldId id="260" r:id="rId5"/>
    <p:sldId id="291" r:id="rId6"/>
    <p:sldId id="259" r:id="rId7"/>
    <p:sldId id="292" r:id="rId8"/>
    <p:sldId id="290" r:id="rId9"/>
    <p:sldId id="261" r:id="rId10"/>
    <p:sldId id="293" r:id="rId11"/>
    <p:sldId id="294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42219E-B121-40B3-9AF5-8C76D7685F1F}" type="datetimeFigureOut">
              <a:rPr lang="pt-BR" smtClean="0"/>
              <a:t>13/06/2011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B663FD-27C3-438A-920F-A6DB184A06B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896292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169AE-BA04-4C9C-925D-004330E01D12}" type="datetimeFigureOut">
              <a:rPr lang="pt-BR" smtClean="0"/>
              <a:pPr/>
              <a:t>13/06/2011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C5C4D-763E-4CB2-B1FB-D5F0CAD5AA6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169AE-BA04-4C9C-925D-004330E01D12}" type="datetimeFigureOut">
              <a:rPr lang="pt-BR" smtClean="0"/>
              <a:pPr/>
              <a:t>13/06/2011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C5C4D-763E-4CB2-B1FB-D5F0CAD5AA6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169AE-BA04-4C9C-925D-004330E01D12}" type="datetimeFigureOut">
              <a:rPr lang="pt-BR" smtClean="0"/>
              <a:pPr/>
              <a:t>13/06/2011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C5C4D-763E-4CB2-B1FB-D5F0CAD5AA6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169AE-BA04-4C9C-925D-004330E01D12}" type="datetimeFigureOut">
              <a:rPr lang="pt-BR" smtClean="0"/>
              <a:pPr/>
              <a:t>13/06/2011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C5C4D-763E-4CB2-B1FB-D5F0CAD5AA6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169AE-BA04-4C9C-925D-004330E01D12}" type="datetimeFigureOut">
              <a:rPr lang="pt-BR" smtClean="0"/>
              <a:pPr/>
              <a:t>13/06/2011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C5C4D-763E-4CB2-B1FB-D5F0CAD5AA6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169AE-BA04-4C9C-925D-004330E01D12}" type="datetimeFigureOut">
              <a:rPr lang="pt-BR" smtClean="0"/>
              <a:pPr/>
              <a:t>13/06/2011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C5C4D-763E-4CB2-B1FB-D5F0CAD5AA6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169AE-BA04-4C9C-925D-004330E01D12}" type="datetimeFigureOut">
              <a:rPr lang="pt-BR" smtClean="0"/>
              <a:pPr/>
              <a:t>13/06/2011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C5C4D-763E-4CB2-B1FB-D5F0CAD5AA6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169AE-BA04-4C9C-925D-004330E01D12}" type="datetimeFigureOut">
              <a:rPr lang="pt-BR" smtClean="0"/>
              <a:pPr/>
              <a:t>13/06/2011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C5C4D-763E-4CB2-B1FB-D5F0CAD5AA6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169AE-BA04-4C9C-925D-004330E01D12}" type="datetimeFigureOut">
              <a:rPr lang="pt-BR" smtClean="0"/>
              <a:pPr/>
              <a:t>13/06/2011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C5C4D-763E-4CB2-B1FB-D5F0CAD5AA6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169AE-BA04-4C9C-925D-004330E01D12}" type="datetimeFigureOut">
              <a:rPr lang="pt-BR" smtClean="0"/>
              <a:pPr/>
              <a:t>13/06/2011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C5C4D-763E-4CB2-B1FB-D5F0CAD5AA6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169AE-BA04-4C9C-925D-004330E01D12}" type="datetimeFigureOut">
              <a:rPr lang="pt-BR" smtClean="0"/>
              <a:pPr/>
              <a:t>13/06/2011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C5C4D-763E-4CB2-B1FB-D5F0CAD5AA6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D169AE-BA04-4C9C-925D-004330E01D12}" type="datetimeFigureOut">
              <a:rPr lang="pt-BR" smtClean="0"/>
              <a:pPr/>
              <a:t>13/06/2011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1C5C4D-763E-4CB2-B1FB-D5F0CAD5AA6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ixaDeTexto 4"/>
          <p:cNvSpPr txBox="1"/>
          <p:nvPr/>
        </p:nvSpPr>
        <p:spPr>
          <a:xfrm>
            <a:off x="285720" y="4357694"/>
            <a:ext cx="857256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4000" dirty="0" smtClean="0">
                <a:solidFill>
                  <a:srgbClr val="FF0000"/>
                </a:solidFill>
              </a:rPr>
              <a:t>Falso</a:t>
            </a:r>
            <a:r>
              <a:rPr lang="pt-BR" sz="4000" dirty="0" smtClean="0"/>
              <a:t>, essa é a função </a:t>
            </a:r>
            <a:r>
              <a:rPr lang="pt-BR" sz="4000" dirty="0" err="1" smtClean="0"/>
              <a:t>fowarding</a:t>
            </a:r>
            <a:r>
              <a:rPr lang="pt-BR" sz="4000" dirty="0" smtClean="0"/>
              <a:t>, o </a:t>
            </a:r>
            <a:r>
              <a:rPr lang="pt-BR" sz="4000" dirty="0" err="1" smtClean="0"/>
              <a:t>roteamento</a:t>
            </a:r>
            <a:r>
              <a:rPr lang="pt-BR" sz="4000" dirty="0" smtClean="0"/>
              <a:t> determina a rota tomada pelos pacotes.</a:t>
            </a:r>
            <a:endParaRPr lang="pt-BR" sz="4000" i="1" dirty="0"/>
          </a:p>
        </p:txBody>
      </p:sp>
      <p:sp>
        <p:nvSpPr>
          <p:cNvPr id="7" name="CaixaDeTexto 6"/>
          <p:cNvSpPr txBox="1"/>
          <p:nvPr/>
        </p:nvSpPr>
        <p:spPr>
          <a:xfrm>
            <a:off x="285720" y="357166"/>
            <a:ext cx="857256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4000" dirty="0" smtClean="0"/>
              <a:t>1) No roteador, a função </a:t>
            </a:r>
            <a:r>
              <a:rPr lang="pt-BR" sz="4000" dirty="0" err="1" smtClean="0"/>
              <a:t>roteamento</a:t>
            </a:r>
            <a:r>
              <a:rPr lang="pt-BR" sz="4000" dirty="0" smtClean="0"/>
              <a:t> é encaminhar pacotes que chegam ao roteador para a saída apropriada do roteador.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ixaDeTexto 4"/>
          <p:cNvSpPr txBox="1"/>
          <p:nvPr/>
        </p:nvSpPr>
        <p:spPr>
          <a:xfrm>
            <a:off x="285720" y="4357694"/>
            <a:ext cx="857256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4000" dirty="0" smtClean="0">
                <a:solidFill>
                  <a:srgbClr val="FF0000"/>
                </a:solidFill>
              </a:rPr>
              <a:t>Falso</a:t>
            </a:r>
            <a:r>
              <a:rPr lang="pt-BR" sz="4000" dirty="0" smtClean="0"/>
              <a:t>, o cabeçalho do TCP de 20 bytes também deve ser levado em consideração.</a:t>
            </a:r>
            <a:endParaRPr lang="pt-BR" sz="4000" dirty="0"/>
          </a:p>
        </p:txBody>
      </p:sp>
      <p:sp>
        <p:nvSpPr>
          <p:cNvPr id="7" name="CaixaDeTexto 6"/>
          <p:cNvSpPr txBox="1"/>
          <p:nvPr/>
        </p:nvSpPr>
        <p:spPr>
          <a:xfrm>
            <a:off x="285720" y="357166"/>
            <a:ext cx="857256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4000" dirty="0" smtClean="0"/>
              <a:t>10) Em um enlace com MTU de 500 bytes, o máximo valor do campo dados em um pacote TCP/IP é 480 bytes, já que o cabeçalho do IP é 20 bytes.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ixaDeTexto 4"/>
          <p:cNvSpPr txBox="1"/>
          <p:nvPr/>
        </p:nvSpPr>
        <p:spPr>
          <a:xfrm>
            <a:off x="285720" y="4357694"/>
            <a:ext cx="857256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4000" dirty="0" smtClean="0">
                <a:solidFill>
                  <a:srgbClr val="00B050"/>
                </a:solidFill>
              </a:rPr>
              <a:t>Verdadeiro.</a:t>
            </a:r>
          </a:p>
        </p:txBody>
      </p:sp>
      <p:sp>
        <p:nvSpPr>
          <p:cNvPr id="7" name="CaixaDeTexto 6"/>
          <p:cNvSpPr txBox="1"/>
          <p:nvPr/>
        </p:nvSpPr>
        <p:spPr>
          <a:xfrm>
            <a:off x="285720" y="357166"/>
            <a:ext cx="857256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4000" dirty="0" smtClean="0"/>
              <a:t>11) Em um endereço IP, o prefixo é responsável por determinar a rede a qual o computador está acoplado.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ixaDeTexto 4"/>
          <p:cNvSpPr txBox="1"/>
          <p:nvPr/>
        </p:nvSpPr>
        <p:spPr>
          <a:xfrm>
            <a:off x="285720" y="4357694"/>
            <a:ext cx="857256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4000" dirty="0" smtClean="0">
                <a:solidFill>
                  <a:srgbClr val="FF0000"/>
                </a:solidFill>
              </a:rPr>
              <a:t>Falso</a:t>
            </a:r>
            <a:r>
              <a:rPr lang="pt-BR" sz="4000" dirty="0" smtClean="0"/>
              <a:t>, o CIDR (</a:t>
            </a:r>
            <a:r>
              <a:rPr lang="pt-BR" sz="4000" dirty="0" err="1" smtClean="0"/>
              <a:t>Class</a:t>
            </a:r>
            <a:r>
              <a:rPr lang="pt-BR" sz="4000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LESS</a:t>
            </a:r>
            <a:r>
              <a:rPr lang="pt-BR" sz="4000" dirty="0" smtClean="0"/>
              <a:t> </a:t>
            </a:r>
            <a:r>
              <a:rPr lang="pt-BR" sz="4000" dirty="0" err="1" smtClean="0"/>
              <a:t>InterDomain</a:t>
            </a:r>
            <a:r>
              <a:rPr lang="pt-BR" sz="4000" dirty="0" smtClean="0"/>
              <a:t> </a:t>
            </a:r>
            <a:r>
              <a:rPr lang="pt-BR" sz="4000" dirty="0" err="1" smtClean="0"/>
              <a:t>Routing</a:t>
            </a:r>
            <a:r>
              <a:rPr lang="pt-BR" sz="4000" dirty="0" smtClean="0"/>
              <a:t>) </a:t>
            </a:r>
            <a:r>
              <a:rPr lang="pt-BR" sz="4000" dirty="0" err="1" smtClean="0"/>
              <a:t>propoem</a:t>
            </a:r>
            <a:r>
              <a:rPr lang="pt-BR" sz="4000" dirty="0" smtClean="0"/>
              <a:t> exatamente o oposto.</a:t>
            </a:r>
          </a:p>
        </p:txBody>
      </p:sp>
      <p:sp>
        <p:nvSpPr>
          <p:cNvPr id="7" name="CaixaDeTexto 6"/>
          <p:cNvSpPr txBox="1"/>
          <p:nvPr/>
        </p:nvSpPr>
        <p:spPr>
          <a:xfrm>
            <a:off x="285720" y="357166"/>
            <a:ext cx="857256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4000" dirty="0" smtClean="0"/>
              <a:t>12) O padrão de endereçamento IP CIDR (</a:t>
            </a:r>
            <a:r>
              <a:rPr lang="pt-BR" sz="4000" dirty="0" err="1" smtClean="0"/>
              <a:t>Class</a:t>
            </a:r>
            <a:r>
              <a:rPr lang="pt-BR" sz="4000" dirty="0" smtClean="0"/>
              <a:t> </a:t>
            </a:r>
            <a:r>
              <a:rPr lang="pt-BR" sz="4000" dirty="0" err="1" smtClean="0"/>
              <a:t>InterDomain</a:t>
            </a:r>
            <a:r>
              <a:rPr lang="pt-BR" sz="4000" dirty="0" smtClean="0"/>
              <a:t> </a:t>
            </a:r>
            <a:r>
              <a:rPr lang="pt-BR" sz="4000" dirty="0" err="1" smtClean="0"/>
              <a:t>Routing</a:t>
            </a:r>
            <a:r>
              <a:rPr lang="pt-BR" sz="4000" dirty="0" smtClean="0"/>
              <a:t>) propõe o uso de classes de endereçamento.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ixaDeTexto 4"/>
          <p:cNvSpPr txBox="1"/>
          <p:nvPr/>
        </p:nvSpPr>
        <p:spPr>
          <a:xfrm>
            <a:off x="285720" y="4357694"/>
            <a:ext cx="857256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4000" dirty="0" smtClean="0">
                <a:solidFill>
                  <a:srgbClr val="FF0000"/>
                </a:solidFill>
              </a:rPr>
              <a:t>Falso</a:t>
            </a:r>
            <a:r>
              <a:rPr lang="pt-BR" sz="4000" dirty="0" smtClean="0"/>
              <a:t>, a classe A reserva 8 bits para </a:t>
            </a:r>
            <a:r>
              <a:rPr lang="pt-BR" sz="4000" dirty="0" err="1" smtClean="0"/>
              <a:t>subrede</a:t>
            </a:r>
            <a:r>
              <a:rPr lang="pt-BR" sz="4000" dirty="0" smtClean="0"/>
              <a:t> e 24 bits para o host.</a:t>
            </a:r>
          </a:p>
        </p:txBody>
      </p:sp>
      <p:sp>
        <p:nvSpPr>
          <p:cNvPr id="7" name="CaixaDeTexto 6"/>
          <p:cNvSpPr txBox="1"/>
          <p:nvPr/>
        </p:nvSpPr>
        <p:spPr>
          <a:xfrm>
            <a:off x="285720" y="357166"/>
            <a:ext cx="857256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4000" dirty="0" smtClean="0"/>
              <a:t>13) A classe B do endereçamento IP reserva 16 bits para </a:t>
            </a:r>
            <a:r>
              <a:rPr lang="pt-BR" sz="4000" dirty="0" err="1" smtClean="0"/>
              <a:t>subrede</a:t>
            </a:r>
            <a:r>
              <a:rPr lang="pt-BR" sz="4000" dirty="0" smtClean="0"/>
              <a:t> e 16 bits para o host já a classe A reserva 24 bits para </a:t>
            </a:r>
            <a:r>
              <a:rPr lang="pt-BR" sz="4000" dirty="0" err="1" smtClean="0"/>
              <a:t>subrede</a:t>
            </a:r>
            <a:r>
              <a:rPr lang="pt-BR" sz="4000" dirty="0" smtClean="0"/>
              <a:t> e 8 bits para o host.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ixaDeTexto 4"/>
          <p:cNvSpPr txBox="1"/>
          <p:nvPr/>
        </p:nvSpPr>
        <p:spPr>
          <a:xfrm>
            <a:off x="285720" y="4357694"/>
            <a:ext cx="857256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4000" dirty="0" smtClean="0">
                <a:solidFill>
                  <a:srgbClr val="00B050"/>
                </a:solidFill>
              </a:rPr>
              <a:t>Verdadeiro</a:t>
            </a:r>
            <a:r>
              <a:rPr lang="pt-BR" sz="4000" dirty="0" smtClean="0"/>
              <a:t>, os últimos 8 bits são </a:t>
            </a:r>
            <a:r>
              <a:rPr lang="pt-BR" sz="4000" dirty="0" err="1" smtClean="0"/>
              <a:t>setados</a:t>
            </a:r>
            <a:r>
              <a:rPr lang="pt-BR" sz="4000" dirty="0" smtClean="0"/>
              <a:t> para 0.</a:t>
            </a:r>
          </a:p>
        </p:txBody>
      </p:sp>
      <p:sp>
        <p:nvSpPr>
          <p:cNvPr id="7" name="CaixaDeTexto 6"/>
          <p:cNvSpPr txBox="1"/>
          <p:nvPr/>
        </p:nvSpPr>
        <p:spPr>
          <a:xfrm>
            <a:off x="285720" y="357166"/>
            <a:ext cx="857256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4000" dirty="0" smtClean="0"/>
              <a:t>14) 192.168.0.0/24 pode ser escrito como 192.168.0.0/255.255.255.0.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ixaDeTexto 4"/>
          <p:cNvSpPr txBox="1"/>
          <p:nvPr/>
        </p:nvSpPr>
        <p:spPr>
          <a:xfrm>
            <a:off x="285720" y="4357694"/>
            <a:ext cx="857256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4000" dirty="0" smtClean="0">
                <a:solidFill>
                  <a:srgbClr val="FF0000"/>
                </a:solidFill>
              </a:rPr>
              <a:t>Falso</a:t>
            </a:r>
            <a:r>
              <a:rPr lang="pt-BR" sz="4000" dirty="0" smtClean="0"/>
              <a:t>, o correto seria 192.168.0.0/255.255.240.0.</a:t>
            </a:r>
          </a:p>
        </p:txBody>
      </p:sp>
      <p:sp>
        <p:nvSpPr>
          <p:cNvPr id="7" name="CaixaDeTexto 6"/>
          <p:cNvSpPr txBox="1"/>
          <p:nvPr/>
        </p:nvSpPr>
        <p:spPr>
          <a:xfrm>
            <a:off x="285720" y="357166"/>
            <a:ext cx="857256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4000" dirty="0" smtClean="0"/>
              <a:t>15) 192.168.0.0/20 pode ser escrito como 192.168.0.0/255.255.252.0.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ixaDeTexto 4"/>
          <p:cNvSpPr txBox="1"/>
          <p:nvPr/>
        </p:nvSpPr>
        <p:spPr>
          <a:xfrm>
            <a:off x="285720" y="4357694"/>
            <a:ext cx="857256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4000" dirty="0" smtClean="0">
                <a:solidFill>
                  <a:srgbClr val="00B050"/>
                </a:solidFill>
              </a:rPr>
              <a:t>Verdadeiro.</a:t>
            </a:r>
          </a:p>
        </p:txBody>
      </p:sp>
      <p:sp>
        <p:nvSpPr>
          <p:cNvPr id="7" name="CaixaDeTexto 6"/>
          <p:cNvSpPr txBox="1"/>
          <p:nvPr/>
        </p:nvSpPr>
        <p:spPr>
          <a:xfrm>
            <a:off x="285720" y="357166"/>
            <a:ext cx="857256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4000" dirty="0" smtClean="0"/>
              <a:t>16) Em uma rede NAT vários computadores podem acessar a internet usando um mesmo endereço IP.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ixaDeTexto 4"/>
          <p:cNvSpPr txBox="1"/>
          <p:nvPr/>
        </p:nvSpPr>
        <p:spPr>
          <a:xfrm>
            <a:off x="285720" y="4357694"/>
            <a:ext cx="857256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4000" dirty="0" smtClean="0">
                <a:solidFill>
                  <a:srgbClr val="FF0000"/>
                </a:solidFill>
              </a:rPr>
              <a:t>Falso</a:t>
            </a:r>
            <a:r>
              <a:rPr lang="pt-BR" sz="4000" dirty="0" smtClean="0"/>
              <a:t>, embora ele garanta esse número de conexões, ele viola o </a:t>
            </a:r>
            <a:r>
              <a:rPr lang="pt-BR" sz="4000" dirty="0" err="1" smtClean="0"/>
              <a:t>príncipio</a:t>
            </a:r>
            <a:r>
              <a:rPr lang="pt-BR" sz="4000" dirty="0" smtClean="0"/>
              <a:t> </a:t>
            </a:r>
            <a:r>
              <a:rPr lang="pt-BR" sz="4000" dirty="0" err="1" smtClean="0"/>
              <a:t>fim-a-fim</a:t>
            </a:r>
            <a:r>
              <a:rPr lang="pt-BR" sz="4000" dirty="0" smtClean="0"/>
              <a:t> que os roteadores devem processar somente até a camada 3.</a:t>
            </a:r>
          </a:p>
        </p:txBody>
      </p:sp>
      <p:sp>
        <p:nvSpPr>
          <p:cNvPr id="7" name="CaixaDeTexto 6"/>
          <p:cNvSpPr txBox="1"/>
          <p:nvPr/>
        </p:nvSpPr>
        <p:spPr>
          <a:xfrm>
            <a:off x="285720" y="357166"/>
            <a:ext cx="857256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4000" dirty="0" smtClean="0"/>
              <a:t>17) Um roteador NAT consegue garantir 2^16 conexões simultâneas sem violar o princípio </a:t>
            </a:r>
            <a:r>
              <a:rPr lang="pt-BR" sz="4000" dirty="0" err="1" smtClean="0"/>
              <a:t>fim-a-fim</a:t>
            </a:r>
            <a:r>
              <a:rPr lang="pt-BR" sz="4000" dirty="0" smtClean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ixaDeTexto 4"/>
          <p:cNvSpPr txBox="1"/>
          <p:nvPr/>
        </p:nvSpPr>
        <p:spPr>
          <a:xfrm>
            <a:off x="285720" y="4357694"/>
            <a:ext cx="857256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4000" dirty="0" smtClean="0">
                <a:solidFill>
                  <a:srgbClr val="FF0000"/>
                </a:solidFill>
              </a:rPr>
              <a:t>Falso</a:t>
            </a:r>
            <a:r>
              <a:rPr lang="pt-BR" sz="4000" dirty="0" smtClean="0"/>
              <a:t>, mudanças no formato do cabeçalho ajudam a fazer processamento e encaminhamento mais rápidos e facilitam o </a:t>
            </a:r>
            <a:r>
              <a:rPr lang="pt-BR" sz="4000" dirty="0" err="1" smtClean="0"/>
              <a:t>QoS</a:t>
            </a:r>
            <a:r>
              <a:rPr lang="pt-BR" sz="4000" dirty="0" smtClean="0"/>
              <a:t>.</a:t>
            </a:r>
          </a:p>
        </p:txBody>
      </p:sp>
      <p:sp>
        <p:nvSpPr>
          <p:cNvPr id="7" name="CaixaDeTexto 6"/>
          <p:cNvSpPr txBox="1"/>
          <p:nvPr/>
        </p:nvSpPr>
        <p:spPr>
          <a:xfrm>
            <a:off x="285720" y="357166"/>
            <a:ext cx="857256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4000" dirty="0" smtClean="0"/>
              <a:t>18) A motivação da implantação do IPv6 é apenas suprir a necessidade de mais endereços de internet com o esgotamento do IPv4.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ixaDeTexto 4"/>
          <p:cNvSpPr txBox="1"/>
          <p:nvPr/>
        </p:nvSpPr>
        <p:spPr>
          <a:xfrm>
            <a:off x="285720" y="4357694"/>
            <a:ext cx="857256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3600" dirty="0" smtClean="0">
                <a:solidFill>
                  <a:srgbClr val="FF0000"/>
                </a:solidFill>
              </a:rPr>
              <a:t>Falso</a:t>
            </a:r>
            <a:r>
              <a:rPr lang="pt-BR" sz="3600" dirty="0" smtClean="0"/>
              <a:t>, não existe fragmentação no IPv6, uma mensagem ICMP é enviada informando que o pacote está muito grande.</a:t>
            </a:r>
          </a:p>
        </p:txBody>
      </p:sp>
      <p:sp>
        <p:nvSpPr>
          <p:cNvPr id="7" name="CaixaDeTexto 6"/>
          <p:cNvSpPr txBox="1"/>
          <p:nvPr/>
        </p:nvSpPr>
        <p:spPr>
          <a:xfrm>
            <a:off x="285720" y="357166"/>
            <a:ext cx="857256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3600" dirty="0" smtClean="0"/>
              <a:t>19) No IPv6 quando ocorre fragmentação do </a:t>
            </a:r>
            <a:r>
              <a:rPr lang="pt-BR" sz="3600" dirty="0" err="1" smtClean="0"/>
              <a:t>datagrama</a:t>
            </a:r>
            <a:r>
              <a:rPr lang="pt-BR" sz="3600" dirty="0" smtClean="0"/>
              <a:t>, uma mensagem ICMP é enviada para o próximo </a:t>
            </a:r>
            <a:r>
              <a:rPr lang="pt-BR" sz="3600" dirty="0" err="1" smtClean="0"/>
              <a:t>hop</a:t>
            </a:r>
            <a:r>
              <a:rPr lang="pt-BR" sz="3600" dirty="0" smtClean="0"/>
              <a:t> informando que os próximos pacotes estão fragmentados. Por isso não existem campos para denotar fragmentação no cabeçalho IPv6.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ixaDeTexto 4"/>
          <p:cNvSpPr txBox="1"/>
          <p:nvPr/>
        </p:nvSpPr>
        <p:spPr>
          <a:xfrm>
            <a:off x="285720" y="4357694"/>
            <a:ext cx="857256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4000" dirty="0" smtClean="0">
                <a:solidFill>
                  <a:srgbClr val="FF0000"/>
                </a:solidFill>
              </a:rPr>
              <a:t>Falso</a:t>
            </a:r>
            <a:r>
              <a:rPr lang="pt-BR" sz="4000" dirty="0" smtClean="0"/>
              <a:t>, o ATM CBR tem entrega garantida.</a:t>
            </a:r>
            <a:endParaRPr lang="pt-BR" sz="4000" dirty="0"/>
          </a:p>
        </p:txBody>
      </p:sp>
      <p:sp>
        <p:nvSpPr>
          <p:cNvPr id="7" name="CaixaDeTexto 6"/>
          <p:cNvSpPr txBox="1"/>
          <p:nvPr/>
        </p:nvSpPr>
        <p:spPr>
          <a:xfrm>
            <a:off x="285720" y="357166"/>
            <a:ext cx="857256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4000" dirty="0" smtClean="0"/>
              <a:t>2) Nenhum modelo de serviço da camada de rede implementa o serviço de entrega garantida.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ixaDeTexto 4"/>
          <p:cNvSpPr txBox="1"/>
          <p:nvPr/>
        </p:nvSpPr>
        <p:spPr>
          <a:xfrm>
            <a:off x="285720" y="4357694"/>
            <a:ext cx="857256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4000" dirty="0" smtClean="0">
                <a:solidFill>
                  <a:srgbClr val="00B050"/>
                </a:solidFill>
              </a:rPr>
              <a:t>Verdadeiro.</a:t>
            </a:r>
            <a:endParaRPr lang="pt-BR" sz="4000" dirty="0">
              <a:solidFill>
                <a:srgbClr val="00B050"/>
              </a:solidFill>
            </a:endParaRPr>
          </a:p>
        </p:txBody>
      </p:sp>
      <p:sp>
        <p:nvSpPr>
          <p:cNvPr id="7" name="CaixaDeTexto 6"/>
          <p:cNvSpPr txBox="1"/>
          <p:nvPr/>
        </p:nvSpPr>
        <p:spPr>
          <a:xfrm>
            <a:off x="285720" y="357166"/>
            <a:ext cx="857256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4000" dirty="0" smtClean="0"/>
              <a:t>20) O endereço IPv6 2001:0db8:00b5:0000:0000:0000:1428:57ab pode ser abreviado para 2001:db8:b5::1428:57ab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ixaDeTexto 4"/>
          <p:cNvSpPr txBox="1"/>
          <p:nvPr/>
        </p:nvSpPr>
        <p:spPr>
          <a:xfrm>
            <a:off x="285720" y="4357694"/>
            <a:ext cx="857256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4000" dirty="0" smtClean="0">
                <a:solidFill>
                  <a:srgbClr val="FF0000"/>
                </a:solidFill>
              </a:rPr>
              <a:t>Falso</a:t>
            </a:r>
            <a:r>
              <a:rPr lang="pt-BR" sz="4000" dirty="0" smtClean="0"/>
              <a:t>, essa abreviação gera </a:t>
            </a:r>
            <a:r>
              <a:rPr lang="pt-BR" sz="4000" dirty="0" err="1" smtClean="0"/>
              <a:t>ambiguidades</a:t>
            </a:r>
            <a:r>
              <a:rPr lang="pt-BR" sz="4000" dirty="0" smtClean="0"/>
              <a:t>, uma abreviação correta seria 2001:C010:0:0:54ba::912a</a:t>
            </a:r>
          </a:p>
        </p:txBody>
      </p:sp>
      <p:sp>
        <p:nvSpPr>
          <p:cNvPr id="7" name="CaixaDeTexto 6"/>
          <p:cNvSpPr txBox="1"/>
          <p:nvPr/>
        </p:nvSpPr>
        <p:spPr>
          <a:xfrm>
            <a:off x="285720" y="357166"/>
            <a:ext cx="857256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4000" dirty="0" smtClean="0"/>
              <a:t>21) O endereço IPv6 2001:C010:0000:0000:54ba:0000:0000:912a pode ser abreviado para 2001:C010::54ba::912a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ixaDeTexto 4"/>
          <p:cNvSpPr txBox="1"/>
          <p:nvPr/>
        </p:nvSpPr>
        <p:spPr>
          <a:xfrm>
            <a:off x="214282" y="3500438"/>
            <a:ext cx="8572560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4000" dirty="0" smtClean="0">
                <a:solidFill>
                  <a:srgbClr val="FF0000"/>
                </a:solidFill>
              </a:rPr>
              <a:t>Falso</a:t>
            </a:r>
            <a:r>
              <a:rPr lang="pt-BR" sz="4000" dirty="0" smtClean="0"/>
              <a:t>, a troca para o IPv6 é progressiva, uma das soluções, é o tunelamento, onde o </a:t>
            </a:r>
            <a:r>
              <a:rPr lang="pt-BR" sz="4000" dirty="0" err="1" smtClean="0"/>
              <a:t>datagrama</a:t>
            </a:r>
            <a:r>
              <a:rPr lang="pt-BR" sz="4000" dirty="0" smtClean="0"/>
              <a:t> IPv6 é encapsulado como dados em um </a:t>
            </a:r>
            <a:r>
              <a:rPr lang="pt-BR" sz="4000" dirty="0" err="1" smtClean="0"/>
              <a:t>datagrama</a:t>
            </a:r>
            <a:r>
              <a:rPr lang="pt-BR" sz="4000" dirty="0" smtClean="0"/>
              <a:t> IPv4 para passar por uma rede IPv4.</a:t>
            </a:r>
          </a:p>
        </p:txBody>
      </p:sp>
      <p:sp>
        <p:nvSpPr>
          <p:cNvPr id="7" name="CaixaDeTexto 6"/>
          <p:cNvSpPr txBox="1"/>
          <p:nvPr/>
        </p:nvSpPr>
        <p:spPr>
          <a:xfrm>
            <a:off x="285720" y="357166"/>
            <a:ext cx="857256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4000" dirty="0" smtClean="0"/>
              <a:t>22) O mutirão para troca do IPv4 para IPv6 está marcado para 21/12/2012 onde todos os usuários da internet deverão trocar seus aparelhos.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ixaDeTexto 4"/>
          <p:cNvSpPr txBox="1"/>
          <p:nvPr/>
        </p:nvSpPr>
        <p:spPr>
          <a:xfrm>
            <a:off x="285720" y="4357694"/>
            <a:ext cx="857256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4000" dirty="0" smtClean="0">
                <a:solidFill>
                  <a:srgbClr val="FF0000"/>
                </a:solidFill>
              </a:rPr>
              <a:t>Falso</a:t>
            </a:r>
            <a:r>
              <a:rPr lang="pt-BR" sz="4000" dirty="0" smtClean="0"/>
              <a:t>, redes de VC provêem serviço de rede orientado à conexão.</a:t>
            </a:r>
          </a:p>
        </p:txBody>
      </p:sp>
      <p:sp>
        <p:nvSpPr>
          <p:cNvPr id="7" name="CaixaDeTexto 6"/>
          <p:cNvSpPr txBox="1"/>
          <p:nvPr/>
        </p:nvSpPr>
        <p:spPr>
          <a:xfrm>
            <a:off x="285720" y="357166"/>
            <a:ext cx="857256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4000" dirty="0" smtClean="0"/>
              <a:t>3) Os serviços da camada de rede não são orientados a conexão.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ixaDeTexto 4"/>
          <p:cNvSpPr txBox="1"/>
          <p:nvPr/>
        </p:nvSpPr>
        <p:spPr>
          <a:xfrm>
            <a:off x="285720" y="4357694"/>
            <a:ext cx="857256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4000" dirty="0" smtClean="0">
                <a:solidFill>
                  <a:srgbClr val="FF0000"/>
                </a:solidFill>
              </a:rPr>
              <a:t>Falso</a:t>
            </a:r>
            <a:r>
              <a:rPr lang="pt-BR" sz="4000" dirty="0" smtClean="0"/>
              <a:t>, restrição de </a:t>
            </a:r>
            <a:r>
              <a:rPr lang="pt-BR" sz="4000" dirty="0" err="1" smtClean="0"/>
              <a:t>jitter</a:t>
            </a:r>
            <a:r>
              <a:rPr lang="pt-BR" sz="4000" dirty="0" smtClean="0"/>
              <a:t> afeta o fluxo dos </a:t>
            </a:r>
            <a:r>
              <a:rPr lang="pt-BR" sz="4000" dirty="0" err="1" smtClean="0"/>
              <a:t>datagramas</a:t>
            </a:r>
            <a:r>
              <a:rPr lang="pt-BR" sz="4000" dirty="0" smtClean="0"/>
              <a:t>.</a:t>
            </a:r>
            <a:endParaRPr lang="pt-BR" sz="4000" dirty="0"/>
          </a:p>
        </p:txBody>
      </p:sp>
      <p:sp>
        <p:nvSpPr>
          <p:cNvPr id="7" name="CaixaDeTexto 6"/>
          <p:cNvSpPr txBox="1"/>
          <p:nvPr/>
        </p:nvSpPr>
        <p:spPr>
          <a:xfrm>
            <a:off x="285720" y="357166"/>
            <a:ext cx="857256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4000" dirty="0" smtClean="0"/>
              <a:t>4) Restrição de </a:t>
            </a:r>
            <a:r>
              <a:rPr lang="pt-BR" sz="4000" dirty="0" err="1" smtClean="0"/>
              <a:t>jitter</a:t>
            </a:r>
            <a:r>
              <a:rPr lang="pt-BR" sz="4000" dirty="0" smtClean="0"/>
              <a:t> é um exemplo de modelo de serviço para </a:t>
            </a:r>
            <a:r>
              <a:rPr lang="pt-BR" sz="4000" dirty="0" err="1" smtClean="0"/>
              <a:t>datagramas</a:t>
            </a:r>
            <a:r>
              <a:rPr lang="pt-BR" sz="4000" dirty="0" smtClean="0"/>
              <a:t> individuais.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ixaDeTexto 4"/>
          <p:cNvSpPr txBox="1"/>
          <p:nvPr/>
        </p:nvSpPr>
        <p:spPr>
          <a:xfrm>
            <a:off x="285720" y="4357694"/>
            <a:ext cx="857256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4000" dirty="0" smtClean="0">
                <a:solidFill>
                  <a:srgbClr val="00B050"/>
                </a:solidFill>
              </a:rPr>
              <a:t>Verdadeiro.</a:t>
            </a:r>
            <a:endParaRPr lang="pt-BR" sz="4000" dirty="0">
              <a:solidFill>
                <a:srgbClr val="00B050"/>
              </a:solidFill>
            </a:endParaRPr>
          </a:p>
        </p:txBody>
      </p:sp>
      <p:sp>
        <p:nvSpPr>
          <p:cNvPr id="7" name="CaixaDeTexto 6"/>
          <p:cNvSpPr txBox="1"/>
          <p:nvPr/>
        </p:nvSpPr>
        <p:spPr>
          <a:xfrm>
            <a:off x="285720" y="357166"/>
            <a:ext cx="857256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4000" dirty="0" smtClean="0"/>
              <a:t>5) Os roteadores usados em um VC mantêm estado da conexão.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ixaDeTexto 4"/>
          <p:cNvSpPr txBox="1"/>
          <p:nvPr/>
        </p:nvSpPr>
        <p:spPr>
          <a:xfrm>
            <a:off x="285720" y="4357694"/>
            <a:ext cx="857256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4000" dirty="0" smtClean="0">
                <a:solidFill>
                  <a:srgbClr val="FF0000"/>
                </a:solidFill>
              </a:rPr>
              <a:t>Falso</a:t>
            </a:r>
            <a:r>
              <a:rPr lang="pt-BR" sz="4000" dirty="0" smtClean="0"/>
              <a:t>, cada pacote carrega apenas um identificador de circuito virtual.</a:t>
            </a:r>
            <a:endParaRPr lang="pt-BR" sz="4000" dirty="0">
              <a:solidFill>
                <a:srgbClr val="FF0000"/>
              </a:solidFill>
            </a:endParaRPr>
          </a:p>
        </p:txBody>
      </p:sp>
      <p:sp>
        <p:nvSpPr>
          <p:cNvPr id="7" name="CaixaDeTexto 6"/>
          <p:cNvSpPr txBox="1"/>
          <p:nvPr/>
        </p:nvSpPr>
        <p:spPr>
          <a:xfrm>
            <a:off x="285720" y="357166"/>
            <a:ext cx="857256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4000" dirty="0" smtClean="0"/>
              <a:t>6) Em um VC, cada pacote carrega um identificador de circuito virtual e endereço do host destino.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ixaDeTexto 4"/>
          <p:cNvSpPr txBox="1"/>
          <p:nvPr/>
        </p:nvSpPr>
        <p:spPr>
          <a:xfrm>
            <a:off x="285720" y="4357694"/>
            <a:ext cx="857256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4000" dirty="0" smtClean="0">
                <a:solidFill>
                  <a:srgbClr val="00B050"/>
                </a:solidFill>
              </a:rPr>
              <a:t>Verdadeiro.</a:t>
            </a:r>
            <a:endParaRPr lang="pt-BR" sz="4000" dirty="0">
              <a:solidFill>
                <a:srgbClr val="00B050"/>
              </a:solidFill>
            </a:endParaRPr>
          </a:p>
        </p:txBody>
      </p:sp>
      <p:sp>
        <p:nvSpPr>
          <p:cNvPr id="7" name="CaixaDeTexto 6"/>
          <p:cNvSpPr txBox="1"/>
          <p:nvPr/>
        </p:nvSpPr>
        <p:spPr>
          <a:xfrm>
            <a:off x="285720" y="357166"/>
            <a:ext cx="857256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4000" dirty="0" smtClean="0"/>
              <a:t>7) O número de VC de um pacote deve ser mudado a cada enlace, sendo obtido através da tabela de encaminhamento.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ixaDeTexto 4"/>
          <p:cNvSpPr txBox="1"/>
          <p:nvPr/>
        </p:nvSpPr>
        <p:spPr>
          <a:xfrm>
            <a:off x="285720" y="4357694"/>
            <a:ext cx="857256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4000" dirty="0" smtClean="0">
                <a:solidFill>
                  <a:srgbClr val="FF0000"/>
                </a:solidFill>
              </a:rPr>
              <a:t>Falso</a:t>
            </a:r>
            <a:r>
              <a:rPr lang="pt-BR" sz="4000" dirty="0" smtClean="0"/>
              <a:t>, o campo opções é opcional.</a:t>
            </a:r>
            <a:endParaRPr lang="pt-BR" sz="4000" dirty="0"/>
          </a:p>
        </p:txBody>
      </p:sp>
      <p:sp>
        <p:nvSpPr>
          <p:cNvPr id="7" name="CaixaDeTexto 6"/>
          <p:cNvSpPr txBox="1"/>
          <p:nvPr/>
        </p:nvSpPr>
        <p:spPr>
          <a:xfrm>
            <a:off x="285720" y="357166"/>
            <a:ext cx="857256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4000" dirty="0" smtClean="0"/>
              <a:t>8) Os campos TTL (time to </a:t>
            </a:r>
            <a:r>
              <a:rPr lang="pt-BR" sz="4000" dirty="0" err="1" smtClean="0"/>
              <a:t>live</a:t>
            </a:r>
            <a:r>
              <a:rPr lang="pt-BR" sz="4000" dirty="0" smtClean="0"/>
              <a:t>) e opções sempre estão presentes em um </a:t>
            </a:r>
            <a:r>
              <a:rPr lang="pt-BR" sz="4000" dirty="0" err="1" smtClean="0"/>
              <a:t>datagrama</a:t>
            </a:r>
            <a:r>
              <a:rPr lang="pt-BR" sz="4000" dirty="0" smtClean="0"/>
              <a:t> IP.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ixaDeTexto 4"/>
          <p:cNvSpPr txBox="1"/>
          <p:nvPr/>
        </p:nvSpPr>
        <p:spPr>
          <a:xfrm>
            <a:off x="285720" y="4357694"/>
            <a:ext cx="857256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4000" dirty="0" smtClean="0">
                <a:solidFill>
                  <a:srgbClr val="00B050"/>
                </a:solidFill>
              </a:rPr>
              <a:t>Verdadeiro.</a:t>
            </a:r>
            <a:endParaRPr lang="pt-BR" sz="4000" dirty="0">
              <a:solidFill>
                <a:srgbClr val="00B050"/>
              </a:solidFill>
            </a:endParaRPr>
          </a:p>
        </p:txBody>
      </p:sp>
      <p:sp>
        <p:nvSpPr>
          <p:cNvPr id="7" name="CaixaDeTexto 6"/>
          <p:cNvSpPr txBox="1"/>
          <p:nvPr/>
        </p:nvSpPr>
        <p:spPr>
          <a:xfrm>
            <a:off x="285720" y="357166"/>
            <a:ext cx="8572560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4000" dirty="0" smtClean="0"/>
              <a:t>9) As vezes um </a:t>
            </a:r>
            <a:r>
              <a:rPr lang="pt-BR" sz="4000" dirty="0" err="1" smtClean="0"/>
              <a:t>datagrama</a:t>
            </a:r>
            <a:r>
              <a:rPr lang="pt-BR" sz="4000" dirty="0" smtClean="0"/>
              <a:t> IP é muito grande para passar por um enlace, uma das soluções para esse problema é fragmentar esse </a:t>
            </a:r>
            <a:r>
              <a:rPr lang="pt-BR" sz="4000" dirty="0" err="1" smtClean="0"/>
              <a:t>datagrama</a:t>
            </a:r>
            <a:r>
              <a:rPr lang="pt-BR" sz="4000" dirty="0" smtClean="0"/>
              <a:t> em vários </a:t>
            </a:r>
            <a:r>
              <a:rPr lang="pt-BR" sz="4000" dirty="0" err="1" smtClean="0"/>
              <a:t>datagramas</a:t>
            </a:r>
            <a:r>
              <a:rPr lang="pt-BR" sz="4000" dirty="0" smtClean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</p:bld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</TotalTime>
  <Words>722</Words>
  <Application>Microsoft Office PowerPoint</Application>
  <PresentationFormat>Apresentação na tela (4:3)</PresentationFormat>
  <Paragraphs>44</Paragraphs>
  <Slides>22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22</vt:i4>
      </vt:variant>
    </vt:vector>
  </HeadingPairs>
  <TitlesOfParts>
    <vt:vector size="23" baseType="lpstr"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DAVI</dc:creator>
  <cp:lastModifiedBy>Davi Duarte Pinheiro</cp:lastModifiedBy>
  <cp:revision>14</cp:revision>
  <dcterms:created xsi:type="dcterms:W3CDTF">2010-12-01T06:35:35Z</dcterms:created>
  <dcterms:modified xsi:type="dcterms:W3CDTF">2011-06-13T16:03:55Z</dcterms:modified>
</cp:coreProperties>
</file>