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6" autoAdjust="0"/>
    <p:restoredTop sz="94660"/>
  </p:normalViewPr>
  <p:slideViewPr>
    <p:cSldViewPr>
      <p:cViewPr varScale="1">
        <p:scale>
          <a:sx n="110" d="100"/>
          <a:sy n="110" d="100"/>
        </p:scale>
        <p:origin x="-16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pPr/>
              <a:t>06/06/2012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pPr/>
              <a:t>06/06/2012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pPr/>
              <a:t>06/06/2012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pPr/>
              <a:t>06/06/2012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pPr/>
              <a:t>06/06/2012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pPr/>
              <a:t>06/06/2012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pPr/>
              <a:t>06/06/2012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pPr/>
              <a:t>06/06/2012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pPr/>
              <a:t>06/06/2012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pPr/>
              <a:t>06/06/2012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pPr/>
              <a:t>06/06/2012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169AE-BA04-4C9C-925D-004330E01D12}" type="datetimeFigureOut">
              <a:rPr lang="pt-BR" smtClean="0"/>
              <a:pPr/>
              <a:t>06/06/2012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C5C4D-763E-4CB2-B1FB-D5F0CAD5AA6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tjsl@cin.ufpe.br" TargetMode="External"/><Relationship Id="rId2" Type="http://schemas.openxmlformats.org/officeDocument/2006/relationships/hyperlink" Target="mailto:ddp@cin.ufpe.br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</a:t>
            </a:r>
            <a:r>
              <a:rPr lang="pt-BR" sz="4000" dirty="0" smtClean="0"/>
              <a:t>HTTP usa TCP.</a:t>
            </a:r>
            <a:endParaRPr lang="pt-BR" sz="4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1) </a:t>
            </a:r>
            <a:r>
              <a:rPr lang="pt-BR" sz="4000" dirty="0" smtClean="0"/>
              <a:t>HTTP usa arquitetura cliente servidor, aceitando conexões UDP na porta 80.</a:t>
            </a:r>
            <a:endParaRPr lang="pt-BR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51520" y="3284984"/>
            <a:ext cx="85725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solidFill>
                  <a:srgbClr val="FF0000"/>
                </a:solidFill>
              </a:rPr>
              <a:t>Falso</a:t>
            </a:r>
            <a:r>
              <a:rPr lang="pt-BR" sz="2200" dirty="0" smtClean="0"/>
              <a:t>, o correto seria:</a:t>
            </a:r>
          </a:p>
          <a:p>
            <a:pPr algn="just"/>
            <a:r>
              <a:rPr lang="pt-BR" sz="2200" dirty="0" smtClean="0"/>
              <a:t>HELO </a:t>
            </a:r>
            <a:r>
              <a:rPr lang="pt-BR" sz="2200" dirty="0" err="1" smtClean="0"/>
              <a:t>ddp</a:t>
            </a:r>
            <a:endParaRPr lang="pt-BR" sz="2200" dirty="0" smtClean="0"/>
          </a:p>
          <a:p>
            <a:pPr algn="just"/>
            <a:r>
              <a:rPr lang="pt-BR" sz="2200" dirty="0" smtClean="0"/>
              <a:t>MAIL </a:t>
            </a:r>
            <a:r>
              <a:rPr lang="pt-BR" sz="2200" dirty="0" smtClean="0"/>
              <a:t>FROM: &lt;</a:t>
            </a:r>
            <a:r>
              <a:rPr lang="pt-BR" sz="2200" dirty="0" smtClean="0">
                <a:hlinkClick r:id="rId2"/>
              </a:rPr>
              <a:t>ddp@cin.ufpe.br</a:t>
            </a:r>
            <a:r>
              <a:rPr lang="pt-BR" sz="2200" dirty="0" smtClean="0"/>
              <a:t>&gt;</a:t>
            </a:r>
            <a:endParaRPr lang="pt-BR" sz="2200" dirty="0" smtClean="0"/>
          </a:p>
          <a:p>
            <a:pPr algn="just"/>
            <a:r>
              <a:rPr lang="pt-BR" sz="2200" dirty="0" smtClean="0"/>
              <a:t>RCPT </a:t>
            </a:r>
            <a:r>
              <a:rPr lang="pt-BR" sz="2200" dirty="0" smtClean="0"/>
              <a:t>TO: &lt;</a:t>
            </a:r>
            <a:r>
              <a:rPr lang="pt-BR" sz="2200" dirty="0" smtClean="0">
                <a:hlinkClick r:id="rId3"/>
              </a:rPr>
              <a:t>tjsl@cin.ufpe.br</a:t>
            </a:r>
            <a:r>
              <a:rPr lang="pt-BR" sz="2200" dirty="0" smtClean="0"/>
              <a:t>&gt;</a:t>
            </a:r>
            <a:endParaRPr lang="pt-BR" sz="2200" dirty="0" smtClean="0"/>
          </a:p>
          <a:p>
            <a:pPr algn="just"/>
            <a:r>
              <a:rPr lang="pt-BR" sz="2200" dirty="0" smtClean="0"/>
              <a:t>DATA</a:t>
            </a:r>
            <a:endParaRPr lang="pt-BR" sz="2200" dirty="0" smtClean="0"/>
          </a:p>
          <a:p>
            <a:pPr algn="just"/>
            <a:r>
              <a:rPr lang="pt-BR" sz="2200" dirty="0" err="1" smtClean="0"/>
              <a:t>Diablo</a:t>
            </a:r>
            <a:r>
              <a:rPr lang="pt-BR" sz="2200" dirty="0" smtClean="0"/>
              <a:t> 3 </a:t>
            </a:r>
            <a:r>
              <a:rPr lang="pt-BR" sz="2200" dirty="0" err="1" smtClean="0"/>
              <a:t>nao</a:t>
            </a:r>
            <a:r>
              <a:rPr lang="pt-BR" sz="2200" dirty="0" smtClean="0"/>
              <a:t> quer me deixar terminar esses slides...</a:t>
            </a:r>
          </a:p>
          <a:p>
            <a:pPr algn="just"/>
            <a:r>
              <a:rPr lang="pt-BR" sz="2200" dirty="0" smtClean="0"/>
              <a:t>.</a:t>
            </a:r>
          </a:p>
          <a:p>
            <a:pPr algn="just"/>
            <a:r>
              <a:rPr lang="pt-BR" sz="2200" dirty="0" smtClean="0"/>
              <a:t>QUIT</a:t>
            </a:r>
            <a:endParaRPr lang="pt-BR" sz="2200" dirty="0" smtClean="0"/>
          </a:p>
          <a:p>
            <a:pPr algn="just"/>
            <a:endParaRPr lang="pt-BR" sz="2200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/>
              <a:t>10) A mensagem abaixo é um exemplo de interação no protocolo SMTP:</a:t>
            </a:r>
          </a:p>
          <a:p>
            <a:pPr algn="just"/>
            <a:r>
              <a:rPr lang="pt-BR" sz="2200" dirty="0" smtClean="0"/>
              <a:t>HELLO </a:t>
            </a:r>
            <a:r>
              <a:rPr lang="pt-BR" sz="2200" dirty="0" err="1" smtClean="0"/>
              <a:t>ddp</a:t>
            </a:r>
            <a:endParaRPr lang="pt-BR" sz="2200" dirty="0" smtClean="0"/>
          </a:p>
          <a:p>
            <a:pPr algn="just"/>
            <a:r>
              <a:rPr lang="pt-BR" sz="2200" dirty="0" smtClean="0"/>
              <a:t>MAIL FROM </a:t>
            </a:r>
            <a:r>
              <a:rPr lang="pt-BR" sz="2200" dirty="0" smtClean="0">
                <a:hlinkClick r:id="rId2"/>
              </a:rPr>
              <a:t>ddp@cin.ufpe.br</a:t>
            </a:r>
            <a:endParaRPr lang="pt-BR" sz="2200" dirty="0" smtClean="0"/>
          </a:p>
          <a:p>
            <a:pPr algn="just"/>
            <a:r>
              <a:rPr lang="pt-BR" sz="2200" dirty="0" smtClean="0"/>
              <a:t>RCPT </a:t>
            </a:r>
            <a:r>
              <a:rPr lang="pt-BR" sz="2200" dirty="0" smtClean="0">
                <a:hlinkClick r:id="rId3"/>
              </a:rPr>
              <a:t>tjsl@cin.ufpe.br</a:t>
            </a:r>
            <a:endParaRPr lang="pt-BR" sz="2200" dirty="0" smtClean="0"/>
          </a:p>
          <a:p>
            <a:pPr algn="just"/>
            <a:r>
              <a:rPr lang="pt-BR" sz="2200" dirty="0" smtClean="0"/>
              <a:t>DATA:</a:t>
            </a:r>
          </a:p>
          <a:p>
            <a:pPr algn="just"/>
            <a:r>
              <a:rPr lang="pt-BR" sz="2200" dirty="0" err="1" smtClean="0"/>
              <a:t>Diablo</a:t>
            </a:r>
            <a:r>
              <a:rPr lang="pt-BR" sz="2200" dirty="0" smtClean="0"/>
              <a:t> 3 </a:t>
            </a:r>
            <a:r>
              <a:rPr lang="pt-BR" sz="2200" dirty="0" err="1" smtClean="0"/>
              <a:t>nao</a:t>
            </a:r>
            <a:r>
              <a:rPr lang="pt-BR" sz="2200" dirty="0" smtClean="0"/>
              <a:t> quer me deixar terminar esses slides...</a:t>
            </a:r>
          </a:p>
          <a:p>
            <a:pPr algn="just"/>
            <a:r>
              <a:rPr lang="pt-BR" sz="2200" dirty="0" smtClean="0"/>
              <a:t>.</a:t>
            </a:r>
          </a:p>
          <a:p>
            <a:pPr algn="just"/>
            <a:r>
              <a:rPr lang="pt-BR" sz="2200" dirty="0" smtClean="0"/>
              <a:t>EXIT</a:t>
            </a:r>
            <a:endParaRPr lang="pt-BR" sz="2200" dirty="0" smtClean="0"/>
          </a:p>
          <a:p>
            <a:pPr algn="just"/>
            <a:endParaRPr lang="pt-BR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 smtClean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11) DNS (</a:t>
            </a:r>
            <a:r>
              <a:rPr lang="pt-BR" sz="4000" dirty="0" err="1" smtClean="0"/>
              <a:t>Domain</a:t>
            </a:r>
            <a:r>
              <a:rPr lang="pt-BR" sz="4000" dirty="0" smtClean="0"/>
              <a:t> </a:t>
            </a:r>
            <a:r>
              <a:rPr lang="pt-BR" sz="4000" dirty="0" err="1" smtClean="0"/>
              <a:t>Name</a:t>
            </a:r>
            <a:r>
              <a:rPr lang="pt-BR" sz="4000" dirty="0" smtClean="0"/>
              <a:t> System) é uma base de dados </a:t>
            </a:r>
            <a:r>
              <a:rPr lang="pt-BR" sz="4000" dirty="0" err="1" smtClean="0"/>
              <a:t>distribuida</a:t>
            </a:r>
            <a:r>
              <a:rPr lang="pt-BR" sz="4000" dirty="0" smtClean="0"/>
              <a:t> </a:t>
            </a:r>
            <a:r>
              <a:rPr lang="pt-BR" sz="4000" dirty="0" smtClean="0"/>
              <a:t>hierarquicamente, </a:t>
            </a:r>
            <a:r>
              <a:rPr lang="pt-BR" sz="4000" dirty="0" smtClean="0"/>
              <a:t>utilizada para traduzir entre nomes canônicos e endereços IP.</a:t>
            </a:r>
            <a:endParaRPr lang="pt-BR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 smtClean="0">
                <a:solidFill>
                  <a:srgbClr val="FF0000"/>
                </a:solidFill>
              </a:rPr>
              <a:t>Falso</a:t>
            </a:r>
            <a:r>
              <a:rPr lang="pt-BR" sz="3600" dirty="0" smtClean="0"/>
              <a:t>, </a:t>
            </a:r>
            <a:r>
              <a:rPr lang="pt-BR" sz="3600" dirty="0" smtClean="0"/>
              <a:t>distribuição de carga é utilizada para replicação de servidores, quando para um endereço canônico existem vários endereços IP</a:t>
            </a:r>
            <a:r>
              <a:rPr lang="pt-BR" sz="3600" dirty="0" smtClean="0"/>
              <a:t>.</a:t>
            </a:r>
            <a:endParaRPr lang="pt-BR" sz="3600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 smtClean="0"/>
              <a:t>12) Distribuição de carga é quando existe o redirecionamento de requisições DNS para servidores DNS menos congestionados.</a:t>
            </a:r>
            <a:endParaRPr lang="pt-B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13) A fim de evitar uma busca DNS para todo acesso a um endereço, o DNS é cacheado. Também é lançado mão de servidores de nome locais que diminuem o uso de banda para uma requisição DNS.</a:t>
            </a:r>
            <a:endParaRPr lang="pt-BR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</a:t>
            </a:r>
            <a:r>
              <a:rPr lang="pt-BR" sz="4000" dirty="0" smtClean="0"/>
              <a:t>, Já no HTTP/1.1, é possível enviar múltiplos objetos pela conexão TCP.</a:t>
            </a:r>
            <a:endParaRPr lang="pt-BR" sz="4000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2) </a:t>
            </a:r>
            <a:r>
              <a:rPr lang="pt-BR" sz="4000" dirty="0" smtClean="0"/>
              <a:t>No HTTP/1.0 não persistente no máximo um objeto é enviado pela conexão TCP.</a:t>
            </a:r>
            <a:endParaRPr lang="pt-BR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</a:t>
            </a:r>
            <a:r>
              <a:rPr lang="pt-BR" sz="4000" dirty="0" smtClean="0"/>
              <a:t>é 2 RTT + tempo de transmissão.</a:t>
            </a:r>
            <a:endParaRPr lang="pt-BR" sz="4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3) Em HTTP não persistente, o tempo para envio de um objeto é 2 RTT.</a:t>
            </a:r>
            <a:endParaRPr lang="pt-BR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isso acontece no HTTP sem </a:t>
            </a:r>
            <a:r>
              <a:rPr lang="pt-BR" sz="4000" dirty="0" err="1" smtClean="0"/>
              <a:t>pipeline</a:t>
            </a:r>
            <a:r>
              <a:rPr lang="pt-BR" sz="4000" dirty="0" smtClean="0"/>
              <a:t>, com </a:t>
            </a:r>
            <a:r>
              <a:rPr lang="pt-BR" sz="4000" dirty="0" err="1" smtClean="0"/>
              <a:t>pipeline</a:t>
            </a:r>
            <a:r>
              <a:rPr lang="pt-BR" sz="4000" dirty="0" smtClean="0"/>
              <a:t> o cliente pode enviar quantas requisições quiser.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4) Em HTTP persistente com </a:t>
            </a:r>
            <a:r>
              <a:rPr lang="pt-BR" sz="4000" dirty="0" err="1" smtClean="0"/>
              <a:t>pipeline</a:t>
            </a:r>
            <a:r>
              <a:rPr lang="pt-BR" sz="4000" dirty="0" smtClean="0"/>
              <a:t>,</a:t>
            </a:r>
            <a:r>
              <a:rPr lang="pt-BR" sz="4000" dirty="0" smtClean="0"/>
              <a:t> o cliente pode enviar uma nova requisição assim que última chegar</a:t>
            </a:r>
            <a:r>
              <a:rPr lang="pt-BR" sz="4000" dirty="0" smtClean="0"/>
              <a:t>.</a:t>
            </a:r>
            <a:endParaRPr lang="pt-BR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5) </a:t>
            </a:r>
            <a:r>
              <a:rPr lang="pt-BR" sz="4000" dirty="0" smtClean="0"/>
              <a:t>Em HTTP o método GET é utilizado apenas para fazer requisições, não provocando mudanças no servidor WEB.</a:t>
            </a:r>
            <a:endParaRPr lang="pt-BR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6) </a:t>
            </a:r>
            <a:r>
              <a:rPr lang="pt-BR" sz="4000" dirty="0" smtClean="0"/>
              <a:t>Em HTTP, no método HEAD o servidor responde sem enviar o objeto requisitado</a:t>
            </a:r>
            <a:r>
              <a:rPr lang="pt-BR" sz="4000" dirty="0" smtClean="0"/>
              <a:t>.</a:t>
            </a:r>
            <a:endParaRPr lang="pt-BR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</a:t>
            </a:r>
            <a:r>
              <a:rPr lang="pt-BR" sz="4000" dirty="0" smtClean="0"/>
              <a:t>a linha de status vem antes do cabeçalho.</a:t>
            </a:r>
            <a:endParaRPr lang="pt-BR" sz="4000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7) </a:t>
            </a:r>
            <a:r>
              <a:rPr lang="pt-BR" sz="4000" dirty="0" smtClean="0"/>
              <a:t>Em HTTP, a mensagem de resposta é composta de linhas de cabeçalho, linha de status e dados, nessa ordem.</a:t>
            </a:r>
            <a:endParaRPr lang="pt-BR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8) </a:t>
            </a:r>
            <a:r>
              <a:rPr lang="pt-BR" sz="4000" dirty="0" smtClean="0"/>
              <a:t>Para evitar o envio desnecessário de dados, existe o GET condicional em HTTP, o qual envia o </a:t>
            </a:r>
            <a:r>
              <a:rPr lang="pt-BR" sz="4000" dirty="0" smtClean="0"/>
              <a:t>objeto apenas se a versão do objeto armazenado no cliente for mais antiga que a do servidor</a:t>
            </a:r>
            <a:r>
              <a:rPr lang="pt-BR" sz="4000" dirty="0" smtClean="0"/>
              <a:t>.</a:t>
            </a:r>
            <a:endParaRPr lang="pt-BR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9) </a:t>
            </a:r>
            <a:r>
              <a:rPr lang="pt-BR" sz="4000" dirty="0" smtClean="0"/>
              <a:t>O protocolo SMTP é utilizado entre servidores de e-mail para troca de mensagens.</a:t>
            </a:r>
            <a:endParaRPr lang="pt-BR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436</Words>
  <Application>Microsoft Office PowerPoint</Application>
  <PresentationFormat>Apresentação na tela (4:3)</PresentationFormat>
  <Paragraphs>40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</dc:creator>
  <cp:lastModifiedBy>DAVI</cp:lastModifiedBy>
  <cp:revision>15</cp:revision>
  <dcterms:created xsi:type="dcterms:W3CDTF">2010-12-01T06:35:35Z</dcterms:created>
  <dcterms:modified xsi:type="dcterms:W3CDTF">2012-06-06T07:17:46Z</dcterms:modified>
</cp:coreProperties>
</file>