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5" r:id="rId3"/>
    <p:sldId id="257" r:id="rId4"/>
    <p:sldId id="258" r:id="rId5"/>
    <p:sldId id="259" r:id="rId6"/>
    <p:sldId id="263" r:id="rId7"/>
    <p:sldId id="262" r:id="rId8"/>
    <p:sldId id="264" r:id="rId9"/>
    <p:sldId id="265" r:id="rId10"/>
    <p:sldId id="314" r:id="rId11"/>
    <p:sldId id="266" r:id="rId12"/>
    <p:sldId id="316" r:id="rId13"/>
    <p:sldId id="269" r:id="rId14"/>
    <p:sldId id="281" r:id="rId15"/>
    <p:sldId id="282" r:id="rId16"/>
    <p:sldId id="309" r:id="rId17"/>
    <p:sldId id="313" r:id="rId18"/>
    <p:sldId id="277" r:id="rId19"/>
    <p:sldId id="284" r:id="rId20"/>
    <p:sldId id="308" r:id="rId21"/>
    <p:sldId id="273" r:id="rId22"/>
    <p:sldId id="278" r:id="rId23"/>
    <p:sldId id="283" r:id="rId24"/>
    <p:sldId id="307" r:id="rId25"/>
    <p:sldId id="279" r:id="rId26"/>
    <p:sldId id="300" r:id="rId27"/>
    <p:sldId id="290" r:id="rId28"/>
    <p:sldId id="292" r:id="rId29"/>
    <p:sldId id="286" r:id="rId30"/>
    <p:sldId id="296" r:id="rId31"/>
    <p:sldId id="297" r:id="rId32"/>
    <p:sldId id="288" r:id="rId33"/>
    <p:sldId id="295" r:id="rId34"/>
    <p:sldId id="306" r:id="rId35"/>
    <p:sldId id="289" r:id="rId36"/>
    <p:sldId id="298" r:id="rId37"/>
    <p:sldId id="299" r:id="rId38"/>
    <p:sldId id="305" r:id="rId39"/>
    <p:sldId id="280" r:id="rId40"/>
    <p:sldId id="302" r:id="rId41"/>
    <p:sldId id="301" r:id="rId42"/>
    <p:sldId id="268" r:id="rId43"/>
    <p:sldId id="304" r:id="rId44"/>
    <p:sldId id="272" r:id="rId45"/>
    <p:sldId id="271" r:id="rId46"/>
    <p:sldId id="274" r:id="rId47"/>
    <p:sldId id="276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>
        <p:scale>
          <a:sx n="70" d="100"/>
          <a:sy n="70" d="100"/>
        </p:scale>
        <p:origin x="-118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1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RFID" TargetMode="External"/><Relationship Id="rId3" Type="http://schemas.openxmlformats.org/officeDocument/2006/relationships/hyperlink" Target="http://www.patentesonline.com.br/terminal-de-pagamento-com-senha-por-impressao-digital-e-respectivo-cartao-51566.html" TargetMode="External"/><Relationship Id="rId7" Type="http://schemas.openxmlformats.org/officeDocument/2006/relationships/hyperlink" Target="http://www.infoteca.cnptia.embrapa.br/bitstream/item/16758/1/T068.pdf" TargetMode="External"/><Relationship Id="rId2" Type="http://schemas.openxmlformats.org/officeDocument/2006/relationships/hyperlink" Target="http://video.globo.com/Videos/Player/Noticias/0,,GIM1113192-7823-CARTAO+DE+PONTO+AGORA+USA+IMPRESSAO+DIGITAL+DO+TRABALHADOR,0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" TargetMode="External"/><Relationship Id="rId11" Type="http://schemas.openxmlformats.org/officeDocument/2006/relationships/hyperlink" Target="http://images.google.com.br/" TargetMode="External"/><Relationship Id="rId5" Type="http://schemas.openxmlformats.org/officeDocument/2006/relationships/hyperlink" Target="http://g1.globo.com/Noticias/Mundo/0,,AA1305022-5602,00.html" TargetMode="External"/><Relationship Id="rId10" Type="http://schemas.openxmlformats.org/officeDocument/2006/relationships/hyperlink" Target="http://colunas.epocanegocios.globo.com/tecneira/2008/09/09/o-primeiro-chip-rfid-a-prova-de-clonagem/" TargetMode="External"/><Relationship Id="rId4" Type="http://schemas.openxmlformats.org/officeDocument/2006/relationships/hyperlink" Target="http://www.youtube.com/watch?v=VX2a5YGsDME&amp;feature=player_embedded" TargetMode="External"/><Relationship Id="rId9" Type="http://schemas.openxmlformats.org/officeDocument/2006/relationships/hyperlink" Target="http://www.projetoderedes.com.br/artigos/artigo_identificacao_por_radiofrequencia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6429420" cy="857256"/>
          </a:xfrm>
        </p:spPr>
        <p:txBody>
          <a:bodyPr/>
          <a:lstStyle/>
          <a:p>
            <a:pPr algn="ctr"/>
            <a:r>
              <a:rPr lang="pt-BR" dirty="0" smtClean="0"/>
              <a:t>TRABALHO DE </a:t>
            </a:r>
            <a:r>
              <a:rPr lang="pt-BR" dirty="0" err="1" smtClean="0"/>
              <a:t>I.C.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042" y="2500306"/>
            <a:ext cx="5500726" cy="26432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INTEGRANTES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DIOGO FALCÃO</a:t>
            </a:r>
          </a:p>
          <a:p>
            <a:pPr algn="ctr"/>
            <a:r>
              <a:rPr lang="pt-BR" dirty="0" smtClean="0"/>
              <a:t>DANIEL BEZERRA</a:t>
            </a:r>
          </a:p>
          <a:p>
            <a:pPr algn="ctr"/>
            <a:r>
              <a:rPr lang="pt-BR" dirty="0" smtClean="0"/>
              <a:t>BRUNO ALBUQUERQUE</a:t>
            </a:r>
          </a:p>
          <a:p>
            <a:pPr algn="ctr"/>
            <a:r>
              <a:rPr lang="pt-BR" dirty="0" smtClean="0"/>
              <a:t>SERGIO PESSOA</a:t>
            </a:r>
          </a:p>
          <a:p>
            <a:pPr algn="ctr"/>
            <a:r>
              <a:rPr lang="pt-BR" dirty="0" smtClean="0"/>
              <a:t>RAFAEL BRAGA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7422" y="142873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GRUPO 1</a:t>
            </a:r>
            <a:endParaRPr lang="pt-BR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Imagem 4" descr="20090831100653_marca_cin_produ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558" y="5572140"/>
            <a:ext cx="2567441" cy="1285860"/>
          </a:xfrm>
          <a:prstGeom prst="rect">
            <a:avLst/>
          </a:prstGeom>
        </p:spPr>
      </p:pic>
      <p:pic>
        <p:nvPicPr>
          <p:cNvPr id="6" name="Imagem 5" descr="UF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1609"/>
            <a:ext cx="1638304" cy="210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logo c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07135"/>
            <a:ext cx="9001155" cy="6750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Criamos também outra possibilidade...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ço Reservado para Conteúdo 3" descr="c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143117"/>
            <a:ext cx="2271708" cy="2143140"/>
          </a:xfrm>
        </p:spPr>
      </p:pic>
      <p:pic>
        <p:nvPicPr>
          <p:cNvPr id="5" name="Espaço Reservado para Conteúdo 3" descr="untitled-1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2786050" cy="2107267"/>
          </a:xfrm>
          <a:prstGeom prst="rect">
            <a:avLst/>
          </a:prstGeom>
        </p:spPr>
      </p:pic>
      <p:sp>
        <p:nvSpPr>
          <p:cNvPr id="6" name="Seta entalhada para a direita 5"/>
          <p:cNvSpPr/>
          <p:nvPr/>
        </p:nvSpPr>
        <p:spPr>
          <a:xfrm>
            <a:off x="3286116" y="2643182"/>
            <a:ext cx="1285884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929190" y="178592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Micro Chip</a:t>
            </a:r>
            <a:endParaRPr lang="pt-BR" dirty="0"/>
          </a:p>
        </p:txBody>
      </p:sp>
      <p:pic>
        <p:nvPicPr>
          <p:cNvPr id="8" name="Espaço Reservado para Conteúdo 3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572008"/>
            <a:ext cx="2271708" cy="2143140"/>
          </a:xfrm>
          <a:prstGeom prst="rect">
            <a:avLst/>
          </a:prstGeom>
        </p:spPr>
      </p:pic>
      <p:sp>
        <p:nvSpPr>
          <p:cNvPr id="9" name="Seta entalhada para a direita 8"/>
          <p:cNvSpPr/>
          <p:nvPr/>
        </p:nvSpPr>
        <p:spPr>
          <a:xfrm>
            <a:off x="3143240" y="5286388"/>
            <a:ext cx="1285884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amal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786322"/>
            <a:ext cx="2475149" cy="207167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857752" y="44291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Implantado no corpo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logo diogo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/>
          <a:lstStyle/>
          <a:p>
            <a:r>
              <a:rPr lang="pt-BR" dirty="0" smtClean="0"/>
              <a:t>  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Utilidades da implantação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525963"/>
          </a:xfrm>
        </p:spPr>
        <p:txBody>
          <a:bodyPr/>
          <a:lstStyle/>
          <a:p>
            <a:r>
              <a:rPr lang="pt-BR" dirty="0" smtClean="0"/>
              <a:t>Teria as mesmas vantagens do projeto em formato de chave/cartão único.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Não correria o risco de esquecer ou ser roubado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Não teria necessidade de comprovar que quem está utilizando é o verdadeiro dono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Espaço Reservado para Conteúdo 7" descr="logo di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Obrigatórios:</a:t>
            </a:r>
            <a:endParaRPr lang="pt-BR" sz="2400" dirty="0" smtClean="0"/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Sistemas digitais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Implementação dos chips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err="1" smtClean="0"/>
              <a:t>Infra-estrutura</a:t>
            </a:r>
            <a:r>
              <a:rPr lang="pt-BR" sz="2400" dirty="0" smtClean="0"/>
              <a:t> de hardware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Criação do hardware do chip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err="1" smtClean="0"/>
              <a:t>Infra-estrutura</a:t>
            </a:r>
            <a:r>
              <a:rPr lang="pt-BR" sz="2400" dirty="0" smtClean="0"/>
              <a:t> de Comunicação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comunicação entre o RFID e o leitor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Gerenciamentos de dados e informação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Criação dos algoritmos do chip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err="1" smtClean="0"/>
              <a:t>Infra-estrutura</a:t>
            </a:r>
            <a:r>
              <a:rPr lang="pt-BR" sz="2400" dirty="0" smtClean="0"/>
              <a:t> de comunicação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Comunicação dos locais de uso do chip com a rede para confirmação dos dados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Eletrônica 1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criação dos sistemas eletrônicos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Eletromagnetismo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comunicação RFID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Princípios de Comunicação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comunicação entre os terminais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785850" y="0"/>
            <a:ext cx="104607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sz="4000" dirty="0" smtClean="0"/>
              <a:t>Eletivas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	</a:t>
            </a:r>
            <a:r>
              <a:rPr lang="pt-BR" sz="2600" dirty="0" smtClean="0"/>
              <a:t>Aquisição de processamento de sinais biológicos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confirmação se o usuário do microchip está vivo ou morto</a:t>
            </a:r>
            <a:endParaRPr lang="pt-BR" sz="2200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	</a:t>
            </a:r>
            <a:r>
              <a:rPr lang="pt-BR" sz="2600" dirty="0" smtClean="0"/>
              <a:t>Armazenamento de dados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Organização dos dados pessoais, bancários, médicos e etc.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	</a:t>
            </a:r>
            <a:r>
              <a:rPr lang="pt-BR" sz="2600" dirty="0" smtClean="0"/>
              <a:t>Banco de dados distribuídos e móveis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comunicação entre os diversos terminais.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	Transmissão de dados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os dados do RFID e o terminal se comunicarem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	Engenharia de sistemas embutidos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criação dos leitores e sensores do cartão e do chip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	Validação de sistemas embutidos.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validação da senha e do sinal de RFID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5257800"/>
          </a:xfrm>
        </p:spPr>
        <p:txBody>
          <a:bodyPr>
            <a:normAutofit lnSpcReduction="10000"/>
          </a:bodyPr>
          <a:lstStyle/>
          <a:p>
            <a:r>
              <a:rPr lang="pt-BR" sz="4000" dirty="0" smtClean="0"/>
              <a:t>Eletivas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sz="2600" dirty="0" smtClean="0"/>
              <a:t>Segurança de Sistemas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manter a integridade das informações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Medidas de Rádio </a:t>
            </a:r>
            <a:r>
              <a:rPr lang="pt-BR" sz="2600" dirty="0" err="1" smtClean="0"/>
              <a:t>Frequência</a:t>
            </a:r>
            <a:endParaRPr lang="pt-BR" sz="2600" dirty="0" smtClean="0"/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comunicação entre o microchip e o leitor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Criptografia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Usada para a segurança dos dados e para o armazenamento da senha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Sistema de Tempo real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comunicação entre o chip e os leitores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Medidas de Rádio </a:t>
            </a:r>
            <a:r>
              <a:rPr lang="pt-BR" sz="2600" dirty="0" err="1" smtClean="0"/>
              <a:t>Frequência</a:t>
            </a:r>
            <a:endParaRPr lang="pt-BR" sz="2600" dirty="0" smtClean="0"/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comunicação entre o RFID e o terminal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sz="4000" dirty="0" smtClean="0"/>
              <a:t>Eletivas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Segurança de Redes.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impedir o roubo de informações na comunicação entre o RFID e o microchip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Circuitos Integrados Digitais 1 e 2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criação do leitor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Protocolo de Comunicação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sabermos como aplicar a tecnologia.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Tolerância a Falhas 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evitar possíveis falhas</a:t>
            </a:r>
          </a:p>
          <a:p>
            <a:pPr>
              <a:buFont typeface="Wingdings" pitchFamily="2" charset="2"/>
              <a:buChar char="q"/>
            </a:pPr>
            <a:r>
              <a:rPr lang="pt-BR" dirty="0" err="1" smtClean="0"/>
              <a:t>Biosensores</a:t>
            </a:r>
            <a:r>
              <a:rPr lang="pt-BR" dirty="0" smtClean="0"/>
              <a:t> e Nanotecnologia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validar se a pessoa está viva ou morta</a:t>
            </a:r>
          </a:p>
          <a:p>
            <a:pPr lvl="1">
              <a:buFont typeface="Arial" pitchFamily="34" charset="0"/>
              <a:buChar char="•"/>
            </a:pPr>
            <a:endParaRPr lang="pt-BR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4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357298"/>
            <a:ext cx="8072462" cy="4525963"/>
          </a:xfrm>
        </p:spPr>
        <p:txBody>
          <a:bodyPr>
            <a:normAutofit/>
          </a:bodyPr>
          <a:lstStyle/>
          <a:p>
            <a:pPr lvl="1"/>
            <a:r>
              <a:rPr lang="pt-BR" sz="2800" b="1" dirty="0" smtClean="0"/>
              <a:t>CARTÃO:  CIPCARD</a:t>
            </a:r>
          </a:p>
          <a:p>
            <a:pPr lvl="1"/>
            <a:r>
              <a:rPr lang="pt-BR" dirty="0" smtClean="0"/>
              <a:t>Possibilidades: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Cartão de Código de barras: Só libera o acesso, não armazena informações.</a:t>
            </a:r>
          </a:p>
          <a:p>
            <a:pPr lvl="2">
              <a:buNone/>
            </a:pPr>
            <a:endParaRPr lang="pt-BR" sz="800" dirty="0" smtClean="0"/>
          </a:p>
          <a:p>
            <a:pPr lvl="2">
              <a:buNone/>
            </a:pPr>
            <a:endParaRPr lang="pt-BR" sz="800" dirty="0" smtClean="0"/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Cartão de Tarja Magnética: Só armazena números.</a:t>
            </a:r>
          </a:p>
          <a:p>
            <a:pPr lvl="2">
              <a:buNone/>
            </a:pPr>
            <a:endParaRPr lang="pt-BR" sz="800" dirty="0" smtClean="0"/>
          </a:p>
          <a:p>
            <a:pPr lvl="2">
              <a:buNone/>
            </a:pPr>
            <a:endParaRPr lang="pt-BR" sz="800" dirty="0" smtClean="0"/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Cartão de Proximidade: A baixa quantidade de energia da freqüência a rádio não poderia alimentar o leitor biométrico.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1250"/>
          <a:stretch>
            <a:fillRect/>
          </a:stretch>
        </p:blipFill>
        <p:spPr bwMode="auto">
          <a:xfrm>
            <a:off x="428596" y="2428868"/>
            <a:ext cx="12832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23214"/>
          <a:stretch>
            <a:fillRect/>
          </a:stretch>
        </p:blipFill>
        <p:spPr bwMode="auto">
          <a:xfrm>
            <a:off x="428596" y="3500438"/>
            <a:ext cx="12858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1285883" cy="103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4" descr="logo c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42984"/>
            <a:ext cx="7467600" cy="4525963"/>
          </a:xfrm>
        </p:spPr>
        <p:txBody>
          <a:bodyPr/>
          <a:lstStyle/>
          <a:p>
            <a:r>
              <a:rPr lang="pt-BR" dirty="0" smtClean="0"/>
              <a:t>Escolha: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Cartão </a:t>
            </a:r>
            <a:r>
              <a:rPr lang="pt-BR" dirty="0" err="1" smtClean="0"/>
              <a:t>Smartcard</a:t>
            </a:r>
            <a:r>
              <a:rPr lang="pt-BR" dirty="0" smtClean="0"/>
              <a:t>.</a:t>
            </a:r>
          </a:p>
          <a:p>
            <a:pPr lvl="2">
              <a:buFont typeface="Courier New" pitchFamily="49" charset="0"/>
              <a:buChar char="o"/>
            </a:pPr>
            <a:r>
              <a:rPr lang="pt-BR" dirty="0" smtClean="0"/>
              <a:t>Apresenta uma capacidade grande de armazenamento quando comparado com os outros.</a:t>
            </a:r>
          </a:p>
          <a:p>
            <a:pPr lvl="2">
              <a:buFont typeface="Courier New" pitchFamily="49" charset="0"/>
              <a:buChar char="o"/>
            </a:pPr>
            <a:r>
              <a:rPr lang="pt-BR" dirty="0" smtClean="0"/>
              <a:t>O uso com contato direto permitirá a alimentação do sistema biométrico.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4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5385"/>
          <a:stretch>
            <a:fillRect/>
          </a:stretch>
        </p:blipFill>
        <p:spPr bwMode="auto">
          <a:xfrm>
            <a:off x="2500298" y="4286256"/>
            <a:ext cx="33659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4" descr="logo c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Problemas Atuais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Proposta:</a:t>
            </a:r>
          </a:p>
          <a:p>
            <a:pPr>
              <a:buNone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1 - Funcionalidades</a:t>
            </a:r>
          </a:p>
          <a:p>
            <a:pPr>
              <a:buNone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2 - Problemas possíveis</a:t>
            </a:r>
          </a:p>
          <a:p>
            <a:pPr>
              <a:buNone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3 – Possibilidades de uso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Competências necessárias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Arquitetura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Exemplos semelhantes em uso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Conclusão</a:t>
            </a: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95518" y="357166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AGENDA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O Cartão:</a:t>
            </a:r>
          </a:p>
          <a:p>
            <a:pPr lvl="2"/>
            <a:r>
              <a:rPr lang="pt-BR" dirty="0" smtClean="0"/>
              <a:t>Terá um chip que irá guardar todas as informações pessoais do usuário, tais como, identidade, CPF, titulo de eleitor, etc. </a:t>
            </a:r>
          </a:p>
          <a:p>
            <a:pPr lvl="2"/>
            <a:r>
              <a:rPr lang="pt-BR" dirty="0" smtClean="0"/>
              <a:t>Terá um pequeno leitor de impressão digital para ler a digital do usuário.</a:t>
            </a:r>
          </a:p>
          <a:p>
            <a:pPr lvl="2"/>
            <a:r>
              <a:rPr lang="pt-BR" dirty="0" smtClean="0"/>
              <a:t>Terá como fonte de energia a máquina leitora.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4800" dirty="0">
              <a:latin typeface="+mn-lt"/>
            </a:endParaRPr>
          </a:p>
        </p:txBody>
      </p:sp>
      <p:pic>
        <p:nvPicPr>
          <p:cNvPr id="5" name="Imagem 4" descr="hotachiscanervenasjpg-540x4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4623600"/>
            <a:ext cx="2643207" cy="2006879"/>
          </a:xfrm>
          <a:prstGeom prst="rect">
            <a:avLst/>
          </a:prstGeom>
        </p:spPr>
      </p:pic>
      <p:pic>
        <p:nvPicPr>
          <p:cNvPr id="6" name="Imagem 5" descr="20070925143714!Chip_para_celular_TELCEL_para_nok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755858"/>
            <a:ext cx="2571768" cy="2102142"/>
          </a:xfrm>
          <a:prstGeom prst="rect">
            <a:avLst/>
          </a:prstGeom>
        </p:spPr>
      </p:pic>
      <p:pic>
        <p:nvPicPr>
          <p:cNvPr id="7" name="Espaço Reservado para Conteúdo 4" descr="logo c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43042" y="357166"/>
            <a:ext cx="554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ARQUITETURA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5" name="Espaço Reservado para Conteúdo 14" descr="passefac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960610" cy="3214710"/>
          </a:xfrm>
        </p:spPr>
      </p:pic>
      <p:cxnSp>
        <p:nvCxnSpPr>
          <p:cNvPr id="6" name="Conector angulado 5"/>
          <p:cNvCxnSpPr/>
          <p:nvPr/>
        </p:nvCxnSpPr>
        <p:spPr>
          <a:xfrm rot="16200000" flipV="1">
            <a:off x="1393021" y="1893071"/>
            <a:ext cx="2071678" cy="2000264"/>
          </a:xfrm>
          <a:prstGeom prst="bentConnector3">
            <a:avLst>
              <a:gd name="adj1" fmla="val 50000"/>
            </a:avLst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071802" y="585789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Leitor de biométrico de impressão digital.</a:t>
            </a:r>
            <a:endParaRPr lang="pt-BR" dirty="0"/>
          </a:p>
        </p:txBody>
      </p:sp>
      <p:cxnSp>
        <p:nvCxnSpPr>
          <p:cNvPr id="8" name="Conector angulado 7"/>
          <p:cNvCxnSpPr/>
          <p:nvPr/>
        </p:nvCxnSpPr>
        <p:spPr>
          <a:xfrm rot="5400000">
            <a:off x="4652962" y="4081466"/>
            <a:ext cx="2000264" cy="1428760"/>
          </a:xfrm>
          <a:prstGeom prst="bentConnector3">
            <a:avLst>
              <a:gd name="adj1" fmla="val 50000"/>
            </a:avLst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57158" y="135729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Chip contendo as informações</a:t>
            </a:r>
            <a:endParaRPr lang="pt-BR" dirty="0"/>
          </a:p>
        </p:txBody>
      </p:sp>
      <p:pic>
        <p:nvPicPr>
          <p:cNvPr id="9" name="Espaço Reservado para Conteúdo 4" descr="logo c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scanner de impressão digital se comunicará com o aparelho de leitura do chip onde será alimentado para fazer a leitura e conferir a digital.</a:t>
            </a:r>
          </a:p>
          <a:p>
            <a:endParaRPr lang="pt-BR" sz="25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49635" y="384473"/>
            <a:ext cx="536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Imagem 5" descr="Nova Image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429000"/>
            <a:ext cx="5429256" cy="3160237"/>
          </a:xfrm>
          <a:prstGeom prst="rect">
            <a:avLst/>
          </a:prstGeom>
        </p:spPr>
      </p:pic>
      <p:pic>
        <p:nvPicPr>
          <p:cNvPr id="5" name="Espaço Reservado para Conteúdo 4" descr="logo c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3429024"/>
          </a:xfrm>
        </p:spPr>
        <p:txBody>
          <a:bodyPr>
            <a:normAutofit/>
          </a:bodyPr>
          <a:lstStyle/>
          <a:p>
            <a:r>
              <a:rPr lang="pt-BR" dirty="0" smtClean="0"/>
              <a:t>Quando o scanner biométrico conferir a informação e esta estiver correta enviará um sinal para o leitor.</a:t>
            </a:r>
          </a:p>
          <a:p>
            <a:r>
              <a:rPr lang="pt-BR" dirty="0" smtClean="0"/>
              <a:t>Após a confirmação biométrica existirá uma confirmação por senha, o que, finalmente liberará o acesso às informações.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43042" y="214290"/>
            <a:ext cx="554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ARQUITETURA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214818"/>
            <a:ext cx="3429024" cy="2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5521"/>
            <a:ext cx="3643306" cy="27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ço Reservado para Conteúdo 4" descr="logo c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43042" y="214290"/>
            <a:ext cx="554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ARQUITETURA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28992" y="1428736"/>
            <a:ext cx="250033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28992" y="142873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Scanner  Biométrico de Impressão Digital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928662" y="4500570"/>
            <a:ext cx="2428892" cy="10001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000760" y="5357826"/>
            <a:ext cx="2428892" cy="1071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429388" y="2571744"/>
            <a:ext cx="2071702" cy="857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5720" y="1714488"/>
            <a:ext cx="1928826" cy="12144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28662" y="457200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/>
                </a:solidFill>
              </a:rPr>
              <a:t>Leitor do Cartão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 flipH="1" flipV="1">
            <a:off x="2286778" y="2570950"/>
            <a:ext cx="1999470" cy="1572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143636" y="571501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Chip do </a:t>
            </a:r>
            <a:r>
              <a:rPr lang="pt-BR" dirty="0" err="1" smtClean="0">
                <a:solidFill>
                  <a:schemeClr val="accent1"/>
                </a:solidFill>
              </a:rPr>
              <a:t>Smart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err="1" smtClean="0">
                <a:solidFill>
                  <a:schemeClr val="accent1"/>
                </a:solidFill>
              </a:rPr>
              <a:t>card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428992" y="5357826"/>
            <a:ext cx="2357454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85720" y="171448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Processador Biométrico para a comparação da digital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rot="10800000" flipV="1">
            <a:off x="2214546" y="1785926"/>
            <a:ext cx="1001720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714348" y="3071810"/>
            <a:ext cx="1329617" cy="12472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429388" y="264318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Teclado para a entrada da senha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 rot="10800000" flipV="1">
            <a:off x="3643306" y="3000372"/>
            <a:ext cx="2643206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3500430" y="2786058"/>
            <a:ext cx="2786082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 rot="2642842">
            <a:off x="398698" y="3587792"/>
            <a:ext cx="163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Confirmação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 rot="19615712">
            <a:off x="2116747" y="1621857"/>
            <a:ext cx="12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Ativação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 rot="18499754">
            <a:off x="1677827" y="3042713"/>
            <a:ext cx="283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Envio de Energia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 rot="19922392">
            <a:off x="4376684" y="3107409"/>
            <a:ext cx="11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Ativação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 rot="19869841">
            <a:off x="4492189" y="3642229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Confirmação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 rot="1064018">
            <a:off x="3424138" y="5240655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Acesso às Informações</a:t>
            </a:r>
            <a:endParaRPr lang="pt-BR" dirty="0"/>
          </a:p>
        </p:txBody>
      </p:sp>
      <p:pic>
        <p:nvPicPr>
          <p:cNvPr id="25" name="Espaço Reservado para Conteúdo 4" descr="logo c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6454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4" grpId="0"/>
      <p:bldP spid="20" grpId="0"/>
      <p:bldP spid="26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54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4625989"/>
          </a:xfrm>
        </p:spPr>
        <p:txBody>
          <a:bodyPr/>
          <a:lstStyle/>
          <a:p>
            <a:pPr lvl="1"/>
            <a:r>
              <a:rPr lang="pt-BR" sz="2800" b="1" dirty="0" smtClean="0"/>
              <a:t>MICROCHIP: CIPMICRO</a:t>
            </a:r>
          </a:p>
          <a:p>
            <a:pPr lvl="1"/>
            <a:r>
              <a:rPr lang="pt-BR" dirty="0" smtClean="0"/>
              <a:t>Aparelho do tipo RFID que receberia sinais de radiofreqüência de sensores, energizando-o, a fim de que estes possam coletar dados dos usuários e enviar informações.</a:t>
            </a:r>
            <a:endParaRPr lang="pt-BR" dirty="0"/>
          </a:p>
        </p:txBody>
      </p:sp>
      <p:pic>
        <p:nvPicPr>
          <p:cNvPr id="4" name="Imagem 3" descr="mexico_micro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643314"/>
            <a:ext cx="3643338" cy="2692516"/>
          </a:xfrm>
          <a:prstGeom prst="rect">
            <a:avLst/>
          </a:prstGeom>
        </p:spPr>
      </p:pic>
      <p:pic>
        <p:nvPicPr>
          <p:cNvPr id="5" name="Imagem 4" descr="verichi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714752"/>
            <a:ext cx="2466313" cy="2623738"/>
          </a:xfrm>
          <a:prstGeom prst="rect">
            <a:avLst/>
          </a:prstGeom>
        </p:spPr>
      </p:pic>
      <p:pic>
        <p:nvPicPr>
          <p:cNvPr id="6" name="Espaço Reservado para Conteúdo 7" descr="logo di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715016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nduction_i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429684" cy="6858000"/>
          </a:xfrm>
        </p:spPr>
      </p:pic>
      <p:sp>
        <p:nvSpPr>
          <p:cNvPr id="6" name="Retângulo 5"/>
          <p:cNvSpPr/>
          <p:nvPr/>
        </p:nvSpPr>
        <p:spPr>
          <a:xfrm>
            <a:off x="4214810" y="428604"/>
            <a:ext cx="1500198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7" descr="logo di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1429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7200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O que é um RFID?</a:t>
            </a:r>
          </a:p>
          <a:p>
            <a:endParaRPr lang="pt-BR" dirty="0" smtClean="0"/>
          </a:p>
          <a:p>
            <a:pPr>
              <a:buNone/>
            </a:pPr>
            <a:r>
              <a:rPr lang="pt-BR" b="1" dirty="0" smtClean="0"/>
              <a:t>    (</a:t>
            </a:r>
            <a:r>
              <a:rPr lang="pt-BR" b="1" dirty="0" err="1" smtClean="0"/>
              <a:t>R</a:t>
            </a:r>
            <a:r>
              <a:rPr lang="pt-BR" dirty="0" err="1" smtClean="0"/>
              <a:t>adio-</a:t>
            </a:r>
            <a:r>
              <a:rPr lang="pt-BR" b="1" dirty="0" err="1" smtClean="0"/>
              <a:t>F</a:t>
            </a:r>
            <a:r>
              <a:rPr lang="pt-BR" dirty="0" err="1" smtClean="0"/>
              <a:t>requency</a:t>
            </a:r>
            <a:r>
              <a:rPr lang="pt-BR" dirty="0" smtClean="0"/>
              <a:t> </a:t>
            </a:r>
            <a:r>
              <a:rPr lang="pt-BR" b="1" dirty="0" err="1" smtClean="0"/>
              <a:t>ID</a:t>
            </a:r>
            <a:r>
              <a:rPr lang="pt-BR" dirty="0" err="1" smtClean="0"/>
              <a:t>entification</a:t>
            </a:r>
            <a:r>
              <a:rPr lang="pt-BR" dirty="0" smtClean="0"/>
              <a:t>) em inglês que, em português, significa </a:t>
            </a:r>
            <a:r>
              <a:rPr lang="pt-BR" b="1" dirty="0" smtClean="0"/>
              <a:t>Identificação por Rádio </a:t>
            </a:r>
            <a:r>
              <a:rPr lang="pt-BR" b="1" dirty="0" err="1" smtClean="0"/>
              <a:t>Frequência</a:t>
            </a:r>
            <a:r>
              <a:rPr lang="pt-BR" dirty="0" smtClean="0"/>
              <a:t>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Trata-se de um método de identificação automática através de sinais de rádio, recuperando e armazenando dados remotamente através de dispositivos chamados de </a:t>
            </a:r>
            <a:r>
              <a:rPr lang="pt-BR" i="1" dirty="0" err="1" smtClean="0"/>
              <a:t>tags</a:t>
            </a:r>
            <a:r>
              <a:rPr lang="pt-BR" dirty="0" smtClean="0"/>
              <a:t> RFID.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Estes dispositivos podem ser Passivos(Apenas respondem), Semi-Passivos(Respondem e Enviam a pequenas distancias) e Ativos (Respondem e Enviam grande quantidade de informações em longas distâncias)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2910" y="35716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ARQUITETURA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Espaço Reservado para Conteúdo 7" descr="logo di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9293_NpAdvHover.jp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25" r="53796" b="982"/>
          <a:stretch>
            <a:fillRect/>
          </a:stretch>
        </p:blipFill>
        <p:spPr>
          <a:xfrm>
            <a:off x="1071538" y="0"/>
            <a:ext cx="1802103" cy="6858000"/>
          </a:xfrm>
        </p:spPr>
      </p:pic>
      <p:cxnSp>
        <p:nvCxnSpPr>
          <p:cNvPr id="6" name="Conector de seta reta 5"/>
          <p:cNvCxnSpPr/>
          <p:nvPr/>
        </p:nvCxnSpPr>
        <p:spPr>
          <a:xfrm>
            <a:off x="2714612" y="1142984"/>
            <a:ext cx="221457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571736" y="3714752"/>
            <a:ext cx="221457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571736" y="5929330"/>
            <a:ext cx="207170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00628" y="571480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Espécie de “plástico” com capacidade de aderir ao tecido humano e evitar possíveis reações alérgicas. Ex: Película de silicone </a:t>
            </a:r>
            <a:r>
              <a:rPr lang="pt-BR" dirty="0" err="1" smtClean="0"/>
              <a:t>biocompatível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29190" y="3000372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Antena que ao receber uma certa freqüência do leitor gera uma pequena corrente. Essa corrente alimenta um pequeno capacitor que trabalha numa freqüência de 134 KHZ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57752" y="5103674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Chip de identificação: Seria onde ficará guardado as informações.</a:t>
            </a:r>
          </a:p>
          <a:p>
            <a:r>
              <a:rPr lang="pt-BR" dirty="0" smtClean="0"/>
              <a:t>Juntamente com a antena envia  sinais contínuos e repetidos de 128-bits que são representados pela variação da amplitude do sinal.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714612" y="2285992"/>
            <a:ext cx="221457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072066" y="200024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Tamanho aprox.: 11mm espessura e 1mm de </a:t>
            </a:r>
            <a:r>
              <a:rPr lang="pt-BR" dirty="0" err="1" smtClean="0"/>
              <a:t>diametro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5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46396"/>
            <a:ext cx="9144000" cy="2411604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0"/>
            <a:ext cx="9144000" cy="442913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2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pt-BR" sz="3000" dirty="0" smtClean="0"/>
              <a:t>A tecnologia RFID, de forma simplificada, tem três componentes principais no Microchip: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pt-BR" sz="3000" dirty="0" smtClean="0"/>
              <a:t>Microprocessador de Silício: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BR" sz="3000" dirty="0" smtClean="0"/>
              <a:t>Podem armazenar 96 bytes, ou seja existem </a:t>
            </a:r>
            <a:r>
              <a:rPr lang="pt-BR" sz="3300" b="1" dirty="0" smtClean="0"/>
              <a:t>6.20448402 × 10</a:t>
            </a:r>
            <a:r>
              <a:rPr lang="pt-BR" sz="3300" b="1" baseline="30000" dirty="0" smtClean="0"/>
              <a:t>23</a:t>
            </a:r>
            <a:r>
              <a:rPr lang="pt-BR" sz="3000" dirty="0" smtClean="0"/>
              <a:t> combinações de números que podem ser gravados no chip, evitando assim chips “repetidos”.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pt-BR" sz="3000" dirty="0" smtClean="0"/>
              <a:t>Bobina de metal: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BR" sz="3000" dirty="0" smtClean="0"/>
              <a:t>Essas bobinas agem como a antena e podem ser de fio de cobre ou alumínio.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pt-BR" sz="3000" dirty="0" smtClean="0"/>
              <a:t>Material Encapsulado: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BR" sz="3000" dirty="0" smtClean="0"/>
              <a:t>Um material de vidro ou polímero que envolve todo o chip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–"/>
            </a:pPr>
            <a:r>
              <a:rPr lang="pt-BR" sz="3000" dirty="0" smtClean="0"/>
              <a:t>Sensores </a:t>
            </a:r>
            <a:r>
              <a:rPr lang="pt-BR" sz="3000" dirty="0" err="1" smtClean="0"/>
              <a:t>bio-sensitivos</a:t>
            </a:r>
            <a:r>
              <a:rPr lang="pt-BR" sz="3000" dirty="0" smtClean="0"/>
              <a:t>: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BR" sz="3000" dirty="0" smtClean="0"/>
              <a:t>Responsável pela verificação de sinais biológicos. Ex: Verificação da temperatura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pt-BR" sz="32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Espaço Reservado para Conteúdo 7" descr="logo di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6054346"/>
            <a:ext cx="1071538" cy="80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principal seria</a:t>
            </a:r>
            <a:r>
              <a:rPr lang="pt-BR" u="sng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Comodidade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 os </a:t>
            </a:r>
            <a:r>
              <a:rPr lang="pt-BR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possiveis</a:t>
            </a:r>
            <a:r>
              <a:rPr lang="pt-BR" u="sng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Saúde</a:t>
            </a:r>
          </a:p>
          <a:p>
            <a:r>
              <a:rPr lang="pt-BR" dirty="0" smtClean="0"/>
              <a:t>Educação</a:t>
            </a:r>
          </a:p>
          <a:p>
            <a:r>
              <a:rPr lang="pt-BR" dirty="0" smtClean="0"/>
              <a:t>Segurança</a:t>
            </a:r>
          </a:p>
          <a:p>
            <a:r>
              <a:rPr lang="pt-BR" dirty="0" smtClean="0"/>
              <a:t>E muitas outras áreas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57488" y="500042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Contexto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No leitor:</a:t>
            </a:r>
          </a:p>
          <a:p>
            <a:pPr lvl="0">
              <a:buFontTx/>
              <a:buChar char="-"/>
            </a:pPr>
            <a:r>
              <a:rPr lang="pt-BR" dirty="0" err="1" smtClean="0"/>
              <a:t>Middleware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dirty="0" smtClean="0"/>
              <a:t>Software responsável pelo controle e fluxo de dados entre o “Leitor” e o microchip</a:t>
            </a:r>
          </a:p>
          <a:p>
            <a:pPr>
              <a:buNone/>
            </a:pPr>
            <a:endParaRPr lang="pt-BR" dirty="0" smtClean="0"/>
          </a:p>
          <a:p>
            <a:pPr lvl="0">
              <a:buFontTx/>
              <a:buChar char="-"/>
            </a:pPr>
            <a:r>
              <a:rPr lang="pt-BR" dirty="0" smtClean="0"/>
              <a:t>Banco de dados:</a:t>
            </a:r>
          </a:p>
          <a:p>
            <a:pPr lvl="0">
              <a:buNone/>
            </a:pPr>
            <a:r>
              <a:rPr lang="pt-BR" dirty="0" smtClean="0"/>
              <a:t>Contem as informações dos usuários “cadastrados”</a:t>
            </a:r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 lvl="0">
              <a:buFontTx/>
              <a:buChar char="-"/>
            </a:pPr>
            <a:r>
              <a:rPr lang="pt-BR" dirty="0" smtClean="0"/>
              <a:t>Conexão Externa(Alguns leitores):</a:t>
            </a:r>
          </a:p>
          <a:p>
            <a:pPr lvl="0">
              <a:buNone/>
            </a:pPr>
            <a:r>
              <a:rPr lang="pt-BR" dirty="0" smtClean="0"/>
              <a:t>Para verificação em um banco de dados externo</a:t>
            </a:r>
          </a:p>
          <a:p>
            <a:pPr lvl="0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ARQUITETURA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Espaço Reservado para Conteúdo 7" descr="logo di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76rf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Espaço Reservado para Conteúdo 7" descr="logo di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ra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3786182" cy="277402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14282" y="25717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receptor envia um sinal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86446" y="25717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Obtêm a resposta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85786" y="28572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ARQUITETURA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000496" y="4357694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trab2.JPG"/>
          <p:cNvPicPr>
            <a:picLocks noChangeAspect="1"/>
          </p:cNvPicPr>
          <p:nvPr/>
        </p:nvPicPr>
        <p:blipFill>
          <a:blip r:embed="rId3" cstate="print"/>
          <a:srcRect r="17188"/>
          <a:stretch>
            <a:fillRect/>
          </a:stretch>
        </p:blipFill>
        <p:spPr>
          <a:xfrm>
            <a:off x="5357818" y="3000372"/>
            <a:ext cx="3786182" cy="2809877"/>
          </a:xfrm>
          <a:prstGeom prst="rect">
            <a:avLst/>
          </a:prstGeom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4071934" cy="571504"/>
          </a:xfrm>
        </p:spPr>
        <p:txBody>
          <a:bodyPr/>
          <a:lstStyle/>
          <a:p>
            <a:r>
              <a:rPr lang="pt-BR" dirty="0" smtClean="0"/>
              <a:t>Funcionamento:</a:t>
            </a:r>
            <a:endParaRPr lang="pt-BR" dirty="0"/>
          </a:p>
        </p:txBody>
      </p:sp>
      <p:pic>
        <p:nvPicPr>
          <p:cNvPr id="10" name="Espaço Reservado para Conteúdo 7" descr="logo di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5786" y="3631148"/>
            <a:ext cx="16430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 LEITOR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144564" y="4059776"/>
            <a:ext cx="2570180" cy="22145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000496" y="6488668"/>
            <a:ext cx="15001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MicroChip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4282" y="845066"/>
            <a:ext cx="235745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 acesso é negado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rot="10800000">
            <a:off x="2001820" y="4059776"/>
            <a:ext cx="2498742" cy="2143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 rot="2471222">
            <a:off x="689215" y="4746443"/>
            <a:ext cx="184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Pedido inicial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 rot="2543571">
            <a:off x="2460640" y="6006440"/>
            <a:ext cx="12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00034" y="3131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Verifica a informação</a:t>
            </a:r>
            <a:endParaRPr lang="pt-BR" dirty="0"/>
          </a:p>
        </p:txBody>
      </p:sp>
      <p:cxnSp>
        <p:nvCxnSpPr>
          <p:cNvPr id="41" name="Conector de seta reta 40"/>
          <p:cNvCxnSpPr/>
          <p:nvPr/>
        </p:nvCxnSpPr>
        <p:spPr>
          <a:xfrm rot="5400000" flipH="1" flipV="1">
            <a:off x="465109" y="2237313"/>
            <a:ext cx="121444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000364" y="284533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Manda o pedido das informações “sigilosas”</a:t>
            </a:r>
            <a:endParaRPr lang="pt-BR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142976" y="220238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Morto</a:t>
            </a:r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3786182" y="38454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Vivo</a:t>
            </a:r>
            <a:endParaRPr lang="pt-BR" dirty="0"/>
          </a:p>
        </p:txBody>
      </p:sp>
      <p:sp>
        <p:nvSpPr>
          <p:cNvPr id="55" name="CaixaDeTexto 54"/>
          <p:cNvSpPr txBox="1"/>
          <p:nvPr/>
        </p:nvSpPr>
        <p:spPr>
          <a:xfrm rot="18203041">
            <a:off x="5498581" y="5348458"/>
            <a:ext cx="260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Retorna o pedido</a:t>
            </a:r>
            <a:endParaRPr lang="pt-BR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6429388" y="4631280"/>
            <a:ext cx="16430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 LEITOR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6072198" y="702190"/>
            <a:ext cx="25717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 acesso é permitido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 rot="2360741">
            <a:off x="1642770" y="5028753"/>
            <a:ext cx="259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Informação básica</a:t>
            </a:r>
            <a:endParaRPr lang="pt-BR" dirty="0"/>
          </a:p>
        </p:txBody>
      </p:sp>
      <p:cxnSp>
        <p:nvCxnSpPr>
          <p:cNvPr id="69" name="Conector de seta reta 68"/>
          <p:cNvCxnSpPr/>
          <p:nvPr/>
        </p:nvCxnSpPr>
        <p:spPr>
          <a:xfrm>
            <a:off x="2571736" y="3845462"/>
            <a:ext cx="2571768" cy="158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rot="5400000">
            <a:off x="3929852" y="5059114"/>
            <a:ext cx="242889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rot="5400000" flipH="1" flipV="1">
            <a:off x="5499900" y="5417098"/>
            <a:ext cx="1429554" cy="10009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 rot="10800000">
            <a:off x="2928926" y="1273694"/>
            <a:ext cx="3429024" cy="2143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 rot="5400000" flipH="1" flipV="1">
            <a:off x="6072992" y="2344470"/>
            <a:ext cx="2285222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 rot="16200000" flipV="1">
            <a:off x="6893735" y="4309809"/>
            <a:ext cx="652466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/>
          <p:cNvSpPr txBox="1"/>
          <p:nvPr/>
        </p:nvSpPr>
        <p:spPr>
          <a:xfrm>
            <a:off x="6429388" y="3631148"/>
            <a:ext cx="24288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Banco de dados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 rot="1908740">
            <a:off x="4478359" y="2119111"/>
            <a:ext cx="115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Negativo</a:t>
            </a:r>
            <a:endParaRPr lang="pt-BR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7358082" y="21309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Confere</a:t>
            </a:r>
            <a:endParaRPr lang="pt-BR" dirty="0"/>
          </a:p>
        </p:txBody>
      </p:sp>
      <p:sp>
        <p:nvSpPr>
          <p:cNvPr id="92" name="Espaço Reservado para Conteúdo 2"/>
          <p:cNvSpPr>
            <a:spLocks noGrp="1"/>
          </p:cNvSpPr>
          <p:nvPr>
            <p:ph idx="1"/>
          </p:nvPr>
        </p:nvSpPr>
        <p:spPr>
          <a:xfrm>
            <a:off x="0" y="1"/>
            <a:ext cx="7500958" cy="642918"/>
          </a:xfrm>
        </p:spPr>
        <p:txBody>
          <a:bodyPr/>
          <a:lstStyle/>
          <a:p>
            <a:r>
              <a:rPr lang="pt-BR" dirty="0" smtClean="0"/>
              <a:t>Funcionamento geral:</a:t>
            </a:r>
            <a:endParaRPr lang="pt-BR" dirty="0"/>
          </a:p>
        </p:txBody>
      </p:sp>
      <p:pic>
        <p:nvPicPr>
          <p:cNvPr id="93" name="Imagem 92" descr="cavei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928694" cy="920595"/>
          </a:xfrm>
          <a:prstGeom prst="rect">
            <a:avLst/>
          </a:prstGeom>
        </p:spPr>
      </p:pic>
      <p:pic>
        <p:nvPicPr>
          <p:cNvPr id="94" name="Imagem 93" descr="ZZZZZZZZ%20-%20carinha19.gif%20-%20DIA%20DA%20CRIAN%C7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143380"/>
            <a:ext cx="1143000" cy="981075"/>
          </a:xfrm>
          <a:prstGeom prst="rect">
            <a:avLst/>
          </a:prstGeom>
        </p:spPr>
      </p:pic>
      <p:pic>
        <p:nvPicPr>
          <p:cNvPr id="31" name="Espaço Reservado para Conteúdo 7" descr="logo di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643602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30" grpId="0"/>
      <p:bldP spid="37" grpId="0"/>
      <p:bldP spid="51" grpId="0"/>
      <p:bldP spid="52" grpId="0"/>
      <p:bldP spid="53" grpId="0"/>
      <p:bldP spid="55" grpId="0"/>
      <p:bldP spid="56" grpId="0" animBg="1"/>
      <p:bldP spid="58" grpId="0" animBg="1"/>
      <p:bldP spid="61" grpId="0"/>
      <p:bldP spid="87" grpId="0" animBg="1"/>
      <p:bldP spid="89" grpId="0"/>
      <p:bldP spid="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/>
          <a:lstStyle/>
          <a:p>
            <a:r>
              <a:rPr lang="pt-BR" dirty="0" smtClean="0"/>
              <a:t>Arquitetura interna: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43702" y="1357298"/>
            <a:ext cx="22145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     Antena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388" y="4143380"/>
            <a:ext cx="2000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Microprocessador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1428736"/>
            <a:ext cx="32861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Emissor e receptor de ondas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3643314"/>
            <a:ext cx="16430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Processador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357826"/>
            <a:ext cx="135732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Memoria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43042" y="5357826"/>
            <a:ext cx="2857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Bando de dados externo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214422"/>
            <a:ext cx="4572000" cy="56435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857884" y="1214422"/>
            <a:ext cx="3071802" cy="56435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14414" y="285728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Leitor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89207" y="214290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Microchip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929058" y="1857364"/>
            <a:ext cx="22844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929322" y="2500306"/>
            <a:ext cx="12858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Capacitor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929454" y="6488668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Memória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rot="5400000">
            <a:off x="6393669" y="1893083"/>
            <a:ext cx="50006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215074" y="5429264"/>
            <a:ext cx="22860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Sensores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Biologicos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rot="5400000">
            <a:off x="6760383" y="4955393"/>
            <a:ext cx="776294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7287438" y="4928404"/>
            <a:ext cx="8572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6965967" y="2963859"/>
            <a:ext cx="207170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5400000">
            <a:off x="6612745" y="2959891"/>
            <a:ext cx="2071702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rot="10800000">
            <a:off x="3929058" y="1500174"/>
            <a:ext cx="228601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857224" y="6488668"/>
            <a:ext cx="235745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Operação Final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Conector de seta reta 49"/>
          <p:cNvCxnSpPr/>
          <p:nvPr/>
        </p:nvCxnSpPr>
        <p:spPr>
          <a:xfrm rot="5400000">
            <a:off x="540515" y="2745577"/>
            <a:ext cx="1643074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rot="5400000" flipH="1" flipV="1">
            <a:off x="1463653" y="2750339"/>
            <a:ext cx="1643868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orma livre 63"/>
          <p:cNvSpPr/>
          <p:nvPr/>
        </p:nvSpPr>
        <p:spPr>
          <a:xfrm>
            <a:off x="5939051" y="4653887"/>
            <a:ext cx="584579" cy="1774209"/>
          </a:xfrm>
          <a:custGeom>
            <a:avLst/>
            <a:gdLst>
              <a:gd name="connsiteX0" fmla="*/ 516340 w 584579"/>
              <a:gd name="connsiteY0" fmla="*/ 0 h 1774209"/>
              <a:gd name="connsiteX1" fmla="*/ 11373 w 584579"/>
              <a:gd name="connsiteY1" fmla="*/ 968991 h 1774209"/>
              <a:gd name="connsiteX2" fmla="*/ 584579 w 584579"/>
              <a:gd name="connsiteY2" fmla="*/ 1774209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579" h="1774209">
                <a:moveTo>
                  <a:pt x="516340" y="0"/>
                </a:moveTo>
                <a:cubicBezTo>
                  <a:pt x="258170" y="336645"/>
                  <a:pt x="0" y="673290"/>
                  <a:pt x="11373" y="968991"/>
                </a:cubicBezTo>
                <a:cubicBezTo>
                  <a:pt x="22746" y="1264692"/>
                  <a:pt x="303662" y="1519450"/>
                  <a:pt x="584579" y="1774209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Forma livre 64"/>
          <p:cNvSpPr/>
          <p:nvPr/>
        </p:nvSpPr>
        <p:spPr>
          <a:xfrm flipH="1" flipV="1">
            <a:off x="8286776" y="4572008"/>
            <a:ext cx="428628" cy="1928826"/>
          </a:xfrm>
          <a:custGeom>
            <a:avLst/>
            <a:gdLst>
              <a:gd name="connsiteX0" fmla="*/ 516340 w 584579"/>
              <a:gd name="connsiteY0" fmla="*/ 0 h 1774209"/>
              <a:gd name="connsiteX1" fmla="*/ 11373 w 584579"/>
              <a:gd name="connsiteY1" fmla="*/ 968991 h 1774209"/>
              <a:gd name="connsiteX2" fmla="*/ 584579 w 584579"/>
              <a:gd name="connsiteY2" fmla="*/ 1774209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579" h="1774209">
                <a:moveTo>
                  <a:pt x="516340" y="0"/>
                </a:moveTo>
                <a:cubicBezTo>
                  <a:pt x="258170" y="336645"/>
                  <a:pt x="0" y="673290"/>
                  <a:pt x="11373" y="968991"/>
                </a:cubicBezTo>
                <a:cubicBezTo>
                  <a:pt x="22746" y="1264692"/>
                  <a:pt x="303662" y="1519450"/>
                  <a:pt x="584579" y="1774209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6" name="Conector de seta reta 65"/>
          <p:cNvCxnSpPr/>
          <p:nvPr/>
        </p:nvCxnSpPr>
        <p:spPr>
          <a:xfrm rot="5400000">
            <a:off x="433358" y="4352932"/>
            <a:ext cx="1214446" cy="652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 rot="16200000" flipH="1">
            <a:off x="2388379" y="4255299"/>
            <a:ext cx="1214446" cy="847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rot="5400000">
            <a:off x="326201" y="5245907"/>
            <a:ext cx="2357454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rot="5400000">
            <a:off x="2571736" y="5929330"/>
            <a:ext cx="57150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 rot="16200000" flipH="1">
            <a:off x="535753" y="5893611"/>
            <a:ext cx="642942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 rot="16200000" flipH="1">
            <a:off x="5929322" y="3357562"/>
            <a:ext cx="121444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6072198" y="3214686"/>
            <a:ext cx="10715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Bateria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7072330" y="2857496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143240" y="2857496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Bateria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0" grpId="0" animBg="1"/>
      <p:bldP spid="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rfid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67309" cy="6858000"/>
          </a:xfr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72066" y="0"/>
            <a:ext cx="4071934" cy="55721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Utilizando</a:t>
            </a: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fechadura da casa: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pt-BR" sz="3000" baseline="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leitor estaria acoplado a uma fechadura eletrônica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000" baseline="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Poderia ser implementado um sistema de senha para proteger ainda mais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inicio dos processamentos por parte do leitor começaria a partir do momento que a pessoa colocar a mão próxima do “scanner”.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000" baseline="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Espaço Reservado para Conteúdo 7" descr="logo di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4020129_rfid_impl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iometriabrades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3359027" cy="4572008"/>
          </a:xfrm>
        </p:spPr>
      </p:pic>
      <p:pic>
        <p:nvPicPr>
          <p:cNvPr id="5" name="Imagem 4" descr="g_03581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693038"/>
            <a:ext cx="3714744" cy="3164962"/>
          </a:xfrm>
          <a:prstGeom prst="rect">
            <a:avLst/>
          </a:prstGeom>
        </p:spPr>
      </p:pic>
      <p:pic>
        <p:nvPicPr>
          <p:cNvPr id="6" name="Imagem 5" descr="biometr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0"/>
            <a:ext cx="4143372" cy="27190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86446" y="27146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Compras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1472" y="2857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Operações Bancárias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00496" y="328612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Verificação de documentos</a:t>
            </a:r>
            <a:endParaRPr lang="pt-BR" dirty="0"/>
          </a:p>
        </p:txBody>
      </p:sp>
      <p:pic>
        <p:nvPicPr>
          <p:cNvPr id="8" name="Espaço Reservado para Conteúdo 7" descr="logo diog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Possibilidades de uso do microchip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" name="Imagem 5" descr="vaca-no-pasto-da-mola-thumb7705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1322" y="1214422"/>
            <a:ext cx="2452678" cy="2452678"/>
          </a:xfrm>
          <a:prstGeom prst="rect">
            <a:avLst/>
          </a:prstGeom>
        </p:spPr>
      </p:pic>
      <p:pic>
        <p:nvPicPr>
          <p:cNvPr id="7" name="Imagem 6" descr="2009041403352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538458"/>
            <a:ext cx="2000264" cy="2319542"/>
          </a:xfrm>
          <a:prstGeom prst="rect">
            <a:avLst/>
          </a:prstGeom>
        </p:spPr>
      </p:pic>
      <p:pic>
        <p:nvPicPr>
          <p:cNvPr id="8" name="Imagem 7" descr="arquivos_seguranca_COD_ID_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500570"/>
            <a:ext cx="1885944" cy="2357430"/>
          </a:xfrm>
          <a:prstGeom prst="rect">
            <a:avLst/>
          </a:prstGeom>
        </p:spPr>
      </p:pic>
      <p:pic>
        <p:nvPicPr>
          <p:cNvPr id="10" name="Imagem 9" descr="magpnaa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9132"/>
            <a:ext cx="2428868" cy="2428868"/>
          </a:xfrm>
          <a:prstGeom prst="rect">
            <a:avLst/>
          </a:prstGeom>
        </p:spPr>
      </p:pic>
      <p:pic>
        <p:nvPicPr>
          <p:cNvPr id="11" name="Imagem 10" descr="transi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14488"/>
            <a:ext cx="2437760" cy="1643050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rot="16200000" flipH="1">
            <a:off x="4001290" y="3785396"/>
            <a:ext cx="71358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5286380" y="3429000"/>
            <a:ext cx="1000132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0800000" flipV="1">
            <a:off x="2571736" y="3429000"/>
            <a:ext cx="1000132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5357818" y="2571744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0800000">
            <a:off x="2571736" y="2643182"/>
            <a:ext cx="938218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500826" y="41433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Comodidade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714744" y="414338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Segurança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42910" y="40719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Medicina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00034" y="13572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Trânsito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786578" y="8572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Controle de animais</a:t>
            </a:r>
            <a:endParaRPr lang="pt-BR" dirty="0"/>
          </a:p>
        </p:txBody>
      </p:sp>
      <p:pic>
        <p:nvPicPr>
          <p:cNvPr id="19" name="Espaço Reservado para Conteúdo 7" descr="logo diogo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2071678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Auxílio nas áreas:</a:t>
            </a:r>
          </a:p>
          <a:p>
            <a:r>
              <a:rPr lang="pt-BR" dirty="0" smtClean="0"/>
              <a:t>Saúde: </a:t>
            </a:r>
          </a:p>
          <a:p>
            <a:pPr lvl="1"/>
            <a:r>
              <a:rPr lang="pt-BR" dirty="0" smtClean="0"/>
              <a:t>Tipo sanguíneo, taxa de glicose, ritmo dos batimentos cardíacos, pressão, etc.</a:t>
            </a:r>
          </a:p>
          <a:p>
            <a:r>
              <a:rPr lang="pt-BR" dirty="0" smtClean="0"/>
              <a:t>Segurança:</a:t>
            </a:r>
          </a:p>
          <a:p>
            <a:pPr lvl="1"/>
            <a:r>
              <a:rPr lang="pt-BR" dirty="0" smtClean="0"/>
              <a:t>GPS(para presidiários).</a:t>
            </a:r>
          </a:p>
          <a:p>
            <a:r>
              <a:rPr lang="pt-BR" dirty="0" err="1" smtClean="0"/>
              <a:t>Dia-a-dia</a:t>
            </a:r>
            <a:r>
              <a:rPr lang="pt-BR" dirty="0" smtClean="0"/>
              <a:t>(Comodidade):</a:t>
            </a:r>
          </a:p>
          <a:p>
            <a:pPr lvl="1"/>
            <a:r>
              <a:rPr lang="pt-BR" dirty="0" smtClean="0"/>
              <a:t>Identidade, CPF, etc.</a:t>
            </a:r>
          </a:p>
          <a:p>
            <a:pPr lvl="1">
              <a:buNone/>
            </a:pPr>
            <a:endParaRPr lang="pt-BR" dirty="0" smtClean="0"/>
          </a:p>
        </p:txBody>
      </p:sp>
      <p:pic>
        <p:nvPicPr>
          <p:cNvPr id="4" name="Imagem 3" descr="chip_da_be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7270" y="4857736"/>
            <a:ext cx="3806730" cy="20002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Possibilidades do microchip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0,,15455231-EX,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7072327" cy="4714884"/>
          </a:xfrm>
        </p:spPr>
      </p:pic>
      <p:sp>
        <p:nvSpPr>
          <p:cNvPr id="7" name="CaixaDeTexto 6"/>
          <p:cNvSpPr txBox="1"/>
          <p:nvPr/>
        </p:nvSpPr>
        <p:spPr>
          <a:xfrm>
            <a:off x="1571604" y="128586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Quantidade de documentos</a:t>
            </a:r>
            <a:endParaRPr lang="pt-BR" sz="32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57224" y="357166"/>
            <a:ext cx="750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PROBLEMAS ATUAIS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Cartão: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No cartão existirão os seguintes sistemas para a segurança da informação ali contida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Sistema de leitura e comparação de impressão digital.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Liberação das informações somente mediante a inserção de uma senha criada pelo usuário.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Sistema de criptografia para o armazenamento da senha e das informações bancárias.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928662" y="214290"/>
            <a:ext cx="667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Sobre a Segurança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Espaço Reservado para Conteúdo 4" descr="logo c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4143404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Microchip:</a:t>
            </a:r>
          </a:p>
          <a:p>
            <a:pPr>
              <a:buNone/>
            </a:pPr>
            <a:r>
              <a:rPr lang="pt-BR" dirty="0" smtClean="0"/>
              <a:t>Implementação de um sistema de criptografia.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Utilização juntamente com uma senha e verificação visual em alguns casos.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Não tem como utilizar um chip removido de alguém.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No caso das clonagens, já existe uma tecnologia desenvolvida pela “</a:t>
            </a:r>
            <a:r>
              <a:rPr lang="pt-BR" dirty="0" err="1" smtClean="0"/>
              <a:t>Verayo</a:t>
            </a:r>
            <a:r>
              <a:rPr lang="pt-BR" dirty="0" smtClean="0"/>
              <a:t>” que:</a:t>
            </a:r>
          </a:p>
          <a:p>
            <a:pPr>
              <a:buFontTx/>
              <a:buChar char="-"/>
            </a:pPr>
            <a:r>
              <a:rPr lang="pt-BR" dirty="0" smtClean="0"/>
              <a:t> Cria uma espécie de DNA eletrônico tornando impossível a clonagem dos chips.</a:t>
            </a:r>
          </a:p>
          <a:p>
            <a:pPr>
              <a:buFontTx/>
              <a:buChar char="-"/>
            </a:pPr>
            <a:r>
              <a:rPr lang="pt-BR" dirty="0" smtClean="0"/>
              <a:t>Forte mecanismo de autenticação que impede a simulação de identidade de um chip, mesmo se os seus dados tiverem sido copiados do alvo da clonagem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928662" y="214290"/>
            <a:ext cx="667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Sobre a Segurança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Espaço Reservado para Conteúdo 7" descr="logo di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572140"/>
            <a:ext cx="171448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ca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5969000" cy="2679700"/>
          </a:xfrm>
        </p:spPr>
      </p:pic>
      <p:sp>
        <p:nvSpPr>
          <p:cNvPr id="5" name="CaixaDeTexto 4"/>
          <p:cNvSpPr txBox="1"/>
          <p:nvPr/>
        </p:nvSpPr>
        <p:spPr>
          <a:xfrm>
            <a:off x="357158" y="135729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Icache</a:t>
            </a: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pt-BR" dirty="0" smtClean="0"/>
              <a:t>Pretende juntar todos os cartões em  1 único produto e só poderá ser acessado com a impressão digital.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34" y="5857892"/>
            <a:ext cx="43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Site do Produto</a:t>
            </a:r>
            <a:r>
              <a:rPr lang="pt-BR" dirty="0" smtClean="0"/>
              <a:t> : </a:t>
            </a:r>
            <a:r>
              <a:rPr lang="pt-BR" u="sng" dirty="0" smtClean="0"/>
              <a:t>http://www.icache.com/</a:t>
            </a:r>
            <a:endParaRPr lang="pt-BR" u="sng" dirty="0"/>
          </a:p>
        </p:txBody>
      </p:sp>
      <p:pic>
        <p:nvPicPr>
          <p:cNvPr id="7" name="Imagem 6" descr="icache-read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571744"/>
            <a:ext cx="3065114" cy="2283324"/>
          </a:xfrm>
          <a:prstGeom prst="rect">
            <a:avLst/>
          </a:prstGeom>
        </p:spPr>
      </p:pic>
      <p:pic>
        <p:nvPicPr>
          <p:cNvPr id="8" name="Imagem 7" descr="logo-design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25" y="5238750"/>
            <a:ext cx="3000375" cy="161925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28662" y="214290"/>
            <a:ext cx="753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EXEMPLOS DA AREA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28662" y="214290"/>
            <a:ext cx="753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EXEMPLOS DA AREA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Espaço Reservado para Conteúdo 4" descr="veray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64159"/>
            <a:ext cx="9144000" cy="519384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43240" y="12144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Segurança de RFID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erichip-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266" y="4929174"/>
            <a:ext cx="3690734" cy="1928826"/>
          </a:xfrm>
        </p:spPr>
      </p:pic>
      <p:pic>
        <p:nvPicPr>
          <p:cNvPr id="5" name="Imagem 4" descr="vcfro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714488"/>
            <a:ext cx="3214678" cy="1862423"/>
          </a:xfrm>
          <a:prstGeom prst="rect">
            <a:avLst/>
          </a:prstGeom>
        </p:spPr>
      </p:pic>
      <p:pic>
        <p:nvPicPr>
          <p:cNvPr id="6" name="Imagem 5" descr="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29199"/>
            <a:ext cx="5247732" cy="19288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43306" y="1857364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Ambas as empresas já produzem </a:t>
            </a:r>
            <a:r>
              <a:rPr lang="pt-BR" dirty="0" err="1" smtClean="0"/>
              <a:t>micho-chips</a:t>
            </a:r>
            <a:r>
              <a:rPr lang="pt-BR" dirty="0" smtClean="0"/>
              <a:t> para serem implantados no corpo.</a:t>
            </a:r>
          </a:p>
          <a:p>
            <a:endParaRPr lang="pt-BR" dirty="0"/>
          </a:p>
          <a:p>
            <a:r>
              <a:rPr lang="pt-BR" dirty="0" smtClean="0"/>
              <a:t>Algumas da funções já utilizadas pelas empresas que vem salvando vidas:</a:t>
            </a:r>
          </a:p>
          <a:p>
            <a:endParaRPr lang="pt-BR" dirty="0"/>
          </a:p>
          <a:p>
            <a:r>
              <a:rPr lang="pt-BR" dirty="0" smtClean="0"/>
              <a:t>Monitoramento da saúde</a:t>
            </a:r>
          </a:p>
          <a:p>
            <a:r>
              <a:rPr lang="pt-BR" dirty="0" smtClean="0"/>
              <a:t>Sistema de Rastreamento</a:t>
            </a: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929190" y="4572008"/>
            <a:ext cx="4214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Verichip</a:t>
            </a:r>
            <a:r>
              <a:rPr lang="pt-BR" dirty="0" smtClean="0"/>
              <a:t> : </a:t>
            </a:r>
            <a:r>
              <a:rPr lang="pt-BR" u="sng" dirty="0" smtClean="0"/>
              <a:t>http://www.verichipcorp.com/</a:t>
            </a:r>
            <a:endParaRPr lang="pt-BR" u="sng" dirty="0"/>
          </a:p>
        </p:txBody>
      </p:sp>
      <p:sp>
        <p:nvSpPr>
          <p:cNvPr id="9" name="Retângulo 8"/>
          <p:cNvSpPr/>
          <p:nvPr/>
        </p:nvSpPr>
        <p:spPr>
          <a:xfrm>
            <a:off x="214282" y="4572008"/>
            <a:ext cx="445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Digital Angel: </a:t>
            </a:r>
            <a:r>
              <a:rPr lang="pt-BR" u="sng" dirty="0" smtClean="0"/>
              <a:t>http://www.digitalangel.com/</a:t>
            </a:r>
            <a:endParaRPr lang="pt-BR" u="sng" dirty="0"/>
          </a:p>
        </p:txBody>
      </p:sp>
      <p:sp>
        <p:nvSpPr>
          <p:cNvPr id="10" name="Retângulo 9"/>
          <p:cNvSpPr/>
          <p:nvPr/>
        </p:nvSpPr>
        <p:spPr>
          <a:xfrm>
            <a:off x="1142976" y="357166"/>
            <a:ext cx="753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EXEMPLOS DA AREA</a:t>
            </a:r>
            <a:endParaRPr lang="pt-BR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77105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i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Amal</a:t>
            </a:r>
            <a:r>
              <a:rPr lang="pt-BR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i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Graafstra</a:t>
            </a:r>
            <a:r>
              <a:rPr lang="pt-BR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:</a:t>
            </a:r>
            <a:r>
              <a:rPr lang="pt-BR" dirty="0" smtClean="0"/>
              <a:t>Foi a primeira pessoa a colocar um sistema de identificação por radio freqüência no corpo, possui um chip em cada mão.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 ele já utiliza destes chips para:</a:t>
            </a:r>
          </a:p>
          <a:p>
            <a:r>
              <a:rPr lang="pt-BR" dirty="0" smtClean="0"/>
              <a:t>Abrir portas da Casa e do Carro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Site pessoal : </a:t>
            </a:r>
            <a:r>
              <a:rPr lang="pt-BR" u="sng" dirty="0" smtClean="0"/>
              <a:t>http://www.amal.net/</a:t>
            </a:r>
          </a:p>
        </p:txBody>
      </p:sp>
      <p:pic>
        <p:nvPicPr>
          <p:cNvPr id="4" name="Imagem 3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9343" y="3214686"/>
            <a:ext cx="2964657" cy="364331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0100" y="428604"/>
            <a:ext cx="753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EXEMPLOS DA AREA</a:t>
            </a:r>
            <a:endParaRPr lang="pt-BR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Com a implementação desses aparelhos haverá uma melhoria na vida de muitos, pois são mais rápidos, seguros e práticos de serem usados.</a:t>
            </a:r>
          </a:p>
          <a:p>
            <a:pPr algn="just"/>
            <a:r>
              <a:rPr lang="pt-BR" dirty="0" smtClean="0"/>
              <a:t>Nós seremos praticamente a nossa própria chave, onde nós estivermos poderemos acessar qualquer serviço sem preocupação.</a:t>
            </a:r>
          </a:p>
          <a:p>
            <a:pPr algn="just"/>
            <a:r>
              <a:rPr lang="pt-BR" dirty="0" smtClean="0"/>
              <a:t>O projeto visa a união das melhores vantagens de projetos já existentes que trabalham com esta mesma problemática.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57356" y="428604"/>
            <a:ext cx="476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CONCLUSÃO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92500"/>
          </a:bodyPr>
          <a:lstStyle/>
          <a:p>
            <a:r>
              <a:rPr lang="pt-BR" sz="1800" dirty="0" smtClean="0">
                <a:hlinkClick r:id="rId2"/>
              </a:rPr>
              <a:t>http://video.globo.com/Videos/Player/Noticias/0,,GIM1113192-7823-CARTAO+DE+PONTO+AGORA+USA+IMPRESSAO+DIGITAL+DO+TRABALHADOR,00.</a:t>
            </a:r>
            <a:r>
              <a:rPr lang="pt-BR" sz="1800" dirty="0" err="1" smtClean="0">
                <a:hlinkClick r:id="rId2"/>
              </a:rPr>
              <a:t>html</a:t>
            </a:r>
            <a:endParaRPr lang="pt-BR" sz="1800" dirty="0" smtClean="0"/>
          </a:p>
          <a:p>
            <a:r>
              <a:rPr lang="pt-BR" sz="1800" dirty="0" smtClean="0">
                <a:hlinkClick r:id="rId3"/>
              </a:rPr>
              <a:t>http://www.patentesonline.com.br/terminal-de-pagamento-com-senha-por-impressao-digital-e-respectivo-cartao-51566.html</a:t>
            </a:r>
            <a:endParaRPr lang="pt-BR" sz="1800" dirty="0" smtClean="0"/>
          </a:p>
          <a:p>
            <a:r>
              <a:rPr lang="pt-BR" sz="1800" dirty="0" smtClean="0">
                <a:hlinkClick r:id="rId4"/>
              </a:rPr>
              <a:t>http://www.youtube.com/watch?v=VX2a5YGsDME&amp;</a:t>
            </a:r>
            <a:r>
              <a:rPr lang="pt-BR" sz="1800" dirty="0" err="1" smtClean="0">
                <a:hlinkClick r:id="rId4"/>
              </a:rPr>
              <a:t>feature</a:t>
            </a:r>
            <a:r>
              <a:rPr lang="pt-BR" sz="1800" dirty="0" smtClean="0">
                <a:hlinkClick r:id="rId4"/>
              </a:rPr>
              <a:t>=</a:t>
            </a:r>
            <a:r>
              <a:rPr lang="pt-BR" sz="1800" dirty="0" err="1" smtClean="0">
                <a:hlinkClick r:id="rId4"/>
              </a:rPr>
              <a:t>player_embedded</a:t>
            </a:r>
            <a:endParaRPr lang="pt-BR" sz="1800" dirty="0" smtClean="0"/>
          </a:p>
          <a:p>
            <a:r>
              <a:rPr lang="pt-BR" sz="1800" dirty="0" smtClean="0">
                <a:hlinkClick r:id="rId5"/>
              </a:rPr>
              <a:t>http://g1.globo.com/Noticias/Mundo/0,,AA1305022-5602,00.</a:t>
            </a:r>
            <a:r>
              <a:rPr lang="pt-BR" sz="1800" dirty="0" err="1" smtClean="0">
                <a:hlinkClick r:id="rId5"/>
              </a:rPr>
              <a:t>html</a:t>
            </a:r>
            <a:endParaRPr lang="pt-BR" sz="1800" dirty="0" smtClean="0"/>
          </a:p>
          <a:p>
            <a:r>
              <a:rPr lang="pt-BR" sz="1800" dirty="0" smtClean="0">
                <a:hlinkClick r:id="rId6"/>
              </a:rPr>
              <a:t>www.google.com.br</a:t>
            </a:r>
            <a:endParaRPr lang="pt-BR" sz="1800" dirty="0" smtClean="0"/>
          </a:p>
          <a:p>
            <a:r>
              <a:rPr lang="pt-BR" sz="1800" dirty="0" smtClean="0">
                <a:hlinkClick r:id="rId7"/>
              </a:rPr>
              <a:t>http://www.infoteca.cnptia.embrapa.br/bitstream/item/16758/1/T068.pdf</a:t>
            </a:r>
            <a:endParaRPr lang="pt-BR" sz="1800" dirty="0" smtClean="0"/>
          </a:p>
          <a:p>
            <a:r>
              <a:rPr lang="pt-BR" sz="1800" dirty="0" smtClean="0">
                <a:hlinkClick r:id="rId8"/>
              </a:rPr>
              <a:t>http://pt.wikipedia.org/wiki/RFID</a:t>
            </a:r>
            <a:endParaRPr lang="pt-BR" sz="1800" dirty="0" smtClean="0"/>
          </a:p>
          <a:p>
            <a:r>
              <a:rPr lang="pt-BR" sz="1800" dirty="0" smtClean="0">
                <a:hlinkClick r:id="rId9"/>
              </a:rPr>
              <a:t>http://www.projetoderedes.com.br/artigos/artigo_identificacao_por_radiofrequencia.</a:t>
            </a:r>
            <a:r>
              <a:rPr lang="pt-BR" sz="1800" dirty="0" err="1" smtClean="0">
                <a:hlinkClick r:id="rId9"/>
              </a:rPr>
              <a:t>php</a:t>
            </a:r>
            <a:endParaRPr lang="pt-BR" sz="1800" dirty="0" smtClean="0"/>
          </a:p>
          <a:p>
            <a:r>
              <a:rPr lang="pt-BR" sz="1800" dirty="0" smtClean="0">
                <a:hlinkClick r:id="rId10"/>
              </a:rPr>
              <a:t>http://colunas.epocanegocios.globo.com/tecneira/2008/09/09/o-primeiro-chip-rfid-a-prova-de-clonagem/</a:t>
            </a:r>
            <a:endParaRPr lang="pt-BR" sz="1800" dirty="0" smtClean="0"/>
          </a:p>
          <a:p>
            <a:r>
              <a:rPr lang="pt-BR" sz="1800" dirty="0" smtClean="0">
                <a:hlinkClick r:id="rId11"/>
              </a:rPr>
              <a:t>http://images.google.com.br/</a:t>
            </a:r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/>
          </a:p>
        </p:txBody>
      </p:sp>
      <p:sp>
        <p:nvSpPr>
          <p:cNvPr id="5" name="Retângulo 4"/>
          <p:cNvSpPr/>
          <p:nvPr/>
        </p:nvSpPr>
        <p:spPr>
          <a:xfrm>
            <a:off x="1857356" y="428604"/>
            <a:ext cx="5288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REFERÊNCIAS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      </a:t>
            </a: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Quem nunca esqueceu?</a:t>
            </a:r>
            <a:endParaRPr lang="pt-BR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ço Reservado para Conteúdo 3" descr="muitas-chaves-0e6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303049" cy="54772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		 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Qual escolher?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Espaço Reservado para Conteúdo 7" descr="creditca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3"/>
            <a:ext cx="9144000" cy="60842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8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15206" y="1"/>
            <a:ext cx="1928794" cy="1446596"/>
          </a:xfrm>
        </p:spPr>
      </p:pic>
      <p:pic>
        <p:nvPicPr>
          <p:cNvPr id="5" name="Imagem 4" descr="ide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0"/>
            <a:ext cx="1000100" cy="57326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7158" y="1357298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Como resolver esses problemas tão comuns na nossa vida?</a:t>
            </a:r>
            <a:endParaRPr lang="pt-B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m 7" descr="creditca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0"/>
            <a:ext cx="2762252" cy="1837960"/>
          </a:xfrm>
          <a:prstGeom prst="rect">
            <a:avLst/>
          </a:prstGeom>
        </p:spPr>
      </p:pic>
      <p:pic>
        <p:nvPicPr>
          <p:cNvPr id="9" name="Imagem 8" descr="0,,15455231-EX,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000240"/>
            <a:ext cx="2714624" cy="1857388"/>
          </a:xfrm>
          <a:prstGeom prst="rect">
            <a:avLst/>
          </a:prstGeom>
        </p:spPr>
      </p:pic>
      <p:pic>
        <p:nvPicPr>
          <p:cNvPr id="11" name="Imagem 10" descr="muitas-chaves-0e64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1" y="2035959"/>
            <a:ext cx="2428860" cy="1821645"/>
          </a:xfrm>
          <a:prstGeom prst="rect">
            <a:avLst/>
          </a:prstGeom>
        </p:spPr>
      </p:pic>
      <p:sp>
        <p:nvSpPr>
          <p:cNvPr id="25" name="Mais 24"/>
          <p:cNvSpPr/>
          <p:nvPr/>
        </p:nvSpPr>
        <p:spPr>
          <a:xfrm>
            <a:off x="2786050" y="2714620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Mais 25"/>
          <p:cNvSpPr/>
          <p:nvPr/>
        </p:nvSpPr>
        <p:spPr>
          <a:xfrm>
            <a:off x="6143636" y="2714620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untitled-1-co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048278"/>
            <a:ext cx="3714776" cy="2809722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2643174" y="285728"/>
            <a:ext cx="41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PROPOSTA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Funcionalidades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 descr="untitled-1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4800"/>
            <a:ext cx="3395959" cy="256858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86116" y="1571612"/>
            <a:ext cx="5857884" cy="4454525"/>
          </a:xfrm>
        </p:spPr>
        <p:txBody>
          <a:bodyPr/>
          <a:lstStyle/>
          <a:p>
            <a:r>
              <a:rPr lang="pt-BR" dirty="0" smtClean="0"/>
              <a:t>Um documento único.</a:t>
            </a:r>
          </a:p>
          <a:p>
            <a:endParaRPr lang="pt-BR" dirty="0" smtClean="0"/>
          </a:p>
          <a:p>
            <a:r>
              <a:rPr lang="pt-BR" dirty="0" smtClean="0"/>
              <a:t>Todas as chaves integradas em apenas 1 produto</a:t>
            </a:r>
          </a:p>
          <a:p>
            <a:endParaRPr lang="pt-BR" dirty="0" smtClean="0"/>
          </a:p>
          <a:p>
            <a:r>
              <a:rPr lang="pt-BR" dirty="0" smtClean="0"/>
              <a:t>Todos os cartões de crédito, bancos e  em geral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Mas, e se roubarem?</a:t>
            </a:r>
            <a:b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Ou até perdermos?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ço Reservado para Conteúdo 3" descr="untitled-1-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2000264" cy="1596978"/>
          </a:xfrm>
        </p:spPr>
      </p:pic>
      <p:pic>
        <p:nvPicPr>
          <p:cNvPr id="5" name="Imagem 4" descr="assal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7" y="-1"/>
            <a:ext cx="3714744" cy="278605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0034" y="278605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Uma das soluções é aperfeiçoar o nosso produto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is 6"/>
          <p:cNvSpPr/>
          <p:nvPr/>
        </p:nvSpPr>
        <p:spPr>
          <a:xfrm>
            <a:off x="2428860" y="4357694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TN500_leitor biometr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857628"/>
            <a:ext cx="1714512" cy="1714512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 rot="16200000">
            <a:off x="5179223" y="4250537"/>
            <a:ext cx="500066" cy="857256"/>
          </a:xfrm>
          <a:prstGeom prst="downArrow">
            <a:avLst>
              <a:gd name="adj1" fmla="val 39083"/>
              <a:gd name="adj2" fmla="val 69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4" descr="passefac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857628"/>
            <a:ext cx="278161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885</TotalTime>
  <Words>1532</Words>
  <Application>Microsoft Office PowerPoint</Application>
  <PresentationFormat>Apresentação na tela (4:3)</PresentationFormat>
  <Paragraphs>322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Técnica</vt:lpstr>
      <vt:lpstr>TRABALHO DE I.C.</vt:lpstr>
      <vt:lpstr>Slide 2</vt:lpstr>
      <vt:lpstr>Slide 3</vt:lpstr>
      <vt:lpstr>Slide 4</vt:lpstr>
      <vt:lpstr>      Quem nunca esqueceu?</vt:lpstr>
      <vt:lpstr>    Qual escolher?</vt:lpstr>
      <vt:lpstr>Slide 7</vt:lpstr>
      <vt:lpstr>             Funcionalidades</vt:lpstr>
      <vt:lpstr> Mas, e se roubarem?  Ou até perdermos?</vt:lpstr>
      <vt:lpstr>Slide 10</vt:lpstr>
      <vt:lpstr>Criamos também outra possibilidade...</vt:lpstr>
      <vt:lpstr>Slide 12</vt:lpstr>
      <vt:lpstr>   Utilidades da implantação</vt:lpstr>
      <vt:lpstr>Slide 14</vt:lpstr>
      <vt:lpstr>Alguns componentes curriculares </vt:lpstr>
      <vt:lpstr>Alguns componentes curriculares </vt:lpstr>
      <vt:lpstr>Alguns componentes curriculares </vt:lpstr>
      <vt:lpstr>ARQUITETURA</vt:lpstr>
      <vt:lpstr>ARQUITETURA</vt:lpstr>
      <vt:lpstr>ARQUITETURA</vt:lpstr>
      <vt:lpstr>Slide 21</vt:lpstr>
      <vt:lpstr>ARQUITETURA</vt:lpstr>
      <vt:lpstr>Slide 23</vt:lpstr>
      <vt:lpstr>Slide 24</vt:lpstr>
      <vt:lpstr>ARQUITETURA</vt:lpstr>
      <vt:lpstr>Slide 26</vt:lpstr>
      <vt:lpstr>Slide 27</vt:lpstr>
      <vt:lpstr>Slide 28</vt:lpstr>
      <vt:lpstr>Slide 29</vt:lpstr>
      <vt:lpstr>ARQUITETURA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I.C.</dc:title>
  <dc:creator>Diogo</dc:creator>
  <cp:lastModifiedBy>dfdf</cp:lastModifiedBy>
  <cp:revision>103</cp:revision>
  <dcterms:created xsi:type="dcterms:W3CDTF">2009-09-28T19:49:51Z</dcterms:created>
  <dcterms:modified xsi:type="dcterms:W3CDTF">2009-10-19T21:16:35Z</dcterms:modified>
</cp:coreProperties>
</file>