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sldIdLst>
    <p:sldId id="256" r:id="rId2"/>
    <p:sldId id="291" r:id="rId3"/>
    <p:sldId id="292" r:id="rId4"/>
    <p:sldId id="329" r:id="rId5"/>
    <p:sldId id="293" r:id="rId6"/>
    <p:sldId id="294" r:id="rId7"/>
    <p:sldId id="306" r:id="rId8"/>
    <p:sldId id="295" r:id="rId9"/>
    <p:sldId id="296" r:id="rId10"/>
    <p:sldId id="297" r:id="rId11"/>
    <p:sldId id="320" r:id="rId12"/>
    <p:sldId id="321" r:id="rId13"/>
    <p:sldId id="330" r:id="rId14"/>
    <p:sldId id="308" r:id="rId15"/>
    <p:sldId id="331" r:id="rId16"/>
    <p:sldId id="332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9" r:id="rId26"/>
    <p:sldId id="334" r:id="rId27"/>
    <p:sldId id="335" r:id="rId28"/>
    <p:sldId id="307" r:id="rId29"/>
    <p:sldId id="310" r:id="rId30"/>
    <p:sldId id="336" r:id="rId31"/>
    <p:sldId id="337" r:id="rId32"/>
    <p:sldId id="311" r:id="rId33"/>
    <p:sldId id="312" r:id="rId34"/>
    <p:sldId id="324" r:id="rId35"/>
    <p:sldId id="338" r:id="rId36"/>
    <p:sldId id="325" r:id="rId37"/>
    <p:sldId id="339" r:id="rId38"/>
    <p:sldId id="313" r:id="rId39"/>
    <p:sldId id="314" r:id="rId40"/>
    <p:sldId id="315" r:id="rId41"/>
    <p:sldId id="333" r:id="rId42"/>
    <p:sldId id="317" r:id="rId43"/>
    <p:sldId id="318" r:id="rId44"/>
    <p:sldId id="319" r:id="rId45"/>
    <p:sldId id="328" r:id="rId46"/>
    <p:sldId id="327" r:id="rId47"/>
    <p:sldId id="284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>
      <p:cViewPr varScale="1">
        <p:scale>
          <a:sx n="89" d="100"/>
          <a:sy n="89" d="100"/>
        </p:scale>
        <p:origin x="126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170DF-A28F-4483-8653-BA4F30AF3EF3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51549-ECD0-4246-9602-2489E58D8A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00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Z:\cin\estudos\100709_ppt_cin_clar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188" y="3284538"/>
            <a:ext cx="6048375" cy="20415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143000"/>
            <a:ext cx="7772400" cy="1736725"/>
          </a:xfrm>
        </p:spPr>
        <p:txBody>
          <a:bodyPr anchor="b"/>
          <a:lstStyle>
            <a:lvl1pPr>
              <a:defRPr>
                <a:effectLst/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43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2900" y="188913"/>
            <a:ext cx="1982788" cy="61356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4538" y="188913"/>
            <a:ext cx="5795962" cy="61356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0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3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767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7238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92663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1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5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1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2715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474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Z:\cin\estudos\papelaria_institucional\ppt_cin_claro02_produca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188913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</a:t>
            </a:r>
            <a:br>
              <a:rPr lang="pt-BR" smtClean="0"/>
            </a:br>
            <a:r>
              <a:rPr lang="pt-BR" smtClean="0"/>
              <a:t>do título mestre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00213"/>
            <a:ext cx="7918450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600" y="1196752"/>
            <a:ext cx="8248872" cy="2257549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pt-BR" sz="4000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Andalus" pitchFamily="18" charset="-78"/>
              </a:rPr>
              <a:t>Linguagem de </a:t>
            </a:r>
          </a:p>
          <a:p>
            <a:pPr algn="ctr" eaLnBrk="0" hangingPunct="0">
              <a:spcBef>
                <a:spcPct val="0"/>
              </a:spcBef>
            </a:pP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Andalus" pitchFamily="18" charset="-78"/>
              </a:rPr>
              <a:t>Consulta SPARQL</a:t>
            </a:r>
          </a:p>
          <a:p>
            <a:pPr algn="ctr" eaLnBrk="0" hangingPunct="0">
              <a:spcBef>
                <a:spcPct val="0"/>
              </a:spcBef>
            </a:pPr>
            <a:endParaRPr lang="pt-BR" sz="4000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pt-BR" sz="4000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 bwMode="auto">
          <a:xfrm>
            <a:off x="1331640" y="3942348"/>
            <a:ext cx="64008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/>
            <a:r>
              <a:rPr lang="pt-BR" sz="1600" dirty="0" smtClean="0">
                <a:latin typeface="Century Gothic" pitchFamily="34" charset="0"/>
              </a:rPr>
              <a:t>Alberto Trindade Tavares                           </a:t>
            </a:r>
            <a:r>
              <a:rPr lang="pt-BR" sz="1400" b="0" dirty="0" smtClean="0">
                <a:latin typeface="Century Gothic" pitchFamily="34" charset="0"/>
              </a:rPr>
              <a:t>att@cin.ufpe.br</a:t>
            </a:r>
            <a:endParaRPr lang="pt-BR" sz="500" b="0" dirty="0" smtClean="0">
              <a:latin typeface="Century Gothic" pitchFamily="34" charset="0"/>
            </a:endParaRPr>
          </a:p>
          <a:p>
            <a:pPr algn="ctr"/>
            <a:r>
              <a:rPr lang="pt-BR" sz="1600" dirty="0" smtClean="0">
                <a:latin typeface="Century Gothic" pitchFamily="34" charset="0"/>
              </a:rPr>
              <a:t>Bruna Carolina </a:t>
            </a:r>
            <a:r>
              <a:rPr lang="pt-BR" sz="1600" dirty="0" err="1" smtClean="0">
                <a:latin typeface="Century Gothic" pitchFamily="34" charset="0"/>
              </a:rPr>
              <a:t>Baudel</a:t>
            </a:r>
            <a:r>
              <a:rPr lang="pt-BR" sz="1600" dirty="0" smtClean="0">
                <a:latin typeface="Century Gothic" pitchFamily="34" charset="0"/>
              </a:rPr>
              <a:t> de Santana              </a:t>
            </a:r>
            <a:r>
              <a:rPr lang="pt-BR" sz="1400" b="0" dirty="0" smtClean="0">
                <a:latin typeface="Century Gothic" pitchFamily="34" charset="0"/>
              </a:rPr>
              <a:t>bcbs@cin.ufpe.br</a:t>
            </a:r>
          </a:p>
          <a:p>
            <a:pPr algn="ctr"/>
            <a:r>
              <a:rPr lang="pt-BR" sz="1600" dirty="0" smtClean="0">
                <a:latin typeface="Century Gothic" pitchFamily="34" charset="0"/>
              </a:rPr>
              <a:t>João Lucas Gomes de Miranda                   </a:t>
            </a:r>
            <a:r>
              <a:rPr lang="pt-BR" sz="1400" b="0" dirty="0" smtClean="0">
                <a:latin typeface="Century Gothic" pitchFamily="34" charset="0"/>
              </a:rPr>
              <a:t>jlgm@cin.ufpe.br</a:t>
            </a:r>
          </a:p>
          <a:p>
            <a:pPr algn="ctr"/>
            <a:r>
              <a:rPr lang="pt-BR" sz="1600" dirty="0">
                <a:latin typeface="Century Gothic" pitchFamily="34" charset="0"/>
              </a:rPr>
              <a:t>José Paulo Henrique de Melo Fernandes  </a:t>
            </a:r>
            <a:r>
              <a:rPr lang="pt-BR" sz="1600" dirty="0" smtClean="0">
                <a:latin typeface="Century Gothic" pitchFamily="34" charset="0"/>
              </a:rPr>
              <a:t>    </a:t>
            </a:r>
            <a:r>
              <a:rPr lang="pt-BR" sz="1400" b="0" dirty="0" smtClean="0">
                <a:latin typeface="Century Gothic" pitchFamily="34" charset="0"/>
              </a:rPr>
              <a:t>jphmf@cin.ufpe.br</a:t>
            </a:r>
            <a:endParaRPr lang="pt-BR" sz="1400" b="0" dirty="0">
              <a:latin typeface="Century Gothic" pitchFamily="34" charset="0"/>
            </a:endParaRPr>
          </a:p>
          <a:p>
            <a:pPr algn="ctr"/>
            <a:endParaRPr lang="pt-BR" sz="1600" b="0" dirty="0" smtClean="0">
              <a:latin typeface="Century Gothic" pitchFamily="34" charset="0"/>
            </a:endParaRPr>
          </a:p>
          <a:p>
            <a:pPr algn="ctr"/>
            <a:endParaRPr lang="pt-BR" sz="1800" b="0" dirty="0" smtClean="0">
              <a:latin typeface="Century Gothic" pitchFamily="34" charset="0"/>
            </a:endParaRPr>
          </a:p>
          <a:p>
            <a:pPr algn="ctr"/>
            <a:endParaRPr lang="pt-BR" sz="1800" b="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3828" y="332656"/>
            <a:ext cx="605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rgbClr val="000000"/>
                </a:solidFill>
                <a:latin typeface="Century Gothic" pitchFamily="34" charset="0"/>
              </a:rPr>
              <a:t>IF799 - </a:t>
            </a:r>
            <a:r>
              <a:rPr lang="pt-BR" b="1" i="1" dirty="0">
                <a:solidFill>
                  <a:srgbClr val="000000"/>
                </a:solidFill>
                <a:latin typeface="Century Gothic" pitchFamily="34" charset="0"/>
              </a:rPr>
              <a:t>Programação Declarativa de </a:t>
            </a:r>
            <a:r>
              <a:rPr lang="pt-BR" b="1" i="1" dirty="0" err="1">
                <a:solidFill>
                  <a:srgbClr val="000000"/>
                </a:solidFill>
                <a:latin typeface="Century Gothic" pitchFamily="34" charset="0"/>
              </a:rPr>
              <a:t>BDs</a:t>
            </a:r>
            <a:r>
              <a:rPr lang="pt-BR" b="1" i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pt-BR" b="1" i="1" dirty="0" smtClean="0">
                <a:solidFill>
                  <a:srgbClr val="000000"/>
                </a:solidFill>
                <a:latin typeface="Century Gothic" pitchFamily="34" charset="0"/>
              </a:rPr>
              <a:t>Inteligentes</a:t>
            </a:r>
          </a:p>
          <a:p>
            <a:r>
              <a:rPr lang="pt-BR" b="1" i="1" dirty="0" smtClean="0">
                <a:solidFill>
                  <a:srgbClr val="000000"/>
                </a:solidFill>
                <a:latin typeface="Century Gothic" pitchFamily="34" charset="0"/>
              </a:rPr>
              <a:t>Prof. Fred Freitas</a:t>
            </a:r>
            <a:endParaRPr lang="pt-BR" b="1" i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158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Cláusula de Resultado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Especifica a informação que deve ser retornada da consulta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Lista as variáveis da consulta, que são iniciadas com uma interrogação (?)</a:t>
            </a:r>
          </a:p>
          <a:p>
            <a:pPr lvl="2">
              <a:spcAft>
                <a:spcPts val="1200"/>
              </a:spcAft>
            </a:pPr>
            <a:r>
              <a:rPr lang="pt-BR" sz="1600" b="0" dirty="0" smtClean="0">
                <a:effectLst/>
                <a:latin typeface="Century Gothic" pitchFamily="34" charset="0"/>
              </a:rPr>
              <a:t>Exemplo: ?</a:t>
            </a:r>
            <a:r>
              <a:rPr lang="pt-BR" sz="1600" b="0" dirty="0" err="1" smtClean="0">
                <a:effectLst/>
                <a:latin typeface="Century Gothic" pitchFamily="34" charset="0"/>
              </a:rPr>
              <a:t>nomeUniversidade</a:t>
            </a:r>
            <a:endParaRPr lang="pt-BR" sz="16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As variáveis podem corresponder a qualquer nó (recurso ou literal) de triplas RDF do grafo a ser consultado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A cláusula de resultado </a:t>
            </a:r>
            <a:r>
              <a:rPr lang="pt-BR" sz="2000" dirty="0" smtClean="0">
                <a:effectLst/>
                <a:latin typeface="Century Gothic" pitchFamily="34" charset="0"/>
              </a:rPr>
              <a:t>SELECT</a:t>
            </a:r>
            <a:r>
              <a:rPr lang="pt-BR" sz="2000" b="0" dirty="0" smtClean="0">
                <a:effectLst/>
                <a:latin typeface="Century Gothic" pitchFamily="34" charset="0"/>
              </a:rPr>
              <a:t> retorna uma tabela com os valores, para cada variável, que satisfazem o padrão de correspondência estabelecido no </a:t>
            </a:r>
            <a:r>
              <a:rPr lang="pt-BR" sz="2000" dirty="0" smtClean="0">
                <a:effectLst/>
                <a:latin typeface="Century Gothic" pitchFamily="34" charset="0"/>
              </a:rPr>
              <a:t>Padrão da Consulta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Também pode ser aplicado funções de agregações sobre as variáveis (Veremos mais tarde)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t-BR" sz="2000" b="0" dirty="0" smtClean="0">
                <a:effectLst/>
                <a:latin typeface="Century Gothic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Grafos RDF Consultados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A Cláusula </a:t>
            </a:r>
            <a:r>
              <a:rPr lang="pt-BR" sz="2000" dirty="0" smtClean="0">
                <a:effectLst/>
                <a:latin typeface="Century Gothic" pitchFamily="34" charset="0"/>
              </a:rPr>
              <a:t>FROM</a:t>
            </a:r>
            <a:r>
              <a:rPr lang="pt-BR" sz="2000" b="0" dirty="0" smtClean="0">
                <a:effectLst/>
                <a:latin typeface="Century Gothic" pitchFamily="34" charset="0"/>
              </a:rPr>
              <a:t> informa quais serão os grafos RDF consultados pela respectiva consulta SPARQL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 grafo RDF é identificado pela URI da base ou arquivo RDF a ser consultado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Quando o acesso à base é feito através de um </a:t>
            </a:r>
            <a:r>
              <a:rPr lang="pt-BR" sz="2000" dirty="0" smtClean="0">
                <a:effectLst/>
                <a:latin typeface="Century Gothic" pitchFamily="34" charset="0"/>
              </a:rPr>
              <a:t>SPARQL </a:t>
            </a:r>
            <a:r>
              <a:rPr lang="pt-BR" sz="2000" dirty="0" err="1" smtClean="0">
                <a:effectLst/>
                <a:latin typeface="Century Gothic" pitchFamily="34" charset="0"/>
              </a:rPr>
              <a:t>Endpoint</a:t>
            </a:r>
            <a:r>
              <a:rPr lang="pt-BR" sz="2000" b="0" dirty="0" smtClean="0">
                <a:effectLst/>
                <a:latin typeface="Century Gothic" pitchFamily="34" charset="0"/>
              </a:rPr>
              <a:t> disponibilizado pela mesma, esta cláusula pode ser </a:t>
            </a:r>
            <a:r>
              <a:rPr lang="pt-BR" sz="2000" dirty="0" smtClean="0">
                <a:effectLst/>
                <a:latin typeface="Century Gothic" pitchFamily="34" charset="0"/>
              </a:rPr>
              <a:t>omitida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Um </a:t>
            </a:r>
            <a:r>
              <a:rPr lang="pt-BR" sz="2000" dirty="0" smtClean="0">
                <a:effectLst/>
                <a:latin typeface="Century Gothic" pitchFamily="34" charset="0"/>
              </a:rPr>
              <a:t>SPARQL </a:t>
            </a:r>
            <a:r>
              <a:rPr lang="pt-BR" sz="2000" dirty="0" err="1" smtClean="0">
                <a:effectLst/>
                <a:latin typeface="Century Gothic" pitchFamily="34" charset="0"/>
              </a:rPr>
              <a:t>Endpoint</a:t>
            </a:r>
            <a:r>
              <a:rPr lang="pt-BR" sz="2000" dirty="0" smtClean="0">
                <a:effectLst/>
                <a:latin typeface="Century Gothic" pitchFamily="34" charset="0"/>
              </a:rPr>
              <a:t> </a:t>
            </a:r>
            <a:r>
              <a:rPr lang="pt-BR" sz="2000" b="0" dirty="0" smtClean="0">
                <a:effectLst/>
                <a:latin typeface="Century Gothic" pitchFamily="34" charset="0"/>
              </a:rPr>
              <a:t>é um serviço que implementa o protocolo SPARQL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Permite ao usuário (humano ou máquina) fazer uma consulta a uma base de dados RDF usando a linguagem SPARQL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 </a:t>
            </a:r>
            <a:r>
              <a:rPr lang="pt-BR" sz="24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Endpoint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Exemplos de SPARQL </a:t>
            </a:r>
            <a:r>
              <a:rPr lang="pt-BR" sz="2000" b="0" dirty="0" err="1" smtClean="0">
                <a:effectLst/>
                <a:latin typeface="Century Gothic" pitchFamily="34" charset="0"/>
              </a:rPr>
              <a:t>Endpoint</a:t>
            </a:r>
            <a:r>
              <a:rPr lang="pt-BR" sz="2000" b="0" dirty="0" smtClean="0">
                <a:effectLst/>
                <a:latin typeface="Century Gothic" pitchFamily="34" charset="0"/>
              </a:rPr>
              <a:t>: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As fontes de dados da Web Semântica tipicamente disponibilizam um SPARQL </a:t>
            </a:r>
            <a:r>
              <a:rPr lang="pt-BR" sz="2000" b="0" dirty="0" err="1" smtClean="0">
                <a:effectLst/>
                <a:latin typeface="Century Gothic" pitchFamily="34" charset="0"/>
              </a:rPr>
              <a:t>endpoint</a:t>
            </a:r>
            <a:endParaRPr lang="pt-BR" sz="20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 acesso a um SPARQL </a:t>
            </a:r>
            <a:r>
              <a:rPr lang="pt-BR" sz="2000" b="0" dirty="0" err="1" smtClean="0">
                <a:effectLst/>
                <a:latin typeface="Century Gothic" pitchFamily="34" charset="0"/>
              </a:rPr>
              <a:t>endpoint</a:t>
            </a:r>
            <a:r>
              <a:rPr lang="pt-BR" sz="2000" b="0" dirty="0" smtClean="0">
                <a:effectLst/>
                <a:latin typeface="Century Gothic" pitchFamily="34" charset="0"/>
              </a:rPr>
              <a:t> pode ser feito de duas maneiras:</a:t>
            </a:r>
          </a:p>
          <a:p>
            <a:pPr lvl="2">
              <a:spcAft>
                <a:spcPts val="1200"/>
              </a:spcAft>
            </a:pPr>
            <a:r>
              <a:rPr lang="pt-BR" sz="1600" dirty="0" smtClean="0">
                <a:effectLst/>
                <a:latin typeface="Century Gothic" pitchFamily="34" charset="0"/>
              </a:rPr>
              <a:t>Interface Web fornecida quando se acessa a URI do </a:t>
            </a:r>
            <a:r>
              <a:rPr lang="pt-BR" sz="1600" dirty="0" err="1" smtClean="0">
                <a:effectLst/>
                <a:latin typeface="Century Gothic" pitchFamily="34" charset="0"/>
              </a:rPr>
              <a:t>endpoint</a:t>
            </a:r>
            <a:r>
              <a:rPr lang="pt-BR" sz="1600" dirty="0" smtClean="0">
                <a:effectLst/>
                <a:latin typeface="Century Gothic" pitchFamily="34" charset="0"/>
              </a:rPr>
              <a:t> por um navegador</a:t>
            </a:r>
          </a:p>
          <a:p>
            <a:pPr lvl="2">
              <a:spcAft>
                <a:spcPts val="1200"/>
              </a:spcAft>
            </a:pPr>
            <a:r>
              <a:rPr lang="pt-BR" sz="1600" dirty="0" smtClean="0">
                <a:effectLst/>
                <a:latin typeface="Century Gothic" pitchFamily="34" charset="0"/>
              </a:rPr>
              <a:t>Bibliotecas de linguagens de programação</a:t>
            </a:r>
            <a:endParaRPr lang="pt-BR" sz="1600" b="0" dirty="0" smtClean="0">
              <a:effectLst/>
              <a:latin typeface="Century Gothic" pitchFamily="34" charset="0"/>
            </a:endParaRPr>
          </a:p>
          <a:p>
            <a:pPr lvl="2">
              <a:spcAft>
                <a:spcPts val="1200"/>
              </a:spcAft>
            </a:pPr>
            <a:endParaRPr lang="pt-BR" sz="1600" b="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690580"/>
              </p:ext>
            </p:extLst>
          </p:nvPr>
        </p:nvGraphicFramePr>
        <p:xfrm>
          <a:off x="1500336" y="1836296"/>
          <a:ext cx="60960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39040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de Dados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URI do SPARQL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Endpoint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DBPedia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http</a:t>
                      </a:r>
                      <a:r>
                        <a:rPr lang="pt-BR" smtClean="0"/>
                        <a:t>://dbpedia.org/sparql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DBLP </a:t>
                      </a:r>
                      <a:r>
                        <a:rPr lang="pt-BR" dirty="0" err="1" smtClean="0"/>
                        <a:t>RKBExplorer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http://dblp.rkbexplorer.com/sparql/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 </a:t>
            </a:r>
            <a:r>
              <a:rPr lang="pt-BR" sz="24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Endpoint</a:t>
            </a:r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Interface Web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err="1" smtClean="0">
                <a:effectLst/>
                <a:latin typeface="Century Gothic" pitchFamily="34" charset="0"/>
              </a:rPr>
              <a:t>DBPedia</a:t>
            </a:r>
            <a:r>
              <a:rPr lang="pt-BR" sz="2000" b="0" dirty="0" smtClean="0">
                <a:effectLst/>
                <a:latin typeface="Century Gothic" pitchFamily="34" charset="0"/>
              </a:rPr>
              <a:t>: </a:t>
            </a:r>
            <a:r>
              <a:rPr lang="pt-BR" sz="2000" dirty="0"/>
              <a:t>http://dbpedia.org/sparql</a:t>
            </a:r>
          </a:p>
          <a:p>
            <a:pPr lvl="2">
              <a:spcAft>
                <a:spcPts val="1200"/>
              </a:spcAft>
            </a:pPr>
            <a:endParaRPr lang="pt-BR" sz="1600" b="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783675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 </a:t>
            </a:r>
            <a:r>
              <a:rPr lang="pt-BR" sz="24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Endpoint</a:t>
            </a:r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Interface Web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4624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consulta:</a:t>
            </a:r>
          </a:p>
          <a:p>
            <a:pPr>
              <a:spcAft>
                <a:spcPts val="1200"/>
              </a:spcAft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28800"/>
            <a:ext cx="69913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 </a:t>
            </a:r>
            <a:r>
              <a:rPr lang="pt-BR" sz="24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Endpoint</a:t>
            </a:r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Biblioteca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0" dirty="0" smtClean="0">
                <a:effectLst/>
                <a:latin typeface="Century Gothic" pitchFamily="34" charset="0"/>
              </a:rPr>
              <a:t>Java: </a:t>
            </a:r>
            <a:r>
              <a:rPr lang="en-US" sz="2000" dirty="0" smtClean="0">
                <a:effectLst/>
                <a:latin typeface="Century Gothic" pitchFamily="34" charset="0"/>
              </a:rPr>
              <a:t>Jena</a:t>
            </a:r>
            <a:endParaRPr lang="pt-BR" sz="160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0808"/>
            <a:ext cx="77914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 </a:t>
            </a:r>
            <a:r>
              <a:rPr lang="pt-BR" sz="24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Endpoint</a:t>
            </a:r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Biblioteca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0" dirty="0" smtClean="0">
                <a:effectLst/>
                <a:latin typeface="Century Gothic" pitchFamily="34" charset="0"/>
              </a:rPr>
              <a:t>Python: </a:t>
            </a:r>
            <a:r>
              <a:rPr lang="en-US" sz="2000" dirty="0" err="1" smtClean="0">
                <a:effectLst/>
                <a:latin typeface="Century Gothic" pitchFamily="34" charset="0"/>
              </a:rPr>
              <a:t>SPARQLWrapper</a:t>
            </a:r>
            <a:endParaRPr lang="pt-BR" sz="160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720663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Padrão de Consulta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4624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Parte da consulta contida na cláusula </a:t>
            </a:r>
            <a:r>
              <a:rPr lang="pt-BR" sz="2000" dirty="0" smtClean="0">
                <a:effectLst/>
                <a:latin typeface="Century Gothic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Responsável por descrever os padrões com os quais as triplas resultantes devem estabelecer correspondência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 padrão da consulta é formada por um conjunto de </a:t>
            </a:r>
            <a:r>
              <a:rPr lang="pt-BR" sz="2000" dirty="0" smtClean="0">
                <a:effectLst/>
                <a:latin typeface="Century Gothic" pitchFamily="34" charset="0"/>
              </a:rPr>
              <a:t>Padrões de Tripla</a:t>
            </a:r>
            <a:r>
              <a:rPr lang="pt-BR" sz="2000" b="0" dirty="0" smtClean="0">
                <a:effectLst/>
                <a:latin typeface="Century Gothic" pitchFamily="34" charset="0"/>
              </a:rPr>
              <a:t>, análogas </a:t>
            </a:r>
            <a:r>
              <a:rPr lang="pt-BR" sz="2000" b="0" dirty="0">
                <a:effectLst/>
                <a:latin typeface="Century Gothic" pitchFamily="34" charset="0"/>
              </a:rPr>
              <a:t>a</a:t>
            </a:r>
            <a:r>
              <a:rPr lang="pt-BR" sz="2000" b="0" dirty="0" smtClean="0">
                <a:effectLst/>
                <a:latin typeface="Century Gothic" pitchFamily="34" charset="0"/>
              </a:rPr>
              <a:t> uma tripla RDF comum, onde qualquer um dos elementos da tripla pode ser substituído por uma variável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 smtClean="0">
              <a:effectLst/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552" y="4028768"/>
            <a:ext cx="8136904" cy="19024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>
                <a:solidFill>
                  <a:srgbClr val="002060"/>
                </a:solidFill>
              </a:rPr>
              <a:t>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rdf:type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 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 ?</a:t>
            </a:r>
            <a:r>
              <a:rPr lang="pt-BR" sz="1600" dirty="0">
                <a:solidFill>
                  <a:srgbClr val="002060"/>
                </a:solidFill>
              </a:rPr>
              <a:t>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&lt;</a:t>
            </a:r>
            <a:r>
              <a:rPr lang="pt-BR" sz="1600" dirty="0">
                <a:solidFill>
                  <a:srgbClr val="002060"/>
                </a:solidFill>
              </a:rPr>
              <a:t>http://dbpedia.org/resource/Brazil&gt; .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683568" y="5153689"/>
            <a:ext cx="6984776" cy="507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11560" y="4725143"/>
            <a:ext cx="4896544" cy="42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83568" y="4221088"/>
            <a:ext cx="49685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>
            <a:stCxn id="9" idx="6"/>
            <a:endCxn id="11" idx="1"/>
          </p:cNvCxnSpPr>
          <p:nvPr/>
        </p:nvCxnSpPr>
        <p:spPr>
          <a:xfrm>
            <a:off x="5652120" y="4437112"/>
            <a:ext cx="1119262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6771382" y="4355812"/>
            <a:ext cx="18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Padrão de Tripla</a:t>
            </a:r>
            <a:endParaRPr lang="pt-BR" dirty="0">
              <a:solidFill>
                <a:srgbClr val="002060"/>
              </a:solidFill>
            </a:endParaRPr>
          </a:p>
        </p:txBody>
      </p:sp>
      <p:cxnSp>
        <p:nvCxnSpPr>
          <p:cNvPr id="13" name="Conector de seta reta 12"/>
          <p:cNvCxnSpPr>
            <a:stCxn id="8" idx="6"/>
            <a:endCxn id="11" idx="1"/>
          </p:cNvCxnSpPr>
          <p:nvPr/>
        </p:nvCxnSpPr>
        <p:spPr>
          <a:xfrm flipV="1">
            <a:off x="5508104" y="4540478"/>
            <a:ext cx="1263278" cy="39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2" idx="7"/>
            <a:endCxn id="11" idx="1"/>
          </p:cNvCxnSpPr>
          <p:nvPr/>
        </p:nvCxnSpPr>
        <p:spPr>
          <a:xfrm flipV="1">
            <a:off x="6645447" y="4540478"/>
            <a:ext cx="125935" cy="687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6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Modificadores de Consulta 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Permitem reorganizar o resultado da consulta, através de ordenação, eliminação de resultados duplicados, entre outras modificações.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Os principais modificadores de consulta disponíveis no SPARQL são os seguintes:</a:t>
            </a:r>
          </a:p>
          <a:p>
            <a:pPr lvl="2">
              <a:spcAft>
                <a:spcPts val="1200"/>
              </a:spcAft>
            </a:pPr>
            <a:r>
              <a:rPr lang="pt-BR" sz="1800" b="1" dirty="0" smtClean="0">
                <a:effectLst/>
                <a:latin typeface="Century Gothic" pitchFamily="34" charset="0"/>
              </a:rPr>
              <a:t>ORDER BY</a:t>
            </a:r>
          </a:p>
          <a:p>
            <a:pPr lvl="2">
              <a:spcAft>
                <a:spcPts val="1200"/>
              </a:spcAft>
            </a:pPr>
            <a:r>
              <a:rPr lang="pt-BR" sz="1800" b="1" dirty="0" smtClean="0">
                <a:effectLst/>
                <a:latin typeface="Century Gothic" pitchFamily="34" charset="0"/>
              </a:rPr>
              <a:t>DISTINCT</a:t>
            </a:r>
          </a:p>
          <a:p>
            <a:pPr lvl="2">
              <a:spcAft>
                <a:spcPts val="1200"/>
              </a:spcAft>
            </a:pPr>
            <a:r>
              <a:rPr lang="pt-BR" sz="1800" b="1" dirty="0" smtClean="0">
                <a:effectLst/>
                <a:latin typeface="Century Gothic" pitchFamily="34" charset="0"/>
              </a:rPr>
              <a:t>LIMIT</a:t>
            </a:r>
          </a:p>
          <a:p>
            <a:pPr lvl="2">
              <a:spcAft>
                <a:spcPts val="1200"/>
              </a:spcAft>
            </a:pPr>
            <a:r>
              <a:rPr lang="pt-BR" sz="1800" b="1" dirty="0" smtClean="0">
                <a:effectLst/>
                <a:latin typeface="Century Gothic" pitchFamily="34" charset="0"/>
              </a:rPr>
              <a:t>OFFSET</a:t>
            </a:r>
            <a:endParaRPr lang="pt-BR" sz="1800" b="1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pt-BR" b="0" dirty="0" smtClean="0">
                <a:effectLst/>
                <a:latin typeface="Century Gothic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ORDER BY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Cláusula que especifica a ordem das soluções do resultado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É formada por uma sequência de variáveis da consulta, indicando os comparadores utilizados para a ordenação 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Pode ser aplicado, em cada variável, a função </a:t>
            </a:r>
            <a:r>
              <a:rPr lang="pt-BR" sz="2000" dirty="0" smtClean="0">
                <a:effectLst/>
                <a:latin typeface="Century Gothic" pitchFamily="34" charset="0"/>
              </a:rPr>
              <a:t>ASC() </a:t>
            </a:r>
            <a:r>
              <a:rPr lang="pt-BR" sz="2000" b="0" dirty="0" smtClean="0">
                <a:effectLst/>
                <a:latin typeface="Century Gothic" pitchFamily="34" charset="0"/>
              </a:rPr>
              <a:t>ou </a:t>
            </a:r>
            <a:r>
              <a:rPr lang="pt-BR" sz="2000" dirty="0" smtClean="0">
                <a:effectLst/>
                <a:latin typeface="Century Gothic" pitchFamily="34" charset="0"/>
              </a:rPr>
              <a:t>DESC()</a:t>
            </a:r>
            <a:r>
              <a:rPr lang="pt-BR" sz="2000" b="0" dirty="0" smtClean="0">
                <a:effectLst/>
                <a:latin typeface="Century Gothic" pitchFamily="34" charset="0"/>
              </a:rPr>
              <a:t>,</a:t>
            </a:r>
            <a:r>
              <a:rPr lang="pt-BR" sz="2000" dirty="0" smtClean="0">
                <a:effectLst/>
                <a:latin typeface="Century Gothic" pitchFamily="34" charset="0"/>
              </a:rPr>
              <a:t> </a:t>
            </a:r>
            <a:r>
              <a:rPr lang="pt-BR" sz="2000" b="0" dirty="0" smtClean="0">
                <a:effectLst/>
                <a:latin typeface="Century Gothic" pitchFamily="34" charset="0"/>
              </a:rPr>
              <a:t>indicando se a ordem considerada é crescente ou descendente</a:t>
            </a:r>
          </a:p>
          <a:p>
            <a:pPr lvl="2">
              <a:spcAft>
                <a:spcPts val="1200"/>
              </a:spcAft>
            </a:pPr>
            <a:r>
              <a:rPr lang="en-US" sz="1600" dirty="0" smtClean="0">
                <a:effectLst/>
                <a:latin typeface="Century Gothic" pitchFamily="34" charset="0"/>
              </a:rPr>
              <a:t>Default: ASC</a:t>
            </a:r>
            <a:endParaRPr lang="pt-BR" sz="16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Selecionando o nome das universidades brasileiras em ordem alfabética decrescente: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pt-BR" b="0" dirty="0" smtClean="0">
                <a:effectLst/>
                <a:latin typeface="Century Gothic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3608" y="4869160"/>
            <a:ext cx="7848872" cy="158417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 smtClean="0">
                <a:solidFill>
                  <a:srgbClr val="002060"/>
                </a:solidFill>
              </a:rPr>
              <a:t>PREFIX ...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SELECT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 ... }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b="1" dirty="0" smtClean="0">
                <a:solidFill>
                  <a:srgbClr val="002060"/>
                </a:solidFill>
              </a:rPr>
              <a:t>ORDER BY </a:t>
            </a:r>
            <a:r>
              <a:rPr lang="pt-BR" sz="1600" dirty="0" smtClean="0">
                <a:solidFill>
                  <a:srgbClr val="002060"/>
                </a:solidFill>
              </a:rPr>
              <a:t>DESC(?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)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RDF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4624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Modelo de Dados que representa informação através de grafos constituídos por </a:t>
            </a:r>
            <a:r>
              <a:rPr lang="pt-BR" sz="2000" dirty="0" smtClean="0">
                <a:effectLst/>
                <a:latin typeface="Century Gothic" pitchFamily="34" charset="0"/>
              </a:rPr>
              <a:t>triplas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Elementos de uma tripla: Sujeito, Predicado e Objeto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Uma tripla RDF do </a:t>
            </a:r>
            <a:r>
              <a:rPr lang="pt-BR" sz="2000" b="0" dirty="0" err="1" smtClean="0">
                <a:effectLst/>
                <a:latin typeface="Century Gothic" pitchFamily="34" charset="0"/>
              </a:rPr>
              <a:t>DBPedia</a:t>
            </a:r>
            <a:r>
              <a:rPr lang="pt-BR" sz="2000" b="0" dirty="0" smtClean="0">
                <a:effectLst/>
                <a:latin typeface="Century Gothic" pitchFamily="34" charset="0"/>
              </a:rPr>
              <a:t>:</a:t>
            </a:r>
            <a:endParaRPr lang="pt-BR" sz="1800" b="0" dirty="0" smtClean="0">
              <a:effectLst/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691680" y="3068960"/>
            <a:ext cx="4320480" cy="93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rgbClr val="002060"/>
                </a:solidFill>
              </a:rPr>
              <a:t>http</a:t>
            </a:r>
            <a:r>
              <a:rPr lang="pt-BR" sz="1400" dirty="0">
                <a:solidFill>
                  <a:srgbClr val="002060"/>
                </a:solidFill>
              </a:rPr>
              <a:t>://</a:t>
            </a:r>
            <a:r>
              <a:rPr lang="pt-BR" sz="1400" dirty="0" smtClean="0">
                <a:solidFill>
                  <a:srgbClr val="002060"/>
                </a:solidFill>
              </a:rPr>
              <a:t>dbpedia.org/resource/</a:t>
            </a:r>
          </a:p>
          <a:p>
            <a:pPr algn="ctr"/>
            <a:r>
              <a:rPr lang="pt-BR" sz="1400" dirty="0" err="1" smtClean="0">
                <a:solidFill>
                  <a:srgbClr val="002060"/>
                </a:solidFill>
              </a:rPr>
              <a:t>Federal_University_of_Pernambuco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2123728" y="5013176"/>
            <a:ext cx="3456384" cy="10081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dirty="0">
                <a:solidFill>
                  <a:srgbClr val="002060"/>
                </a:solidFill>
              </a:rPr>
              <a:t>http://</a:t>
            </a:r>
            <a:r>
              <a:rPr lang="pt-BR" sz="1400" dirty="0" smtClean="0">
                <a:solidFill>
                  <a:srgbClr val="002060"/>
                </a:solidFill>
              </a:rPr>
              <a:t>dbpedia.org/resource/</a:t>
            </a:r>
          </a:p>
          <a:p>
            <a:pPr lvl="0" algn="ctr"/>
            <a:r>
              <a:rPr lang="pt-BR" sz="1400" dirty="0" smtClean="0">
                <a:solidFill>
                  <a:srgbClr val="002060"/>
                </a:solidFill>
              </a:rPr>
              <a:t>Recife</a:t>
            </a:r>
            <a:endParaRPr lang="pt-BR" sz="1400" dirty="0">
              <a:solidFill>
                <a:srgbClr val="002060"/>
              </a:solidFill>
            </a:endParaRPr>
          </a:p>
        </p:txBody>
      </p:sp>
      <p:cxnSp>
        <p:nvCxnSpPr>
          <p:cNvPr id="4" name="Conector de seta reta 3"/>
          <p:cNvCxnSpPr>
            <a:stCxn id="2" idx="4"/>
            <a:endCxn id="5" idx="0"/>
          </p:cNvCxnSpPr>
          <p:nvPr/>
        </p:nvCxnSpPr>
        <p:spPr>
          <a:xfrm>
            <a:off x="3851920" y="400506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803980" y="4293096"/>
            <a:ext cx="148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002060"/>
                </a:solidFill>
              </a:rPr>
              <a:t>dbpedia-owl:city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fadyart.com/en/images/stories/r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77986"/>
            <a:ext cx="1177378" cy="1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56176" y="332063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Sujeito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20363" y="4293096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Predicado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228184" y="531589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Objeto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DISTINCT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Modificador que elimina resultados duplicados, ou seja, não haverá conjunto de valores repetidos para as variáveis especificadas na cláusula SELECT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Selecionando os nomes distintos de universidades brasileiras: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t-BR" b="0" dirty="0" smtClean="0">
                <a:effectLst/>
                <a:latin typeface="Century Gothic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43608" y="3068960"/>
            <a:ext cx="7848872" cy="302433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smtClean="0">
                <a:solidFill>
                  <a:srgbClr val="002060"/>
                </a:solidFill>
              </a:rPr>
              <a:t>...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</a:t>
            </a:r>
            <a:r>
              <a:rPr lang="pt-BR" sz="1600" b="1" dirty="0" smtClean="0">
                <a:solidFill>
                  <a:srgbClr val="002060"/>
                </a:solidFill>
              </a:rPr>
              <a:t>DISTINCT</a:t>
            </a:r>
            <a:r>
              <a:rPr lang="pt-BR" sz="1600" dirty="0" smtClean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	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rdf:type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	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	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&lt;http://dbpedia.org/resource/Brazil&gt;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Cláusula que especifica um limite superior do número de resultados retornados pela consulta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Selecionando as dez primeiras universidades brasileiras, segundo a ordem alfabética: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t-BR" b="0" dirty="0" smtClean="0">
                <a:effectLst/>
                <a:latin typeface="Century Gothic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43608" y="2924944"/>
            <a:ext cx="7848872" cy="302433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smtClean="0">
                <a:solidFill>
                  <a:srgbClr val="002060"/>
                </a:solidFill>
              </a:rPr>
              <a:t>...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DISTINCT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	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rdf:type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	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	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&lt;http://dbpedia.org/resource/Brazil&gt;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b="1" dirty="0" smtClean="0">
                <a:solidFill>
                  <a:srgbClr val="002060"/>
                </a:solidFill>
              </a:rPr>
              <a:t>LIMIT</a:t>
            </a:r>
            <a:r>
              <a:rPr lang="pt-BR" sz="1600" dirty="0" smtClean="0">
                <a:solidFill>
                  <a:srgbClr val="002060"/>
                </a:solidFill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8901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OFFSET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Modificador que faz com que os resultados selecionados sejam aqueles a partir de um dado número de resultados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 uso do OFFSET junto ao LIMIT permite a seleção de subconjuntos  das soluções da consulta, porém tem que haver a ordenação dos resultados, através do ORDER BY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Selecionando da décima primeira à décima quinta universidade brasileira, segundo a ordem alfabética: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t-BR" b="0" dirty="0" smtClean="0">
                <a:effectLst/>
                <a:latin typeface="Century Gothic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43608" y="4077072"/>
            <a:ext cx="7848872" cy="17281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smtClean="0">
                <a:solidFill>
                  <a:srgbClr val="002060"/>
                </a:solidFill>
              </a:rPr>
              <a:t>...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DISTINCT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{ ... }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b="1" dirty="0" smtClean="0">
                <a:solidFill>
                  <a:srgbClr val="002060"/>
                </a:solidFill>
              </a:rPr>
              <a:t>OFFSET</a:t>
            </a:r>
            <a:r>
              <a:rPr lang="pt-BR" sz="1600" dirty="0" smtClean="0">
                <a:solidFill>
                  <a:srgbClr val="002060"/>
                </a:solidFill>
              </a:rPr>
              <a:t> 10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LIMIT 5</a:t>
            </a:r>
          </a:p>
        </p:txBody>
      </p:sp>
    </p:spTree>
    <p:extLst>
      <p:ext uri="{BB962C8B-B14F-4D97-AF65-F5344CB8AC3E}">
        <p14:creationId xmlns:p14="http://schemas.microsoft.com/office/powerpoint/2010/main" val="36085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FILTER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Cláusula utilizada para restringir os resultados da consulta de acordo com uma condição booleana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Operadores e funções que podem ser utilizadas dentre de uma cláusula FILTER:</a:t>
            </a:r>
          </a:p>
          <a:p>
            <a:pPr lvl="2">
              <a:spcAft>
                <a:spcPts val="1200"/>
              </a:spcAft>
            </a:pPr>
            <a:r>
              <a:rPr lang="pt-BR" b="1" dirty="0" smtClean="0">
                <a:effectLst/>
                <a:latin typeface="Century Gothic" pitchFamily="34" charset="0"/>
              </a:rPr>
              <a:t>Lógicos</a:t>
            </a:r>
            <a:r>
              <a:rPr lang="pt-BR" dirty="0" smtClean="0">
                <a:effectLst/>
                <a:latin typeface="Century Gothic" pitchFamily="34" charset="0"/>
              </a:rPr>
              <a:t>: !, &amp;&amp;, ||</a:t>
            </a:r>
          </a:p>
          <a:p>
            <a:pPr lvl="2">
              <a:spcAft>
                <a:spcPts val="1200"/>
              </a:spcAft>
            </a:pPr>
            <a:r>
              <a:rPr lang="pt-BR" b="1" dirty="0" smtClean="0">
                <a:effectLst/>
                <a:latin typeface="Century Gothic" pitchFamily="34" charset="0"/>
              </a:rPr>
              <a:t>Matemáticos</a:t>
            </a:r>
            <a:r>
              <a:rPr lang="pt-BR" b="0" dirty="0" smtClean="0">
                <a:effectLst/>
                <a:latin typeface="Century Gothic" pitchFamily="34" charset="0"/>
              </a:rPr>
              <a:t>: +, -, *, /</a:t>
            </a:r>
          </a:p>
          <a:p>
            <a:pPr lvl="2">
              <a:spcAft>
                <a:spcPts val="1200"/>
              </a:spcAft>
            </a:pPr>
            <a:r>
              <a:rPr lang="pt-BR" b="1" dirty="0" smtClean="0">
                <a:effectLst/>
                <a:latin typeface="Century Gothic" pitchFamily="34" charset="0"/>
              </a:rPr>
              <a:t>Comparação</a:t>
            </a:r>
            <a:r>
              <a:rPr lang="pt-BR" dirty="0" smtClean="0">
                <a:effectLst/>
                <a:latin typeface="Century Gothic" pitchFamily="34" charset="0"/>
              </a:rPr>
              <a:t>: =, !=, &gt;, &lt;, IN, NOT IN, ...</a:t>
            </a:r>
          </a:p>
          <a:p>
            <a:pPr lvl="2">
              <a:spcAft>
                <a:spcPts val="1200"/>
              </a:spcAft>
            </a:pPr>
            <a:r>
              <a:rPr lang="pt-BR" b="1" dirty="0" smtClean="0">
                <a:effectLst/>
                <a:latin typeface="Century Gothic" pitchFamily="34" charset="0"/>
              </a:rPr>
              <a:t>Verificação de Nó</a:t>
            </a:r>
            <a:r>
              <a:rPr lang="pt-BR" dirty="0" smtClean="0">
                <a:effectLst/>
                <a:latin typeface="Century Gothic" pitchFamily="34" charset="0"/>
              </a:rPr>
              <a:t>: </a:t>
            </a:r>
            <a:r>
              <a:rPr lang="pt-BR" dirty="0" err="1" smtClean="0">
                <a:effectLst/>
                <a:latin typeface="Century Gothic" pitchFamily="34" charset="0"/>
              </a:rPr>
              <a:t>isURI</a:t>
            </a:r>
            <a:r>
              <a:rPr lang="pt-BR" dirty="0" smtClean="0">
                <a:effectLst/>
                <a:latin typeface="Century Gothic" pitchFamily="34" charset="0"/>
              </a:rPr>
              <a:t>, </a:t>
            </a:r>
            <a:r>
              <a:rPr lang="pt-BR" dirty="0" err="1" smtClean="0">
                <a:effectLst/>
                <a:latin typeface="Century Gothic" pitchFamily="34" charset="0"/>
              </a:rPr>
              <a:t>isBlank</a:t>
            </a:r>
            <a:r>
              <a:rPr lang="pt-BR" dirty="0" smtClean="0">
                <a:effectLst/>
                <a:latin typeface="Century Gothic" pitchFamily="34" charset="0"/>
              </a:rPr>
              <a:t>, </a:t>
            </a:r>
            <a:r>
              <a:rPr lang="pt-BR" dirty="0" err="1" smtClean="0">
                <a:effectLst/>
                <a:latin typeface="Century Gothic" pitchFamily="34" charset="0"/>
              </a:rPr>
              <a:t>isLiteral</a:t>
            </a:r>
            <a:r>
              <a:rPr lang="pt-BR" dirty="0" smtClean="0">
                <a:effectLst/>
                <a:latin typeface="Century Gothic" pitchFamily="34" charset="0"/>
              </a:rPr>
              <a:t>, </a:t>
            </a:r>
            <a:r>
              <a:rPr lang="pt-BR" dirty="0" err="1" smtClean="0">
                <a:effectLst/>
                <a:latin typeface="Century Gothic" pitchFamily="34" charset="0"/>
              </a:rPr>
              <a:t>isNumeric</a:t>
            </a:r>
            <a:endParaRPr lang="pt-BR" dirty="0">
              <a:effectLst/>
              <a:latin typeface="Century Gothic" pitchFamily="34" charset="0"/>
            </a:endParaRPr>
          </a:p>
          <a:p>
            <a:pPr lvl="2">
              <a:spcAft>
                <a:spcPts val="1200"/>
              </a:spcAft>
            </a:pPr>
            <a:r>
              <a:rPr lang="pt-BR" b="1" dirty="0" smtClean="0">
                <a:effectLst/>
                <a:latin typeface="Century Gothic" pitchFamily="34" charset="0"/>
              </a:rPr>
              <a:t>Outros</a:t>
            </a:r>
            <a:r>
              <a:rPr lang="pt-BR" b="0" dirty="0" smtClean="0">
                <a:effectLst/>
                <a:latin typeface="Century Gothic" pitchFamily="34" charset="0"/>
              </a:rPr>
              <a:t>: </a:t>
            </a:r>
            <a:r>
              <a:rPr lang="pt-BR" b="0" dirty="0" err="1" smtClean="0">
                <a:effectLst/>
                <a:latin typeface="Century Gothic" pitchFamily="34" charset="0"/>
              </a:rPr>
              <a:t>langMatches</a:t>
            </a:r>
            <a:r>
              <a:rPr lang="pt-BR" b="0" dirty="0" smtClean="0">
                <a:effectLst/>
                <a:latin typeface="Century Gothic" pitchFamily="34" charset="0"/>
              </a:rPr>
              <a:t>, </a:t>
            </a:r>
            <a:r>
              <a:rPr lang="pt-BR" b="0" dirty="0" err="1" smtClean="0">
                <a:effectLst/>
                <a:latin typeface="Century Gothic" pitchFamily="34" charset="0"/>
              </a:rPr>
              <a:t>regex</a:t>
            </a:r>
            <a:r>
              <a:rPr lang="pt-BR" b="0" dirty="0" smtClean="0">
                <a:effectLst/>
                <a:latin typeface="Century Gothic" pitchFamily="34" charset="0"/>
              </a:rPr>
              <a:t>, etc.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FILTER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Selecionando o nome das universidades brasileiras que possuem mais de 20.000 alunos: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0" y="2132856"/>
            <a:ext cx="7848872" cy="410445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foaf</a:t>
            </a:r>
            <a:r>
              <a:rPr lang="pt-BR" sz="1600" dirty="0">
                <a:solidFill>
                  <a:srgbClr val="002060"/>
                </a:solidFill>
              </a:rPr>
              <a:t>: &lt;http://xmlns.com/foaf/0.1/&gt;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dbpedia-owl</a:t>
            </a:r>
            <a:r>
              <a:rPr lang="pt-BR" sz="1600" dirty="0">
                <a:solidFill>
                  <a:srgbClr val="002060"/>
                </a:solidFill>
              </a:rPr>
              <a:t>: &lt;http://dbpedia.org/ontology/&gt;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numeroEstudantes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rdf:type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>
                <a:solidFill>
                  <a:srgbClr val="002060"/>
                </a:solidFill>
              </a:rPr>
              <a:t>nomeUniversidade</a:t>
            </a:r>
            <a:r>
              <a:rPr lang="pt-BR" sz="1600" dirty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&lt;</a:t>
            </a:r>
            <a:r>
              <a:rPr lang="pt-BR" sz="1600" dirty="0">
                <a:solidFill>
                  <a:srgbClr val="002060"/>
                </a:solidFill>
              </a:rPr>
              <a:t>http://dbpedia.org/resource/Brazil&gt; </a:t>
            </a:r>
            <a:r>
              <a:rPr lang="pt-BR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dirty="0" smtClean="0">
                <a:solidFill>
                  <a:srgbClr val="002060"/>
                </a:solidFill>
              </a:rPr>
              <a:t>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dbpedia-owl:numberOfStudents</a:t>
            </a:r>
            <a:r>
              <a:rPr lang="pt-BR" sz="1600" dirty="0" smtClean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numeroEstudantes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  <a:endParaRPr lang="pt-BR" sz="20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	</a:t>
            </a:r>
            <a:r>
              <a:rPr lang="pt-BR" sz="1600" b="1" dirty="0" smtClean="0">
                <a:solidFill>
                  <a:srgbClr val="002060"/>
                </a:solidFill>
              </a:rPr>
              <a:t>FILTER</a:t>
            </a:r>
            <a:r>
              <a:rPr lang="pt-BR" sz="1600" dirty="0" smtClean="0">
                <a:solidFill>
                  <a:srgbClr val="002060"/>
                </a:solidFill>
              </a:rPr>
              <a:t> (?</a:t>
            </a:r>
            <a:r>
              <a:rPr lang="pt-BR" sz="1600" dirty="0" err="1" smtClean="0">
                <a:solidFill>
                  <a:srgbClr val="002060"/>
                </a:solidFill>
              </a:rPr>
              <a:t>numeroEstudantes</a:t>
            </a:r>
            <a:r>
              <a:rPr lang="pt-BR" sz="1600" dirty="0" smtClean="0">
                <a:solidFill>
                  <a:srgbClr val="002060"/>
                </a:solidFill>
              </a:rPr>
              <a:t> &gt; 20000)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FILTER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0808"/>
            <a:ext cx="6701556" cy="47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FILTER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Selecionando o nome das universidades brasileiras que se localizam em cidades grandes (população &gt;= 1 milhão):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0" y="2132856"/>
            <a:ext cx="7848872" cy="43924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foaf</a:t>
            </a:r>
            <a:r>
              <a:rPr lang="pt-BR" sz="1600" dirty="0">
                <a:solidFill>
                  <a:srgbClr val="002060"/>
                </a:solidFill>
              </a:rPr>
              <a:t>: &lt;http://xmlns.com/foaf/0.1/&gt;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dbpedia-owl</a:t>
            </a:r>
            <a:r>
              <a:rPr lang="pt-BR" sz="1600" dirty="0">
                <a:solidFill>
                  <a:srgbClr val="002060"/>
                </a:solidFill>
              </a:rPr>
              <a:t>: &lt;http://dbpedia.org/ontology/&gt;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populacaoCidade</a:t>
            </a:r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rdf:type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>
                <a:solidFill>
                  <a:srgbClr val="002060"/>
                </a:solidFill>
              </a:rPr>
              <a:t>nomeUniversidade</a:t>
            </a:r>
            <a:r>
              <a:rPr lang="pt-BR" sz="1600" dirty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&lt;</a:t>
            </a:r>
            <a:r>
              <a:rPr lang="pt-BR" sz="1600" dirty="0">
                <a:solidFill>
                  <a:srgbClr val="002060"/>
                </a:solidFill>
              </a:rPr>
              <a:t>http://dbpedia.org/resource/Brazil&gt; </a:t>
            </a:r>
            <a:r>
              <a:rPr lang="pt-BR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dirty="0" smtClean="0">
                <a:solidFill>
                  <a:srgbClr val="002060"/>
                </a:solidFill>
              </a:rPr>
              <a:t>?</a:t>
            </a:r>
            <a:r>
              <a:rPr lang="pt-BR" sz="1600" dirty="0">
                <a:solidFill>
                  <a:srgbClr val="002060"/>
                </a:solidFill>
              </a:rPr>
              <a:t>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dbpedia-owl:city</a:t>
            </a:r>
            <a:r>
              <a:rPr lang="pt-BR" sz="1600" dirty="0" smtClean="0">
                <a:solidFill>
                  <a:srgbClr val="002060"/>
                </a:solidFill>
              </a:rPr>
              <a:t> ?cidade .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                ?</a:t>
            </a:r>
            <a:r>
              <a:rPr lang="en-US" sz="1600" dirty="0" err="1">
                <a:solidFill>
                  <a:srgbClr val="002060"/>
                </a:solidFill>
              </a:rPr>
              <a:t>cidade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dbpedia-owl:populationTotal</a:t>
            </a:r>
            <a:r>
              <a:rPr lang="en-US" sz="1600" dirty="0" smtClean="0">
                <a:solidFill>
                  <a:srgbClr val="002060"/>
                </a:solidFill>
              </a:rPr>
              <a:t> ?</a:t>
            </a:r>
            <a:r>
              <a:rPr lang="en-US" sz="1600" dirty="0" err="1" smtClean="0">
                <a:solidFill>
                  <a:srgbClr val="002060"/>
                </a:solidFill>
              </a:rPr>
              <a:t>populacaoCidade</a:t>
            </a:r>
            <a:r>
              <a:rPr lang="en-US" sz="1600" dirty="0" smtClean="0">
                <a:solidFill>
                  <a:srgbClr val="002060"/>
                </a:solidFill>
              </a:rPr>
              <a:t> .</a:t>
            </a:r>
            <a:endParaRPr lang="pt-BR" sz="1600" dirty="0" smtClean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	</a:t>
            </a:r>
            <a:r>
              <a:rPr lang="pt-BR" sz="1600" b="1" dirty="0" smtClean="0">
                <a:solidFill>
                  <a:srgbClr val="002060"/>
                </a:solidFill>
              </a:rPr>
              <a:t>FILTER</a:t>
            </a:r>
            <a:r>
              <a:rPr lang="pt-BR" sz="1600" dirty="0" smtClean="0">
                <a:solidFill>
                  <a:srgbClr val="002060"/>
                </a:solidFill>
              </a:rPr>
              <a:t> (?</a:t>
            </a:r>
            <a:r>
              <a:rPr lang="pt-BR" sz="1600" dirty="0" err="1" smtClean="0">
                <a:solidFill>
                  <a:srgbClr val="002060"/>
                </a:solidFill>
              </a:rPr>
              <a:t>populacaoCidade</a:t>
            </a:r>
            <a:r>
              <a:rPr lang="pt-BR" sz="1600" dirty="0" smtClean="0">
                <a:solidFill>
                  <a:srgbClr val="002060"/>
                </a:solidFill>
              </a:rPr>
              <a:t> &gt;= 1000000)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FILTER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28769"/>
            <a:ext cx="7410598" cy="45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OPTIONAL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A cláusula </a:t>
            </a:r>
            <a:r>
              <a:rPr lang="pt-BR" sz="2000" dirty="0" smtClean="0">
                <a:effectLst/>
                <a:latin typeface="Century Gothic" pitchFamily="34" charset="0"/>
              </a:rPr>
              <a:t>OPTIONAL</a:t>
            </a:r>
            <a:r>
              <a:rPr lang="pt-BR" sz="2000" b="0" dirty="0" smtClean="0">
                <a:effectLst/>
                <a:latin typeface="Century Gothic" pitchFamily="34" charset="0"/>
              </a:rPr>
              <a:t> é aplicada em uma parte do padrão da consulta, tornando opcional a </a:t>
            </a:r>
            <a:r>
              <a:rPr lang="pt-BR" sz="2000" b="0" dirty="0" err="1" smtClean="0">
                <a:effectLst/>
                <a:latin typeface="Century Gothic" pitchFamily="34" charset="0"/>
              </a:rPr>
              <a:t>satisfabilidade</a:t>
            </a:r>
            <a:r>
              <a:rPr lang="pt-BR" sz="2000" b="0" dirty="0" smtClean="0">
                <a:effectLst/>
                <a:latin typeface="Century Gothic" pitchFamily="34" charset="0"/>
              </a:rPr>
              <a:t> dos padrões de triplas respectivos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Selecionado o nome das universidades brasileiras e o respectivo lema, se houver: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0" y="3068960"/>
            <a:ext cx="7920880" cy="37444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foaf</a:t>
            </a:r>
            <a:r>
              <a:rPr lang="pt-BR" sz="1600" dirty="0">
                <a:solidFill>
                  <a:srgbClr val="002060"/>
                </a:solidFill>
              </a:rPr>
              <a:t>: &lt;http://xmlns.com/foaf/0.1/&gt;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dbpedia-owl</a:t>
            </a:r>
            <a:r>
              <a:rPr lang="pt-BR" sz="1600" dirty="0">
                <a:solidFill>
                  <a:srgbClr val="002060"/>
                </a:solidFill>
              </a:rPr>
              <a:t>: &lt;http://dbpedia.org/ontology</a:t>
            </a:r>
            <a:r>
              <a:rPr lang="pt-BR" sz="1600" dirty="0" smtClean="0">
                <a:solidFill>
                  <a:srgbClr val="002060"/>
                </a:solidFill>
              </a:rPr>
              <a:t>/&gt;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PREFIX </a:t>
            </a:r>
            <a:r>
              <a:rPr lang="pt-BR" sz="1600" dirty="0" err="1" smtClean="0">
                <a:solidFill>
                  <a:srgbClr val="002060"/>
                </a:solidFill>
              </a:rPr>
              <a:t>dbpprop</a:t>
            </a:r>
            <a:r>
              <a:rPr lang="pt-BR" sz="1600" dirty="0">
                <a:solidFill>
                  <a:srgbClr val="002060"/>
                </a:solidFill>
              </a:rPr>
              <a:t>: &lt;http://</a:t>
            </a:r>
            <a:r>
              <a:rPr lang="pt-BR" sz="1600" dirty="0" smtClean="0">
                <a:solidFill>
                  <a:srgbClr val="002060"/>
                </a:solidFill>
              </a:rPr>
              <a:t>dbpedia.org/property/&gt;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lemaUniversidade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rdf:type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>
                <a:solidFill>
                  <a:srgbClr val="002060"/>
                </a:solidFill>
              </a:rPr>
              <a:t>nomeUniversidade</a:t>
            </a:r>
            <a:r>
              <a:rPr lang="pt-BR" sz="1600" dirty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&lt;</a:t>
            </a:r>
            <a:r>
              <a:rPr lang="pt-BR" sz="1600" dirty="0">
                <a:solidFill>
                  <a:srgbClr val="002060"/>
                </a:solidFill>
              </a:rPr>
              <a:t>http://dbpedia.org/resource/Brazil&gt; </a:t>
            </a:r>
            <a:r>
              <a:rPr lang="pt-BR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b="1" dirty="0" smtClean="0">
                <a:solidFill>
                  <a:srgbClr val="002060"/>
                </a:solidFill>
              </a:rPr>
              <a:t>OPTIONAL</a:t>
            </a:r>
            <a:r>
              <a:rPr lang="pt-BR" sz="1600" dirty="0" smtClean="0">
                <a:solidFill>
                  <a:srgbClr val="002060"/>
                </a:solidFill>
              </a:rPr>
              <a:t> { ?universidade </a:t>
            </a:r>
            <a:r>
              <a:rPr lang="pt-BR" sz="1600" dirty="0" err="1" smtClean="0">
                <a:solidFill>
                  <a:srgbClr val="002060"/>
                </a:solidFill>
              </a:rPr>
              <a:t>dbpprop:motto</a:t>
            </a:r>
            <a:r>
              <a:rPr lang="pt-BR" sz="1600" dirty="0" smtClean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lemaUniversidade</a:t>
            </a:r>
            <a:r>
              <a:rPr lang="pt-BR" sz="1600" dirty="0" smtClean="0">
                <a:solidFill>
                  <a:srgbClr val="002060"/>
                </a:solidFill>
              </a:rPr>
              <a:t> }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endParaRPr lang="pt-BR" sz="11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OPTIONAL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84" y="1772101"/>
            <a:ext cx="8285348" cy="38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DBpedia</a:t>
            </a:r>
            <a:endParaRPr lang="pt-BR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81939" cy="47342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164288" y="1556792"/>
            <a:ext cx="1769171" cy="4392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00808"/>
            <a:ext cx="6939226" cy="4318819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7884368" y="3789040"/>
            <a:ext cx="576064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75" name="Rounded Rectangle 28674"/>
          <p:cNvSpPr/>
          <p:nvPr/>
        </p:nvSpPr>
        <p:spPr>
          <a:xfrm>
            <a:off x="7884368" y="4715980"/>
            <a:ext cx="288032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79" name="Rounded Rectangle 28678"/>
          <p:cNvSpPr/>
          <p:nvPr/>
        </p:nvSpPr>
        <p:spPr>
          <a:xfrm>
            <a:off x="7884368" y="4920997"/>
            <a:ext cx="288032" cy="152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ounded Rectangle 45"/>
          <p:cNvSpPr/>
          <p:nvPr/>
        </p:nvSpPr>
        <p:spPr>
          <a:xfrm>
            <a:off x="7884368" y="5093003"/>
            <a:ext cx="288032" cy="152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ounded Rectangle 49"/>
          <p:cNvSpPr/>
          <p:nvPr/>
        </p:nvSpPr>
        <p:spPr>
          <a:xfrm>
            <a:off x="7883552" y="5313473"/>
            <a:ext cx="792904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ounded Rectangle 57"/>
          <p:cNvSpPr/>
          <p:nvPr/>
        </p:nvSpPr>
        <p:spPr>
          <a:xfrm>
            <a:off x="7883552" y="5631914"/>
            <a:ext cx="720896" cy="209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ounded Rectangle 58"/>
          <p:cNvSpPr/>
          <p:nvPr/>
        </p:nvSpPr>
        <p:spPr>
          <a:xfrm>
            <a:off x="107504" y="4023391"/>
            <a:ext cx="2664296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Rounded Rectangle 59"/>
          <p:cNvSpPr/>
          <p:nvPr/>
        </p:nvSpPr>
        <p:spPr>
          <a:xfrm>
            <a:off x="179512" y="4869160"/>
            <a:ext cx="2592288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ounded Rectangle 60"/>
          <p:cNvSpPr/>
          <p:nvPr/>
        </p:nvSpPr>
        <p:spPr>
          <a:xfrm>
            <a:off x="163432" y="4509120"/>
            <a:ext cx="2608368" cy="132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ounded Rectangle 61"/>
          <p:cNvSpPr/>
          <p:nvPr/>
        </p:nvSpPr>
        <p:spPr>
          <a:xfrm>
            <a:off x="163432" y="4648466"/>
            <a:ext cx="2680376" cy="1303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ounded Rectangle 62"/>
          <p:cNvSpPr/>
          <p:nvPr/>
        </p:nvSpPr>
        <p:spPr>
          <a:xfrm>
            <a:off x="107503" y="4266255"/>
            <a:ext cx="3667181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4" name="Rounded Rectangle 63"/>
          <p:cNvSpPr/>
          <p:nvPr/>
        </p:nvSpPr>
        <p:spPr>
          <a:xfrm>
            <a:off x="107502" y="3755519"/>
            <a:ext cx="2592289" cy="241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ounded Rectangle 64"/>
          <p:cNvSpPr/>
          <p:nvPr/>
        </p:nvSpPr>
        <p:spPr>
          <a:xfrm>
            <a:off x="143507" y="5037679"/>
            <a:ext cx="2772309" cy="1375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6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28675" grpId="0" animBg="1"/>
      <p:bldP spid="28679" grpId="0" animBg="1"/>
      <p:bldP spid="46" grpId="0" animBg="1"/>
      <p:bldP spid="50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OPTIONAL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162660"/>
            <a:ext cx="7918450" cy="49306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Selecionado o nome das universidades pernambucanas e dos respectivos ex-alunos “famosos”, se houver: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44538" y="2060848"/>
            <a:ext cx="8219950" cy="403244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foaf</a:t>
            </a:r>
            <a:r>
              <a:rPr lang="pt-BR" sz="1600" dirty="0">
                <a:solidFill>
                  <a:srgbClr val="002060"/>
                </a:solidFill>
              </a:rPr>
              <a:t>: &lt;http://xmlns.com/foaf/0.1/&gt;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dbpedia-owl</a:t>
            </a:r>
            <a:r>
              <a:rPr lang="pt-BR" sz="1600" dirty="0">
                <a:solidFill>
                  <a:srgbClr val="002060"/>
                </a:solidFill>
              </a:rPr>
              <a:t>: &lt;http://dbpedia.org/ontology</a:t>
            </a:r>
            <a:r>
              <a:rPr lang="pt-BR" sz="1600" dirty="0" smtClean="0">
                <a:solidFill>
                  <a:srgbClr val="002060"/>
                </a:solidFill>
              </a:rPr>
              <a:t>/&gt;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PREFIX </a:t>
            </a:r>
            <a:r>
              <a:rPr lang="pt-BR" sz="1600" dirty="0" err="1" smtClean="0">
                <a:solidFill>
                  <a:srgbClr val="002060"/>
                </a:solidFill>
              </a:rPr>
              <a:t>dbpprop</a:t>
            </a:r>
            <a:r>
              <a:rPr lang="pt-BR" sz="1600" dirty="0">
                <a:solidFill>
                  <a:srgbClr val="002060"/>
                </a:solidFill>
              </a:rPr>
              <a:t>: &lt;http://</a:t>
            </a:r>
            <a:r>
              <a:rPr lang="pt-BR" sz="1600" dirty="0" smtClean="0">
                <a:solidFill>
                  <a:srgbClr val="002060"/>
                </a:solidFill>
              </a:rPr>
              <a:t>dbpedia.org/property/&gt;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nomeExAluno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rdf:type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>
                <a:solidFill>
                  <a:srgbClr val="002060"/>
                </a:solidFill>
              </a:rPr>
              <a:t>nomeUniversidade</a:t>
            </a:r>
            <a:r>
              <a:rPr lang="pt-BR" sz="1600" dirty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dbpedia-owl:state</a:t>
            </a:r>
            <a:r>
              <a:rPr lang="pt-BR" sz="1600" dirty="0" smtClean="0">
                <a:solidFill>
                  <a:srgbClr val="002060"/>
                </a:solidFill>
              </a:rPr>
              <a:t>  &lt;</a:t>
            </a:r>
            <a:r>
              <a:rPr lang="pt-BR" sz="1600" dirty="0">
                <a:solidFill>
                  <a:srgbClr val="002060"/>
                </a:solidFill>
              </a:rPr>
              <a:t>http://</a:t>
            </a:r>
            <a:r>
              <a:rPr lang="pt-BR" sz="1600" dirty="0" smtClean="0">
                <a:solidFill>
                  <a:srgbClr val="002060"/>
                </a:solidFill>
              </a:rPr>
              <a:t>dbpedia.org/resource/Pernambuco&gt;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b="1" dirty="0" smtClean="0">
                <a:solidFill>
                  <a:srgbClr val="002060"/>
                </a:solidFill>
              </a:rPr>
              <a:t>OPTIONAL</a:t>
            </a:r>
            <a:r>
              <a:rPr lang="pt-BR" sz="1600" dirty="0" smtClean="0">
                <a:solidFill>
                  <a:srgbClr val="002060"/>
                </a:solidFill>
              </a:rPr>
              <a:t> { ?</a:t>
            </a:r>
            <a:r>
              <a:rPr lang="pt-BR" sz="1600" dirty="0" err="1" smtClean="0">
                <a:solidFill>
                  <a:srgbClr val="002060"/>
                </a:solidFill>
              </a:rPr>
              <a:t>exAluno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dbpprop:almaMater</a:t>
            </a:r>
            <a:r>
              <a:rPr lang="pt-BR" sz="1600" dirty="0" smtClean="0">
                <a:solidFill>
                  <a:srgbClr val="002060"/>
                </a:solidFill>
              </a:rPr>
              <a:t> ?universidade .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pt-BR" sz="1600" dirty="0" smtClean="0">
                <a:solidFill>
                  <a:srgbClr val="002060"/>
                </a:solidFill>
              </a:rPr>
              <a:t>?</a:t>
            </a:r>
            <a:r>
              <a:rPr lang="pt-BR" sz="1600" dirty="0" err="1">
                <a:solidFill>
                  <a:srgbClr val="002060"/>
                </a:solidFill>
              </a:rPr>
              <a:t>exAluno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err="1">
                <a:solidFill>
                  <a:srgbClr val="002060"/>
                </a:solidFill>
              </a:rPr>
              <a:t>foaf:name</a:t>
            </a:r>
            <a:r>
              <a:rPr lang="pt-BR" sz="1600" dirty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nomeExAluno</a:t>
            </a:r>
            <a:r>
              <a:rPr lang="pt-BR" sz="1600" dirty="0" smtClean="0">
                <a:solidFill>
                  <a:srgbClr val="002060"/>
                </a:solidFill>
              </a:rPr>
              <a:t> . }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endParaRPr lang="pt-BR" sz="11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OPTIONAL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7718821" cy="30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UNION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A cláusula </a:t>
            </a:r>
            <a:r>
              <a:rPr lang="pt-BR" sz="2000" dirty="0" smtClean="0">
                <a:effectLst/>
                <a:latin typeface="Century Gothic" pitchFamily="34" charset="0"/>
              </a:rPr>
              <a:t>UNION</a:t>
            </a:r>
            <a:r>
              <a:rPr lang="pt-BR" sz="2000" b="0" dirty="0" smtClean="0">
                <a:effectLst/>
                <a:latin typeface="Century Gothic" pitchFamily="34" charset="0"/>
              </a:rPr>
              <a:t> é aplicado sobre dois padrões de triplas, de tal forma que a solução dos dois lados são inclusos no resultado da consulta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Selecionado o nome de universidades pernambucanas ou baianas: 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068960"/>
            <a:ext cx="8496944" cy="364502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foaf</a:t>
            </a:r>
            <a:r>
              <a:rPr lang="pt-BR" sz="1600" dirty="0">
                <a:solidFill>
                  <a:srgbClr val="002060"/>
                </a:solidFill>
              </a:rPr>
              <a:t>: &lt;http://xmlns.com/foaf/0.1/&gt;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dbpedia-owl</a:t>
            </a:r>
            <a:r>
              <a:rPr lang="pt-BR" sz="1600" dirty="0">
                <a:solidFill>
                  <a:srgbClr val="002060"/>
                </a:solidFill>
              </a:rPr>
              <a:t>: &lt;http://dbpedia.org/ontology</a:t>
            </a:r>
            <a:r>
              <a:rPr lang="pt-BR" sz="1600" dirty="0" smtClean="0">
                <a:solidFill>
                  <a:srgbClr val="002060"/>
                </a:solidFill>
              </a:rPr>
              <a:t>/&gt;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rdf:type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>
                <a:solidFill>
                  <a:srgbClr val="002060"/>
                </a:solidFill>
              </a:rPr>
              <a:t>nomeUniversidade</a:t>
            </a:r>
            <a:r>
              <a:rPr lang="pt-BR" sz="1600" dirty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dirty="0" smtClean="0">
                <a:solidFill>
                  <a:srgbClr val="002060"/>
                </a:solidFill>
              </a:rPr>
              <a:t>{ {?</a:t>
            </a:r>
            <a:r>
              <a:rPr lang="pt-BR" sz="1600" dirty="0">
                <a:solidFill>
                  <a:srgbClr val="002060"/>
                </a:solidFill>
              </a:rPr>
              <a:t>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dbpedia-owl:state</a:t>
            </a:r>
            <a:r>
              <a:rPr lang="pt-BR" sz="1600" dirty="0" smtClean="0">
                <a:solidFill>
                  <a:srgbClr val="002060"/>
                </a:solidFill>
              </a:rPr>
              <a:t> &lt;http</a:t>
            </a:r>
            <a:r>
              <a:rPr lang="pt-BR" sz="1600" dirty="0">
                <a:solidFill>
                  <a:srgbClr val="002060"/>
                </a:solidFill>
              </a:rPr>
              <a:t>://</a:t>
            </a:r>
            <a:r>
              <a:rPr lang="pt-BR" sz="1600" dirty="0" smtClean="0">
                <a:solidFill>
                  <a:srgbClr val="002060"/>
                </a:solidFill>
              </a:rPr>
              <a:t>dbpedia.org/resource/Pernambuco&gt; }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dirty="0" smtClean="0">
                <a:solidFill>
                  <a:srgbClr val="002060"/>
                </a:solidFill>
              </a:rPr>
              <a:t>      </a:t>
            </a:r>
            <a:r>
              <a:rPr lang="pt-BR" sz="1600" b="1" dirty="0" smtClean="0">
                <a:solidFill>
                  <a:srgbClr val="002060"/>
                </a:solidFill>
              </a:rPr>
              <a:t>UNION</a:t>
            </a:r>
          </a:p>
          <a:p>
            <a:r>
              <a:rPr lang="pt-BR" sz="1600" b="1" dirty="0">
                <a:solidFill>
                  <a:srgbClr val="002060"/>
                </a:solidFill>
              </a:rPr>
              <a:t> </a:t>
            </a:r>
            <a:r>
              <a:rPr lang="pt-BR" sz="1600" b="1" dirty="0" smtClean="0">
                <a:solidFill>
                  <a:srgbClr val="002060"/>
                </a:solidFill>
              </a:rPr>
              <a:t>                  </a:t>
            </a:r>
            <a:r>
              <a:rPr lang="pt-BR" sz="1600" dirty="0">
                <a:solidFill>
                  <a:srgbClr val="002060"/>
                </a:solidFill>
              </a:rPr>
              <a:t>{?universidade  </a:t>
            </a:r>
            <a:r>
              <a:rPr lang="pt-BR" sz="1600" dirty="0" err="1">
                <a:solidFill>
                  <a:srgbClr val="002060"/>
                </a:solidFill>
              </a:rPr>
              <a:t>dbpedia-owl:state</a:t>
            </a:r>
            <a:r>
              <a:rPr lang="pt-BR" sz="1600" dirty="0">
                <a:solidFill>
                  <a:srgbClr val="002060"/>
                </a:solidFill>
              </a:rPr>
              <a:t> &lt;http://</a:t>
            </a:r>
            <a:r>
              <a:rPr lang="pt-BR" sz="1600" dirty="0" smtClean="0">
                <a:solidFill>
                  <a:srgbClr val="002060"/>
                </a:solidFill>
              </a:rPr>
              <a:t>dbpedia.org/resource/Bahia&gt; } } 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UNION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2816"/>
            <a:ext cx="594575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Funções de Agregação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 SPARQL fornece um conjunto de funções de agregações, similares às do SQL, que são aplicados sobre uma variável e retorna valores numéricos dentro de um grupo agregado</a:t>
            </a:r>
          </a:p>
          <a:p>
            <a:pPr lvl="2">
              <a:spcAft>
                <a:spcPts val="1200"/>
              </a:spcAft>
            </a:pPr>
            <a:r>
              <a:rPr lang="pt-BR" sz="1600" dirty="0">
                <a:effectLst/>
                <a:latin typeface="Century Gothic" pitchFamily="34" charset="0"/>
              </a:rPr>
              <a:t>P</a:t>
            </a:r>
            <a:r>
              <a:rPr lang="pt-BR" sz="1600" b="0" dirty="0" smtClean="0">
                <a:effectLst/>
                <a:latin typeface="Century Gothic" pitchFamily="34" charset="0"/>
              </a:rPr>
              <a:t>ode ser utilizado o </a:t>
            </a:r>
            <a:r>
              <a:rPr lang="pt-BR" sz="1600" b="1" dirty="0" smtClean="0">
                <a:effectLst/>
                <a:latin typeface="Century Gothic" pitchFamily="34" charset="0"/>
              </a:rPr>
              <a:t>GROUP BY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As principais funções de agregação disponíveis no SPARQL são: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lvl="2">
              <a:spcAft>
                <a:spcPts val="1200"/>
              </a:spcAft>
            </a:pPr>
            <a:r>
              <a:rPr lang="pt-BR" sz="1800" b="1" dirty="0" smtClean="0">
                <a:effectLst/>
                <a:latin typeface="Century Gothic" pitchFamily="34" charset="0"/>
              </a:rPr>
              <a:t>COUNT</a:t>
            </a:r>
            <a:r>
              <a:rPr lang="pt-BR" sz="1800" dirty="0" smtClean="0">
                <a:effectLst/>
                <a:latin typeface="Century Gothic" pitchFamily="34" charset="0"/>
              </a:rPr>
              <a:t>: número de resultados </a:t>
            </a:r>
          </a:p>
          <a:p>
            <a:pPr lvl="2">
              <a:spcAft>
                <a:spcPts val="1200"/>
              </a:spcAft>
            </a:pPr>
            <a:r>
              <a:rPr lang="pt-BR" sz="1800" b="1" dirty="0" smtClean="0">
                <a:effectLst/>
                <a:latin typeface="Century Gothic" pitchFamily="34" charset="0"/>
              </a:rPr>
              <a:t>SUM</a:t>
            </a:r>
            <a:r>
              <a:rPr lang="pt-BR" sz="1800" dirty="0" smtClean="0">
                <a:effectLst/>
                <a:latin typeface="Century Gothic" pitchFamily="34" charset="0"/>
              </a:rPr>
              <a:t>: soma de todos os valores</a:t>
            </a:r>
          </a:p>
          <a:p>
            <a:pPr lvl="2">
              <a:spcAft>
                <a:spcPts val="1200"/>
              </a:spcAft>
            </a:pPr>
            <a:r>
              <a:rPr lang="pt-BR" sz="1800" b="1" dirty="0" smtClean="0">
                <a:effectLst/>
                <a:latin typeface="Century Gothic" pitchFamily="34" charset="0"/>
              </a:rPr>
              <a:t>AVG</a:t>
            </a:r>
            <a:r>
              <a:rPr lang="pt-BR" sz="1800" dirty="0" smtClean="0">
                <a:effectLst/>
                <a:latin typeface="Century Gothic" pitchFamily="34" charset="0"/>
              </a:rPr>
              <a:t>:  média aritmética dos valores </a:t>
            </a:r>
            <a:endParaRPr lang="pt-BR" sz="1800" dirty="0">
              <a:effectLst/>
              <a:latin typeface="Century Gothic" pitchFamily="34" charset="0"/>
            </a:endParaRPr>
          </a:p>
          <a:p>
            <a:pPr lvl="2">
              <a:spcAft>
                <a:spcPts val="1200"/>
              </a:spcAft>
            </a:pPr>
            <a:r>
              <a:rPr lang="pt-BR" sz="1800" b="1" dirty="0" smtClean="0">
                <a:effectLst/>
                <a:latin typeface="Century Gothic" pitchFamily="34" charset="0"/>
              </a:rPr>
              <a:t>MIN</a:t>
            </a:r>
            <a:r>
              <a:rPr lang="pt-BR" sz="1800" dirty="0" smtClean="0">
                <a:effectLst/>
                <a:latin typeface="Century Gothic" pitchFamily="34" charset="0"/>
              </a:rPr>
              <a:t>: menor valor </a:t>
            </a:r>
            <a:endParaRPr lang="pt-BR" sz="1800" dirty="0">
              <a:effectLst/>
              <a:latin typeface="Century Gothic" pitchFamily="34" charset="0"/>
            </a:endParaRPr>
          </a:p>
          <a:p>
            <a:pPr lvl="2">
              <a:spcAft>
                <a:spcPts val="1200"/>
              </a:spcAft>
            </a:pPr>
            <a:r>
              <a:rPr lang="pt-BR" sz="1800" b="1" dirty="0" smtClean="0">
                <a:effectLst/>
                <a:latin typeface="Century Gothic" pitchFamily="34" charset="0"/>
              </a:rPr>
              <a:t>MAX</a:t>
            </a:r>
            <a:r>
              <a:rPr lang="pt-BR" sz="1800" dirty="0" smtClean="0">
                <a:effectLst/>
                <a:latin typeface="Century Gothic" pitchFamily="34" charset="0"/>
              </a:rPr>
              <a:t>: maior valor</a:t>
            </a:r>
            <a:endParaRPr lang="pt-BR" sz="180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pt-BR" b="0" dirty="0" smtClean="0">
                <a:effectLst/>
                <a:latin typeface="Century Gothic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Funções de Agregação 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 número de alunos da maior universidade pernambucana:</a:t>
            </a:r>
            <a:r>
              <a:rPr lang="pt-BR" b="0" dirty="0" smtClean="0">
                <a:effectLst/>
                <a:latin typeface="Century Gothic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endParaRPr lang="pt-BR" sz="3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2132856"/>
            <a:ext cx="8496944" cy="25202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</a:t>
            </a:r>
            <a:r>
              <a:rPr lang="pt-BR" sz="1600" dirty="0" smtClean="0">
                <a:solidFill>
                  <a:srgbClr val="002060"/>
                </a:solidFill>
              </a:rPr>
              <a:t>#&gt;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PREFIX </a:t>
            </a:r>
            <a:r>
              <a:rPr lang="pt-BR" sz="1600" dirty="0" err="1" smtClean="0">
                <a:solidFill>
                  <a:srgbClr val="002060"/>
                </a:solidFill>
              </a:rPr>
              <a:t>dbpedia-owl</a:t>
            </a:r>
            <a:r>
              <a:rPr lang="pt-BR" sz="1600" dirty="0" smtClean="0">
                <a:solidFill>
                  <a:srgbClr val="002060"/>
                </a:solidFill>
              </a:rPr>
              <a:t>: &lt;http://dbpedia.org/ontology/&gt;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SELECT MAX(?</a:t>
            </a:r>
            <a:r>
              <a:rPr lang="pt-BR" sz="1600" dirty="0" err="1">
                <a:solidFill>
                  <a:srgbClr val="002060"/>
                </a:solidFill>
              </a:rPr>
              <a:t>numeroEstudantes</a:t>
            </a:r>
            <a:r>
              <a:rPr lang="pt-BR" sz="1600" dirty="0">
                <a:solidFill>
                  <a:srgbClr val="002060"/>
                </a:solidFill>
              </a:rPr>
              <a:t>) AS ?</a:t>
            </a:r>
            <a:r>
              <a:rPr lang="pt-BR" sz="1600" dirty="0" err="1">
                <a:solidFill>
                  <a:srgbClr val="002060"/>
                </a:solidFill>
              </a:rPr>
              <a:t>maiorNumeroEstudantes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rdf:type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              </a:t>
            </a:r>
            <a:r>
              <a:rPr lang="pt-BR" sz="1600" dirty="0">
                <a:solidFill>
                  <a:srgbClr val="002060"/>
                </a:solidFill>
              </a:rPr>
              <a:t>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dbpedia-owl:state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>
                <a:solidFill>
                  <a:srgbClr val="002060"/>
                </a:solidFill>
              </a:rPr>
              <a:t>&lt;http://</a:t>
            </a:r>
            <a:r>
              <a:rPr lang="pt-BR" sz="1600" dirty="0" smtClean="0">
                <a:solidFill>
                  <a:srgbClr val="002060"/>
                </a:solidFill>
              </a:rPr>
              <a:t>dbpedia.org/resource/Pernambuco&gt; . </a:t>
            </a:r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dbpedia-owl:numberOfStudents</a:t>
            </a:r>
            <a:r>
              <a:rPr lang="pt-BR" sz="1600" dirty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numeroEstudantes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1208"/>
            <a:ext cx="2277789" cy="8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2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Funções de Agregação 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Selecionando o nome de universidades públicas brasileiras e a respectiva quantidade de campus (cidades):</a:t>
            </a:r>
            <a:r>
              <a:rPr lang="pt-BR" b="0" dirty="0" smtClean="0">
                <a:effectLst/>
                <a:latin typeface="Century Gothic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2132856"/>
            <a:ext cx="8496944" cy="410445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</a:t>
            </a:r>
            <a:r>
              <a:rPr lang="pt-BR" sz="1600" dirty="0" smtClean="0">
                <a:solidFill>
                  <a:srgbClr val="002060"/>
                </a:solidFill>
              </a:rPr>
              <a:t>#&gt;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PREFIX </a:t>
            </a:r>
            <a:r>
              <a:rPr lang="pt-BR" sz="1600" dirty="0" err="1" smtClean="0">
                <a:solidFill>
                  <a:srgbClr val="002060"/>
                </a:solidFill>
              </a:rPr>
              <a:t>dbpedia-owl</a:t>
            </a:r>
            <a:r>
              <a:rPr lang="pt-BR" sz="1600" dirty="0" smtClean="0">
                <a:solidFill>
                  <a:srgbClr val="002060"/>
                </a:solidFill>
              </a:rPr>
              <a:t>: &lt;http://dbpedia.org/ontology/&gt;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PREFIX </a:t>
            </a:r>
            <a:r>
              <a:rPr lang="pt-BR" sz="1600" dirty="0" err="1" smtClean="0">
                <a:solidFill>
                  <a:srgbClr val="002060"/>
                </a:solidFill>
              </a:rPr>
              <a:t>dbpprop</a:t>
            </a:r>
            <a:r>
              <a:rPr lang="pt-BR" sz="1600" dirty="0" smtClean="0">
                <a:solidFill>
                  <a:srgbClr val="002060"/>
                </a:solidFill>
              </a:rPr>
              <a:t>: &lt;http://dbpedia.org/property/&gt;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, COUNT(DISTINCT ?cidade) AS ?</a:t>
            </a:r>
            <a:r>
              <a:rPr lang="pt-BR" sz="1600" dirty="0" err="1" smtClean="0">
                <a:solidFill>
                  <a:srgbClr val="002060"/>
                </a:solidFill>
              </a:rPr>
              <a:t>numeroCampus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rdf:type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              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dbpprop:type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&lt;http</a:t>
            </a:r>
            <a:r>
              <a:rPr lang="pt-BR" sz="1600" dirty="0">
                <a:solidFill>
                  <a:srgbClr val="002060"/>
                </a:solidFill>
              </a:rPr>
              <a:t>://</a:t>
            </a:r>
            <a:r>
              <a:rPr lang="pt-BR" sz="1600" dirty="0" smtClean="0">
                <a:solidFill>
                  <a:srgbClr val="002060"/>
                </a:solidFill>
              </a:rPr>
              <a:t>dbpedia.org/resource/Public_university&gt;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foaf:name</a:t>
            </a:r>
            <a:r>
              <a:rPr lang="pt-BR" sz="1600" dirty="0">
                <a:solidFill>
                  <a:srgbClr val="002060"/>
                </a:solidFill>
              </a:rPr>
              <a:t>  ?</a:t>
            </a:r>
            <a:r>
              <a:rPr lang="pt-BR" sz="1600" dirty="0" err="1">
                <a:solidFill>
                  <a:srgbClr val="002060"/>
                </a:solidFill>
              </a:rPr>
              <a:t>nomeUniversidade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.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	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&lt;http://dbpedia.org/resource/Brazil&gt;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dirty="0" smtClean="0">
                <a:solidFill>
                  <a:srgbClr val="002060"/>
                </a:solidFill>
              </a:rPr>
              <a:t>?</a:t>
            </a:r>
            <a:r>
              <a:rPr lang="pt-BR" sz="1600" dirty="0">
                <a:solidFill>
                  <a:srgbClr val="002060"/>
                </a:solidFill>
              </a:rPr>
              <a:t>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dbpedia-owl:city</a:t>
            </a:r>
            <a:r>
              <a:rPr lang="pt-BR" sz="1600" dirty="0" smtClean="0">
                <a:solidFill>
                  <a:srgbClr val="002060"/>
                </a:solidFill>
              </a:rPr>
              <a:t> ?cidade .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GROUP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ORDER BY DESC(?</a:t>
            </a:r>
            <a:r>
              <a:rPr lang="pt-BR" sz="1600" dirty="0" err="1" smtClean="0">
                <a:solidFill>
                  <a:srgbClr val="002060"/>
                </a:solidFill>
              </a:rPr>
              <a:t>numeroCampus</a:t>
            </a:r>
            <a:r>
              <a:rPr lang="pt-BR" sz="1600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63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Funções de Agregação 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51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Consultas ASK, DESCRIBE e CONSTRUCT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Consultas </a:t>
            </a:r>
            <a:r>
              <a:rPr lang="pt-BR" sz="2000" dirty="0" smtClean="0">
                <a:effectLst/>
                <a:latin typeface="Century Gothic" pitchFamily="34" charset="0"/>
              </a:rPr>
              <a:t>SELECT</a:t>
            </a:r>
            <a:r>
              <a:rPr lang="pt-BR" sz="2000" b="0" dirty="0" smtClean="0">
                <a:effectLst/>
                <a:latin typeface="Century Gothic" pitchFamily="34" charset="0"/>
              </a:rPr>
              <a:t> são as mais utilizadas por aplicações que consomem dados da Web Semântica, através da extração de dados de grafos RDF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Porém, existem três tipos adicionais de consultas SPARQL:</a:t>
            </a:r>
          </a:p>
          <a:p>
            <a:pPr lvl="2">
              <a:spcAft>
                <a:spcPts val="1200"/>
              </a:spcAft>
            </a:pPr>
            <a:r>
              <a:rPr lang="pt-BR" b="1" dirty="0" smtClean="0">
                <a:effectLst/>
                <a:latin typeface="Century Gothic" pitchFamily="34" charset="0"/>
              </a:rPr>
              <a:t>ASK</a:t>
            </a:r>
          </a:p>
          <a:p>
            <a:pPr lvl="2">
              <a:spcAft>
                <a:spcPts val="1200"/>
              </a:spcAft>
            </a:pPr>
            <a:r>
              <a:rPr lang="pt-BR" b="1" dirty="0" smtClean="0">
                <a:effectLst/>
                <a:latin typeface="Century Gothic" pitchFamily="34" charset="0"/>
              </a:rPr>
              <a:t>DESCRIBE</a:t>
            </a:r>
          </a:p>
          <a:p>
            <a:pPr lvl="2">
              <a:spcAft>
                <a:spcPts val="1200"/>
              </a:spcAft>
            </a:pPr>
            <a:r>
              <a:rPr lang="pt-BR" b="1" dirty="0" smtClean="0">
                <a:effectLst/>
                <a:latin typeface="Century Gothic" pitchFamily="34" charset="0"/>
              </a:rPr>
              <a:t>CONSTRUCT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Seguem a mesma estrutura das consultas SELECT, utilizando a cláusula WHERE com o padrão da consulta</a:t>
            </a:r>
            <a:endParaRPr lang="pt-BR" sz="2000" dirty="0" smtClean="0">
              <a:effectLst/>
              <a:latin typeface="Century Gothic" pitchFamily="34" charset="0"/>
            </a:endParaRPr>
          </a:p>
          <a:p>
            <a:pPr marL="914400" lvl="2" indent="0">
              <a:spcAft>
                <a:spcPts val="1200"/>
              </a:spcAft>
              <a:buNone/>
            </a:pPr>
            <a:r>
              <a:rPr lang="pt-BR" b="0" dirty="0" smtClean="0">
                <a:effectLst/>
                <a:latin typeface="Century Gothic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ASK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Tipo de consulta que retorna </a:t>
            </a:r>
            <a:r>
              <a:rPr lang="pt-BR" sz="2000" b="0" dirty="0" err="1" smtClean="0">
                <a:effectLst/>
                <a:latin typeface="Century Gothic" pitchFamily="34" charset="0"/>
              </a:rPr>
              <a:t>True</a:t>
            </a:r>
            <a:r>
              <a:rPr lang="pt-BR" sz="2000" b="0" dirty="0" smtClean="0">
                <a:effectLst/>
                <a:latin typeface="Century Gothic" pitchFamily="34" charset="0"/>
              </a:rPr>
              <a:t> ou False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lvl="2">
              <a:spcAft>
                <a:spcPts val="200"/>
              </a:spcAft>
            </a:pPr>
            <a:r>
              <a:rPr lang="pt-BR" sz="1600" b="1" dirty="0" err="1" smtClean="0">
                <a:effectLst/>
                <a:latin typeface="Century Gothic" pitchFamily="34" charset="0"/>
              </a:rPr>
              <a:t>True</a:t>
            </a:r>
            <a:r>
              <a:rPr lang="pt-BR" sz="1600" dirty="0" smtClean="0">
                <a:effectLst/>
                <a:latin typeface="Century Gothic" pitchFamily="34" charset="0"/>
              </a:rPr>
              <a:t>: </a:t>
            </a:r>
            <a:r>
              <a:rPr lang="pt-BR" sz="1600" b="0" dirty="0" smtClean="0">
                <a:effectLst/>
                <a:latin typeface="Century Gothic" pitchFamily="34" charset="0"/>
              </a:rPr>
              <a:t>o padrão da consulta tem alguma correspondência na fonte de dados consultada</a:t>
            </a:r>
          </a:p>
          <a:p>
            <a:pPr lvl="2">
              <a:spcAft>
                <a:spcPts val="1200"/>
              </a:spcAft>
            </a:pPr>
            <a:r>
              <a:rPr lang="en-US" sz="1600" b="1" dirty="0" smtClean="0">
                <a:effectLst/>
                <a:latin typeface="Century Gothic" pitchFamily="34" charset="0"/>
              </a:rPr>
              <a:t>False</a:t>
            </a:r>
            <a:r>
              <a:rPr lang="en-US" sz="1600" dirty="0" smtClean="0">
                <a:effectLst/>
                <a:latin typeface="Century Gothic" pitchFamily="34" charset="0"/>
              </a:rPr>
              <a:t>: </a:t>
            </a:r>
            <a:r>
              <a:rPr lang="en-US" sz="1600" dirty="0" err="1" smtClean="0">
                <a:effectLst/>
                <a:latin typeface="Century Gothic" pitchFamily="34" charset="0"/>
              </a:rPr>
              <a:t>não</a:t>
            </a:r>
            <a:r>
              <a:rPr lang="en-US" sz="1600" dirty="0" smtClean="0">
                <a:effectLst/>
                <a:latin typeface="Century Gothic" pitchFamily="34" charset="0"/>
              </a:rPr>
              <a:t> </a:t>
            </a:r>
            <a:r>
              <a:rPr lang="en-US" sz="1600" dirty="0" err="1" smtClean="0">
                <a:effectLst/>
                <a:latin typeface="Century Gothic" pitchFamily="34" charset="0"/>
              </a:rPr>
              <a:t>há</a:t>
            </a:r>
            <a:r>
              <a:rPr lang="en-US" sz="1600" dirty="0" smtClean="0">
                <a:effectLst/>
                <a:latin typeface="Century Gothic" pitchFamily="34" charset="0"/>
              </a:rPr>
              <a:t> </a:t>
            </a:r>
            <a:r>
              <a:rPr lang="en-US" sz="1600" dirty="0" err="1" smtClean="0">
                <a:effectLst/>
                <a:latin typeface="Century Gothic" pitchFamily="34" charset="0"/>
              </a:rPr>
              <a:t>correspondências</a:t>
            </a:r>
            <a:endParaRPr lang="pt-BR" sz="16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Verificando se existe alguma universidade brasileira com mais de 30.000 alunos de graduação: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501008"/>
            <a:ext cx="8640960" cy="31683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</a:t>
            </a:r>
            <a:r>
              <a:rPr lang="pt-BR" sz="1600" dirty="0" err="1">
                <a:solidFill>
                  <a:srgbClr val="002060"/>
                </a:solidFill>
              </a:rPr>
              <a:t>http</a:t>
            </a:r>
            <a:r>
              <a:rPr lang="pt-BR" sz="1600" dirty="0">
                <a:solidFill>
                  <a:srgbClr val="002060"/>
                </a:solidFill>
              </a:rPr>
              <a:t>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dbpedia-owl</a:t>
            </a:r>
            <a:r>
              <a:rPr lang="pt-BR" sz="1600" dirty="0">
                <a:solidFill>
                  <a:srgbClr val="002060"/>
                </a:solidFill>
              </a:rPr>
              <a:t>: </a:t>
            </a:r>
            <a:r>
              <a:rPr lang="pt-BR" sz="1600" dirty="0" smtClean="0">
                <a:solidFill>
                  <a:srgbClr val="002060"/>
                </a:solidFill>
              </a:rPr>
              <a:t>&lt;http</a:t>
            </a:r>
            <a:r>
              <a:rPr lang="pt-BR" sz="1600" dirty="0">
                <a:solidFill>
                  <a:srgbClr val="002060"/>
                </a:solidFill>
              </a:rPr>
              <a:t>://dbpedia.org/ontology</a:t>
            </a:r>
            <a:r>
              <a:rPr lang="pt-BR" sz="1600" dirty="0" smtClean="0">
                <a:solidFill>
                  <a:srgbClr val="002060"/>
                </a:solidFill>
              </a:rPr>
              <a:t>/&gt;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ASK</a:t>
            </a:r>
          </a:p>
          <a:p>
            <a:r>
              <a:rPr lang="pt-BR" sz="1600" dirty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>
                <a:solidFill>
                  <a:srgbClr val="002060"/>
                </a:solidFill>
              </a:rPr>
              <a:t>{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rdf:type</a:t>
            </a:r>
            <a:r>
              <a:rPr lang="pt-BR" sz="1600" dirty="0">
                <a:solidFill>
                  <a:srgbClr val="002060"/>
                </a:solidFill>
              </a:rPr>
              <a:t>  </a:t>
            </a:r>
            <a:r>
              <a:rPr lang="pt-BR" sz="1600" dirty="0" err="1">
                <a:solidFill>
                  <a:srgbClr val="002060"/>
                </a:solidFill>
              </a:rPr>
              <a:t>dbpedia-owl:University</a:t>
            </a:r>
            <a:r>
              <a:rPr lang="pt-BR" sz="1600" dirty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dbpedia-owl:country</a:t>
            </a:r>
            <a:r>
              <a:rPr lang="pt-BR" sz="1600" dirty="0">
                <a:solidFill>
                  <a:srgbClr val="002060"/>
                </a:solidFill>
              </a:rPr>
              <a:t>  &lt;</a:t>
            </a:r>
            <a:r>
              <a:rPr lang="pt-BR" sz="1600" dirty="0" err="1">
                <a:solidFill>
                  <a:srgbClr val="002060"/>
                </a:solidFill>
              </a:rPr>
              <a:t>http</a:t>
            </a:r>
            <a:r>
              <a:rPr lang="pt-BR" sz="1600" dirty="0">
                <a:solidFill>
                  <a:srgbClr val="002060"/>
                </a:solidFill>
              </a:rPr>
              <a:t>://</a:t>
            </a:r>
            <a:r>
              <a:rPr lang="pt-BR" sz="1600" dirty="0" err="1">
                <a:solidFill>
                  <a:srgbClr val="002060"/>
                </a:solidFill>
              </a:rPr>
              <a:t>dbpedia.org</a:t>
            </a:r>
            <a:r>
              <a:rPr lang="pt-BR" sz="1600" dirty="0">
                <a:solidFill>
                  <a:srgbClr val="002060"/>
                </a:solidFill>
              </a:rPr>
              <a:t>/</a:t>
            </a:r>
            <a:r>
              <a:rPr lang="pt-BR" sz="1600" dirty="0" err="1">
                <a:solidFill>
                  <a:srgbClr val="002060"/>
                </a:solidFill>
              </a:rPr>
              <a:t>resource</a:t>
            </a:r>
            <a:r>
              <a:rPr lang="pt-BR" sz="1600" dirty="0">
                <a:solidFill>
                  <a:srgbClr val="002060"/>
                </a:solidFill>
              </a:rPr>
              <a:t>/</a:t>
            </a:r>
            <a:r>
              <a:rPr lang="pt-BR" sz="1600" dirty="0" err="1">
                <a:solidFill>
                  <a:srgbClr val="002060"/>
                </a:solidFill>
              </a:rPr>
              <a:t>Brazil</a:t>
            </a:r>
            <a:r>
              <a:rPr lang="pt-BR" sz="1600" dirty="0">
                <a:solidFill>
                  <a:srgbClr val="002060"/>
                </a:solidFill>
              </a:rPr>
              <a:t>&gt;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dbpedia-owl:numberOfUndergraduateStudents</a:t>
            </a:r>
            <a:r>
              <a:rPr lang="pt-BR" sz="1600" dirty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numEstudantesGraduacao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FILTER (?</a:t>
            </a:r>
            <a:r>
              <a:rPr lang="pt-BR" sz="1600" dirty="0" err="1" smtClean="0">
                <a:solidFill>
                  <a:srgbClr val="002060"/>
                </a:solidFill>
              </a:rPr>
              <a:t>numEstudantesGraduacao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&gt; 30000)</a:t>
            </a:r>
          </a:p>
          <a:p>
            <a:r>
              <a:rPr lang="pt-BR" sz="1600" dirty="0">
                <a:solidFill>
                  <a:srgbClr val="002060"/>
                </a:solidFill>
              </a:rPr>
              <a:t>}</a:t>
            </a:r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Grafo RDF do </a:t>
            </a:r>
            <a:r>
              <a:rPr lang="pt-BR" sz="24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DBpedia</a:t>
            </a:r>
            <a:endParaRPr lang="pt-BR" sz="2400" dirty="0"/>
          </a:p>
        </p:txBody>
      </p:sp>
      <p:sp>
        <p:nvSpPr>
          <p:cNvPr id="2" name="Elipse 1"/>
          <p:cNvSpPr/>
          <p:nvPr/>
        </p:nvSpPr>
        <p:spPr>
          <a:xfrm>
            <a:off x="1043608" y="1196752"/>
            <a:ext cx="3672408" cy="93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rgbClr val="002060"/>
                </a:solidFill>
              </a:rPr>
              <a:t>http</a:t>
            </a:r>
            <a:r>
              <a:rPr lang="pt-BR" sz="1200" b="1" dirty="0">
                <a:solidFill>
                  <a:srgbClr val="002060"/>
                </a:solidFill>
              </a:rPr>
              <a:t>://</a:t>
            </a:r>
            <a:r>
              <a:rPr lang="pt-BR" sz="1200" b="1" dirty="0" smtClean="0">
                <a:solidFill>
                  <a:srgbClr val="002060"/>
                </a:solidFill>
              </a:rPr>
              <a:t>dbpedia.org/resource/Federal_University_of_Pernambuco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292080" y="2420888"/>
            <a:ext cx="3096344" cy="10081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002060"/>
                </a:solidFill>
              </a:rPr>
              <a:t>http://</a:t>
            </a:r>
            <a:r>
              <a:rPr lang="pt-BR" sz="1200" b="1" dirty="0" smtClean="0">
                <a:solidFill>
                  <a:srgbClr val="002060"/>
                </a:solidFill>
              </a:rPr>
              <a:t>dbpedia.org/resource/Recife</a:t>
            </a:r>
            <a:endParaRPr lang="pt-BR" sz="1600" b="1" dirty="0">
              <a:solidFill>
                <a:srgbClr val="002060"/>
              </a:solidFill>
            </a:endParaRPr>
          </a:p>
        </p:txBody>
      </p:sp>
      <p:cxnSp>
        <p:nvCxnSpPr>
          <p:cNvPr id="4" name="Conector de seta reta 3"/>
          <p:cNvCxnSpPr>
            <a:stCxn id="2" idx="5"/>
            <a:endCxn id="5" idx="1"/>
          </p:cNvCxnSpPr>
          <p:nvPr/>
        </p:nvCxnSpPr>
        <p:spPr>
          <a:xfrm>
            <a:off x="4178204" y="1995767"/>
            <a:ext cx="1567325" cy="57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716016" y="1916832"/>
            <a:ext cx="1297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rgbClr val="002060"/>
                </a:solidFill>
              </a:rPr>
              <a:t>dbpedia-owl:city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4077072"/>
            <a:ext cx="108012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rgbClr val="002060"/>
                </a:solidFill>
              </a:rPr>
              <a:t>34586</a:t>
            </a:r>
            <a:endParaRPr lang="pt-BR" dirty="0"/>
          </a:p>
        </p:txBody>
      </p:sp>
      <p:cxnSp>
        <p:nvCxnSpPr>
          <p:cNvPr id="13" name="Conector de seta reta 12"/>
          <p:cNvCxnSpPr>
            <a:stCxn id="2" idx="3"/>
            <a:endCxn id="10" idx="0"/>
          </p:cNvCxnSpPr>
          <p:nvPr/>
        </p:nvCxnSpPr>
        <p:spPr>
          <a:xfrm flipH="1">
            <a:off x="791580" y="1995767"/>
            <a:ext cx="789840" cy="2081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094611" y="2895327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rgbClr val="002060"/>
                </a:solidFill>
              </a:rPr>
              <a:t>dbpedia-owl:numberOf</a:t>
            </a:r>
            <a:endParaRPr lang="pt-BR" sz="1200" dirty="0" smtClean="0">
              <a:solidFill>
                <a:srgbClr val="002060"/>
              </a:solidFill>
            </a:endParaRPr>
          </a:p>
          <a:p>
            <a:r>
              <a:rPr lang="pt-BR" sz="1200" dirty="0" err="1" smtClean="0">
                <a:solidFill>
                  <a:srgbClr val="002060"/>
                </a:solidFill>
              </a:rPr>
              <a:t>Students</a:t>
            </a:r>
            <a:endParaRPr lang="pt-BR" sz="1600" dirty="0">
              <a:solidFill>
                <a:srgbClr val="002060"/>
              </a:solidFill>
            </a:endParaRPr>
          </a:p>
        </p:txBody>
      </p:sp>
      <p:cxnSp>
        <p:nvCxnSpPr>
          <p:cNvPr id="18" name="Conector de seta reta 17"/>
          <p:cNvCxnSpPr>
            <a:stCxn id="2" idx="4"/>
            <a:endCxn id="20" idx="0"/>
          </p:cNvCxnSpPr>
          <p:nvPr/>
        </p:nvCxnSpPr>
        <p:spPr>
          <a:xfrm>
            <a:off x="2879812" y="2132856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2339752" y="4149080"/>
            <a:ext cx="108012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rgbClr val="002060"/>
                </a:solidFill>
              </a:rPr>
              <a:t>1670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843808" y="2924944"/>
            <a:ext cx="1363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rgbClr val="002060"/>
                </a:solidFill>
              </a:rPr>
              <a:t>dbpedia-owl:staff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851920" y="5013176"/>
            <a:ext cx="108012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002060"/>
                </a:solidFill>
              </a:rPr>
              <a:t>1555039 </a:t>
            </a:r>
            <a:endParaRPr lang="pt-BR" dirty="0"/>
          </a:p>
        </p:txBody>
      </p:sp>
      <p:cxnSp>
        <p:nvCxnSpPr>
          <p:cNvPr id="30" name="Conector de seta reta 29"/>
          <p:cNvCxnSpPr>
            <a:stCxn id="5" idx="3"/>
            <a:endCxn id="28" idx="0"/>
          </p:cNvCxnSpPr>
          <p:nvPr/>
        </p:nvCxnSpPr>
        <p:spPr>
          <a:xfrm flipH="1">
            <a:off x="4391980" y="3281365"/>
            <a:ext cx="1353549" cy="1731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335521" y="3645024"/>
            <a:ext cx="2100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rgbClr val="002060"/>
                </a:solidFill>
              </a:rPr>
              <a:t>dbpedia-owl:populationTotal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5292080" y="4941168"/>
            <a:ext cx="3096344" cy="10081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002060"/>
                </a:solidFill>
              </a:rPr>
              <a:t>http://</a:t>
            </a:r>
            <a:r>
              <a:rPr lang="pt-BR" sz="1200" b="1" dirty="0" smtClean="0">
                <a:solidFill>
                  <a:srgbClr val="002060"/>
                </a:solidFill>
              </a:rPr>
              <a:t>dbpedia.org/resource/Brazil</a:t>
            </a:r>
            <a:endParaRPr lang="pt-BR" sz="1600" b="1" dirty="0">
              <a:solidFill>
                <a:srgbClr val="002060"/>
              </a:solidFill>
            </a:endParaRPr>
          </a:p>
        </p:txBody>
      </p:sp>
      <p:cxnSp>
        <p:nvCxnSpPr>
          <p:cNvPr id="39" name="Conector de seta reta 38"/>
          <p:cNvCxnSpPr>
            <a:stCxn id="5" idx="4"/>
            <a:endCxn id="38" idx="0"/>
          </p:cNvCxnSpPr>
          <p:nvPr/>
        </p:nvCxnSpPr>
        <p:spPr>
          <a:xfrm>
            <a:off x="6840252" y="3429000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6849093" y="3872081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rgbClr val="002060"/>
                </a:solidFill>
              </a:rPr>
              <a:t>dbpedia-owl:country</a:t>
            </a:r>
            <a:endParaRPr lang="pt-B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DESCRIBE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49685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Consultas </a:t>
            </a:r>
            <a:r>
              <a:rPr lang="pt-BR" sz="2000" dirty="0" smtClean="0">
                <a:effectLst/>
                <a:latin typeface="Century Gothic" pitchFamily="34" charset="0"/>
              </a:rPr>
              <a:t>DESCRIBE</a:t>
            </a:r>
            <a:r>
              <a:rPr lang="pt-BR" sz="2000" b="0" dirty="0" smtClean="0">
                <a:effectLst/>
                <a:latin typeface="Century Gothic" pitchFamily="34" charset="0"/>
              </a:rPr>
              <a:t> são utilizadas para fornecer informações sobre um conjunto de recursos que são especificados logo após a palavra-chave. 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 resultado é uma descrição, em RDF, dos respectivos recursos, com os dados contidos na fonte consultada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Descrevendo a Universidade Federal de Pernambuco: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0" y="3645024"/>
            <a:ext cx="7848872" cy="237626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foaf</a:t>
            </a:r>
            <a:r>
              <a:rPr lang="pt-BR" sz="1600" dirty="0">
                <a:solidFill>
                  <a:srgbClr val="002060"/>
                </a:solidFill>
              </a:rPr>
              <a:t>: &lt;http://xmlns.com/foaf/0.1/&gt;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DESCRIBE ?</a:t>
            </a:r>
            <a:r>
              <a:rPr lang="pt-BR" sz="1600" dirty="0" err="1" smtClean="0">
                <a:solidFill>
                  <a:srgbClr val="002060"/>
                </a:solidFill>
              </a:rPr>
              <a:t>ufpe</a:t>
            </a:r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dirty="0" smtClean="0">
                <a:solidFill>
                  <a:srgbClr val="002060"/>
                </a:solidFill>
              </a:rPr>
              <a:t>?</a:t>
            </a:r>
            <a:r>
              <a:rPr lang="pt-BR" sz="1600" dirty="0" err="1" smtClean="0">
                <a:solidFill>
                  <a:srgbClr val="002060"/>
                </a:solidFill>
              </a:rPr>
              <a:t>ufpe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 err="1" smtClean="0">
                <a:solidFill>
                  <a:srgbClr val="002060"/>
                </a:solidFill>
              </a:rPr>
              <a:t>rdf:type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	?</a:t>
            </a:r>
            <a:r>
              <a:rPr lang="pt-BR" sz="1600" dirty="0" err="1" smtClean="0">
                <a:solidFill>
                  <a:srgbClr val="002060"/>
                </a:solidFill>
              </a:rPr>
              <a:t>ufpe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"Universidade Federal </a:t>
            </a:r>
            <a:r>
              <a:rPr lang="pt-BR" sz="1600" dirty="0">
                <a:solidFill>
                  <a:srgbClr val="002060"/>
                </a:solidFill>
              </a:rPr>
              <a:t>de Pernambuco</a:t>
            </a:r>
            <a:r>
              <a:rPr lang="pt-BR" sz="1600" dirty="0" smtClean="0">
                <a:solidFill>
                  <a:srgbClr val="002060"/>
                </a:solidFill>
              </a:rPr>
              <a:t>"@</a:t>
            </a:r>
            <a:r>
              <a:rPr lang="pt-BR" sz="1600" dirty="0" err="1" smtClean="0">
                <a:solidFill>
                  <a:srgbClr val="002060"/>
                </a:solidFill>
              </a:rPr>
              <a:t>en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166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DESCRIBE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 (RDF/XML):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7995046" cy="49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DESCRIBE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 (</a:t>
            </a:r>
            <a:r>
              <a:rPr lang="pt-BR" sz="2000" b="0" dirty="0" err="1" smtClean="0">
                <a:effectLst/>
                <a:latin typeface="Century Gothic" pitchFamily="34" charset="0"/>
              </a:rPr>
              <a:t>Turtle</a:t>
            </a:r>
            <a:r>
              <a:rPr lang="pt-BR" sz="2000" b="0" dirty="0" smtClean="0">
                <a:effectLst/>
                <a:latin typeface="Century Gothic" pitchFamily="34" charset="0"/>
              </a:rPr>
              <a:t>):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8" y="1772816"/>
            <a:ext cx="8227268" cy="42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CONSTRUCT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Consultas </a:t>
            </a:r>
            <a:r>
              <a:rPr lang="pt-BR" sz="2000" dirty="0" smtClean="0">
                <a:effectLst/>
                <a:latin typeface="Century Gothic" pitchFamily="34" charset="0"/>
              </a:rPr>
              <a:t>CONSTRUCT</a:t>
            </a:r>
            <a:r>
              <a:rPr lang="pt-BR" sz="2000" b="0" dirty="0" smtClean="0">
                <a:effectLst/>
                <a:latin typeface="Century Gothic" pitchFamily="34" charset="0"/>
              </a:rPr>
              <a:t> retornam um grafo RDF especificado por um </a:t>
            </a:r>
            <a:r>
              <a:rPr lang="pt-BR" sz="2000" b="0" i="1" dirty="0" err="1" smtClean="0">
                <a:effectLst/>
                <a:latin typeface="Century Gothic" pitchFamily="34" charset="0"/>
              </a:rPr>
              <a:t>template</a:t>
            </a:r>
            <a:r>
              <a:rPr lang="pt-BR" sz="2000" b="0" dirty="0" smtClean="0">
                <a:effectLst/>
                <a:latin typeface="Century Gothic" pitchFamily="34" charset="0"/>
              </a:rPr>
              <a:t> de grafo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 resultado é um grafo RDF formado através da substituição de cada solução do resultado nas variáveis respectivas do </a:t>
            </a:r>
            <a:r>
              <a:rPr lang="pt-BR" sz="2000" b="0" i="1" dirty="0" err="1" smtClean="0">
                <a:effectLst/>
                <a:latin typeface="Century Gothic" pitchFamily="34" charset="0"/>
              </a:rPr>
              <a:t>template</a:t>
            </a:r>
            <a:endParaRPr lang="pt-BR" sz="2000" b="0" i="1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Gerando um RDF com os websites de universidades pernambucanas: </a:t>
            </a: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8011" y="3861048"/>
            <a:ext cx="8136904" cy="28803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foaf</a:t>
            </a:r>
            <a:r>
              <a:rPr lang="pt-BR" sz="1600" dirty="0">
                <a:solidFill>
                  <a:srgbClr val="002060"/>
                </a:solidFill>
              </a:rPr>
              <a:t>: &lt;http://xmlns.com/foaf/0.1</a:t>
            </a:r>
            <a:r>
              <a:rPr lang="pt-BR" sz="1600" dirty="0" smtClean="0">
                <a:solidFill>
                  <a:srgbClr val="002060"/>
                </a:solidFill>
              </a:rPr>
              <a:t>/&gt;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PREFIX </a:t>
            </a:r>
            <a:r>
              <a:rPr lang="pt-BR" sz="1600" dirty="0" err="1" smtClean="0">
                <a:solidFill>
                  <a:srgbClr val="002060"/>
                </a:solidFill>
              </a:rPr>
              <a:t>dbpedia-owl</a:t>
            </a:r>
            <a:r>
              <a:rPr lang="pt-BR" sz="1600" dirty="0" smtClean="0">
                <a:solidFill>
                  <a:srgbClr val="002060"/>
                </a:solidFill>
              </a:rPr>
              <a:t>: &lt;http://dbpedia.org/ontology/&gt;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b="1" dirty="0" smtClean="0">
                <a:solidFill>
                  <a:srgbClr val="002060"/>
                </a:solidFill>
              </a:rPr>
              <a:t>CONSTRUCT</a:t>
            </a:r>
            <a:r>
              <a:rPr lang="pt-BR" sz="1600" dirty="0" smtClean="0">
                <a:solidFill>
                  <a:srgbClr val="002060"/>
                </a:solidFill>
              </a:rPr>
              <a:t> { ?universidade </a:t>
            </a:r>
            <a:r>
              <a:rPr lang="pt-BR" sz="1600" dirty="0" err="1">
                <a:solidFill>
                  <a:srgbClr val="002060"/>
                </a:solidFill>
              </a:rPr>
              <a:t>foaf:homepage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?</a:t>
            </a:r>
            <a:r>
              <a:rPr lang="pt-BR" sz="1600" dirty="0" err="1" smtClean="0">
                <a:solidFill>
                  <a:srgbClr val="002060"/>
                </a:solidFill>
              </a:rPr>
              <a:t>universidadeWebsite</a:t>
            </a:r>
            <a:r>
              <a:rPr lang="pt-BR" sz="1600" dirty="0" smtClean="0">
                <a:solidFill>
                  <a:srgbClr val="002060"/>
                </a:solidFill>
              </a:rPr>
              <a:t> }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dirty="0" smtClean="0">
                <a:solidFill>
                  <a:srgbClr val="002060"/>
                </a:solidFill>
              </a:rPr>
              <a:t>?universidade </a:t>
            </a:r>
            <a:r>
              <a:rPr lang="pt-BR" sz="1600" dirty="0" err="1" smtClean="0">
                <a:solidFill>
                  <a:srgbClr val="002060"/>
                </a:solidFill>
              </a:rPr>
              <a:t>rdf:type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dirty="0" smtClean="0">
                <a:solidFill>
                  <a:srgbClr val="002060"/>
                </a:solidFill>
              </a:rPr>
              <a:t>?universidade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dbpedia-owl:state</a:t>
            </a:r>
            <a:r>
              <a:rPr lang="pt-BR" sz="1600" dirty="0" smtClean="0">
                <a:solidFill>
                  <a:srgbClr val="002060"/>
                </a:solidFill>
              </a:rPr>
              <a:t> &lt;http://dbpedia.org/resource/Pernambuco&gt;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	?universidade </a:t>
            </a:r>
            <a:r>
              <a:rPr lang="pt-BR" sz="1600" dirty="0" err="1" smtClean="0">
                <a:solidFill>
                  <a:srgbClr val="002060"/>
                </a:solidFill>
              </a:rPr>
              <a:t>foaf:homepage</a:t>
            </a:r>
            <a:r>
              <a:rPr lang="pt-BR" sz="1600" dirty="0" smtClean="0">
                <a:solidFill>
                  <a:srgbClr val="002060"/>
                </a:solidFill>
              </a:rPr>
              <a:t> ?</a:t>
            </a:r>
            <a:r>
              <a:rPr lang="pt-BR" sz="1600" dirty="0" err="1" smtClean="0">
                <a:solidFill>
                  <a:srgbClr val="002060"/>
                </a:solidFill>
              </a:rPr>
              <a:t>universidadeWebsite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39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CONSTRUCT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Resultado da Consulta (</a:t>
            </a:r>
            <a:r>
              <a:rPr lang="pt-BR" sz="2000" b="0" dirty="0" err="1" smtClean="0">
                <a:effectLst/>
                <a:latin typeface="Century Gothic" pitchFamily="34" charset="0"/>
              </a:rPr>
              <a:t>Turtle</a:t>
            </a:r>
            <a:r>
              <a:rPr lang="pt-BR" sz="2000" b="0" dirty="0" smtClean="0">
                <a:effectLst/>
                <a:latin typeface="Century Gothic" pitchFamily="34" charset="0"/>
              </a:rPr>
              <a:t>):</a:t>
            </a:r>
          </a:p>
          <a:p>
            <a:pPr>
              <a:spcAft>
                <a:spcPts val="1200"/>
              </a:spcAft>
            </a:pPr>
            <a:endParaRPr lang="en-US" sz="2000" b="0" dirty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endParaRPr lang="en-US" sz="20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0" dirty="0">
                <a:effectLst/>
                <a:latin typeface="Century Gothic" pitchFamily="34" charset="0"/>
              </a:rPr>
              <a:t>Resultado da Consulta </a:t>
            </a:r>
            <a:r>
              <a:rPr lang="pt-BR" sz="2000" b="0" dirty="0" smtClean="0">
                <a:effectLst/>
                <a:latin typeface="Century Gothic" pitchFamily="34" charset="0"/>
              </a:rPr>
              <a:t>(RDF/XML):</a:t>
            </a: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849444" cy="106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38" y="3246892"/>
            <a:ext cx="7752275" cy="331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Conclusão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50405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A linguagem de consulta SPARQL permite a recuperação de informações armazenadas em grafos RDF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O SPARQL 1.1 dá suporte a inserção, alteração e deleção de triplas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SPARQL assumiu o papel de ser a linguagem de consulta da Web Semântica</a:t>
            </a: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51" y="3645024"/>
            <a:ext cx="3746549" cy="266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5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Referências</a:t>
            </a:r>
            <a:endParaRPr lang="pt-BR" sz="24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484784"/>
            <a:ext cx="7991226" cy="48245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900" b="0" dirty="0" err="1" smtClean="0">
                <a:effectLst/>
                <a:latin typeface="Century Gothic" pitchFamily="34" charset="0"/>
              </a:rPr>
              <a:t>Bizer</a:t>
            </a:r>
            <a:r>
              <a:rPr lang="en-US" sz="1900" b="0" dirty="0">
                <a:effectLst/>
                <a:latin typeface="Century Gothic" pitchFamily="34" charset="0"/>
              </a:rPr>
              <a:t>, C., Heath, T., Berners-Lee, T. 2009. Linked data - the story so far. In Proceedings of the International Journal on Semantic Web and Information Systems, 5(3), 1-22</a:t>
            </a:r>
            <a:r>
              <a:rPr lang="en-US" sz="1900" b="0" dirty="0" smtClean="0">
                <a:effectLst/>
                <a:latin typeface="Century Gothic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900" b="0" dirty="0" err="1">
                <a:effectLst/>
                <a:latin typeface="Century Gothic" pitchFamily="34" charset="0"/>
              </a:rPr>
              <a:t>DuCharme</a:t>
            </a:r>
            <a:r>
              <a:rPr lang="en-US" sz="1900" b="0" dirty="0">
                <a:effectLst/>
                <a:latin typeface="Century Gothic" pitchFamily="34" charset="0"/>
              </a:rPr>
              <a:t>, B., 2011. Learning SPARQL. O'Reilly Media, 258 p</a:t>
            </a:r>
            <a:r>
              <a:rPr lang="en-US" sz="1900" b="0" dirty="0" smtClean="0">
                <a:effectLst/>
                <a:latin typeface="Century Gothic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900" b="0" dirty="0" err="1">
                <a:effectLst/>
                <a:latin typeface="Century Gothic" pitchFamily="34" charset="0"/>
              </a:rPr>
              <a:t>Feigenbaum</a:t>
            </a:r>
            <a:r>
              <a:rPr lang="en-US" sz="1900" b="0" dirty="0">
                <a:effectLst/>
                <a:latin typeface="Century Gothic" pitchFamily="34" charset="0"/>
              </a:rPr>
              <a:t> </a:t>
            </a:r>
            <a:r>
              <a:rPr lang="en-US" sz="1900" b="0" dirty="0" smtClean="0">
                <a:effectLst/>
                <a:latin typeface="Century Gothic" pitchFamily="34" charset="0"/>
              </a:rPr>
              <a:t>, L., </a:t>
            </a:r>
            <a:r>
              <a:rPr lang="en-US" sz="1900" b="0" dirty="0" err="1">
                <a:effectLst/>
                <a:latin typeface="Century Gothic" pitchFamily="34" charset="0"/>
              </a:rPr>
              <a:t>Prud'hommeaux</a:t>
            </a:r>
            <a:r>
              <a:rPr lang="en-US" sz="1900" b="0" dirty="0">
                <a:effectLst/>
                <a:latin typeface="Century Gothic" pitchFamily="34" charset="0"/>
              </a:rPr>
              <a:t> </a:t>
            </a:r>
            <a:r>
              <a:rPr lang="en-US" sz="1900" b="0" dirty="0" smtClean="0">
                <a:effectLst/>
                <a:latin typeface="Century Gothic" pitchFamily="34" charset="0"/>
              </a:rPr>
              <a:t>E. SPARQL </a:t>
            </a:r>
            <a:r>
              <a:rPr lang="en-US" sz="1900" b="0" dirty="0">
                <a:effectLst/>
                <a:latin typeface="Century Gothic" pitchFamily="34" charset="0"/>
              </a:rPr>
              <a:t>By Example: </a:t>
            </a:r>
            <a:r>
              <a:rPr lang="en-US" sz="1900" b="0">
                <a:effectLst/>
                <a:latin typeface="Century Gothic" pitchFamily="34" charset="0"/>
              </a:rPr>
              <a:t>A </a:t>
            </a:r>
            <a:r>
              <a:rPr lang="en-US" sz="1900" b="0" smtClean="0">
                <a:effectLst/>
                <a:latin typeface="Century Gothic" pitchFamily="34" charset="0"/>
              </a:rPr>
              <a:t>Tutorial</a:t>
            </a:r>
          </a:p>
          <a:p>
            <a:pPr>
              <a:spcAft>
                <a:spcPts val="1200"/>
              </a:spcAft>
            </a:pPr>
            <a:r>
              <a:rPr lang="en-US" sz="1900" b="0" smtClean="0">
                <a:effectLst/>
                <a:latin typeface="Century Gothic" pitchFamily="34" charset="0"/>
              </a:rPr>
              <a:t>W3C</a:t>
            </a:r>
            <a:r>
              <a:rPr lang="en-US" sz="1900" b="0" dirty="0" smtClean="0">
                <a:effectLst/>
                <a:latin typeface="Century Gothic" pitchFamily="34" charset="0"/>
              </a:rPr>
              <a:t>. SPARQL </a:t>
            </a:r>
            <a:r>
              <a:rPr lang="en-US" sz="1900" b="0" dirty="0">
                <a:effectLst/>
                <a:latin typeface="Century Gothic" pitchFamily="34" charset="0"/>
              </a:rPr>
              <a:t>1.1 Query Language: </a:t>
            </a:r>
            <a:r>
              <a:rPr lang="en-US" sz="1900" b="0" dirty="0" smtClean="0">
                <a:effectLst/>
                <a:latin typeface="Century Gothic" pitchFamily="34" charset="0"/>
              </a:rPr>
              <a:t>http</a:t>
            </a:r>
            <a:r>
              <a:rPr lang="en-US" sz="1900" b="0" dirty="0">
                <a:effectLst/>
                <a:latin typeface="Century Gothic" pitchFamily="34" charset="0"/>
              </a:rPr>
              <a:t>://</a:t>
            </a:r>
            <a:r>
              <a:rPr lang="en-US" sz="1900" b="0" dirty="0" smtClean="0">
                <a:effectLst/>
                <a:latin typeface="Century Gothic" pitchFamily="34" charset="0"/>
              </a:rPr>
              <a:t>www.w3.org/TR/2013/REC-sparql11-query-20130321</a:t>
            </a:r>
            <a:r>
              <a:rPr lang="en-US" sz="1900" b="0" dirty="0">
                <a:effectLst/>
                <a:latin typeface="Century Gothic" pitchFamily="34" charset="0"/>
              </a:rPr>
              <a:t>/</a:t>
            </a:r>
            <a:endParaRPr lang="en-US" sz="19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900" b="0" dirty="0" smtClean="0">
                <a:effectLst/>
                <a:latin typeface="Century Gothic" pitchFamily="34" charset="0"/>
              </a:rPr>
              <a:t> Pérez</a:t>
            </a:r>
            <a:r>
              <a:rPr lang="en-US" sz="1900" b="0" dirty="0">
                <a:effectLst/>
                <a:latin typeface="Century Gothic" pitchFamily="34" charset="0"/>
              </a:rPr>
              <a:t>, J., Arenas, M., Gutierrez, C. 2009. Semantics and complexity of SPARQL. In Proceedings of the ACM Transactions on Database Systems, TODS 2009, Nova York, NY, USA, 34(3).</a:t>
            </a:r>
            <a:endParaRPr lang="pt-BR" sz="1900" b="0" dirty="0" smtClean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069976"/>
            <a:ext cx="7283450" cy="1143000"/>
          </a:xfrm>
        </p:spPr>
        <p:txBody>
          <a:bodyPr/>
          <a:lstStyle/>
          <a:p>
            <a:pPr algn="ctr"/>
            <a:r>
              <a:rPr lang="pt-BR" sz="5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Dúvidas?</a:t>
            </a:r>
            <a:endParaRPr lang="pt-BR" sz="54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14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4624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Desenvolvida pela W3C em 2008</a:t>
            </a:r>
          </a:p>
          <a:p>
            <a:pPr>
              <a:spcAft>
                <a:spcPts val="1200"/>
              </a:spcAft>
            </a:pPr>
            <a:r>
              <a:rPr lang="pt-BR" sz="2000" b="0" dirty="0">
                <a:effectLst/>
                <a:latin typeface="Century Gothic" pitchFamily="34" charset="0"/>
              </a:rPr>
              <a:t>V</a:t>
            </a:r>
            <a:r>
              <a:rPr lang="pt-BR" sz="2000" b="0" dirty="0" smtClean="0">
                <a:effectLst/>
                <a:latin typeface="Century Gothic" pitchFamily="34" charset="0"/>
              </a:rPr>
              <a:t>ersão estendida do SPARQL se tornou padrão em março de 2013 (SPARQL 1.1)</a:t>
            </a:r>
          </a:p>
          <a:p>
            <a:pPr>
              <a:spcAft>
                <a:spcPts val="1200"/>
              </a:spcAft>
            </a:pPr>
            <a:r>
              <a:rPr lang="pt-BR" sz="2000" dirty="0" smtClean="0">
                <a:effectLst/>
                <a:latin typeface="Century Gothic" pitchFamily="34" charset="0"/>
              </a:rPr>
              <a:t>Linguagem de consulta </a:t>
            </a:r>
            <a:r>
              <a:rPr lang="pt-BR" sz="2000" b="0" dirty="0" smtClean="0">
                <a:effectLst/>
                <a:latin typeface="Century Gothic" pitchFamily="34" charset="0"/>
              </a:rPr>
              <a:t>para dados RDF, permitindo a recuperação de informação contida em grafos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Protocolo de acesso a dados RDF</a:t>
            </a:r>
          </a:p>
          <a:p>
            <a:pPr>
              <a:spcAft>
                <a:spcPts val="1200"/>
              </a:spcAft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pic>
        <p:nvPicPr>
          <p:cNvPr id="2050" name="Picture 2" descr="http://semanticweb.com/files/2012/11/alibobo_w3cSPARQ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96" y="332656"/>
            <a:ext cx="37338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59632" y="3954760"/>
            <a:ext cx="7272808" cy="1418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1200"/>
              </a:spcAft>
            </a:pPr>
            <a:r>
              <a:rPr lang="pt-BR" sz="2400" b="1" dirty="0">
                <a:solidFill>
                  <a:srgbClr val="002060"/>
                </a:solidFill>
                <a:latin typeface="Century Gothic" pitchFamily="34" charset="0"/>
              </a:rPr>
              <a:t>S</a:t>
            </a:r>
            <a:r>
              <a:rPr lang="pt-BR" sz="2400" dirty="0">
                <a:solidFill>
                  <a:srgbClr val="002060"/>
                </a:solidFill>
                <a:latin typeface="Century Gothic" pitchFamily="34" charset="0"/>
              </a:rPr>
              <a:t>PARQL </a:t>
            </a:r>
            <a:r>
              <a:rPr lang="pt-BR" sz="2400" b="1" dirty="0" err="1">
                <a:solidFill>
                  <a:srgbClr val="002060"/>
                </a:solidFill>
                <a:latin typeface="Century Gothic" pitchFamily="34" charset="0"/>
              </a:rPr>
              <a:t>P</a:t>
            </a:r>
            <a:r>
              <a:rPr lang="pt-BR" sz="2400" dirty="0" err="1">
                <a:solidFill>
                  <a:srgbClr val="002060"/>
                </a:solidFill>
                <a:latin typeface="Century Gothic" pitchFamily="34" charset="0"/>
              </a:rPr>
              <a:t>rotocol</a:t>
            </a:r>
            <a:r>
              <a:rPr lang="pt-BR" sz="24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Century Gothic" pitchFamily="34" charset="0"/>
              </a:rPr>
              <a:t>and</a:t>
            </a:r>
            <a:r>
              <a:rPr lang="pt-BR" sz="24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Century Gothic" pitchFamily="34" charset="0"/>
              </a:rPr>
              <a:t>R</a:t>
            </a:r>
            <a:r>
              <a:rPr lang="pt-BR" sz="2400" dirty="0">
                <a:solidFill>
                  <a:srgbClr val="002060"/>
                </a:solidFill>
                <a:latin typeface="Century Gothic" pitchFamily="34" charset="0"/>
              </a:rPr>
              <a:t>DF </a:t>
            </a:r>
            <a:r>
              <a:rPr lang="pt-BR" sz="2400" b="1" dirty="0">
                <a:solidFill>
                  <a:srgbClr val="002060"/>
                </a:solidFill>
                <a:latin typeface="Century Gothic" pitchFamily="34" charset="0"/>
              </a:rPr>
              <a:t>Q</a:t>
            </a:r>
            <a:r>
              <a:rPr lang="pt-BR" sz="2400" dirty="0">
                <a:solidFill>
                  <a:srgbClr val="002060"/>
                </a:solidFill>
                <a:latin typeface="Century Gothic" pitchFamily="34" charset="0"/>
              </a:rPr>
              <a:t>uery </a:t>
            </a:r>
            <a:r>
              <a:rPr lang="pt-BR" sz="2400" b="1" dirty="0" err="1">
                <a:solidFill>
                  <a:srgbClr val="002060"/>
                </a:solidFill>
                <a:latin typeface="Century Gothic" pitchFamily="34" charset="0"/>
              </a:rPr>
              <a:t>L</a:t>
            </a:r>
            <a:r>
              <a:rPr lang="pt-BR" sz="2400" dirty="0" err="1">
                <a:solidFill>
                  <a:srgbClr val="002060"/>
                </a:solidFill>
                <a:latin typeface="Century Gothic" pitchFamily="34" charset="0"/>
              </a:rPr>
              <a:t>anguage</a:t>
            </a:r>
            <a:endParaRPr lang="pt-BR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3"/>
            <a:ext cx="7918450" cy="45365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Exemplo de Consulta SPARQL:</a:t>
            </a:r>
          </a:p>
          <a:p>
            <a:pPr>
              <a:spcAft>
                <a:spcPts val="1200"/>
              </a:spcAft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060848"/>
            <a:ext cx="7848872" cy="367240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foaf</a:t>
            </a:r>
            <a:r>
              <a:rPr lang="pt-BR" sz="1600" dirty="0">
                <a:solidFill>
                  <a:srgbClr val="002060"/>
                </a:solidFill>
              </a:rPr>
              <a:t>: &lt;http://xmlns.com/foaf/0.1/&gt;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dbpedia-owl</a:t>
            </a:r>
            <a:r>
              <a:rPr lang="pt-BR" sz="1600" dirty="0">
                <a:solidFill>
                  <a:srgbClr val="002060"/>
                </a:solidFill>
              </a:rPr>
              <a:t>: &lt;http://dbpedia.org/ontology/&gt;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pt-BR" sz="1600" dirty="0">
                <a:solidFill>
                  <a:srgbClr val="002060"/>
                </a:solidFill>
              </a:rPr>
              <a:t>FROM &lt;http://dbpedia.org</a:t>
            </a:r>
            <a:r>
              <a:rPr lang="pt-BR" sz="1600" dirty="0" smtClean="0">
                <a:solidFill>
                  <a:srgbClr val="002060"/>
                </a:solidFill>
              </a:rPr>
              <a:t>&gt;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rdf:type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>
                <a:solidFill>
                  <a:srgbClr val="002060"/>
                </a:solidFill>
              </a:rPr>
              <a:t>nomeUniversidade</a:t>
            </a:r>
            <a:r>
              <a:rPr lang="pt-BR" sz="1600" dirty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&lt;</a:t>
            </a:r>
            <a:r>
              <a:rPr lang="pt-BR" sz="1600" dirty="0">
                <a:solidFill>
                  <a:srgbClr val="002060"/>
                </a:solidFill>
              </a:rPr>
              <a:t>http://dbpedia.org/resource/Brazil&gt;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4624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Representação alternativa, sem repetir a variável do Sujeito:</a:t>
            </a:r>
          </a:p>
          <a:p>
            <a:pPr>
              <a:spcAft>
                <a:spcPts val="1200"/>
              </a:spcAft>
            </a:pP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060848"/>
            <a:ext cx="7848872" cy="367240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foaf</a:t>
            </a:r>
            <a:r>
              <a:rPr lang="pt-BR" sz="1600" dirty="0">
                <a:solidFill>
                  <a:srgbClr val="002060"/>
                </a:solidFill>
              </a:rPr>
              <a:t>: &lt;http://xmlns.com/foaf/0.1/&gt;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dbpedia-owl</a:t>
            </a:r>
            <a:r>
              <a:rPr lang="pt-BR" sz="1600" dirty="0">
                <a:solidFill>
                  <a:srgbClr val="002060"/>
                </a:solidFill>
              </a:rPr>
              <a:t>: &lt;http://dbpedia.org/ontology/&gt;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FROM &lt;http://dbpedia.org&gt;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?universidade  </a:t>
            </a:r>
            <a:r>
              <a:rPr lang="pt-BR" sz="1600" dirty="0" err="1">
                <a:solidFill>
                  <a:srgbClr val="002060"/>
                </a:solidFill>
              </a:rPr>
              <a:t>rdf:type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;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dirty="0" smtClean="0">
                <a:solidFill>
                  <a:srgbClr val="002060"/>
                </a:solidFill>
              </a:rPr>
              <a:t>                       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>
                <a:solidFill>
                  <a:srgbClr val="002060"/>
                </a:solidFill>
              </a:rPr>
              <a:t>nomeUniversidade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;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</a:t>
            </a:r>
            <a:r>
              <a:rPr lang="pt-BR" sz="1600" dirty="0" smtClean="0">
                <a:solidFill>
                  <a:srgbClr val="002060"/>
                </a:solidFill>
              </a:rPr>
              <a:t>                      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&lt;</a:t>
            </a:r>
            <a:r>
              <a:rPr lang="pt-BR" sz="1600" dirty="0">
                <a:solidFill>
                  <a:srgbClr val="002060"/>
                </a:solidFill>
              </a:rPr>
              <a:t>http://dbpedia.org/resource/Brazil&gt;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4624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Partes de uma consulta SPARQL:</a:t>
            </a: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2132856"/>
            <a:ext cx="7848872" cy="43204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rdf</a:t>
            </a:r>
            <a:r>
              <a:rPr lang="pt-BR" sz="1600" dirty="0">
                <a:solidFill>
                  <a:srgbClr val="002060"/>
                </a:solidFill>
              </a:rPr>
              <a:t>: &lt;http://www.w3.org/1999/02/22-rdf-syntax-ns#&gt;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foaf</a:t>
            </a:r>
            <a:r>
              <a:rPr lang="pt-BR" sz="1600" dirty="0">
                <a:solidFill>
                  <a:srgbClr val="002060"/>
                </a:solidFill>
              </a:rPr>
              <a:t>: &lt;http://xmlns.com/foaf/0.1/&gt;</a:t>
            </a:r>
          </a:p>
          <a:p>
            <a:r>
              <a:rPr lang="pt-BR" sz="1600" dirty="0">
                <a:solidFill>
                  <a:srgbClr val="002060"/>
                </a:solidFill>
              </a:rPr>
              <a:t>PREFIX </a:t>
            </a:r>
            <a:r>
              <a:rPr lang="pt-BR" sz="1600" dirty="0" err="1">
                <a:solidFill>
                  <a:srgbClr val="002060"/>
                </a:solidFill>
              </a:rPr>
              <a:t>dbpedia-owl</a:t>
            </a:r>
            <a:r>
              <a:rPr lang="pt-BR" sz="1600" dirty="0">
                <a:solidFill>
                  <a:srgbClr val="002060"/>
                </a:solidFill>
              </a:rPr>
              <a:t>: &lt;http://dbpedia.org/ontology/&gt;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SELECT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 smtClean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FROM &lt;http://</a:t>
            </a:r>
            <a:r>
              <a:rPr lang="pt-BR" sz="1600" dirty="0" smtClean="0">
                <a:solidFill>
                  <a:srgbClr val="002060"/>
                </a:solidFill>
              </a:rPr>
              <a:t>dbpedia.org&gt;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WHERE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{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rdf:type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 err="1">
                <a:solidFill>
                  <a:srgbClr val="002060"/>
                </a:solidFill>
              </a:rPr>
              <a:t>dbpedia-owl:University</a:t>
            </a:r>
            <a:r>
              <a:rPr lang="pt-BR" sz="1600" dirty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>
                <a:solidFill>
                  <a:srgbClr val="002060"/>
                </a:solidFill>
              </a:rPr>
              <a:t>nomeUniversidade</a:t>
            </a:r>
            <a:r>
              <a:rPr lang="pt-BR" sz="1600" dirty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	?universidade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&lt;</a:t>
            </a:r>
            <a:r>
              <a:rPr lang="pt-BR" sz="1600" dirty="0">
                <a:solidFill>
                  <a:srgbClr val="002060"/>
                </a:solidFill>
              </a:rPr>
              <a:t>http://dbpedia.org/resource/Brazil</a:t>
            </a:r>
            <a:r>
              <a:rPr lang="pt-BR" sz="1600" dirty="0" smtClean="0">
                <a:solidFill>
                  <a:srgbClr val="002060"/>
                </a:solidFill>
              </a:rPr>
              <a:t>&gt; .</a:t>
            </a:r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}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endParaRPr lang="pt-BR" sz="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ORDER BY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107504" y="1998132"/>
            <a:ext cx="6552728" cy="10801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>
            <a:stCxn id="3" idx="0"/>
            <a:endCxn id="8" idx="1"/>
          </p:cNvCxnSpPr>
          <p:nvPr/>
        </p:nvCxnSpPr>
        <p:spPr>
          <a:xfrm flipV="1">
            <a:off x="3383868" y="1597442"/>
            <a:ext cx="2412268" cy="400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796136" y="1412776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Declaração de Prefixos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67544" y="3078252"/>
            <a:ext cx="2916324" cy="416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>
            <a:stCxn id="11" idx="6"/>
          </p:cNvCxnSpPr>
          <p:nvPr/>
        </p:nvCxnSpPr>
        <p:spPr>
          <a:xfrm>
            <a:off x="3383868" y="3286476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950255" y="3125368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Cláusula de Resultado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47936" y="4367180"/>
            <a:ext cx="7840488" cy="1375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/>
          <p:cNvCxnSpPr>
            <a:stCxn id="19" idx="7"/>
            <a:endCxn id="27" idx="2"/>
          </p:cNvCxnSpPr>
          <p:nvPr/>
        </p:nvCxnSpPr>
        <p:spPr>
          <a:xfrm flipV="1">
            <a:off x="7240211" y="4104315"/>
            <a:ext cx="727499" cy="464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751672" y="3734983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Padrão de Consulta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323528" y="5820864"/>
            <a:ext cx="3600400" cy="416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de seta reta 32"/>
          <p:cNvCxnSpPr>
            <a:stCxn id="32" idx="6"/>
            <a:endCxn id="36" idx="1"/>
          </p:cNvCxnSpPr>
          <p:nvPr/>
        </p:nvCxnSpPr>
        <p:spPr>
          <a:xfrm>
            <a:off x="3923928" y="6029088"/>
            <a:ext cx="820602" cy="23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4744530" y="5867980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Modificadores de Consulta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323528" y="3573016"/>
            <a:ext cx="2916324" cy="416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de seta reta 42"/>
          <p:cNvCxnSpPr>
            <a:stCxn id="42" idx="6"/>
            <a:endCxn id="44" idx="1"/>
          </p:cNvCxnSpPr>
          <p:nvPr/>
        </p:nvCxnSpPr>
        <p:spPr>
          <a:xfrm flipV="1">
            <a:off x="3239852" y="3757682"/>
            <a:ext cx="355239" cy="23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3595091" y="3573016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Grafos RDF Consultados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Declaração de Prefixos</a:t>
            </a:r>
            <a:endParaRPr lang="pt-BR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196752"/>
            <a:ext cx="7918450" cy="4624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Especificam </a:t>
            </a:r>
            <a:r>
              <a:rPr lang="pt-BR" sz="2000" dirty="0" err="1" smtClean="0">
                <a:effectLst/>
                <a:latin typeface="Century Gothic" pitchFamily="34" charset="0"/>
              </a:rPr>
              <a:t>namespaces</a:t>
            </a:r>
            <a:r>
              <a:rPr lang="pt-BR" sz="2000" b="0" dirty="0" smtClean="0">
                <a:effectLst/>
                <a:latin typeface="Century Gothic" pitchFamily="34" charset="0"/>
              </a:rPr>
              <a:t> que são utilizados para abreviar as URIS que aparecem no padrão de uma consulta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Padrão de consulta sem o uso de prefixos:</a:t>
            </a:r>
          </a:p>
          <a:p>
            <a:pPr>
              <a:spcAft>
                <a:spcPts val="1200"/>
              </a:spcAft>
            </a:pPr>
            <a:endParaRPr lang="pt-BR" sz="2000" b="0" dirty="0" smtClean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2000" b="0" dirty="0">
              <a:effectLst/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000" b="0" dirty="0" smtClean="0">
                <a:effectLst/>
                <a:latin typeface="Century Gothic" pitchFamily="34" charset="0"/>
              </a:rPr>
              <a:t>Padrão de consulta com o uso de prefixos:</a:t>
            </a:r>
            <a:endParaRPr lang="pt-BR" sz="2000" b="0" dirty="0">
              <a:effectLst/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15616" y="2492896"/>
            <a:ext cx="6984776" cy="144016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 smtClean="0">
                <a:solidFill>
                  <a:srgbClr val="002060"/>
                </a:solidFill>
              </a:rPr>
              <a:t>?</a:t>
            </a:r>
            <a:r>
              <a:rPr lang="pt-BR" sz="1600" dirty="0">
                <a:solidFill>
                  <a:srgbClr val="002060"/>
                </a:solidFill>
              </a:rPr>
              <a:t>universidade </a:t>
            </a:r>
            <a:r>
              <a:rPr lang="pt-BR" sz="1600" dirty="0" smtClean="0">
                <a:solidFill>
                  <a:srgbClr val="002060"/>
                </a:solidFill>
              </a:rPr>
              <a:t> &lt;http</a:t>
            </a:r>
            <a:r>
              <a:rPr lang="pt-BR" sz="1600" dirty="0">
                <a:solidFill>
                  <a:srgbClr val="002060"/>
                </a:solidFill>
              </a:rPr>
              <a:t>://</a:t>
            </a:r>
            <a:r>
              <a:rPr lang="pt-BR" sz="1600" dirty="0" smtClean="0">
                <a:solidFill>
                  <a:srgbClr val="002060"/>
                </a:solidFill>
              </a:rPr>
              <a:t>www.w3.org/1999/02/22-rdf-syntax-ns#type&gt; 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&lt;http</a:t>
            </a:r>
            <a:r>
              <a:rPr lang="pt-BR" sz="1600" dirty="0">
                <a:solidFill>
                  <a:srgbClr val="002060"/>
                </a:solidFill>
              </a:rPr>
              <a:t>://</a:t>
            </a:r>
            <a:r>
              <a:rPr lang="pt-BR" sz="1600" dirty="0" smtClean="0">
                <a:solidFill>
                  <a:srgbClr val="002060"/>
                </a:solidFill>
              </a:rPr>
              <a:t>dbpedia.org/ontology/University&gt;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?universidade  &lt;http</a:t>
            </a:r>
            <a:r>
              <a:rPr lang="pt-BR" sz="1600" dirty="0">
                <a:solidFill>
                  <a:srgbClr val="002060"/>
                </a:solidFill>
              </a:rPr>
              <a:t>://</a:t>
            </a:r>
            <a:r>
              <a:rPr lang="pt-BR" sz="1600" dirty="0" smtClean="0">
                <a:solidFill>
                  <a:srgbClr val="002060"/>
                </a:solidFill>
              </a:rPr>
              <a:t>xmlns.com/foaf/0.1/name&gt; 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?</a:t>
            </a:r>
            <a:r>
              <a:rPr lang="pt-BR" sz="1600" dirty="0">
                <a:solidFill>
                  <a:srgbClr val="002060"/>
                </a:solidFill>
              </a:rPr>
              <a:t>universidade </a:t>
            </a:r>
            <a:r>
              <a:rPr lang="pt-BR" sz="1600" dirty="0" smtClean="0">
                <a:solidFill>
                  <a:srgbClr val="002060"/>
                </a:solidFill>
              </a:rPr>
              <a:t> &lt;</a:t>
            </a:r>
            <a:r>
              <a:rPr lang="pt-BR" sz="1600" dirty="0">
                <a:solidFill>
                  <a:srgbClr val="002060"/>
                </a:solidFill>
              </a:rPr>
              <a:t>http://</a:t>
            </a:r>
            <a:r>
              <a:rPr lang="pt-BR" sz="1600" dirty="0" smtClean="0">
                <a:solidFill>
                  <a:srgbClr val="002060"/>
                </a:solidFill>
              </a:rPr>
              <a:t>dbpedia.org/ontology/country&gt; </a:t>
            </a:r>
            <a:r>
              <a:rPr lang="pt-BR" sz="1600" dirty="0">
                <a:solidFill>
                  <a:srgbClr val="002060"/>
                </a:solidFill>
              </a:rPr>
              <a:t>&lt;http://dbpedia.org/resource/Brazil&gt; .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15616" y="4581128"/>
            <a:ext cx="6984776" cy="100811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dirty="0" smtClean="0">
                <a:solidFill>
                  <a:srgbClr val="002060"/>
                </a:solidFill>
              </a:rPr>
              <a:t>?</a:t>
            </a:r>
            <a:r>
              <a:rPr lang="pt-BR" sz="1600" dirty="0">
                <a:solidFill>
                  <a:srgbClr val="002060"/>
                </a:solidFill>
              </a:rPr>
              <a:t>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rdf:type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dbpedia-owl:University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?universidade  </a:t>
            </a:r>
            <a:r>
              <a:rPr lang="pt-BR" sz="1600" dirty="0" err="1" smtClean="0">
                <a:solidFill>
                  <a:srgbClr val="002060"/>
                </a:solidFill>
              </a:rPr>
              <a:t>foaf:name</a:t>
            </a:r>
            <a:r>
              <a:rPr lang="pt-BR" sz="1600" dirty="0" smtClean="0">
                <a:solidFill>
                  <a:srgbClr val="002060"/>
                </a:solidFill>
              </a:rPr>
              <a:t>  ?</a:t>
            </a:r>
            <a:r>
              <a:rPr lang="pt-BR" sz="1600" dirty="0" err="1" smtClean="0">
                <a:solidFill>
                  <a:srgbClr val="002060"/>
                </a:solidFill>
              </a:rPr>
              <a:t>nomeUniversidade</a:t>
            </a:r>
            <a:r>
              <a:rPr lang="pt-BR" sz="16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pt-BR" sz="1600" dirty="0" smtClean="0">
                <a:solidFill>
                  <a:srgbClr val="002060"/>
                </a:solidFill>
              </a:rPr>
              <a:t>?</a:t>
            </a:r>
            <a:r>
              <a:rPr lang="pt-BR" sz="1600" dirty="0">
                <a:solidFill>
                  <a:srgbClr val="002060"/>
                </a:solidFill>
              </a:rPr>
              <a:t>universidade 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dbpedia-owl:country</a:t>
            </a:r>
            <a:r>
              <a:rPr lang="pt-BR" sz="1600" dirty="0" smtClean="0">
                <a:solidFill>
                  <a:srgbClr val="002060"/>
                </a:solidFill>
              </a:rPr>
              <a:t>  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&lt;</a:t>
            </a:r>
            <a:r>
              <a:rPr lang="pt-BR" sz="1600" dirty="0">
                <a:solidFill>
                  <a:srgbClr val="002060"/>
                </a:solidFill>
              </a:rPr>
              <a:t>http://dbpedia.org/resource/Brazil&gt; .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0304123305_cin_ppt_claro_producao">
  <a:themeElements>
    <a:clrScheme name="Tema do Offic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Tema do Offic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</TotalTime>
  <Words>2046</Words>
  <Application>Microsoft Office PowerPoint</Application>
  <PresentationFormat>On-screen Show (4:3)</PresentationFormat>
  <Paragraphs>455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Andalus</vt:lpstr>
      <vt:lpstr>Arial</vt:lpstr>
      <vt:lpstr>Arial Narrow</vt:lpstr>
      <vt:lpstr>Calibri</vt:lpstr>
      <vt:lpstr>Century Gothic</vt:lpstr>
      <vt:lpstr>Tahoma</vt:lpstr>
      <vt:lpstr>Wingdings</vt:lpstr>
      <vt:lpstr>20100304123305_cin_ppt_claro_producao</vt:lpstr>
      <vt:lpstr>PowerPoint Presentation</vt:lpstr>
      <vt:lpstr>RDF</vt:lpstr>
      <vt:lpstr>DBpedia</vt:lpstr>
      <vt:lpstr>Grafo RDF do DBpedia</vt:lpstr>
      <vt:lpstr>SPARQL</vt:lpstr>
      <vt:lpstr>SPARQL</vt:lpstr>
      <vt:lpstr>SPARQL</vt:lpstr>
      <vt:lpstr>SPARQL</vt:lpstr>
      <vt:lpstr>Declaração de Prefixos</vt:lpstr>
      <vt:lpstr>Cláusula de Resultado</vt:lpstr>
      <vt:lpstr>Grafos RDF Consultados</vt:lpstr>
      <vt:lpstr>SPARQL Endpoint</vt:lpstr>
      <vt:lpstr>SPARQL Endpoint: Interface Web</vt:lpstr>
      <vt:lpstr>SPARQL Endpoint: Interface Web</vt:lpstr>
      <vt:lpstr>SPARQL Endpoint: Biblioteca</vt:lpstr>
      <vt:lpstr>SPARQL Endpoint: Biblioteca</vt:lpstr>
      <vt:lpstr>Padrão de Consulta</vt:lpstr>
      <vt:lpstr>Modificadores de Consulta </vt:lpstr>
      <vt:lpstr>ORDER BY</vt:lpstr>
      <vt:lpstr>DISTINCT</vt:lpstr>
      <vt:lpstr>LIMIT</vt:lpstr>
      <vt:lpstr>OFFSET</vt:lpstr>
      <vt:lpstr>FILTER</vt:lpstr>
      <vt:lpstr>FILTER</vt:lpstr>
      <vt:lpstr>FILTER</vt:lpstr>
      <vt:lpstr>FILTER</vt:lpstr>
      <vt:lpstr>FILTER</vt:lpstr>
      <vt:lpstr>OPTIONAL</vt:lpstr>
      <vt:lpstr>OPTIONAL</vt:lpstr>
      <vt:lpstr>OPTIONAL</vt:lpstr>
      <vt:lpstr>OPTIONAL</vt:lpstr>
      <vt:lpstr>UNION</vt:lpstr>
      <vt:lpstr>UNION</vt:lpstr>
      <vt:lpstr>Funções de Agregação</vt:lpstr>
      <vt:lpstr>Funções de Agregação </vt:lpstr>
      <vt:lpstr>Funções de Agregação </vt:lpstr>
      <vt:lpstr>Funções de Agregação </vt:lpstr>
      <vt:lpstr>Consultas ASK, DESCRIBE e CONSTRUCT</vt:lpstr>
      <vt:lpstr>ASK</vt:lpstr>
      <vt:lpstr>DESCRIBE</vt:lpstr>
      <vt:lpstr>DESCRIBE</vt:lpstr>
      <vt:lpstr>DESCRIBE</vt:lpstr>
      <vt:lpstr>CONSTRUCT</vt:lpstr>
      <vt:lpstr>CONSTRUCT</vt:lpstr>
      <vt:lpstr>Conclusão</vt:lpstr>
      <vt:lpstr>Referências</vt:lpstr>
      <vt:lpstr>Dúvidas?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Matos</dc:creator>
  <cp:lastModifiedBy>Alberto Trindade Tavares</cp:lastModifiedBy>
  <cp:revision>366</cp:revision>
  <dcterms:created xsi:type="dcterms:W3CDTF">2011-05-19T13:32:59Z</dcterms:created>
  <dcterms:modified xsi:type="dcterms:W3CDTF">2015-05-14T14:57:22Z</dcterms:modified>
</cp:coreProperties>
</file>