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29043-515A-46F0-A4FC-2F5825162DA5}" type="datetimeFigureOut">
              <a:rPr lang="en-US" smtClean="0"/>
              <a:pPr/>
              <a:t>5/22/2008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E463B-C6C0-49A1-B172-324D8F4892F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Cardinais finitos,</a:t>
            </a:r>
            <a:r>
              <a:rPr lang="pt-BR" baseline="0" dirty="0" smtClean="0"/>
              <a:t> isto é, números naturais</a:t>
            </a:r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E463B-C6C0-49A1-B172-324D8F4892F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Ν</a:t>
            </a:r>
            <a:r>
              <a:rPr lang="pt-BR" sz="2000" dirty="0" smtClean="0"/>
              <a:t>0</a:t>
            </a:r>
            <a:r>
              <a:rPr lang="pt-BR" dirty="0" smtClean="0"/>
              <a:t> + n = Ν</a:t>
            </a:r>
            <a:r>
              <a:rPr lang="pt-BR" sz="1800" dirty="0" smtClean="0"/>
              <a:t>0  é verdade para todo número natural n,</a:t>
            </a:r>
            <a:r>
              <a:rPr lang="pt-BR" sz="1800" baseline="0" dirty="0" smtClean="0"/>
              <a:t> pois se adicionarmos n elementos a um conjuntos contável, o resultado é um conjunto contável.</a:t>
            </a:r>
            <a:endParaRPr lang="pt-BR" sz="1800" dirty="0" smtClean="0"/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E463B-C6C0-49A1-B172-324D8F4892F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Lembrando que esses 3 casos são mutuamente excludentes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E463B-C6C0-49A1-B172-324D8F4892F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9160-9A07-4A5E-B653-14EEBCA24742}" type="datetimeFigureOut">
              <a:rPr lang="en-US" smtClean="0"/>
              <a:pPr/>
              <a:t>5/22/2008</a:t>
            </a:fld>
            <a:endParaRPr lang="en-US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02B6-8448-4F3F-AF18-B4FDEAB2E97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9160-9A07-4A5E-B653-14EEBCA24742}" type="datetimeFigureOut">
              <a:rPr lang="en-US" smtClean="0"/>
              <a:pPr/>
              <a:t>5/22/2008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02B6-8448-4F3F-AF18-B4FDEAB2E97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9160-9A07-4A5E-B653-14EEBCA24742}" type="datetimeFigureOut">
              <a:rPr lang="en-US" smtClean="0"/>
              <a:pPr/>
              <a:t>5/22/2008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02B6-8448-4F3F-AF18-B4FDEAB2E97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9160-9A07-4A5E-B653-14EEBCA24742}" type="datetimeFigureOut">
              <a:rPr lang="en-US" smtClean="0"/>
              <a:pPr/>
              <a:t>5/22/2008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02B6-8448-4F3F-AF18-B4FDEAB2E97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9160-9A07-4A5E-B653-14EEBCA24742}" type="datetimeFigureOut">
              <a:rPr lang="en-US" smtClean="0"/>
              <a:pPr/>
              <a:t>5/22/2008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02B6-8448-4F3F-AF18-B4FDEAB2E97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9160-9A07-4A5E-B653-14EEBCA24742}" type="datetimeFigureOut">
              <a:rPr lang="en-US" smtClean="0"/>
              <a:pPr/>
              <a:t>5/22/2008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02B6-8448-4F3F-AF18-B4FDEAB2E97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9160-9A07-4A5E-B653-14EEBCA24742}" type="datetimeFigureOut">
              <a:rPr lang="en-US" smtClean="0"/>
              <a:pPr/>
              <a:t>5/22/2008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02B6-8448-4F3F-AF18-B4FDEAB2E97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9160-9A07-4A5E-B653-14EEBCA24742}" type="datetimeFigureOut">
              <a:rPr lang="en-US" smtClean="0"/>
              <a:pPr/>
              <a:t>5/22/2008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02B6-8448-4F3F-AF18-B4FDEAB2E97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9160-9A07-4A5E-B653-14EEBCA24742}" type="datetimeFigureOut">
              <a:rPr lang="en-US" smtClean="0"/>
              <a:pPr/>
              <a:t>5/22/2008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02B6-8448-4F3F-AF18-B4FDEAB2E97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9160-9A07-4A5E-B653-14EEBCA24742}" type="datetimeFigureOut">
              <a:rPr lang="en-US" smtClean="0"/>
              <a:pPr/>
              <a:t>5/22/2008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02B6-8448-4F3F-AF18-B4FDEAB2E97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9160-9A07-4A5E-B653-14EEBCA24742}" type="datetimeFigureOut">
              <a:rPr lang="en-US" smtClean="0"/>
              <a:pPr/>
              <a:t>5/22/2008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D7602B6-8448-4F3F-AF18-B4FDEAB2E97C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7E9160-9A07-4A5E-B653-14EEBCA24742}" type="datetimeFigureOut">
              <a:rPr lang="en-US" smtClean="0"/>
              <a:pPr/>
              <a:t>5/22/2008</a:t>
            </a:fld>
            <a:endParaRPr lang="en-US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7602B6-8448-4F3F-AF18-B4FDEAB2E97C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 smtClean="0"/>
              <a:t>TEORIA AXIOMÁTICA DOS CONJUNTOS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629356"/>
          </a:xfrm>
        </p:spPr>
        <p:txBody>
          <a:bodyPr>
            <a:normAutofit/>
          </a:bodyPr>
          <a:lstStyle/>
          <a:p>
            <a:r>
              <a:rPr lang="pt-BR" dirty="0" smtClean="0"/>
              <a:t>SOMA E MULTIPLICAÇÃO  DE ALEPHS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Equipe: Everton Marques</a:t>
            </a:r>
          </a:p>
          <a:p>
            <a:r>
              <a:rPr lang="pt-BR" dirty="0" smtClean="0"/>
              <a:t>Patrícia Lustosa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Prova do teorema 2.1 (II)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Nós dizemos que (</a:t>
            </a:r>
            <a:r>
              <a:rPr lang="el-GR" dirty="0" smtClean="0"/>
              <a:t>α</a:t>
            </a:r>
            <a:r>
              <a:rPr lang="pt-BR" baseline="-25000" dirty="0" smtClean="0"/>
              <a:t>1</a:t>
            </a:r>
            <a:r>
              <a:rPr lang="pt-BR" dirty="0" smtClean="0"/>
              <a:t> , </a:t>
            </a:r>
            <a:r>
              <a:rPr lang="el-GR" dirty="0" smtClean="0"/>
              <a:t>α</a:t>
            </a:r>
            <a:r>
              <a:rPr lang="pt-BR" baseline="-25000" dirty="0" smtClean="0"/>
              <a:t>2</a:t>
            </a:r>
            <a:r>
              <a:rPr lang="pt-BR" dirty="0" smtClean="0"/>
              <a:t>) &lt; (</a:t>
            </a:r>
            <a:r>
              <a:rPr lang="el-GR" dirty="0" smtClean="0"/>
              <a:t>β</a:t>
            </a:r>
            <a:r>
              <a:rPr lang="pt-BR" baseline="-25000" dirty="0" smtClean="0"/>
              <a:t>1</a:t>
            </a:r>
            <a:r>
              <a:rPr lang="pt-BR" dirty="0" smtClean="0"/>
              <a:t> , </a:t>
            </a:r>
            <a:r>
              <a:rPr lang="el-GR" dirty="0" smtClean="0"/>
              <a:t>β</a:t>
            </a:r>
            <a:r>
              <a:rPr lang="pt-BR" baseline="-25000" dirty="0" smtClean="0"/>
              <a:t>2</a:t>
            </a:r>
            <a:r>
              <a:rPr lang="pt-BR" dirty="0" smtClean="0"/>
              <a:t>) se e somente se:</a:t>
            </a:r>
          </a:p>
          <a:p>
            <a:pPr lvl="1"/>
            <a:r>
              <a:rPr lang="pt-BR" dirty="0" err="1" smtClean="0"/>
              <a:t>max</a:t>
            </a:r>
            <a:r>
              <a:rPr lang="pt-BR" dirty="0" smtClean="0"/>
              <a:t>{</a:t>
            </a:r>
            <a:r>
              <a:rPr lang="el-GR" dirty="0" smtClean="0"/>
              <a:t>α</a:t>
            </a:r>
            <a:r>
              <a:rPr lang="pt-BR" baseline="-25000" dirty="0" smtClean="0"/>
              <a:t>1</a:t>
            </a:r>
            <a:r>
              <a:rPr lang="pt-BR" dirty="0" smtClean="0"/>
              <a:t> , </a:t>
            </a:r>
            <a:r>
              <a:rPr lang="el-GR" dirty="0" smtClean="0"/>
              <a:t>α</a:t>
            </a:r>
            <a:r>
              <a:rPr lang="pt-BR" baseline="-25000" dirty="0" smtClean="0"/>
              <a:t>2</a:t>
            </a:r>
            <a:r>
              <a:rPr lang="pt-BR" dirty="0" smtClean="0"/>
              <a:t>} &lt; </a:t>
            </a:r>
            <a:r>
              <a:rPr lang="pt-BR" dirty="0" err="1" smtClean="0"/>
              <a:t>max</a:t>
            </a:r>
            <a:r>
              <a:rPr lang="pt-BR" dirty="0" smtClean="0"/>
              <a:t>{</a:t>
            </a:r>
            <a:r>
              <a:rPr lang="el-GR" dirty="0" smtClean="0"/>
              <a:t>β</a:t>
            </a:r>
            <a:r>
              <a:rPr lang="pt-BR" baseline="-25000" dirty="0" smtClean="0"/>
              <a:t>1</a:t>
            </a:r>
            <a:r>
              <a:rPr lang="pt-BR" dirty="0" smtClean="0"/>
              <a:t> , </a:t>
            </a:r>
            <a:r>
              <a:rPr lang="el-GR" dirty="0" smtClean="0"/>
              <a:t>β</a:t>
            </a:r>
            <a:r>
              <a:rPr lang="pt-BR" baseline="-25000" dirty="0" smtClean="0"/>
              <a:t>2</a:t>
            </a:r>
            <a:r>
              <a:rPr lang="pt-BR" dirty="0" smtClean="0"/>
              <a:t>}, ou</a:t>
            </a:r>
          </a:p>
          <a:p>
            <a:pPr lvl="1"/>
            <a:r>
              <a:rPr lang="pt-BR" dirty="0" err="1" smtClean="0"/>
              <a:t>max</a:t>
            </a:r>
            <a:r>
              <a:rPr lang="pt-BR" dirty="0" smtClean="0"/>
              <a:t>{</a:t>
            </a:r>
            <a:r>
              <a:rPr lang="el-GR" dirty="0" smtClean="0"/>
              <a:t>α</a:t>
            </a:r>
            <a:r>
              <a:rPr lang="pt-BR" baseline="-25000" dirty="0" smtClean="0"/>
              <a:t>1</a:t>
            </a:r>
            <a:r>
              <a:rPr lang="pt-BR" dirty="0" smtClean="0"/>
              <a:t> , </a:t>
            </a:r>
            <a:r>
              <a:rPr lang="el-GR" dirty="0" smtClean="0"/>
              <a:t>α</a:t>
            </a:r>
            <a:r>
              <a:rPr lang="pt-BR" baseline="-25000" dirty="0" smtClean="0"/>
              <a:t>2</a:t>
            </a:r>
            <a:r>
              <a:rPr lang="pt-BR" dirty="0" smtClean="0"/>
              <a:t>} = </a:t>
            </a:r>
            <a:r>
              <a:rPr lang="pt-BR" dirty="0" err="1" smtClean="0"/>
              <a:t>max</a:t>
            </a:r>
            <a:r>
              <a:rPr lang="pt-BR" dirty="0" smtClean="0"/>
              <a:t>{</a:t>
            </a:r>
            <a:r>
              <a:rPr lang="el-GR" dirty="0" smtClean="0"/>
              <a:t>β</a:t>
            </a:r>
            <a:r>
              <a:rPr lang="pt-BR" baseline="-25000" dirty="0" smtClean="0"/>
              <a:t>1</a:t>
            </a:r>
            <a:r>
              <a:rPr lang="pt-BR" dirty="0" smtClean="0"/>
              <a:t> , </a:t>
            </a:r>
            <a:r>
              <a:rPr lang="el-GR" dirty="0" smtClean="0"/>
              <a:t>β</a:t>
            </a:r>
            <a:r>
              <a:rPr lang="pt-BR" baseline="-25000" dirty="0" smtClean="0"/>
              <a:t>2</a:t>
            </a:r>
            <a:r>
              <a:rPr lang="pt-BR" dirty="0" smtClean="0"/>
              <a:t>} e </a:t>
            </a:r>
            <a:r>
              <a:rPr lang="el-GR" dirty="0" smtClean="0"/>
              <a:t>α</a:t>
            </a:r>
            <a:r>
              <a:rPr lang="pt-BR" baseline="-25000" dirty="0" smtClean="0"/>
              <a:t>1 </a:t>
            </a:r>
            <a:r>
              <a:rPr lang="pt-BR" dirty="0" smtClean="0"/>
              <a:t>&lt; </a:t>
            </a:r>
            <a:r>
              <a:rPr lang="el-GR" dirty="0" smtClean="0"/>
              <a:t>β</a:t>
            </a:r>
            <a:r>
              <a:rPr lang="pt-BR" baseline="-25000" dirty="0" smtClean="0"/>
              <a:t>1</a:t>
            </a:r>
            <a:r>
              <a:rPr lang="pt-BR" dirty="0" smtClean="0"/>
              <a:t>, ou</a:t>
            </a:r>
          </a:p>
          <a:p>
            <a:pPr lvl="1"/>
            <a:r>
              <a:rPr lang="pt-BR" dirty="0" err="1" smtClean="0"/>
              <a:t>max</a:t>
            </a:r>
            <a:r>
              <a:rPr lang="pt-BR" dirty="0" smtClean="0"/>
              <a:t>{</a:t>
            </a:r>
            <a:r>
              <a:rPr lang="el-GR" dirty="0" smtClean="0"/>
              <a:t>α</a:t>
            </a:r>
            <a:r>
              <a:rPr lang="pt-BR" baseline="-25000" dirty="0" smtClean="0"/>
              <a:t>1</a:t>
            </a:r>
            <a:r>
              <a:rPr lang="pt-BR" dirty="0" smtClean="0"/>
              <a:t> , </a:t>
            </a:r>
            <a:r>
              <a:rPr lang="el-GR" dirty="0" smtClean="0"/>
              <a:t>α</a:t>
            </a:r>
            <a:r>
              <a:rPr lang="pt-BR" baseline="-25000" dirty="0" smtClean="0"/>
              <a:t>2</a:t>
            </a:r>
            <a:r>
              <a:rPr lang="pt-BR" dirty="0" smtClean="0"/>
              <a:t>} = </a:t>
            </a:r>
            <a:r>
              <a:rPr lang="pt-BR" dirty="0" err="1" smtClean="0"/>
              <a:t>max</a:t>
            </a:r>
            <a:r>
              <a:rPr lang="pt-BR" dirty="0" smtClean="0"/>
              <a:t>{</a:t>
            </a:r>
            <a:r>
              <a:rPr lang="el-GR" dirty="0" smtClean="0"/>
              <a:t>β</a:t>
            </a:r>
            <a:r>
              <a:rPr lang="pt-BR" baseline="-25000" dirty="0" smtClean="0"/>
              <a:t>1</a:t>
            </a:r>
            <a:r>
              <a:rPr lang="pt-BR" dirty="0" smtClean="0"/>
              <a:t> , </a:t>
            </a:r>
            <a:r>
              <a:rPr lang="el-GR" dirty="0" smtClean="0"/>
              <a:t>β</a:t>
            </a:r>
            <a:r>
              <a:rPr lang="pt-BR" baseline="-25000" dirty="0" smtClean="0"/>
              <a:t>2</a:t>
            </a:r>
            <a:r>
              <a:rPr lang="pt-BR" dirty="0" smtClean="0"/>
              <a:t>}, </a:t>
            </a:r>
            <a:r>
              <a:rPr lang="el-GR" dirty="0" smtClean="0"/>
              <a:t>α</a:t>
            </a:r>
            <a:r>
              <a:rPr lang="pt-BR" baseline="-25000" dirty="0" smtClean="0"/>
              <a:t>1 </a:t>
            </a:r>
            <a:r>
              <a:rPr lang="pt-BR" dirty="0" smtClean="0"/>
              <a:t>= </a:t>
            </a:r>
            <a:r>
              <a:rPr lang="el-GR" dirty="0" smtClean="0"/>
              <a:t>β</a:t>
            </a:r>
            <a:r>
              <a:rPr lang="pt-BR" baseline="-25000" dirty="0" smtClean="0"/>
              <a:t>1</a:t>
            </a:r>
            <a:r>
              <a:rPr lang="pt-BR" dirty="0" smtClean="0"/>
              <a:t> e </a:t>
            </a:r>
            <a:r>
              <a:rPr lang="el-GR" dirty="0" smtClean="0"/>
              <a:t>α</a:t>
            </a:r>
            <a:r>
              <a:rPr lang="pt-BR" baseline="-25000" dirty="0" smtClean="0"/>
              <a:t>2</a:t>
            </a:r>
            <a:r>
              <a:rPr lang="pt-BR" dirty="0" smtClean="0"/>
              <a:t> &lt; </a:t>
            </a:r>
            <a:r>
              <a:rPr lang="el-GR" dirty="0" smtClean="0"/>
              <a:t>β</a:t>
            </a:r>
            <a:r>
              <a:rPr lang="pt-BR" baseline="-25000" dirty="0" smtClean="0"/>
              <a:t>2</a:t>
            </a:r>
            <a:r>
              <a:rPr lang="pt-BR" dirty="0" smtClean="0"/>
              <a:t>.</a:t>
            </a:r>
          </a:p>
          <a:p>
            <a:r>
              <a:rPr lang="pt-BR" dirty="0" smtClean="0"/>
              <a:t>Agora mostramos que &lt; é uma </a:t>
            </a:r>
            <a:r>
              <a:rPr lang="pt-BR" dirty="0" err="1" smtClean="0"/>
              <a:t>well-ordering</a:t>
            </a:r>
            <a:r>
              <a:rPr lang="pt-BR" dirty="0" smtClean="0"/>
              <a:t> (para qualquer conjunto de pares de ordinais). Primeiro temos que mostrar que &lt; é transitiva. Seja </a:t>
            </a:r>
            <a:r>
              <a:rPr lang="el-GR" dirty="0" smtClean="0"/>
              <a:t>α</a:t>
            </a:r>
            <a:r>
              <a:rPr lang="pt-BR" baseline="-25000" dirty="0" smtClean="0"/>
              <a:t>1</a:t>
            </a:r>
            <a:r>
              <a:rPr lang="pt-BR" dirty="0" smtClean="0"/>
              <a:t>, </a:t>
            </a:r>
            <a:r>
              <a:rPr lang="el-GR" dirty="0" smtClean="0"/>
              <a:t>α</a:t>
            </a:r>
            <a:r>
              <a:rPr lang="pt-BR" baseline="-25000" dirty="0" smtClean="0"/>
              <a:t>2</a:t>
            </a:r>
            <a:r>
              <a:rPr lang="pt-BR" dirty="0" smtClean="0"/>
              <a:t>, </a:t>
            </a:r>
            <a:r>
              <a:rPr lang="el-GR" dirty="0" smtClean="0"/>
              <a:t>β</a:t>
            </a:r>
            <a:r>
              <a:rPr lang="pt-BR" baseline="-25000" dirty="0" smtClean="0"/>
              <a:t>1</a:t>
            </a:r>
            <a:r>
              <a:rPr lang="pt-BR" dirty="0" smtClean="0"/>
              <a:t> , </a:t>
            </a:r>
            <a:r>
              <a:rPr lang="el-GR" dirty="0" smtClean="0"/>
              <a:t>β</a:t>
            </a:r>
            <a:r>
              <a:rPr lang="pt-BR" baseline="-25000" dirty="0" smtClean="0"/>
              <a:t>2</a:t>
            </a:r>
            <a:r>
              <a:rPr lang="pt-BR" dirty="0" smtClean="0"/>
              <a:t>, </a:t>
            </a:r>
            <a:r>
              <a:rPr lang="el-GR" dirty="0" smtClean="0"/>
              <a:t>γ</a:t>
            </a:r>
            <a:r>
              <a:rPr lang="pt-BR" baseline="-25000" dirty="0" smtClean="0"/>
              <a:t>1</a:t>
            </a:r>
            <a:r>
              <a:rPr lang="pt-BR" dirty="0" smtClean="0"/>
              <a:t>, </a:t>
            </a:r>
            <a:r>
              <a:rPr lang="el-GR" dirty="0" smtClean="0"/>
              <a:t>γ</a:t>
            </a:r>
            <a:r>
              <a:rPr lang="pt-BR" baseline="-25000" dirty="0" smtClean="0"/>
              <a:t>2</a:t>
            </a:r>
            <a:r>
              <a:rPr lang="pt-BR" dirty="0" smtClean="0"/>
              <a:t> tal que (</a:t>
            </a:r>
            <a:r>
              <a:rPr lang="el-GR" dirty="0" smtClean="0"/>
              <a:t>α</a:t>
            </a:r>
            <a:r>
              <a:rPr lang="pt-BR" baseline="-25000" dirty="0" smtClean="0"/>
              <a:t>1</a:t>
            </a:r>
            <a:r>
              <a:rPr lang="pt-BR" dirty="0" smtClean="0"/>
              <a:t> , </a:t>
            </a:r>
            <a:r>
              <a:rPr lang="el-GR" dirty="0" smtClean="0"/>
              <a:t>α</a:t>
            </a:r>
            <a:r>
              <a:rPr lang="pt-BR" baseline="-25000" dirty="0" smtClean="0"/>
              <a:t>2</a:t>
            </a:r>
            <a:r>
              <a:rPr lang="pt-BR" dirty="0" smtClean="0"/>
              <a:t>) &lt; (</a:t>
            </a:r>
            <a:r>
              <a:rPr lang="el-GR" dirty="0" smtClean="0"/>
              <a:t>β</a:t>
            </a:r>
            <a:r>
              <a:rPr lang="pt-BR" baseline="-25000" dirty="0" smtClean="0"/>
              <a:t>1</a:t>
            </a:r>
            <a:r>
              <a:rPr lang="pt-BR" dirty="0" smtClean="0"/>
              <a:t> , </a:t>
            </a:r>
            <a:r>
              <a:rPr lang="el-GR" dirty="0" smtClean="0"/>
              <a:t>β</a:t>
            </a:r>
            <a:r>
              <a:rPr lang="pt-BR" baseline="-25000" dirty="0" smtClean="0"/>
              <a:t>2</a:t>
            </a:r>
            <a:r>
              <a:rPr lang="pt-BR" dirty="0" smtClean="0"/>
              <a:t>)  e (</a:t>
            </a:r>
            <a:r>
              <a:rPr lang="el-GR" dirty="0" smtClean="0"/>
              <a:t>β</a:t>
            </a:r>
            <a:r>
              <a:rPr lang="pt-BR" baseline="-25000" dirty="0" smtClean="0"/>
              <a:t>1</a:t>
            </a:r>
            <a:r>
              <a:rPr lang="pt-BR" dirty="0" smtClean="0"/>
              <a:t> , </a:t>
            </a:r>
            <a:r>
              <a:rPr lang="el-GR" dirty="0" smtClean="0"/>
              <a:t>β</a:t>
            </a:r>
            <a:r>
              <a:rPr lang="pt-BR" baseline="-25000" dirty="0" smtClean="0"/>
              <a:t>2</a:t>
            </a:r>
            <a:r>
              <a:rPr lang="pt-BR" dirty="0" smtClean="0"/>
              <a:t>) &lt; (</a:t>
            </a:r>
            <a:r>
              <a:rPr lang="el-GR" dirty="0" smtClean="0"/>
              <a:t>γ</a:t>
            </a:r>
            <a:r>
              <a:rPr lang="pt-BR" baseline="-25000" dirty="0" smtClean="0"/>
              <a:t>1</a:t>
            </a:r>
            <a:r>
              <a:rPr lang="pt-BR" dirty="0" smtClean="0"/>
              <a:t>, </a:t>
            </a:r>
            <a:r>
              <a:rPr lang="el-GR" dirty="0" smtClean="0"/>
              <a:t>γ</a:t>
            </a:r>
            <a:r>
              <a:rPr lang="pt-BR" baseline="-25000" dirty="0" smtClean="0"/>
              <a:t>2</a:t>
            </a:r>
            <a:r>
              <a:rPr lang="pt-BR" dirty="0" smtClean="0"/>
              <a:t>) . Segue da definição de &lt; que </a:t>
            </a:r>
            <a:r>
              <a:rPr lang="pt-BR" dirty="0" err="1" smtClean="0"/>
              <a:t>max</a:t>
            </a:r>
            <a:r>
              <a:rPr lang="pt-BR" dirty="0" smtClean="0"/>
              <a:t>{</a:t>
            </a:r>
            <a:r>
              <a:rPr lang="el-GR" dirty="0" smtClean="0"/>
              <a:t>α</a:t>
            </a:r>
            <a:r>
              <a:rPr lang="pt-BR" baseline="-25000" dirty="0" smtClean="0"/>
              <a:t>1</a:t>
            </a:r>
            <a:r>
              <a:rPr lang="pt-BR" dirty="0" smtClean="0"/>
              <a:t> , </a:t>
            </a:r>
            <a:r>
              <a:rPr lang="el-GR" dirty="0" smtClean="0"/>
              <a:t>α</a:t>
            </a:r>
            <a:r>
              <a:rPr lang="pt-BR" baseline="-25000" dirty="0" smtClean="0"/>
              <a:t>2</a:t>
            </a:r>
            <a:r>
              <a:rPr lang="pt-BR" dirty="0" smtClean="0"/>
              <a:t>} </a:t>
            </a:r>
            <a:r>
              <a:rPr lang="pt-BR" u="sng" dirty="0" smtClean="0"/>
              <a:t>&lt;</a:t>
            </a:r>
            <a:r>
              <a:rPr lang="pt-BR" dirty="0" smtClean="0"/>
              <a:t> </a:t>
            </a:r>
            <a:r>
              <a:rPr lang="pt-BR" dirty="0" err="1" smtClean="0"/>
              <a:t>max</a:t>
            </a:r>
            <a:r>
              <a:rPr lang="pt-BR" dirty="0" smtClean="0"/>
              <a:t>{</a:t>
            </a:r>
            <a:r>
              <a:rPr lang="el-GR" dirty="0" smtClean="0"/>
              <a:t>β</a:t>
            </a:r>
            <a:r>
              <a:rPr lang="pt-BR" baseline="-25000" dirty="0" smtClean="0"/>
              <a:t>1</a:t>
            </a:r>
            <a:r>
              <a:rPr lang="pt-BR" dirty="0" smtClean="0"/>
              <a:t> , </a:t>
            </a:r>
            <a:r>
              <a:rPr lang="el-GR" dirty="0" smtClean="0"/>
              <a:t>β</a:t>
            </a:r>
            <a:r>
              <a:rPr lang="pt-BR" baseline="-25000" dirty="0" smtClean="0"/>
              <a:t>2</a:t>
            </a:r>
            <a:r>
              <a:rPr lang="pt-BR" dirty="0" smtClean="0"/>
              <a:t>} </a:t>
            </a:r>
            <a:r>
              <a:rPr lang="pt-BR" u="sng" dirty="0" smtClean="0"/>
              <a:t>&lt;</a:t>
            </a:r>
            <a:r>
              <a:rPr lang="pt-BR" dirty="0" smtClean="0"/>
              <a:t> </a:t>
            </a:r>
            <a:r>
              <a:rPr lang="pt-BR" dirty="0" err="1" smtClean="0"/>
              <a:t>max</a:t>
            </a:r>
            <a:r>
              <a:rPr lang="pt-BR" dirty="0" smtClean="0"/>
              <a:t>{</a:t>
            </a:r>
            <a:r>
              <a:rPr lang="el-GR" dirty="0" smtClean="0"/>
              <a:t>γ</a:t>
            </a:r>
            <a:r>
              <a:rPr lang="pt-BR" baseline="-25000" dirty="0" smtClean="0"/>
              <a:t>1</a:t>
            </a:r>
            <a:r>
              <a:rPr lang="pt-BR" dirty="0" smtClean="0"/>
              <a:t>, </a:t>
            </a:r>
            <a:r>
              <a:rPr lang="el-GR" dirty="0" smtClean="0"/>
              <a:t>γ</a:t>
            </a:r>
            <a:r>
              <a:rPr lang="pt-BR" baseline="-25000" dirty="0" smtClean="0"/>
              <a:t>2</a:t>
            </a:r>
            <a:r>
              <a:rPr lang="pt-BR" dirty="0" smtClean="0"/>
              <a:t>} . Então </a:t>
            </a:r>
            <a:r>
              <a:rPr lang="pt-BR" dirty="0" err="1" smtClean="0"/>
              <a:t>max</a:t>
            </a:r>
            <a:r>
              <a:rPr lang="pt-BR" dirty="0" smtClean="0"/>
              <a:t>{</a:t>
            </a:r>
            <a:r>
              <a:rPr lang="el-GR" dirty="0" smtClean="0"/>
              <a:t>α</a:t>
            </a:r>
            <a:r>
              <a:rPr lang="pt-BR" baseline="-25000" dirty="0" smtClean="0"/>
              <a:t>1</a:t>
            </a:r>
            <a:r>
              <a:rPr lang="pt-BR" dirty="0" smtClean="0"/>
              <a:t> , </a:t>
            </a:r>
            <a:r>
              <a:rPr lang="el-GR" dirty="0" smtClean="0"/>
              <a:t>α</a:t>
            </a:r>
            <a:r>
              <a:rPr lang="pt-BR" baseline="-25000" dirty="0" smtClean="0"/>
              <a:t>2</a:t>
            </a:r>
            <a:r>
              <a:rPr lang="pt-BR" dirty="0" smtClean="0"/>
              <a:t>} </a:t>
            </a:r>
            <a:r>
              <a:rPr lang="pt-BR" u="sng" dirty="0" smtClean="0"/>
              <a:t>&lt;</a:t>
            </a:r>
            <a:r>
              <a:rPr lang="pt-BR" dirty="0" smtClean="0"/>
              <a:t> </a:t>
            </a:r>
            <a:r>
              <a:rPr lang="pt-BR" dirty="0" err="1" smtClean="0"/>
              <a:t>max</a:t>
            </a:r>
            <a:r>
              <a:rPr lang="pt-BR" dirty="0" smtClean="0"/>
              <a:t>{</a:t>
            </a:r>
            <a:r>
              <a:rPr lang="el-GR" dirty="0" smtClean="0"/>
              <a:t>γ</a:t>
            </a:r>
            <a:r>
              <a:rPr lang="pt-BR" baseline="-25000" dirty="0" smtClean="0"/>
              <a:t>1</a:t>
            </a:r>
            <a:r>
              <a:rPr lang="pt-BR" dirty="0" smtClean="0"/>
              <a:t>, </a:t>
            </a:r>
            <a:r>
              <a:rPr lang="el-GR" dirty="0" smtClean="0"/>
              <a:t>γ</a:t>
            </a:r>
            <a:r>
              <a:rPr lang="pt-BR" baseline="-25000" dirty="0" smtClean="0"/>
              <a:t>2</a:t>
            </a:r>
            <a:r>
              <a:rPr lang="pt-BR" dirty="0" smtClean="0"/>
              <a:t>} . </a:t>
            </a:r>
          </a:p>
          <a:p>
            <a:pPr>
              <a:buNone/>
            </a:pPr>
            <a:r>
              <a:rPr lang="pt-BR" dirty="0" smtClean="0"/>
              <a:t>    Se </a:t>
            </a:r>
            <a:r>
              <a:rPr lang="pt-BR" dirty="0" err="1" smtClean="0"/>
              <a:t>max</a:t>
            </a:r>
            <a:r>
              <a:rPr lang="pt-BR" dirty="0" smtClean="0"/>
              <a:t>{</a:t>
            </a:r>
            <a:r>
              <a:rPr lang="el-GR" dirty="0" smtClean="0"/>
              <a:t>α</a:t>
            </a:r>
            <a:r>
              <a:rPr lang="pt-BR" baseline="-25000" dirty="0" smtClean="0"/>
              <a:t>1</a:t>
            </a:r>
            <a:r>
              <a:rPr lang="pt-BR" dirty="0" smtClean="0"/>
              <a:t> , </a:t>
            </a:r>
            <a:r>
              <a:rPr lang="el-GR" dirty="0" smtClean="0"/>
              <a:t>α</a:t>
            </a:r>
            <a:r>
              <a:rPr lang="pt-BR" baseline="-25000" dirty="0" smtClean="0"/>
              <a:t>2</a:t>
            </a:r>
            <a:r>
              <a:rPr lang="pt-BR" dirty="0" smtClean="0"/>
              <a:t>} &lt; </a:t>
            </a:r>
            <a:r>
              <a:rPr lang="pt-BR" dirty="0" err="1" smtClean="0"/>
              <a:t>max</a:t>
            </a:r>
            <a:r>
              <a:rPr lang="pt-BR" dirty="0" smtClean="0"/>
              <a:t>{</a:t>
            </a:r>
            <a:r>
              <a:rPr lang="el-GR" dirty="0" smtClean="0"/>
              <a:t>γ</a:t>
            </a:r>
            <a:r>
              <a:rPr lang="pt-BR" baseline="-25000" dirty="0" smtClean="0"/>
              <a:t>1</a:t>
            </a:r>
            <a:r>
              <a:rPr lang="pt-BR" dirty="0" smtClean="0"/>
              <a:t>, </a:t>
            </a:r>
            <a:r>
              <a:rPr lang="el-GR" dirty="0" smtClean="0"/>
              <a:t>γ</a:t>
            </a:r>
            <a:r>
              <a:rPr lang="pt-BR" baseline="-25000" dirty="0" smtClean="0"/>
              <a:t>2</a:t>
            </a:r>
            <a:r>
              <a:rPr lang="pt-BR" dirty="0" smtClean="0"/>
              <a:t>}, então (</a:t>
            </a:r>
            <a:r>
              <a:rPr lang="el-GR" dirty="0" smtClean="0"/>
              <a:t>α</a:t>
            </a:r>
            <a:r>
              <a:rPr lang="pt-BR" baseline="-25000" dirty="0" smtClean="0"/>
              <a:t>1</a:t>
            </a:r>
            <a:r>
              <a:rPr lang="pt-BR" dirty="0" smtClean="0"/>
              <a:t> , </a:t>
            </a:r>
            <a:r>
              <a:rPr lang="el-GR" dirty="0" smtClean="0"/>
              <a:t>α</a:t>
            </a:r>
            <a:r>
              <a:rPr lang="pt-BR" baseline="-25000" dirty="0" smtClean="0"/>
              <a:t>2</a:t>
            </a:r>
            <a:r>
              <a:rPr lang="pt-BR" dirty="0" smtClean="0"/>
              <a:t>) &lt; (</a:t>
            </a:r>
            <a:r>
              <a:rPr lang="el-GR" dirty="0" smtClean="0"/>
              <a:t>γ</a:t>
            </a:r>
            <a:r>
              <a:rPr lang="pt-BR" baseline="-25000" dirty="0" smtClean="0"/>
              <a:t>1</a:t>
            </a:r>
            <a:r>
              <a:rPr lang="pt-BR" dirty="0" smtClean="0"/>
              <a:t>, </a:t>
            </a:r>
            <a:r>
              <a:rPr lang="el-GR" dirty="0" smtClean="0"/>
              <a:t>γ</a:t>
            </a:r>
            <a:r>
              <a:rPr lang="pt-BR" baseline="-25000" dirty="0" smtClean="0"/>
              <a:t>2</a:t>
            </a:r>
            <a:r>
              <a:rPr lang="pt-BR" dirty="0" smtClean="0"/>
              <a:t>) .</a:t>
            </a:r>
            <a:endParaRPr lang="pt-BR" baseline="-25000" dirty="0" smtClean="0"/>
          </a:p>
          <a:p>
            <a:pPr>
              <a:buNone/>
            </a:pPr>
            <a:r>
              <a:rPr lang="pt-BR" dirty="0" smtClean="0"/>
              <a:t>  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Prova do teorema 2.1 (</a:t>
            </a:r>
            <a:r>
              <a:rPr lang="pt-BR" dirty="0" smtClean="0"/>
              <a:t>III)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Então assuma que:</a:t>
            </a:r>
          </a:p>
          <a:p>
            <a:pPr algn="just">
              <a:buNone/>
            </a:pPr>
            <a:r>
              <a:rPr lang="pt-BR" dirty="0" smtClean="0"/>
              <a:t>   </a:t>
            </a:r>
            <a:r>
              <a:rPr lang="pt-BR" dirty="0" err="1" smtClean="0"/>
              <a:t>max</a:t>
            </a:r>
            <a:r>
              <a:rPr lang="pt-BR" dirty="0" smtClean="0"/>
              <a:t>{</a:t>
            </a:r>
            <a:r>
              <a:rPr lang="el-GR" dirty="0" smtClean="0"/>
              <a:t>α</a:t>
            </a:r>
            <a:r>
              <a:rPr lang="pt-BR" baseline="-25000" dirty="0" smtClean="0"/>
              <a:t>1</a:t>
            </a:r>
            <a:r>
              <a:rPr lang="pt-BR" dirty="0" smtClean="0"/>
              <a:t> , </a:t>
            </a:r>
            <a:r>
              <a:rPr lang="el-GR" dirty="0" smtClean="0"/>
              <a:t>α</a:t>
            </a:r>
            <a:r>
              <a:rPr lang="pt-BR" baseline="-25000" dirty="0" smtClean="0"/>
              <a:t>2</a:t>
            </a:r>
            <a:r>
              <a:rPr lang="pt-BR" dirty="0" smtClean="0"/>
              <a:t>} = </a:t>
            </a:r>
            <a:r>
              <a:rPr lang="pt-BR" dirty="0" err="1" smtClean="0"/>
              <a:t>max</a:t>
            </a:r>
            <a:r>
              <a:rPr lang="pt-BR" dirty="0" smtClean="0"/>
              <a:t>{</a:t>
            </a:r>
            <a:r>
              <a:rPr lang="el-GR" dirty="0" smtClean="0"/>
              <a:t>β</a:t>
            </a:r>
            <a:r>
              <a:rPr lang="pt-BR" baseline="-25000" dirty="0" smtClean="0"/>
              <a:t>1</a:t>
            </a:r>
            <a:r>
              <a:rPr lang="pt-BR" dirty="0" smtClean="0"/>
              <a:t> , </a:t>
            </a:r>
            <a:r>
              <a:rPr lang="el-GR" dirty="0" smtClean="0"/>
              <a:t>β</a:t>
            </a:r>
            <a:r>
              <a:rPr lang="pt-BR" baseline="-25000" dirty="0" smtClean="0"/>
              <a:t>2</a:t>
            </a:r>
            <a:r>
              <a:rPr lang="pt-BR" dirty="0" smtClean="0"/>
              <a:t>} = </a:t>
            </a:r>
            <a:r>
              <a:rPr lang="pt-BR" dirty="0" err="1" smtClean="0"/>
              <a:t>max</a:t>
            </a:r>
            <a:r>
              <a:rPr lang="pt-BR" dirty="0" smtClean="0"/>
              <a:t>{</a:t>
            </a:r>
            <a:r>
              <a:rPr lang="el-GR" dirty="0" smtClean="0"/>
              <a:t>γ</a:t>
            </a:r>
            <a:r>
              <a:rPr lang="pt-BR" baseline="-25000" dirty="0" smtClean="0"/>
              <a:t>1</a:t>
            </a:r>
            <a:r>
              <a:rPr lang="pt-BR" dirty="0" smtClean="0"/>
              <a:t>, </a:t>
            </a:r>
            <a:r>
              <a:rPr lang="el-GR" dirty="0" smtClean="0"/>
              <a:t>γ</a:t>
            </a:r>
            <a:r>
              <a:rPr lang="pt-BR" baseline="-25000" dirty="0" smtClean="0"/>
              <a:t>2</a:t>
            </a:r>
            <a:r>
              <a:rPr lang="pt-BR" dirty="0" smtClean="0"/>
              <a:t>} . Então temos que </a:t>
            </a:r>
            <a:r>
              <a:rPr lang="el-GR" dirty="0" smtClean="0"/>
              <a:t>α</a:t>
            </a:r>
            <a:r>
              <a:rPr lang="pt-BR" baseline="-25000" dirty="0" smtClean="0"/>
              <a:t>1</a:t>
            </a:r>
            <a:r>
              <a:rPr lang="pt-BR" dirty="0" smtClean="0"/>
              <a:t> </a:t>
            </a:r>
            <a:r>
              <a:rPr lang="pt-BR" u="sng" dirty="0" smtClean="0"/>
              <a:t>&lt;</a:t>
            </a:r>
            <a:r>
              <a:rPr lang="pt-BR" dirty="0" smtClean="0"/>
              <a:t> </a:t>
            </a:r>
            <a:r>
              <a:rPr lang="el-GR" dirty="0" smtClean="0"/>
              <a:t>β</a:t>
            </a:r>
            <a:r>
              <a:rPr lang="pt-BR" baseline="-25000" dirty="0" smtClean="0"/>
              <a:t>1</a:t>
            </a:r>
            <a:r>
              <a:rPr lang="pt-BR" dirty="0" smtClean="0"/>
              <a:t> </a:t>
            </a:r>
            <a:r>
              <a:rPr lang="pt-BR" u="sng" dirty="0" smtClean="0"/>
              <a:t>&lt;</a:t>
            </a:r>
            <a:r>
              <a:rPr lang="pt-BR" dirty="0" smtClean="0"/>
              <a:t> </a:t>
            </a:r>
            <a:r>
              <a:rPr lang="el-GR" dirty="0" smtClean="0"/>
              <a:t>γ</a:t>
            </a:r>
            <a:r>
              <a:rPr lang="pt-BR" baseline="-25000" dirty="0" smtClean="0"/>
              <a:t>1</a:t>
            </a:r>
            <a:r>
              <a:rPr lang="pt-BR" dirty="0" smtClean="0"/>
              <a:t>, então </a:t>
            </a:r>
            <a:r>
              <a:rPr lang="el-GR" dirty="0" smtClean="0"/>
              <a:t>α</a:t>
            </a:r>
            <a:r>
              <a:rPr lang="pt-BR" baseline="-25000" dirty="0" smtClean="0"/>
              <a:t>1</a:t>
            </a:r>
            <a:r>
              <a:rPr lang="pt-BR" dirty="0" smtClean="0"/>
              <a:t> </a:t>
            </a:r>
            <a:r>
              <a:rPr lang="pt-BR" u="sng" dirty="0" smtClean="0"/>
              <a:t>&lt;</a:t>
            </a:r>
            <a:r>
              <a:rPr lang="pt-BR" dirty="0" smtClean="0"/>
              <a:t> </a:t>
            </a:r>
            <a:r>
              <a:rPr lang="el-GR" dirty="0" smtClean="0"/>
              <a:t>γ</a:t>
            </a:r>
            <a:r>
              <a:rPr lang="pt-BR" baseline="-25000" dirty="0" smtClean="0"/>
              <a:t>1</a:t>
            </a:r>
            <a:r>
              <a:rPr lang="pt-BR" dirty="0" smtClean="0"/>
              <a:t>. Se </a:t>
            </a:r>
            <a:r>
              <a:rPr lang="el-GR" dirty="0" smtClean="0"/>
              <a:t>α</a:t>
            </a:r>
            <a:r>
              <a:rPr lang="pt-BR" baseline="-25000" dirty="0" smtClean="0"/>
              <a:t>1</a:t>
            </a:r>
            <a:r>
              <a:rPr lang="pt-BR" dirty="0" smtClean="0"/>
              <a:t> &lt; </a:t>
            </a:r>
            <a:r>
              <a:rPr lang="el-GR" dirty="0" smtClean="0"/>
              <a:t>γ</a:t>
            </a:r>
            <a:r>
              <a:rPr lang="pt-BR" baseline="-25000" dirty="0" smtClean="0"/>
              <a:t>1</a:t>
            </a:r>
            <a:r>
              <a:rPr lang="pt-BR" dirty="0" smtClean="0"/>
              <a:t>, então (</a:t>
            </a:r>
            <a:r>
              <a:rPr lang="el-GR" dirty="0" smtClean="0"/>
              <a:t>α</a:t>
            </a:r>
            <a:r>
              <a:rPr lang="pt-BR" baseline="-25000" dirty="0" smtClean="0"/>
              <a:t>1</a:t>
            </a:r>
            <a:r>
              <a:rPr lang="pt-BR" dirty="0" smtClean="0"/>
              <a:t> , </a:t>
            </a:r>
            <a:r>
              <a:rPr lang="el-GR" dirty="0" smtClean="0"/>
              <a:t>α</a:t>
            </a:r>
            <a:r>
              <a:rPr lang="pt-BR" baseline="-25000" dirty="0" smtClean="0"/>
              <a:t>2</a:t>
            </a:r>
            <a:r>
              <a:rPr lang="pt-BR" dirty="0" smtClean="0"/>
              <a:t>) &lt; (</a:t>
            </a:r>
            <a:r>
              <a:rPr lang="el-GR" dirty="0" smtClean="0"/>
              <a:t>γ</a:t>
            </a:r>
            <a:r>
              <a:rPr lang="pt-BR" baseline="-25000" dirty="0" smtClean="0"/>
              <a:t>1</a:t>
            </a:r>
            <a:r>
              <a:rPr lang="pt-BR" dirty="0" smtClean="0"/>
              <a:t>, </a:t>
            </a:r>
            <a:r>
              <a:rPr lang="el-GR" dirty="0" smtClean="0"/>
              <a:t>γ</a:t>
            </a:r>
            <a:r>
              <a:rPr lang="pt-BR" baseline="-25000" dirty="0" smtClean="0"/>
              <a:t>2</a:t>
            </a:r>
            <a:r>
              <a:rPr lang="pt-BR" dirty="0" smtClean="0"/>
              <a:t>) ; Por outro lado, temos </a:t>
            </a:r>
            <a:r>
              <a:rPr lang="el-GR" dirty="0" smtClean="0"/>
              <a:t>α</a:t>
            </a:r>
            <a:r>
              <a:rPr lang="pt-BR" baseline="-25000" dirty="0" smtClean="0"/>
              <a:t>1</a:t>
            </a:r>
            <a:r>
              <a:rPr lang="pt-BR" dirty="0" smtClean="0"/>
              <a:t> = </a:t>
            </a:r>
            <a:r>
              <a:rPr lang="el-GR" dirty="0" smtClean="0"/>
              <a:t>β</a:t>
            </a:r>
            <a:r>
              <a:rPr lang="pt-BR" baseline="-25000" dirty="0" smtClean="0"/>
              <a:t>1</a:t>
            </a:r>
            <a:r>
              <a:rPr lang="pt-BR" dirty="0" smtClean="0"/>
              <a:t> = </a:t>
            </a:r>
            <a:r>
              <a:rPr lang="el-GR" dirty="0" smtClean="0"/>
              <a:t>γ</a:t>
            </a:r>
            <a:r>
              <a:rPr lang="pt-BR" baseline="-25000" dirty="0" smtClean="0"/>
              <a:t>1</a:t>
            </a:r>
            <a:r>
              <a:rPr lang="pt-BR" dirty="0" smtClean="0"/>
              <a:t>. Neste último caso, </a:t>
            </a:r>
            <a:r>
              <a:rPr lang="pt-BR" dirty="0" err="1" smtClean="0"/>
              <a:t>max</a:t>
            </a:r>
            <a:r>
              <a:rPr lang="pt-BR" dirty="0" smtClean="0"/>
              <a:t>{</a:t>
            </a:r>
            <a:r>
              <a:rPr lang="el-GR" dirty="0" smtClean="0"/>
              <a:t>α</a:t>
            </a:r>
            <a:r>
              <a:rPr lang="pt-BR" baseline="-25000" dirty="0" smtClean="0"/>
              <a:t>1</a:t>
            </a:r>
            <a:r>
              <a:rPr lang="pt-BR" dirty="0" smtClean="0"/>
              <a:t> , </a:t>
            </a:r>
            <a:r>
              <a:rPr lang="el-GR" dirty="0" smtClean="0"/>
              <a:t>α</a:t>
            </a:r>
            <a:r>
              <a:rPr lang="pt-BR" baseline="-25000" dirty="0" smtClean="0"/>
              <a:t>2</a:t>
            </a:r>
            <a:r>
              <a:rPr lang="pt-BR" dirty="0" smtClean="0"/>
              <a:t>} = </a:t>
            </a:r>
            <a:r>
              <a:rPr lang="pt-BR" dirty="0" err="1" smtClean="0"/>
              <a:t>max</a:t>
            </a:r>
            <a:r>
              <a:rPr lang="pt-BR" dirty="0" smtClean="0"/>
              <a:t>{</a:t>
            </a:r>
            <a:r>
              <a:rPr lang="el-GR" dirty="0" smtClean="0"/>
              <a:t>β</a:t>
            </a:r>
            <a:r>
              <a:rPr lang="pt-BR" baseline="-25000" dirty="0" smtClean="0"/>
              <a:t>1</a:t>
            </a:r>
            <a:r>
              <a:rPr lang="pt-BR" dirty="0" smtClean="0"/>
              <a:t> , </a:t>
            </a:r>
            <a:r>
              <a:rPr lang="el-GR" dirty="0" smtClean="0"/>
              <a:t>β</a:t>
            </a:r>
            <a:r>
              <a:rPr lang="pt-BR" baseline="-25000" dirty="0" smtClean="0"/>
              <a:t>2</a:t>
            </a:r>
            <a:r>
              <a:rPr lang="pt-BR" dirty="0" smtClean="0"/>
              <a:t>} = </a:t>
            </a:r>
            <a:r>
              <a:rPr lang="pt-BR" dirty="0" err="1" smtClean="0"/>
              <a:t>max</a:t>
            </a:r>
            <a:r>
              <a:rPr lang="pt-BR" dirty="0" smtClean="0"/>
              <a:t>{</a:t>
            </a:r>
            <a:r>
              <a:rPr lang="el-GR" dirty="0" smtClean="0"/>
              <a:t>γ</a:t>
            </a:r>
            <a:r>
              <a:rPr lang="pt-BR" baseline="-25000" dirty="0" smtClean="0"/>
              <a:t>1</a:t>
            </a:r>
            <a:r>
              <a:rPr lang="pt-BR" dirty="0" smtClean="0"/>
              <a:t>, </a:t>
            </a:r>
            <a:r>
              <a:rPr lang="el-GR" dirty="0" smtClean="0"/>
              <a:t>γ</a:t>
            </a:r>
            <a:r>
              <a:rPr lang="pt-BR" baseline="-25000" dirty="0" smtClean="0"/>
              <a:t>2</a:t>
            </a:r>
            <a:r>
              <a:rPr lang="pt-BR" dirty="0" smtClean="0"/>
              <a:t>}, e </a:t>
            </a:r>
            <a:r>
              <a:rPr lang="el-GR" dirty="0" smtClean="0"/>
              <a:t>α</a:t>
            </a:r>
            <a:r>
              <a:rPr lang="pt-BR" baseline="-25000" dirty="0" smtClean="0"/>
              <a:t>1</a:t>
            </a:r>
            <a:r>
              <a:rPr lang="pt-BR" dirty="0" smtClean="0"/>
              <a:t> = </a:t>
            </a:r>
            <a:r>
              <a:rPr lang="el-GR" dirty="0" smtClean="0"/>
              <a:t>β</a:t>
            </a:r>
            <a:r>
              <a:rPr lang="pt-BR" baseline="-25000" dirty="0" smtClean="0"/>
              <a:t>1</a:t>
            </a:r>
            <a:r>
              <a:rPr lang="pt-BR" dirty="0" smtClean="0"/>
              <a:t> = </a:t>
            </a:r>
            <a:r>
              <a:rPr lang="el-GR" dirty="0" smtClean="0"/>
              <a:t>γ</a:t>
            </a:r>
            <a:r>
              <a:rPr lang="pt-BR" baseline="-25000" dirty="0" smtClean="0"/>
              <a:t>1</a:t>
            </a:r>
            <a:r>
              <a:rPr lang="pt-BR" dirty="0" smtClean="0"/>
              <a:t>, então, necessariamente, </a:t>
            </a:r>
            <a:r>
              <a:rPr lang="el-GR" dirty="0" smtClean="0"/>
              <a:t>α</a:t>
            </a:r>
            <a:r>
              <a:rPr lang="pt-BR" baseline="-25000" dirty="0" smtClean="0"/>
              <a:t>2</a:t>
            </a:r>
            <a:r>
              <a:rPr lang="pt-BR" dirty="0" smtClean="0"/>
              <a:t> &lt; </a:t>
            </a:r>
            <a:r>
              <a:rPr lang="el-GR" dirty="0" smtClean="0"/>
              <a:t>β</a:t>
            </a:r>
            <a:r>
              <a:rPr lang="pt-BR" baseline="-25000" dirty="0" smtClean="0"/>
              <a:t>2</a:t>
            </a:r>
            <a:r>
              <a:rPr lang="pt-BR" dirty="0" smtClean="0"/>
              <a:t> &lt; </a:t>
            </a:r>
            <a:r>
              <a:rPr lang="el-GR" dirty="0" smtClean="0"/>
              <a:t>γ</a:t>
            </a:r>
            <a:r>
              <a:rPr lang="pt-BR" baseline="-25000" dirty="0" smtClean="0"/>
              <a:t>2</a:t>
            </a:r>
            <a:r>
              <a:rPr lang="pt-BR" dirty="0" smtClean="0"/>
              <a:t>, então obtemos novamente que (</a:t>
            </a:r>
            <a:r>
              <a:rPr lang="el-GR" dirty="0" smtClean="0"/>
              <a:t>α</a:t>
            </a:r>
            <a:r>
              <a:rPr lang="pt-BR" baseline="-25000" dirty="0" smtClean="0"/>
              <a:t>1</a:t>
            </a:r>
            <a:r>
              <a:rPr lang="pt-BR" dirty="0" smtClean="0"/>
              <a:t> , </a:t>
            </a:r>
            <a:r>
              <a:rPr lang="el-GR" dirty="0" smtClean="0"/>
              <a:t>α</a:t>
            </a:r>
            <a:r>
              <a:rPr lang="pt-BR" baseline="-25000" dirty="0" smtClean="0"/>
              <a:t>2</a:t>
            </a:r>
            <a:r>
              <a:rPr lang="pt-BR" dirty="0" smtClean="0"/>
              <a:t>) &lt; (</a:t>
            </a:r>
            <a:r>
              <a:rPr lang="el-GR" dirty="0" smtClean="0"/>
              <a:t>γ</a:t>
            </a:r>
            <a:r>
              <a:rPr lang="pt-BR" baseline="-25000" dirty="0" smtClean="0"/>
              <a:t>1</a:t>
            </a:r>
            <a:r>
              <a:rPr lang="pt-BR" dirty="0" smtClean="0"/>
              <a:t>, </a:t>
            </a:r>
            <a:r>
              <a:rPr lang="el-GR" dirty="0" smtClean="0"/>
              <a:t>γ</a:t>
            </a:r>
            <a:r>
              <a:rPr lang="pt-BR" baseline="-25000" dirty="0" smtClean="0"/>
              <a:t>2</a:t>
            </a:r>
            <a:r>
              <a:rPr lang="pt-BR" dirty="0" smtClean="0"/>
              <a:t>).</a:t>
            </a:r>
          </a:p>
          <a:p>
            <a:pPr algn="just"/>
            <a:r>
              <a:rPr lang="pt-BR" dirty="0" smtClean="0"/>
              <a:t>Depois verificamos que para todo </a:t>
            </a:r>
            <a:r>
              <a:rPr lang="el-GR" dirty="0" smtClean="0"/>
              <a:t>α</a:t>
            </a:r>
            <a:r>
              <a:rPr lang="pt-BR" baseline="-25000" dirty="0" smtClean="0"/>
              <a:t>1</a:t>
            </a:r>
            <a:r>
              <a:rPr lang="pt-BR" dirty="0" smtClean="0"/>
              <a:t>, </a:t>
            </a:r>
            <a:r>
              <a:rPr lang="el-GR" dirty="0" smtClean="0"/>
              <a:t>α</a:t>
            </a:r>
            <a:r>
              <a:rPr lang="pt-BR" baseline="-25000" dirty="0" smtClean="0"/>
              <a:t>2</a:t>
            </a:r>
            <a:r>
              <a:rPr lang="pt-BR" dirty="0" smtClean="0"/>
              <a:t>, </a:t>
            </a:r>
            <a:r>
              <a:rPr lang="el-GR" dirty="0" smtClean="0"/>
              <a:t>β</a:t>
            </a:r>
            <a:r>
              <a:rPr lang="pt-BR" baseline="-25000" dirty="0" smtClean="0"/>
              <a:t>1</a:t>
            </a:r>
            <a:r>
              <a:rPr lang="pt-BR" dirty="0" smtClean="0"/>
              <a:t> , </a:t>
            </a:r>
            <a:r>
              <a:rPr lang="el-GR" dirty="0" smtClean="0"/>
              <a:t>β</a:t>
            </a:r>
            <a:r>
              <a:rPr lang="pt-BR" baseline="-25000" dirty="0" smtClean="0"/>
              <a:t>2 </a:t>
            </a:r>
            <a:r>
              <a:rPr lang="pt-BR" dirty="0" smtClean="0"/>
              <a:t>temos:</a:t>
            </a:r>
          </a:p>
          <a:p>
            <a:pPr lvl="1" algn="just"/>
            <a:r>
              <a:rPr lang="pt-BR" dirty="0" smtClean="0"/>
              <a:t> (</a:t>
            </a:r>
            <a:r>
              <a:rPr lang="el-GR" dirty="0" smtClean="0"/>
              <a:t>α</a:t>
            </a:r>
            <a:r>
              <a:rPr lang="pt-BR" baseline="-25000" dirty="0" smtClean="0"/>
              <a:t>1</a:t>
            </a:r>
            <a:r>
              <a:rPr lang="pt-BR" dirty="0" smtClean="0"/>
              <a:t> , </a:t>
            </a:r>
            <a:r>
              <a:rPr lang="el-GR" dirty="0" smtClean="0"/>
              <a:t>α</a:t>
            </a:r>
            <a:r>
              <a:rPr lang="pt-BR" baseline="-25000" dirty="0" smtClean="0"/>
              <a:t>2</a:t>
            </a:r>
            <a:r>
              <a:rPr lang="pt-BR" dirty="0" smtClean="0"/>
              <a:t>) &lt; (</a:t>
            </a:r>
            <a:r>
              <a:rPr lang="el-GR" dirty="0" smtClean="0"/>
              <a:t>β</a:t>
            </a:r>
            <a:r>
              <a:rPr lang="pt-BR" baseline="-25000" dirty="0" smtClean="0"/>
              <a:t>1</a:t>
            </a:r>
            <a:r>
              <a:rPr lang="pt-BR" dirty="0" smtClean="0"/>
              <a:t> , </a:t>
            </a:r>
            <a:r>
              <a:rPr lang="el-GR" dirty="0" smtClean="0"/>
              <a:t>β</a:t>
            </a:r>
            <a:r>
              <a:rPr lang="pt-BR" baseline="-25000" dirty="0" smtClean="0"/>
              <a:t>2</a:t>
            </a:r>
            <a:r>
              <a:rPr lang="pt-BR" dirty="0" smtClean="0"/>
              <a:t>)</a:t>
            </a:r>
          </a:p>
          <a:p>
            <a:pPr lvl="1" algn="just"/>
            <a:r>
              <a:rPr lang="pt-BR" dirty="0" smtClean="0"/>
              <a:t> </a:t>
            </a:r>
            <a:r>
              <a:rPr lang="pt-BR" dirty="0" smtClean="0"/>
              <a:t>(</a:t>
            </a:r>
            <a:r>
              <a:rPr lang="el-GR" dirty="0" smtClean="0"/>
              <a:t>α</a:t>
            </a:r>
            <a:r>
              <a:rPr lang="pt-BR" baseline="-25000" dirty="0" smtClean="0"/>
              <a:t>1</a:t>
            </a:r>
            <a:r>
              <a:rPr lang="pt-BR" dirty="0" smtClean="0"/>
              <a:t> , </a:t>
            </a:r>
            <a:r>
              <a:rPr lang="el-GR" dirty="0" smtClean="0"/>
              <a:t>α</a:t>
            </a:r>
            <a:r>
              <a:rPr lang="pt-BR" baseline="-25000" dirty="0" smtClean="0"/>
              <a:t>2</a:t>
            </a:r>
            <a:r>
              <a:rPr lang="pt-BR" dirty="0" smtClean="0"/>
              <a:t>) </a:t>
            </a:r>
            <a:r>
              <a:rPr lang="pt-BR" dirty="0" smtClean="0"/>
              <a:t>&gt; </a:t>
            </a:r>
            <a:r>
              <a:rPr lang="pt-BR" dirty="0" smtClean="0"/>
              <a:t>(</a:t>
            </a:r>
            <a:r>
              <a:rPr lang="el-GR" dirty="0" smtClean="0"/>
              <a:t>β</a:t>
            </a:r>
            <a:r>
              <a:rPr lang="pt-BR" baseline="-25000" dirty="0" smtClean="0"/>
              <a:t>1</a:t>
            </a:r>
            <a:r>
              <a:rPr lang="pt-BR" dirty="0" smtClean="0"/>
              <a:t> , </a:t>
            </a:r>
            <a:r>
              <a:rPr lang="el-GR" dirty="0" smtClean="0"/>
              <a:t>β</a:t>
            </a:r>
            <a:r>
              <a:rPr lang="pt-BR" baseline="-25000" dirty="0" smtClean="0"/>
              <a:t>2</a:t>
            </a:r>
            <a:r>
              <a:rPr lang="pt-BR" dirty="0" smtClean="0"/>
              <a:t>)</a:t>
            </a:r>
          </a:p>
          <a:p>
            <a:pPr lvl="1" algn="just"/>
            <a:r>
              <a:rPr lang="pt-BR" dirty="0" smtClean="0"/>
              <a:t>(</a:t>
            </a:r>
            <a:r>
              <a:rPr lang="el-GR" dirty="0" smtClean="0"/>
              <a:t>α</a:t>
            </a:r>
            <a:r>
              <a:rPr lang="pt-BR" baseline="-25000" dirty="0" smtClean="0"/>
              <a:t>1</a:t>
            </a:r>
            <a:r>
              <a:rPr lang="pt-BR" dirty="0" smtClean="0"/>
              <a:t> , </a:t>
            </a:r>
            <a:r>
              <a:rPr lang="el-GR" dirty="0" smtClean="0"/>
              <a:t>α</a:t>
            </a:r>
            <a:r>
              <a:rPr lang="pt-BR" baseline="-25000" dirty="0" smtClean="0"/>
              <a:t>2</a:t>
            </a:r>
            <a:r>
              <a:rPr lang="pt-BR" dirty="0" smtClean="0"/>
              <a:t>) </a:t>
            </a:r>
            <a:r>
              <a:rPr lang="pt-BR" dirty="0" smtClean="0"/>
              <a:t>= </a:t>
            </a:r>
            <a:r>
              <a:rPr lang="pt-BR" dirty="0" smtClean="0"/>
              <a:t>(</a:t>
            </a:r>
            <a:r>
              <a:rPr lang="el-GR" dirty="0" smtClean="0"/>
              <a:t>β</a:t>
            </a:r>
            <a:r>
              <a:rPr lang="pt-BR" baseline="-25000" dirty="0" smtClean="0"/>
              <a:t>1</a:t>
            </a:r>
            <a:r>
              <a:rPr lang="pt-BR" dirty="0" smtClean="0"/>
              <a:t> , </a:t>
            </a:r>
            <a:r>
              <a:rPr lang="el-GR" dirty="0" smtClean="0"/>
              <a:t>β</a:t>
            </a:r>
            <a:r>
              <a:rPr lang="pt-BR" baseline="-25000" dirty="0" smtClean="0"/>
              <a:t>2</a:t>
            </a:r>
            <a:r>
              <a:rPr lang="pt-BR" dirty="0" smtClean="0"/>
              <a:t>)</a:t>
            </a:r>
            <a:endParaRPr lang="pt-BR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Prova do teorema 2.1 (</a:t>
            </a:r>
            <a:r>
              <a:rPr lang="pt-BR" dirty="0" smtClean="0"/>
              <a:t>IV)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 que foi dito anteriormente segue diretamente da definição: Dados </a:t>
            </a:r>
            <a:r>
              <a:rPr lang="pt-BR" dirty="0" smtClean="0"/>
              <a:t>(</a:t>
            </a:r>
            <a:r>
              <a:rPr lang="el-GR" dirty="0" smtClean="0"/>
              <a:t>α</a:t>
            </a:r>
            <a:r>
              <a:rPr lang="pt-BR" baseline="-25000" dirty="0" smtClean="0"/>
              <a:t>1</a:t>
            </a:r>
            <a:r>
              <a:rPr lang="pt-BR" dirty="0" smtClean="0"/>
              <a:t> , </a:t>
            </a:r>
            <a:r>
              <a:rPr lang="el-GR" dirty="0" smtClean="0"/>
              <a:t>α</a:t>
            </a:r>
            <a:r>
              <a:rPr lang="pt-BR" baseline="-25000" dirty="0" smtClean="0"/>
              <a:t>2</a:t>
            </a:r>
            <a:r>
              <a:rPr lang="pt-BR" dirty="0" smtClean="0"/>
              <a:t>) </a:t>
            </a:r>
            <a:r>
              <a:rPr lang="pt-BR" dirty="0" smtClean="0"/>
              <a:t>e </a:t>
            </a:r>
            <a:r>
              <a:rPr lang="pt-BR" dirty="0" smtClean="0"/>
              <a:t>(</a:t>
            </a:r>
            <a:r>
              <a:rPr lang="el-GR" dirty="0" smtClean="0"/>
              <a:t>γ</a:t>
            </a:r>
            <a:r>
              <a:rPr lang="pt-BR" baseline="-25000" dirty="0" smtClean="0"/>
              <a:t>1</a:t>
            </a:r>
            <a:r>
              <a:rPr lang="pt-BR" dirty="0" smtClean="0"/>
              <a:t>, </a:t>
            </a:r>
            <a:r>
              <a:rPr lang="el-GR" dirty="0" smtClean="0"/>
              <a:t>γ</a:t>
            </a:r>
            <a:r>
              <a:rPr lang="pt-BR" baseline="-25000" dirty="0" smtClean="0"/>
              <a:t>2</a:t>
            </a:r>
            <a:r>
              <a:rPr lang="pt-BR" dirty="0" smtClean="0"/>
              <a:t>), comparamos primeiro os ordinais </a:t>
            </a:r>
            <a:r>
              <a:rPr lang="pt-BR" dirty="0" err="1" smtClean="0"/>
              <a:t>max</a:t>
            </a:r>
            <a:r>
              <a:rPr lang="pt-BR" dirty="0" smtClean="0"/>
              <a:t>{</a:t>
            </a:r>
            <a:r>
              <a:rPr lang="el-GR" dirty="0" smtClean="0"/>
              <a:t>α</a:t>
            </a:r>
            <a:r>
              <a:rPr lang="pt-BR" baseline="-25000" dirty="0" smtClean="0"/>
              <a:t>1</a:t>
            </a:r>
            <a:r>
              <a:rPr lang="pt-BR" dirty="0" smtClean="0"/>
              <a:t> , </a:t>
            </a:r>
            <a:r>
              <a:rPr lang="el-GR" dirty="0" smtClean="0"/>
              <a:t>α</a:t>
            </a:r>
            <a:r>
              <a:rPr lang="pt-BR" baseline="-25000" dirty="0" smtClean="0"/>
              <a:t>2</a:t>
            </a:r>
            <a:r>
              <a:rPr lang="pt-BR" dirty="0" smtClean="0"/>
              <a:t>} </a:t>
            </a:r>
            <a:r>
              <a:rPr lang="pt-BR" dirty="0" smtClean="0"/>
              <a:t>e </a:t>
            </a:r>
            <a:r>
              <a:rPr lang="pt-BR" dirty="0" err="1" smtClean="0"/>
              <a:t>max</a:t>
            </a:r>
            <a:r>
              <a:rPr lang="pt-BR" dirty="0" smtClean="0"/>
              <a:t>{</a:t>
            </a:r>
            <a:r>
              <a:rPr lang="el-GR" dirty="0" smtClean="0"/>
              <a:t>β</a:t>
            </a:r>
            <a:r>
              <a:rPr lang="pt-BR" baseline="-25000" dirty="0" smtClean="0"/>
              <a:t>1</a:t>
            </a:r>
            <a:r>
              <a:rPr lang="pt-BR" dirty="0" smtClean="0"/>
              <a:t> , </a:t>
            </a:r>
            <a:r>
              <a:rPr lang="el-GR" dirty="0" smtClean="0"/>
              <a:t>β</a:t>
            </a:r>
            <a:r>
              <a:rPr lang="pt-BR" baseline="-25000" dirty="0" smtClean="0"/>
              <a:t>2</a:t>
            </a:r>
            <a:r>
              <a:rPr lang="pt-BR" dirty="0" smtClean="0"/>
              <a:t>}, depois os ordinais </a:t>
            </a:r>
            <a:r>
              <a:rPr lang="el-GR" dirty="0" smtClean="0"/>
              <a:t>α</a:t>
            </a:r>
            <a:r>
              <a:rPr lang="pt-BR" baseline="-25000" dirty="0" smtClean="0"/>
              <a:t>1</a:t>
            </a:r>
            <a:r>
              <a:rPr lang="pt-BR" dirty="0" smtClean="0"/>
              <a:t> e </a:t>
            </a:r>
            <a:r>
              <a:rPr lang="el-GR" dirty="0" smtClean="0"/>
              <a:t>β</a:t>
            </a:r>
            <a:r>
              <a:rPr lang="pt-BR" baseline="-25000" dirty="0" smtClean="0"/>
              <a:t>1</a:t>
            </a:r>
            <a:r>
              <a:rPr lang="pt-BR" dirty="0" smtClean="0"/>
              <a:t>, e por último </a:t>
            </a:r>
            <a:r>
              <a:rPr lang="el-GR" dirty="0" smtClean="0"/>
              <a:t>α</a:t>
            </a:r>
            <a:r>
              <a:rPr lang="pt-BR" baseline="-25000" dirty="0" smtClean="0"/>
              <a:t>2</a:t>
            </a:r>
            <a:r>
              <a:rPr lang="pt-BR" dirty="0" smtClean="0"/>
              <a:t> e </a:t>
            </a:r>
            <a:r>
              <a:rPr lang="el-GR" dirty="0" smtClean="0"/>
              <a:t>β</a:t>
            </a:r>
            <a:r>
              <a:rPr lang="pt-BR" baseline="-25000" dirty="0" smtClean="0"/>
              <a:t>2.</a:t>
            </a:r>
          </a:p>
          <a:p>
            <a:pPr algn="just"/>
            <a:r>
              <a:rPr lang="pt-BR" dirty="0" smtClean="0"/>
              <a:t>Agora mostramos &lt; é uma boa-ordenação. Seja X um conjunto não-vazio de pare de ordinais; nós encontramos o &lt;- elemento mínimo de X. Seja </a:t>
            </a:r>
            <a:r>
              <a:rPr lang="el-GR" dirty="0" smtClean="0"/>
              <a:t>δ</a:t>
            </a:r>
            <a:r>
              <a:rPr lang="pt-BR" dirty="0" smtClean="0"/>
              <a:t> o menor máximo dos pares em X, isto é, seja </a:t>
            </a:r>
            <a:r>
              <a:rPr lang="el-GR" dirty="0" smtClean="0"/>
              <a:t>δ</a:t>
            </a:r>
            <a:r>
              <a:rPr lang="pt-BR" dirty="0" smtClean="0"/>
              <a:t> o elemento mínimo do conjunto {</a:t>
            </a:r>
            <a:r>
              <a:rPr lang="pt-BR" dirty="0" err="1" smtClean="0"/>
              <a:t>max</a:t>
            </a:r>
            <a:r>
              <a:rPr lang="pt-BR" dirty="0" smtClean="0"/>
              <a:t>{</a:t>
            </a:r>
            <a:r>
              <a:rPr lang="el-GR" dirty="0" smtClean="0"/>
              <a:t>α</a:t>
            </a:r>
            <a:r>
              <a:rPr lang="pt-BR" dirty="0" smtClean="0"/>
              <a:t> </a:t>
            </a:r>
            <a:r>
              <a:rPr lang="pt-BR" dirty="0" smtClean="0"/>
              <a:t>, </a:t>
            </a:r>
            <a:r>
              <a:rPr lang="el-GR" dirty="0" smtClean="0"/>
              <a:t>β</a:t>
            </a:r>
            <a:r>
              <a:rPr lang="pt-BR" dirty="0" smtClean="0"/>
              <a:t>}|(</a:t>
            </a:r>
            <a:r>
              <a:rPr lang="el-GR" dirty="0" smtClean="0"/>
              <a:t>α</a:t>
            </a:r>
            <a:r>
              <a:rPr lang="pt-BR" dirty="0" smtClean="0"/>
              <a:t> , </a:t>
            </a:r>
            <a:r>
              <a:rPr lang="el-GR" dirty="0" smtClean="0"/>
              <a:t>β</a:t>
            </a:r>
            <a:r>
              <a:rPr lang="pt-BR" dirty="0" smtClean="0"/>
              <a:t>) </a:t>
            </a:r>
            <a:r>
              <a:rPr lang="az-Cyrl-AZ" dirty="0" smtClean="0"/>
              <a:t>Є</a:t>
            </a:r>
            <a:r>
              <a:rPr lang="pt-BR" dirty="0" smtClean="0"/>
              <a:t> X}.</a:t>
            </a:r>
          </a:p>
          <a:p>
            <a:pPr algn="just">
              <a:buNone/>
            </a:pPr>
            <a:r>
              <a:rPr lang="pt-BR" dirty="0" smtClean="0"/>
              <a:t> </a:t>
            </a:r>
            <a:r>
              <a:rPr lang="pt-BR" dirty="0" smtClean="0"/>
              <a:t>  Então temos: Y = {(</a:t>
            </a:r>
            <a:r>
              <a:rPr lang="el-GR" dirty="0" smtClean="0"/>
              <a:t>α</a:t>
            </a:r>
            <a:r>
              <a:rPr lang="pt-BR" dirty="0" smtClean="0"/>
              <a:t> , </a:t>
            </a:r>
            <a:r>
              <a:rPr lang="el-GR" dirty="0" smtClean="0"/>
              <a:t>β</a:t>
            </a:r>
            <a:r>
              <a:rPr lang="pt-BR" dirty="0" smtClean="0"/>
              <a:t>) </a:t>
            </a:r>
            <a:r>
              <a:rPr lang="az-Cyrl-AZ" dirty="0" smtClean="0"/>
              <a:t>Є</a:t>
            </a:r>
            <a:r>
              <a:rPr lang="pt-BR" dirty="0" smtClean="0"/>
              <a:t> </a:t>
            </a:r>
            <a:r>
              <a:rPr lang="pt-BR" dirty="0" smtClean="0"/>
              <a:t>X | </a:t>
            </a:r>
            <a:r>
              <a:rPr lang="pt-BR" dirty="0" err="1" smtClean="0"/>
              <a:t>max</a:t>
            </a:r>
            <a:r>
              <a:rPr lang="pt-BR" dirty="0" smtClean="0"/>
              <a:t>{</a:t>
            </a:r>
            <a:r>
              <a:rPr lang="el-GR" dirty="0" smtClean="0"/>
              <a:t>α</a:t>
            </a:r>
            <a:r>
              <a:rPr lang="pt-BR" dirty="0" smtClean="0"/>
              <a:t> , </a:t>
            </a:r>
            <a:r>
              <a:rPr lang="el-GR" dirty="0" smtClean="0"/>
              <a:t>β</a:t>
            </a:r>
            <a:r>
              <a:rPr lang="pt-BR" dirty="0" smtClean="0"/>
              <a:t>} = </a:t>
            </a:r>
            <a:r>
              <a:rPr lang="el-GR" dirty="0" smtClean="0"/>
              <a:t>δ</a:t>
            </a:r>
            <a:r>
              <a:rPr lang="pt-BR" dirty="0" smtClean="0"/>
              <a:t>}. 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Prova do teorema 2.1 </a:t>
            </a:r>
            <a:r>
              <a:rPr lang="pt-BR" dirty="0" smtClean="0"/>
              <a:t>(V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O conjunto Y é um subconjunto não-vazio de X, e para todo (</a:t>
            </a:r>
            <a:r>
              <a:rPr lang="el-GR" dirty="0" smtClean="0"/>
              <a:t>α</a:t>
            </a:r>
            <a:r>
              <a:rPr lang="pt-BR" dirty="0" smtClean="0"/>
              <a:t> , </a:t>
            </a:r>
            <a:r>
              <a:rPr lang="el-GR" dirty="0" smtClean="0"/>
              <a:t>β</a:t>
            </a:r>
            <a:r>
              <a:rPr lang="pt-BR" dirty="0" smtClean="0"/>
              <a:t>) </a:t>
            </a:r>
            <a:r>
              <a:rPr lang="az-Cyrl-AZ" dirty="0" smtClean="0"/>
              <a:t>Є</a:t>
            </a:r>
            <a:r>
              <a:rPr lang="pt-BR" dirty="0" smtClean="0"/>
              <a:t> Y nós temos </a:t>
            </a:r>
            <a:r>
              <a:rPr lang="pt-BR" dirty="0" err="1" smtClean="0"/>
              <a:t>max</a:t>
            </a:r>
            <a:r>
              <a:rPr lang="pt-BR" dirty="0" smtClean="0"/>
              <a:t>{</a:t>
            </a:r>
            <a:r>
              <a:rPr lang="el-GR" dirty="0" smtClean="0"/>
              <a:t>α</a:t>
            </a:r>
            <a:r>
              <a:rPr lang="pt-BR" dirty="0" smtClean="0"/>
              <a:t> , </a:t>
            </a:r>
            <a:r>
              <a:rPr lang="el-GR" dirty="0" smtClean="0"/>
              <a:t>β</a:t>
            </a:r>
            <a:r>
              <a:rPr lang="pt-BR" dirty="0" smtClean="0"/>
              <a:t>} = </a:t>
            </a:r>
            <a:r>
              <a:rPr lang="el-GR" dirty="0" smtClean="0"/>
              <a:t>δ</a:t>
            </a:r>
            <a:r>
              <a:rPr lang="pt-BR" dirty="0" smtClean="0"/>
              <a:t>; Então, </a:t>
            </a:r>
            <a:r>
              <a:rPr lang="el-GR" dirty="0" smtClean="0"/>
              <a:t>δ</a:t>
            </a:r>
            <a:r>
              <a:rPr lang="pt-BR" dirty="0" smtClean="0"/>
              <a:t> &lt; </a:t>
            </a:r>
            <a:r>
              <a:rPr lang="pt-BR" dirty="0" err="1" smtClean="0"/>
              <a:t>max</a:t>
            </a:r>
            <a:r>
              <a:rPr lang="pt-BR" dirty="0" smtClean="0"/>
              <a:t>{</a:t>
            </a:r>
            <a:r>
              <a:rPr lang="el-GR" dirty="0" smtClean="0"/>
              <a:t>α</a:t>
            </a:r>
            <a:r>
              <a:rPr lang="pt-BR" dirty="0" smtClean="0"/>
              <a:t>’ </a:t>
            </a:r>
            <a:r>
              <a:rPr lang="pt-BR" dirty="0" smtClean="0"/>
              <a:t>, </a:t>
            </a:r>
            <a:r>
              <a:rPr lang="el-GR" dirty="0" smtClean="0"/>
              <a:t>β</a:t>
            </a:r>
            <a:r>
              <a:rPr lang="pt-BR" dirty="0" smtClean="0"/>
              <a:t>’} para todo </a:t>
            </a:r>
            <a:r>
              <a:rPr lang="pt-BR" dirty="0" smtClean="0"/>
              <a:t>(</a:t>
            </a:r>
            <a:r>
              <a:rPr lang="el-GR" dirty="0" smtClean="0"/>
              <a:t>α</a:t>
            </a:r>
            <a:r>
              <a:rPr lang="pt-BR" dirty="0" smtClean="0"/>
              <a:t>’ </a:t>
            </a:r>
            <a:r>
              <a:rPr lang="pt-BR" dirty="0" smtClean="0"/>
              <a:t>, </a:t>
            </a:r>
            <a:r>
              <a:rPr lang="el-GR" dirty="0" smtClean="0"/>
              <a:t>β</a:t>
            </a:r>
            <a:r>
              <a:rPr lang="pt-BR" dirty="0" smtClean="0"/>
              <a:t>’) </a:t>
            </a:r>
            <a:r>
              <a:rPr lang="az-Cyrl-AZ" dirty="0" smtClean="0"/>
              <a:t>Є</a:t>
            </a:r>
            <a:r>
              <a:rPr lang="pt-BR" dirty="0" smtClean="0"/>
              <a:t> </a:t>
            </a:r>
            <a:r>
              <a:rPr lang="pt-BR" dirty="0" smtClean="0"/>
              <a:t>X – Y e segue que        (</a:t>
            </a:r>
            <a:r>
              <a:rPr lang="el-GR" dirty="0" smtClean="0"/>
              <a:t>α</a:t>
            </a:r>
            <a:r>
              <a:rPr lang="pt-BR" dirty="0" smtClean="0"/>
              <a:t> </a:t>
            </a:r>
            <a:r>
              <a:rPr lang="pt-BR" dirty="0" smtClean="0"/>
              <a:t>, </a:t>
            </a:r>
            <a:r>
              <a:rPr lang="el-GR" dirty="0" smtClean="0"/>
              <a:t>β</a:t>
            </a:r>
            <a:r>
              <a:rPr lang="pt-BR" dirty="0" smtClean="0"/>
              <a:t>) </a:t>
            </a:r>
            <a:r>
              <a:rPr lang="pt-BR" dirty="0" smtClean="0"/>
              <a:t>&lt; </a:t>
            </a:r>
            <a:r>
              <a:rPr lang="pt-BR" dirty="0" smtClean="0"/>
              <a:t>(</a:t>
            </a:r>
            <a:r>
              <a:rPr lang="el-GR" dirty="0" smtClean="0"/>
              <a:t>α</a:t>
            </a:r>
            <a:r>
              <a:rPr lang="pt-BR" dirty="0" smtClean="0"/>
              <a:t>’ , </a:t>
            </a:r>
            <a:r>
              <a:rPr lang="el-GR" dirty="0" smtClean="0"/>
              <a:t>β</a:t>
            </a:r>
            <a:r>
              <a:rPr lang="pt-BR" dirty="0" smtClean="0"/>
              <a:t>’) </a:t>
            </a:r>
            <a:r>
              <a:rPr lang="pt-BR" dirty="0" smtClean="0"/>
              <a:t>desde que </a:t>
            </a:r>
            <a:r>
              <a:rPr lang="pt-BR" dirty="0" smtClean="0"/>
              <a:t>(</a:t>
            </a:r>
            <a:r>
              <a:rPr lang="el-GR" dirty="0" smtClean="0"/>
              <a:t>α</a:t>
            </a:r>
            <a:r>
              <a:rPr lang="pt-BR" dirty="0" smtClean="0"/>
              <a:t> , </a:t>
            </a:r>
            <a:r>
              <a:rPr lang="el-GR" dirty="0" smtClean="0"/>
              <a:t>β</a:t>
            </a:r>
            <a:r>
              <a:rPr lang="pt-BR" dirty="0" smtClean="0"/>
              <a:t>) </a:t>
            </a:r>
            <a:r>
              <a:rPr lang="az-Cyrl-AZ" dirty="0" smtClean="0"/>
              <a:t>Є</a:t>
            </a:r>
            <a:r>
              <a:rPr lang="pt-BR" dirty="0" smtClean="0"/>
              <a:t> Y </a:t>
            </a:r>
            <a:r>
              <a:rPr lang="pt-BR" dirty="0" smtClean="0"/>
              <a:t> e </a:t>
            </a:r>
            <a:r>
              <a:rPr lang="pt-BR" dirty="0" smtClean="0"/>
              <a:t>(</a:t>
            </a:r>
            <a:r>
              <a:rPr lang="el-GR" dirty="0" smtClean="0"/>
              <a:t>α</a:t>
            </a:r>
            <a:r>
              <a:rPr lang="pt-BR" dirty="0" smtClean="0"/>
              <a:t>’ , </a:t>
            </a:r>
            <a:r>
              <a:rPr lang="el-GR" dirty="0" smtClean="0"/>
              <a:t>β</a:t>
            </a:r>
            <a:r>
              <a:rPr lang="pt-BR" dirty="0" smtClean="0"/>
              <a:t>’) </a:t>
            </a:r>
            <a:r>
              <a:rPr lang="az-Cyrl-AZ" dirty="0" smtClean="0"/>
              <a:t>Є</a:t>
            </a:r>
            <a:r>
              <a:rPr lang="pt-BR" dirty="0" smtClean="0"/>
              <a:t> X – </a:t>
            </a:r>
            <a:r>
              <a:rPr lang="pt-BR" dirty="0" smtClean="0"/>
              <a:t>Y. Então, o elemento mínimo de Y, se existir, é também o elemento mínimo de X. Agora, seja </a:t>
            </a:r>
            <a:r>
              <a:rPr lang="el-GR" dirty="0" smtClean="0"/>
              <a:t>α</a:t>
            </a:r>
            <a:r>
              <a:rPr lang="pt-BR" baseline="-25000" dirty="0" smtClean="0"/>
              <a:t>0</a:t>
            </a:r>
            <a:r>
              <a:rPr lang="pt-BR" dirty="0" smtClean="0"/>
              <a:t> o menor ordinal no conjunto {</a:t>
            </a:r>
            <a:r>
              <a:rPr lang="el-GR" dirty="0" smtClean="0"/>
              <a:t>α</a:t>
            </a:r>
            <a:r>
              <a:rPr lang="pt-BR" dirty="0" smtClean="0"/>
              <a:t> | </a:t>
            </a:r>
            <a:r>
              <a:rPr lang="pt-BR" dirty="0" smtClean="0"/>
              <a:t>(</a:t>
            </a:r>
            <a:r>
              <a:rPr lang="el-GR" dirty="0" smtClean="0"/>
              <a:t>α</a:t>
            </a:r>
            <a:r>
              <a:rPr lang="pt-BR" dirty="0" smtClean="0"/>
              <a:t> , </a:t>
            </a:r>
            <a:r>
              <a:rPr lang="el-GR" dirty="0" smtClean="0"/>
              <a:t>β</a:t>
            </a:r>
            <a:r>
              <a:rPr lang="pt-BR" dirty="0" smtClean="0"/>
              <a:t>) </a:t>
            </a:r>
            <a:r>
              <a:rPr lang="az-Cyrl-AZ" dirty="0" smtClean="0"/>
              <a:t>Є</a:t>
            </a:r>
            <a:r>
              <a:rPr lang="pt-BR" dirty="0" smtClean="0"/>
              <a:t> Y </a:t>
            </a:r>
            <a:r>
              <a:rPr lang="pt-BR" dirty="0" smtClean="0"/>
              <a:t> para algum </a:t>
            </a:r>
            <a:r>
              <a:rPr lang="el-GR" dirty="0" smtClean="0"/>
              <a:t>β</a:t>
            </a:r>
            <a:r>
              <a:rPr lang="pt-BR" dirty="0" smtClean="0"/>
              <a:t>}, e seja:</a:t>
            </a:r>
          </a:p>
          <a:p>
            <a:pPr algn="just">
              <a:buNone/>
            </a:pPr>
            <a:r>
              <a:rPr lang="pt-BR" dirty="0" smtClean="0"/>
              <a:t>	</a:t>
            </a:r>
            <a:r>
              <a:rPr lang="pt-BR" dirty="0" smtClean="0"/>
              <a:t>Z = {</a:t>
            </a:r>
            <a:r>
              <a:rPr lang="pt-BR" dirty="0" smtClean="0"/>
              <a:t>(</a:t>
            </a:r>
            <a:r>
              <a:rPr lang="el-GR" dirty="0" smtClean="0"/>
              <a:t>α</a:t>
            </a:r>
            <a:r>
              <a:rPr lang="pt-BR" dirty="0" smtClean="0"/>
              <a:t> , </a:t>
            </a:r>
            <a:r>
              <a:rPr lang="el-GR" dirty="0" smtClean="0"/>
              <a:t>β</a:t>
            </a:r>
            <a:r>
              <a:rPr lang="pt-BR" dirty="0" smtClean="0"/>
              <a:t>) </a:t>
            </a:r>
            <a:r>
              <a:rPr lang="az-Cyrl-AZ" dirty="0" smtClean="0"/>
              <a:t>Є</a:t>
            </a:r>
            <a:r>
              <a:rPr lang="pt-BR" dirty="0" smtClean="0"/>
              <a:t> </a:t>
            </a:r>
            <a:r>
              <a:rPr lang="pt-BR" dirty="0" smtClean="0"/>
              <a:t>Y | </a:t>
            </a:r>
            <a:r>
              <a:rPr lang="el-GR" dirty="0" smtClean="0"/>
              <a:t>α</a:t>
            </a:r>
            <a:r>
              <a:rPr lang="pt-BR" dirty="0" smtClean="0"/>
              <a:t> = </a:t>
            </a:r>
            <a:r>
              <a:rPr lang="el-GR" dirty="0" smtClean="0"/>
              <a:t>α</a:t>
            </a:r>
            <a:r>
              <a:rPr lang="pt-BR" baseline="-25000" dirty="0" smtClean="0"/>
              <a:t>0</a:t>
            </a:r>
            <a:r>
              <a:rPr lang="pt-BR" dirty="0" smtClean="0"/>
              <a:t>} .</a:t>
            </a:r>
          </a:p>
          <a:p>
            <a:pPr algn="just"/>
            <a:r>
              <a:rPr lang="pt-BR" dirty="0" smtClean="0"/>
              <a:t>O conjunto Z é um subconjunto não-vazio de Y, e temos </a:t>
            </a:r>
            <a:r>
              <a:rPr lang="pt-BR" dirty="0" smtClean="0"/>
              <a:t>(</a:t>
            </a:r>
            <a:r>
              <a:rPr lang="el-GR" dirty="0" smtClean="0"/>
              <a:t>α</a:t>
            </a:r>
            <a:r>
              <a:rPr lang="pt-BR" dirty="0" smtClean="0"/>
              <a:t> , </a:t>
            </a:r>
            <a:r>
              <a:rPr lang="el-GR" dirty="0" smtClean="0"/>
              <a:t>β</a:t>
            </a:r>
            <a:r>
              <a:rPr lang="pt-BR" dirty="0" smtClean="0"/>
              <a:t>) &lt; (</a:t>
            </a:r>
            <a:r>
              <a:rPr lang="el-GR" dirty="0" smtClean="0"/>
              <a:t>α</a:t>
            </a:r>
            <a:r>
              <a:rPr lang="pt-BR" dirty="0" smtClean="0"/>
              <a:t>’ , </a:t>
            </a:r>
            <a:r>
              <a:rPr lang="el-GR" dirty="0" smtClean="0"/>
              <a:t>β</a:t>
            </a:r>
            <a:r>
              <a:rPr lang="pt-BR" dirty="0" smtClean="0"/>
              <a:t>’) desde que </a:t>
            </a:r>
            <a:r>
              <a:rPr lang="pt-BR" dirty="0" smtClean="0"/>
              <a:t>(</a:t>
            </a:r>
            <a:r>
              <a:rPr lang="el-GR" dirty="0" smtClean="0"/>
              <a:t>α</a:t>
            </a:r>
            <a:r>
              <a:rPr lang="pt-BR" dirty="0" smtClean="0"/>
              <a:t> , </a:t>
            </a:r>
            <a:r>
              <a:rPr lang="el-GR" dirty="0" smtClean="0"/>
              <a:t>β</a:t>
            </a:r>
            <a:r>
              <a:rPr lang="pt-BR" dirty="0" smtClean="0"/>
              <a:t>) </a:t>
            </a:r>
            <a:r>
              <a:rPr lang="az-Cyrl-AZ" dirty="0" smtClean="0"/>
              <a:t>Є</a:t>
            </a:r>
            <a:r>
              <a:rPr lang="pt-BR" dirty="0" smtClean="0"/>
              <a:t> </a:t>
            </a:r>
            <a:r>
              <a:rPr lang="pt-BR" dirty="0" smtClean="0"/>
              <a:t>Z e </a:t>
            </a:r>
            <a:r>
              <a:rPr lang="pt-BR" dirty="0" smtClean="0"/>
              <a:t>(</a:t>
            </a:r>
            <a:r>
              <a:rPr lang="el-GR" dirty="0" smtClean="0"/>
              <a:t>α</a:t>
            </a:r>
            <a:r>
              <a:rPr lang="pt-BR" dirty="0" smtClean="0"/>
              <a:t>’ , </a:t>
            </a:r>
            <a:r>
              <a:rPr lang="el-GR" dirty="0" smtClean="0"/>
              <a:t>β</a:t>
            </a:r>
            <a:r>
              <a:rPr lang="pt-BR" dirty="0" smtClean="0"/>
              <a:t>’) </a:t>
            </a:r>
            <a:r>
              <a:rPr lang="az-Cyrl-AZ" dirty="0" smtClean="0"/>
              <a:t>Є</a:t>
            </a:r>
            <a:r>
              <a:rPr lang="pt-BR" dirty="0" smtClean="0"/>
              <a:t> Y – Z.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Prova do teorema 2.1 (VI)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Finalmente seja </a:t>
            </a:r>
            <a:r>
              <a:rPr lang="el-GR" dirty="0" smtClean="0"/>
              <a:t>β</a:t>
            </a:r>
            <a:r>
              <a:rPr lang="pt-BR" baseline="-25000" dirty="0" smtClean="0"/>
              <a:t>0</a:t>
            </a:r>
            <a:r>
              <a:rPr lang="pt-BR" dirty="0" smtClean="0"/>
              <a:t> o menor ordinal no conjunto         {</a:t>
            </a:r>
            <a:r>
              <a:rPr lang="el-GR" dirty="0" smtClean="0"/>
              <a:t>β</a:t>
            </a:r>
            <a:r>
              <a:rPr lang="pt-BR" dirty="0" smtClean="0"/>
              <a:t> | (</a:t>
            </a:r>
            <a:r>
              <a:rPr lang="el-GR" dirty="0" smtClean="0"/>
              <a:t>α</a:t>
            </a:r>
            <a:r>
              <a:rPr lang="pt-BR" baseline="-25000" dirty="0" smtClean="0"/>
              <a:t>0</a:t>
            </a:r>
            <a:r>
              <a:rPr lang="pt-BR" dirty="0" smtClean="0"/>
              <a:t> , </a:t>
            </a:r>
            <a:r>
              <a:rPr lang="el-GR" dirty="0" smtClean="0"/>
              <a:t>β</a:t>
            </a:r>
            <a:r>
              <a:rPr lang="pt-BR" dirty="0" smtClean="0"/>
              <a:t>) </a:t>
            </a:r>
            <a:r>
              <a:rPr lang="az-Cyrl-AZ" dirty="0" smtClean="0"/>
              <a:t>Є</a:t>
            </a:r>
            <a:r>
              <a:rPr lang="pt-BR" dirty="0" smtClean="0"/>
              <a:t> Z}. Claramente </a:t>
            </a:r>
            <a:r>
              <a:rPr lang="pt-BR" dirty="0" smtClean="0"/>
              <a:t>(</a:t>
            </a:r>
            <a:r>
              <a:rPr lang="el-GR" dirty="0" smtClean="0"/>
              <a:t>α</a:t>
            </a:r>
            <a:r>
              <a:rPr lang="pt-BR" baseline="-25000" dirty="0" smtClean="0"/>
              <a:t>0</a:t>
            </a:r>
            <a:r>
              <a:rPr lang="pt-BR" dirty="0" smtClean="0"/>
              <a:t> , </a:t>
            </a:r>
            <a:r>
              <a:rPr lang="el-GR" dirty="0" smtClean="0"/>
              <a:t>β</a:t>
            </a:r>
            <a:r>
              <a:rPr lang="pt-BR" baseline="-25000" dirty="0" smtClean="0"/>
              <a:t>0</a:t>
            </a:r>
            <a:r>
              <a:rPr lang="pt-BR" dirty="0" smtClean="0"/>
              <a:t>) é o elemento mínimo de Z, e conseqüentemente o elemento mínimo de X.</a:t>
            </a:r>
          </a:p>
          <a:p>
            <a:pPr algn="just"/>
            <a:r>
              <a:rPr lang="pt-BR" dirty="0" smtClean="0"/>
              <a:t>Mostrado que &lt; é uma </a:t>
            </a:r>
            <a:r>
              <a:rPr lang="pt-BR" i="1" dirty="0" err="1" smtClean="0"/>
              <a:t>well-ordering</a:t>
            </a:r>
            <a:r>
              <a:rPr lang="pt-BR" i="1" dirty="0" smtClean="0"/>
              <a:t> </a:t>
            </a:r>
            <a:r>
              <a:rPr lang="pt-BR" dirty="0" smtClean="0"/>
              <a:t>de </a:t>
            </a:r>
            <a:r>
              <a:rPr lang="el-GR" dirty="0" smtClean="0"/>
              <a:t>ω</a:t>
            </a:r>
            <a:r>
              <a:rPr lang="el-GR" baseline="-25000" dirty="0" smtClean="0"/>
              <a:t>α</a:t>
            </a:r>
            <a:r>
              <a:rPr lang="pt-BR" dirty="0" smtClean="0"/>
              <a:t> x </a:t>
            </a:r>
            <a:r>
              <a:rPr lang="el-GR" dirty="0" smtClean="0"/>
              <a:t>ω</a:t>
            </a:r>
            <a:r>
              <a:rPr lang="el-GR" baseline="-25000" dirty="0" smtClean="0"/>
              <a:t>α</a:t>
            </a:r>
            <a:r>
              <a:rPr lang="pt-BR" baseline="-25000" dirty="0" smtClean="0"/>
              <a:t> </a:t>
            </a:r>
            <a:r>
              <a:rPr lang="pt-BR" dirty="0" smtClean="0"/>
              <a:t>para todo </a:t>
            </a:r>
            <a:r>
              <a:rPr lang="el-GR" dirty="0" smtClean="0"/>
              <a:t>α</a:t>
            </a:r>
            <a:r>
              <a:rPr lang="pt-BR" dirty="0" smtClean="0"/>
              <a:t>, nós usamos essa </a:t>
            </a:r>
            <a:r>
              <a:rPr lang="pt-BR" i="1" dirty="0" err="1" smtClean="0"/>
              <a:t>well-ordering</a:t>
            </a:r>
            <a:r>
              <a:rPr lang="pt-BR" i="1" dirty="0" smtClean="0"/>
              <a:t> </a:t>
            </a:r>
            <a:r>
              <a:rPr lang="pt-BR" dirty="0" smtClean="0"/>
              <a:t>para provar, por indução </a:t>
            </a:r>
            <a:r>
              <a:rPr lang="pt-BR" dirty="0" err="1" smtClean="0"/>
              <a:t>transfinita</a:t>
            </a:r>
            <a:r>
              <a:rPr lang="pt-BR" dirty="0" smtClean="0"/>
              <a:t> sobre </a:t>
            </a:r>
            <a:r>
              <a:rPr lang="el-GR" dirty="0" smtClean="0"/>
              <a:t>α</a:t>
            </a:r>
            <a:r>
              <a:rPr lang="pt-BR" dirty="0" smtClean="0"/>
              <a:t>, que |</a:t>
            </a:r>
            <a:r>
              <a:rPr lang="el-GR" dirty="0" smtClean="0"/>
              <a:t>ω</a:t>
            </a:r>
            <a:r>
              <a:rPr lang="el-GR" baseline="-25000" dirty="0" smtClean="0"/>
              <a:t>α</a:t>
            </a:r>
            <a:r>
              <a:rPr lang="pt-BR" dirty="0" smtClean="0"/>
              <a:t> </a:t>
            </a:r>
            <a:r>
              <a:rPr lang="pt-BR" dirty="0" smtClean="0"/>
              <a:t>x </a:t>
            </a:r>
            <a:r>
              <a:rPr lang="el-GR" dirty="0" smtClean="0"/>
              <a:t>ω</a:t>
            </a:r>
            <a:r>
              <a:rPr lang="el-GR" baseline="-25000" dirty="0" smtClean="0"/>
              <a:t>α</a:t>
            </a:r>
            <a:r>
              <a:rPr lang="pt-BR" dirty="0" smtClean="0"/>
              <a:t>| </a:t>
            </a:r>
            <a:r>
              <a:rPr lang="pt-BR" u="sng" dirty="0" smtClean="0"/>
              <a:t>&lt;</a:t>
            </a:r>
            <a:r>
              <a:rPr lang="pt-BR" dirty="0" smtClean="0"/>
              <a:t> N</a:t>
            </a:r>
            <a:r>
              <a:rPr lang="el-GR" baseline="-25000" dirty="0" smtClean="0"/>
              <a:t>α</a:t>
            </a:r>
            <a:r>
              <a:rPr lang="pt-BR" dirty="0" smtClean="0"/>
              <a:t>, isto é, </a:t>
            </a:r>
            <a:r>
              <a:rPr lang="pt-BR" dirty="0" smtClean="0"/>
              <a:t>N</a:t>
            </a:r>
            <a:r>
              <a:rPr lang="el-GR" baseline="-25000" dirty="0" smtClean="0"/>
              <a:t>α</a:t>
            </a:r>
            <a:r>
              <a:rPr lang="pt-BR" dirty="0" smtClean="0"/>
              <a:t> . </a:t>
            </a:r>
            <a:r>
              <a:rPr lang="pt-BR" dirty="0" smtClean="0"/>
              <a:t>N</a:t>
            </a:r>
            <a:r>
              <a:rPr lang="el-GR" baseline="-25000" dirty="0" smtClean="0"/>
              <a:t>α</a:t>
            </a:r>
            <a:r>
              <a:rPr lang="pt-BR" dirty="0" smtClean="0"/>
              <a:t> </a:t>
            </a:r>
            <a:r>
              <a:rPr lang="pt-BR" u="sng" dirty="0" smtClean="0"/>
              <a:t>&lt;</a:t>
            </a:r>
            <a:r>
              <a:rPr lang="pt-BR" dirty="0" smtClean="0"/>
              <a:t> </a:t>
            </a:r>
            <a:r>
              <a:rPr lang="pt-BR" dirty="0" smtClean="0"/>
              <a:t>N</a:t>
            </a:r>
            <a:r>
              <a:rPr lang="el-GR" baseline="-25000" dirty="0" smtClean="0"/>
              <a:t>α</a:t>
            </a:r>
            <a:r>
              <a:rPr lang="pt-BR" dirty="0" smtClean="0"/>
              <a:t>.    </a:t>
            </a:r>
          </a:p>
          <a:p>
            <a:pPr algn="just"/>
            <a:r>
              <a:rPr lang="pt-BR" dirty="0" smtClean="0"/>
              <a:t>Já foi provado anteriormente que </a:t>
            </a:r>
            <a:r>
              <a:rPr lang="pt-BR" dirty="0" err="1" smtClean="0"/>
              <a:t>que</a:t>
            </a:r>
            <a:r>
              <a:rPr lang="pt-BR" dirty="0" smtClean="0"/>
              <a:t> N</a:t>
            </a:r>
            <a:r>
              <a:rPr lang="pt-BR" baseline="-25000" dirty="0" smtClean="0"/>
              <a:t>0</a:t>
            </a:r>
            <a:r>
              <a:rPr lang="pt-BR" dirty="0" smtClean="0"/>
              <a:t> </a:t>
            </a:r>
            <a:r>
              <a:rPr lang="pt-BR" dirty="0" smtClean="0"/>
              <a:t>. </a:t>
            </a:r>
            <a:r>
              <a:rPr lang="pt-BR" dirty="0" smtClean="0"/>
              <a:t>N</a:t>
            </a:r>
            <a:r>
              <a:rPr lang="pt-BR" baseline="-25000" dirty="0" smtClean="0"/>
              <a:t>0</a:t>
            </a:r>
            <a:r>
              <a:rPr lang="pt-BR" dirty="0" smtClean="0"/>
              <a:t> = </a:t>
            </a:r>
            <a:r>
              <a:rPr lang="pt-BR" dirty="0" smtClean="0"/>
              <a:t>N</a:t>
            </a:r>
            <a:r>
              <a:rPr lang="el-GR" baseline="-25000" dirty="0" smtClean="0"/>
              <a:t>α</a:t>
            </a:r>
            <a:r>
              <a:rPr lang="pt-BR" dirty="0" smtClean="0"/>
              <a:t>, então nossa afirmação é verdade para </a:t>
            </a:r>
            <a:r>
              <a:rPr lang="el-GR" dirty="0" smtClean="0"/>
              <a:t>α</a:t>
            </a:r>
            <a:r>
              <a:rPr lang="pt-BR" dirty="0" smtClean="0"/>
              <a:t> = 0; Vamos assumir que N</a:t>
            </a:r>
            <a:r>
              <a:rPr lang="el-GR" baseline="-25000" dirty="0" smtClean="0"/>
              <a:t>β</a:t>
            </a:r>
            <a:r>
              <a:rPr lang="pt-BR" dirty="0" smtClean="0"/>
              <a:t> </a:t>
            </a:r>
            <a:r>
              <a:rPr lang="pt-BR" dirty="0" smtClean="0"/>
              <a:t>. </a:t>
            </a:r>
            <a:r>
              <a:rPr lang="pt-BR" dirty="0" smtClean="0"/>
              <a:t>N</a:t>
            </a:r>
            <a:r>
              <a:rPr lang="el-GR" baseline="-25000" dirty="0" smtClean="0"/>
              <a:t>β</a:t>
            </a:r>
            <a:r>
              <a:rPr lang="pt-BR" dirty="0" smtClean="0"/>
              <a:t> </a:t>
            </a:r>
            <a:r>
              <a:rPr lang="pt-BR" u="sng" dirty="0" smtClean="0"/>
              <a:t>&lt;</a:t>
            </a:r>
            <a:r>
              <a:rPr lang="pt-BR" dirty="0" smtClean="0"/>
              <a:t> </a:t>
            </a:r>
            <a:r>
              <a:rPr lang="pt-BR" dirty="0" smtClean="0"/>
              <a:t>N</a:t>
            </a:r>
            <a:r>
              <a:rPr lang="el-GR" baseline="-25000" dirty="0" smtClean="0"/>
              <a:t>β</a:t>
            </a:r>
            <a:r>
              <a:rPr lang="pt-BR" dirty="0" smtClean="0"/>
              <a:t> para todo </a:t>
            </a:r>
            <a:r>
              <a:rPr lang="el-GR" dirty="0" smtClean="0"/>
              <a:t>β</a:t>
            </a:r>
            <a:r>
              <a:rPr lang="pt-BR" dirty="0" smtClean="0"/>
              <a:t> &lt; </a:t>
            </a:r>
            <a:r>
              <a:rPr lang="el-GR" dirty="0" smtClean="0"/>
              <a:t>α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Prova do teorema 2.1 (</a:t>
            </a:r>
            <a:r>
              <a:rPr lang="pt-BR" dirty="0" smtClean="0"/>
              <a:t>VII)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97400"/>
            <a:ext cx="8229600" cy="438912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Provaremos que </a:t>
            </a:r>
            <a:r>
              <a:rPr lang="pt-BR" dirty="0" smtClean="0"/>
              <a:t>|</a:t>
            </a:r>
            <a:r>
              <a:rPr lang="el-GR" dirty="0" smtClean="0"/>
              <a:t>ω</a:t>
            </a:r>
            <a:r>
              <a:rPr lang="el-GR" baseline="-25000" dirty="0" smtClean="0"/>
              <a:t>α</a:t>
            </a:r>
            <a:r>
              <a:rPr lang="pt-BR" dirty="0" smtClean="0"/>
              <a:t> x </a:t>
            </a:r>
            <a:r>
              <a:rPr lang="el-GR" dirty="0" smtClean="0"/>
              <a:t>ω</a:t>
            </a:r>
            <a:r>
              <a:rPr lang="el-GR" baseline="-25000" dirty="0" smtClean="0"/>
              <a:t>α</a:t>
            </a:r>
            <a:r>
              <a:rPr lang="pt-BR" dirty="0" smtClean="0"/>
              <a:t>| </a:t>
            </a:r>
            <a:r>
              <a:rPr lang="pt-BR" u="sng" dirty="0" smtClean="0"/>
              <a:t>&lt;</a:t>
            </a:r>
            <a:r>
              <a:rPr lang="pt-BR" dirty="0" smtClean="0"/>
              <a:t> N</a:t>
            </a:r>
            <a:r>
              <a:rPr lang="el-GR" baseline="-25000" dirty="0" smtClean="0"/>
              <a:t>α</a:t>
            </a:r>
            <a:r>
              <a:rPr lang="pt-BR" dirty="0" smtClean="0"/>
              <a:t>. Isto é suficiente para mostrar que o </a:t>
            </a:r>
            <a:r>
              <a:rPr lang="pt-BR" i="1" dirty="0" err="1" smtClean="0"/>
              <a:t>order-type</a:t>
            </a:r>
            <a:r>
              <a:rPr lang="pt-BR" dirty="0" smtClean="0"/>
              <a:t> do conjunto bem-ordenado  (</a:t>
            </a:r>
            <a:r>
              <a:rPr lang="el-GR" dirty="0" smtClean="0"/>
              <a:t>ω</a:t>
            </a:r>
            <a:r>
              <a:rPr lang="el-GR" baseline="-25000" dirty="0" smtClean="0"/>
              <a:t>α</a:t>
            </a:r>
            <a:r>
              <a:rPr lang="pt-BR" dirty="0" smtClean="0"/>
              <a:t> x </a:t>
            </a:r>
            <a:r>
              <a:rPr lang="el-GR" dirty="0" smtClean="0"/>
              <a:t>ω</a:t>
            </a:r>
            <a:r>
              <a:rPr lang="el-GR" baseline="-25000" dirty="0" smtClean="0"/>
              <a:t>α</a:t>
            </a:r>
            <a:r>
              <a:rPr lang="pt-BR" dirty="0" smtClean="0"/>
              <a:t>, &lt;) é no máximo </a:t>
            </a:r>
            <a:r>
              <a:rPr lang="el-GR" dirty="0" smtClean="0"/>
              <a:t>ω</a:t>
            </a:r>
            <a:r>
              <a:rPr lang="el-GR" baseline="-25000" dirty="0" smtClean="0"/>
              <a:t>α</a:t>
            </a:r>
            <a:r>
              <a:rPr lang="pt-BR" dirty="0" smtClean="0"/>
              <a:t>. Se o </a:t>
            </a:r>
            <a:r>
              <a:rPr lang="pt-BR" i="1" dirty="0" err="1" smtClean="0"/>
              <a:t>order-type</a:t>
            </a:r>
            <a:r>
              <a:rPr lang="pt-BR" i="1" dirty="0" smtClean="0"/>
              <a:t> </a:t>
            </a:r>
            <a:r>
              <a:rPr lang="pt-BR" dirty="0" smtClean="0"/>
              <a:t>de </a:t>
            </a:r>
            <a:r>
              <a:rPr lang="el-GR" dirty="0" smtClean="0"/>
              <a:t>ω</a:t>
            </a:r>
            <a:r>
              <a:rPr lang="el-GR" baseline="-25000" dirty="0" smtClean="0"/>
              <a:t>α</a:t>
            </a:r>
            <a:r>
              <a:rPr lang="pt-BR" dirty="0" smtClean="0"/>
              <a:t> x </a:t>
            </a:r>
            <a:r>
              <a:rPr lang="el-GR" dirty="0" smtClean="0"/>
              <a:t>ω</a:t>
            </a:r>
            <a:r>
              <a:rPr lang="el-GR" baseline="-25000" dirty="0" smtClean="0"/>
              <a:t>α</a:t>
            </a:r>
            <a:r>
              <a:rPr lang="pt-BR" dirty="0" smtClean="0"/>
              <a:t> </a:t>
            </a:r>
            <a:r>
              <a:rPr lang="pt-BR" dirty="0" smtClean="0"/>
              <a:t>for maior que </a:t>
            </a:r>
            <a:r>
              <a:rPr lang="el-GR" dirty="0" smtClean="0"/>
              <a:t>ω</a:t>
            </a:r>
            <a:r>
              <a:rPr lang="el-GR" baseline="-25000" dirty="0" smtClean="0"/>
              <a:t>α</a:t>
            </a:r>
            <a:r>
              <a:rPr lang="pt-BR" baseline="-25000" dirty="0" smtClean="0"/>
              <a:t> </a:t>
            </a:r>
            <a:r>
              <a:rPr lang="pt-BR" dirty="0" smtClean="0"/>
              <a:t>então existiria </a:t>
            </a:r>
            <a:r>
              <a:rPr lang="pt-BR" dirty="0" smtClean="0"/>
              <a:t>(</a:t>
            </a:r>
            <a:r>
              <a:rPr lang="el-GR" dirty="0" smtClean="0"/>
              <a:t>α</a:t>
            </a:r>
            <a:r>
              <a:rPr lang="pt-BR" baseline="-25000" dirty="0" smtClean="0"/>
              <a:t>1</a:t>
            </a:r>
            <a:r>
              <a:rPr lang="pt-BR" dirty="0" smtClean="0"/>
              <a:t> , </a:t>
            </a:r>
            <a:r>
              <a:rPr lang="el-GR" dirty="0" smtClean="0"/>
              <a:t>α</a:t>
            </a:r>
            <a:r>
              <a:rPr lang="pt-BR" baseline="-25000" dirty="0" smtClean="0"/>
              <a:t>2</a:t>
            </a:r>
            <a:r>
              <a:rPr lang="pt-BR" dirty="0" smtClean="0"/>
              <a:t>) </a:t>
            </a:r>
            <a:r>
              <a:rPr lang="az-Cyrl-AZ" dirty="0" smtClean="0"/>
              <a:t>Є</a:t>
            </a:r>
            <a:r>
              <a:rPr lang="pt-BR" dirty="0" smtClean="0"/>
              <a:t> </a:t>
            </a:r>
            <a:r>
              <a:rPr lang="el-GR" dirty="0" smtClean="0"/>
              <a:t>ω</a:t>
            </a:r>
            <a:r>
              <a:rPr lang="el-GR" baseline="-25000" dirty="0" smtClean="0"/>
              <a:t>α</a:t>
            </a:r>
            <a:r>
              <a:rPr lang="pt-BR" dirty="0" smtClean="0"/>
              <a:t> x </a:t>
            </a:r>
            <a:r>
              <a:rPr lang="el-GR" dirty="0" smtClean="0"/>
              <a:t>ω</a:t>
            </a:r>
            <a:r>
              <a:rPr lang="el-GR" baseline="-25000" dirty="0" smtClean="0"/>
              <a:t>α</a:t>
            </a:r>
            <a:r>
              <a:rPr lang="pt-BR" dirty="0" smtClean="0"/>
              <a:t> </a:t>
            </a:r>
            <a:r>
              <a:rPr lang="pt-BR" dirty="0" smtClean="0"/>
              <a:t>tal que a cardinalidade do conjunto </a:t>
            </a:r>
          </a:p>
          <a:p>
            <a:pPr algn="ctr">
              <a:buNone/>
            </a:pPr>
            <a:r>
              <a:rPr lang="pt-BR" dirty="0" smtClean="0"/>
              <a:t>X = { (</a:t>
            </a:r>
            <a:r>
              <a:rPr lang="el-GR" dirty="0" smtClean="0"/>
              <a:t>ξ</a:t>
            </a:r>
            <a:r>
              <a:rPr lang="pt-BR" baseline="-25000" dirty="0" smtClean="0"/>
              <a:t>1</a:t>
            </a:r>
            <a:r>
              <a:rPr lang="pt-BR" dirty="0" smtClean="0"/>
              <a:t> , </a:t>
            </a:r>
            <a:r>
              <a:rPr lang="el-GR" dirty="0" smtClean="0"/>
              <a:t>ξ</a:t>
            </a:r>
            <a:r>
              <a:rPr lang="pt-BR" baseline="-25000" dirty="0" smtClean="0"/>
              <a:t>2</a:t>
            </a:r>
            <a:r>
              <a:rPr lang="pt-BR" dirty="0" smtClean="0"/>
              <a:t>) </a:t>
            </a:r>
            <a:r>
              <a:rPr lang="az-Cyrl-AZ" dirty="0" smtClean="0"/>
              <a:t>Є</a:t>
            </a:r>
            <a:r>
              <a:rPr lang="pt-BR" dirty="0" smtClean="0"/>
              <a:t> </a:t>
            </a:r>
            <a:r>
              <a:rPr lang="el-GR" dirty="0" smtClean="0"/>
              <a:t>ω</a:t>
            </a:r>
            <a:r>
              <a:rPr lang="el-GR" baseline="-25000" dirty="0" smtClean="0"/>
              <a:t>α</a:t>
            </a:r>
            <a:r>
              <a:rPr lang="pt-BR" dirty="0" smtClean="0"/>
              <a:t> x </a:t>
            </a:r>
            <a:r>
              <a:rPr lang="el-GR" dirty="0" smtClean="0"/>
              <a:t>ω</a:t>
            </a:r>
            <a:r>
              <a:rPr lang="el-GR" baseline="-25000" dirty="0" smtClean="0"/>
              <a:t>α</a:t>
            </a:r>
            <a:r>
              <a:rPr lang="pt-BR" dirty="0" smtClean="0"/>
              <a:t> </a:t>
            </a:r>
            <a:r>
              <a:rPr lang="pt-BR" dirty="0" smtClean="0"/>
              <a:t>| (</a:t>
            </a:r>
            <a:r>
              <a:rPr lang="el-GR" dirty="0" smtClean="0"/>
              <a:t>ξ</a:t>
            </a:r>
            <a:r>
              <a:rPr lang="pt-BR" baseline="-25000" dirty="0" smtClean="0"/>
              <a:t>1</a:t>
            </a:r>
            <a:r>
              <a:rPr lang="pt-BR" dirty="0" smtClean="0"/>
              <a:t> , </a:t>
            </a:r>
            <a:r>
              <a:rPr lang="el-GR" dirty="0" smtClean="0"/>
              <a:t>ξ</a:t>
            </a:r>
            <a:r>
              <a:rPr lang="pt-BR" baseline="-25000" dirty="0" smtClean="0"/>
              <a:t>2</a:t>
            </a:r>
            <a:r>
              <a:rPr lang="pt-BR" dirty="0" smtClean="0"/>
              <a:t>) &lt; </a:t>
            </a:r>
            <a:r>
              <a:rPr lang="pt-BR" dirty="0" smtClean="0"/>
              <a:t>(</a:t>
            </a:r>
            <a:r>
              <a:rPr lang="el-GR" dirty="0" smtClean="0"/>
              <a:t>α</a:t>
            </a:r>
            <a:r>
              <a:rPr lang="pt-BR" baseline="-25000" dirty="0" smtClean="0"/>
              <a:t>1</a:t>
            </a:r>
            <a:r>
              <a:rPr lang="pt-BR" dirty="0" smtClean="0"/>
              <a:t> , </a:t>
            </a:r>
            <a:r>
              <a:rPr lang="el-GR" dirty="0" smtClean="0"/>
              <a:t>α</a:t>
            </a:r>
            <a:r>
              <a:rPr lang="pt-BR" baseline="-25000" dirty="0" smtClean="0"/>
              <a:t>2</a:t>
            </a:r>
            <a:r>
              <a:rPr lang="pt-BR" dirty="0" smtClean="0"/>
              <a:t>)}</a:t>
            </a:r>
          </a:p>
          <a:p>
            <a:pPr algn="just">
              <a:buNone/>
            </a:pPr>
            <a:r>
              <a:rPr lang="pt-BR" dirty="0" smtClean="0"/>
              <a:t>   é pelo menos N</a:t>
            </a:r>
            <a:r>
              <a:rPr lang="el-GR" baseline="-25000" dirty="0" smtClean="0"/>
              <a:t>α</a:t>
            </a:r>
            <a:r>
              <a:rPr lang="pt-BR" dirty="0" smtClean="0"/>
              <a:t>. Isto é suficiente para provar que para qualquer </a:t>
            </a:r>
            <a:r>
              <a:rPr lang="pt-BR" dirty="0" smtClean="0"/>
              <a:t>(</a:t>
            </a:r>
            <a:r>
              <a:rPr lang="el-GR" dirty="0" smtClean="0"/>
              <a:t>α</a:t>
            </a:r>
            <a:r>
              <a:rPr lang="pt-BR" baseline="-25000" dirty="0" smtClean="0"/>
              <a:t>1</a:t>
            </a:r>
            <a:r>
              <a:rPr lang="pt-BR" dirty="0" smtClean="0"/>
              <a:t> , </a:t>
            </a:r>
            <a:r>
              <a:rPr lang="el-GR" dirty="0" smtClean="0"/>
              <a:t>α</a:t>
            </a:r>
            <a:r>
              <a:rPr lang="pt-BR" baseline="-25000" dirty="0" smtClean="0"/>
              <a:t>2</a:t>
            </a:r>
            <a:r>
              <a:rPr lang="pt-BR" dirty="0" smtClean="0"/>
              <a:t>) </a:t>
            </a:r>
            <a:r>
              <a:rPr lang="az-Cyrl-AZ" dirty="0" smtClean="0"/>
              <a:t>Є</a:t>
            </a:r>
            <a:r>
              <a:rPr lang="pt-BR" dirty="0" smtClean="0"/>
              <a:t> </a:t>
            </a:r>
            <a:r>
              <a:rPr lang="el-GR" dirty="0" smtClean="0"/>
              <a:t>ω</a:t>
            </a:r>
            <a:r>
              <a:rPr lang="el-GR" baseline="-25000" dirty="0" smtClean="0"/>
              <a:t>α</a:t>
            </a:r>
            <a:r>
              <a:rPr lang="pt-BR" dirty="0" smtClean="0"/>
              <a:t> x </a:t>
            </a:r>
            <a:r>
              <a:rPr lang="el-GR" dirty="0" smtClean="0"/>
              <a:t>ω</a:t>
            </a:r>
            <a:r>
              <a:rPr lang="el-GR" baseline="-25000" dirty="0" smtClean="0"/>
              <a:t>α</a:t>
            </a:r>
            <a:r>
              <a:rPr lang="pt-BR" dirty="0" smtClean="0"/>
              <a:t>, nós temos |X| &lt; </a:t>
            </a:r>
            <a:r>
              <a:rPr lang="pt-BR" dirty="0" smtClean="0"/>
              <a:t>N</a:t>
            </a:r>
            <a:r>
              <a:rPr lang="el-GR" baseline="-25000" dirty="0" smtClean="0"/>
              <a:t>α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Seja </a:t>
            </a:r>
            <a:r>
              <a:rPr lang="el-GR" dirty="0" smtClean="0"/>
              <a:t>β</a:t>
            </a:r>
            <a:r>
              <a:rPr lang="pt-BR" dirty="0" smtClean="0"/>
              <a:t> = </a:t>
            </a:r>
            <a:r>
              <a:rPr lang="pt-BR" dirty="0" err="1" smtClean="0"/>
              <a:t>max</a:t>
            </a:r>
            <a:r>
              <a:rPr lang="pt-BR" dirty="0" smtClean="0"/>
              <a:t>{</a:t>
            </a:r>
            <a:r>
              <a:rPr lang="el-GR" dirty="0" smtClean="0"/>
              <a:t>α</a:t>
            </a:r>
            <a:r>
              <a:rPr lang="pt-BR" baseline="-25000" dirty="0" smtClean="0"/>
              <a:t>1</a:t>
            </a:r>
            <a:r>
              <a:rPr lang="pt-BR" dirty="0" smtClean="0"/>
              <a:t> , </a:t>
            </a:r>
            <a:r>
              <a:rPr lang="el-GR" dirty="0" smtClean="0"/>
              <a:t>α</a:t>
            </a:r>
            <a:r>
              <a:rPr lang="pt-BR" baseline="-25000" dirty="0" smtClean="0"/>
              <a:t>2</a:t>
            </a:r>
            <a:r>
              <a:rPr lang="pt-BR" dirty="0" smtClean="0"/>
              <a:t>} </a:t>
            </a:r>
            <a:r>
              <a:rPr lang="pt-BR" dirty="0" smtClean="0"/>
              <a:t>+ 1. Então </a:t>
            </a:r>
            <a:r>
              <a:rPr lang="el-GR" dirty="0" smtClean="0"/>
              <a:t>β</a:t>
            </a:r>
            <a:r>
              <a:rPr lang="pt-BR" dirty="0" smtClean="0"/>
              <a:t> </a:t>
            </a:r>
            <a:r>
              <a:rPr lang="az-Cyrl-AZ" dirty="0" smtClean="0"/>
              <a:t>Є</a:t>
            </a:r>
            <a:r>
              <a:rPr lang="pt-BR" dirty="0" smtClean="0"/>
              <a:t> </a:t>
            </a:r>
            <a:r>
              <a:rPr lang="el-GR" dirty="0" smtClean="0"/>
              <a:t>ω</a:t>
            </a:r>
            <a:r>
              <a:rPr lang="el-GR" baseline="-25000" dirty="0" smtClean="0"/>
              <a:t>α</a:t>
            </a:r>
            <a:r>
              <a:rPr lang="pt-BR" dirty="0" smtClean="0"/>
              <a:t>, e, para todo </a:t>
            </a:r>
            <a:r>
              <a:rPr lang="pt-BR" dirty="0" smtClean="0"/>
              <a:t>(</a:t>
            </a:r>
            <a:r>
              <a:rPr lang="el-GR" dirty="0" smtClean="0"/>
              <a:t>ξ</a:t>
            </a:r>
            <a:r>
              <a:rPr lang="pt-BR" baseline="-25000" dirty="0" smtClean="0"/>
              <a:t>1</a:t>
            </a:r>
            <a:r>
              <a:rPr lang="pt-BR" dirty="0" smtClean="0"/>
              <a:t> , </a:t>
            </a:r>
            <a:r>
              <a:rPr lang="el-GR" dirty="0" smtClean="0"/>
              <a:t>ξ</a:t>
            </a:r>
            <a:r>
              <a:rPr lang="pt-BR" baseline="-25000" dirty="0" smtClean="0"/>
              <a:t>2</a:t>
            </a:r>
            <a:r>
              <a:rPr lang="pt-BR" dirty="0" smtClean="0"/>
              <a:t>) </a:t>
            </a:r>
            <a:r>
              <a:rPr lang="az-Cyrl-AZ" dirty="0" smtClean="0"/>
              <a:t>Є</a:t>
            </a:r>
            <a:r>
              <a:rPr lang="pt-BR" dirty="0" smtClean="0"/>
              <a:t> X nós temos </a:t>
            </a:r>
            <a:r>
              <a:rPr lang="pt-BR" dirty="0" err="1" smtClean="0"/>
              <a:t>max</a:t>
            </a:r>
            <a:r>
              <a:rPr lang="pt-BR" dirty="0" smtClean="0"/>
              <a:t>{</a:t>
            </a:r>
            <a:r>
              <a:rPr lang="el-GR" dirty="0" smtClean="0"/>
              <a:t>ξ</a:t>
            </a:r>
            <a:r>
              <a:rPr lang="pt-BR" baseline="-25000" dirty="0" smtClean="0"/>
              <a:t>1</a:t>
            </a:r>
            <a:r>
              <a:rPr lang="pt-BR" dirty="0" smtClean="0"/>
              <a:t> , </a:t>
            </a:r>
            <a:r>
              <a:rPr lang="el-GR" dirty="0" smtClean="0"/>
              <a:t>ξ</a:t>
            </a:r>
            <a:r>
              <a:rPr lang="pt-BR" baseline="-25000" dirty="0" smtClean="0"/>
              <a:t>2</a:t>
            </a:r>
            <a:r>
              <a:rPr lang="pt-BR" dirty="0" smtClean="0"/>
              <a:t>} </a:t>
            </a:r>
            <a:r>
              <a:rPr lang="pt-BR" u="sng" dirty="0" smtClean="0"/>
              <a:t>&lt;</a:t>
            </a:r>
            <a:r>
              <a:rPr lang="pt-BR" dirty="0" smtClean="0"/>
              <a:t> </a:t>
            </a:r>
            <a:r>
              <a:rPr lang="pt-BR" dirty="0" err="1" smtClean="0"/>
              <a:t>max</a:t>
            </a:r>
            <a:r>
              <a:rPr lang="pt-BR" dirty="0" smtClean="0"/>
              <a:t>{</a:t>
            </a:r>
            <a:r>
              <a:rPr lang="el-GR" dirty="0" smtClean="0"/>
              <a:t>α</a:t>
            </a:r>
            <a:r>
              <a:rPr lang="pt-BR" baseline="-25000" dirty="0" smtClean="0"/>
              <a:t>1</a:t>
            </a:r>
            <a:r>
              <a:rPr lang="pt-BR" dirty="0" smtClean="0"/>
              <a:t> , </a:t>
            </a:r>
            <a:r>
              <a:rPr lang="el-GR" dirty="0" smtClean="0"/>
              <a:t>α</a:t>
            </a:r>
            <a:r>
              <a:rPr lang="pt-BR" baseline="-25000" dirty="0" smtClean="0"/>
              <a:t>2</a:t>
            </a:r>
            <a:r>
              <a:rPr lang="pt-BR" dirty="0" smtClean="0"/>
              <a:t>} </a:t>
            </a:r>
            <a:r>
              <a:rPr lang="pt-BR" dirty="0" smtClean="0"/>
              <a:t>&lt; </a:t>
            </a:r>
            <a:r>
              <a:rPr lang="el-GR" dirty="0" smtClean="0"/>
              <a:t>β</a:t>
            </a:r>
            <a:r>
              <a:rPr lang="pt-BR" dirty="0" smtClean="0"/>
              <a:t>, então </a:t>
            </a:r>
            <a:r>
              <a:rPr lang="el-GR" dirty="0" smtClean="0"/>
              <a:t>ξ</a:t>
            </a:r>
            <a:r>
              <a:rPr lang="pt-BR" baseline="-25000" dirty="0" smtClean="0"/>
              <a:t>1</a:t>
            </a:r>
            <a:r>
              <a:rPr lang="pt-BR" dirty="0" smtClean="0"/>
              <a:t> </a:t>
            </a:r>
            <a:r>
              <a:rPr lang="az-Cyrl-AZ" dirty="0" smtClean="0"/>
              <a:t>Є</a:t>
            </a:r>
            <a:r>
              <a:rPr lang="pt-BR" dirty="0" smtClean="0"/>
              <a:t> </a:t>
            </a:r>
            <a:r>
              <a:rPr lang="el-GR" dirty="0" smtClean="0"/>
              <a:t>β</a:t>
            </a:r>
            <a:r>
              <a:rPr lang="pt-BR" dirty="0" smtClean="0"/>
              <a:t> e </a:t>
            </a:r>
            <a:r>
              <a:rPr lang="el-GR" dirty="0" smtClean="0"/>
              <a:t>ξ</a:t>
            </a:r>
            <a:r>
              <a:rPr lang="pt-BR" baseline="-25000" dirty="0" smtClean="0"/>
              <a:t>2</a:t>
            </a:r>
            <a:r>
              <a:rPr lang="pt-BR" dirty="0" smtClean="0"/>
              <a:t> </a:t>
            </a:r>
            <a:r>
              <a:rPr lang="az-Cyrl-AZ" dirty="0" smtClean="0"/>
              <a:t>Є</a:t>
            </a:r>
            <a:r>
              <a:rPr lang="pt-BR" dirty="0" smtClean="0"/>
              <a:t> </a:t>
            </a:r>
            <a:r>
              <a:rPr lang="el-GR" dirty="0" smtClean="0"/>
              <a:t>β</a:t>
            </a:r>
            <a:r>
              <a:rPr lang="pt-BR" dirty="0" smtClean="0"/>
              <a:t>. Em outras palavras X </a:t>
            </a:r>
            <a:r>
              <a:rPr lang="pt-BR" u="sng" dirty="0" smtClean="0"/>
              <a:t>C</a:t>
            </a:r>
            <a:r>
              <a:rPr lang="pt-BR" dirty="0" smtClean="0"/>
              <a:t> </a:t>
            </a:r>
            <a:r>
              <a:rPr lang="el-GR" dirty="0" smtClean="0"/>
              <a:t>β</a:t>
            </a:r>
            <a:r>
              <a:rPr lang="pt-BR" dirty="0" smtClean="0"/>
              <a:t> x </a:t>
            </a:r>
            <a:r>
              <a:rPr lang="el-GR" dirty="0" smtClean="0"/>
              <a:t>β</a:t>
            </a:r>
            <a:r>
              <a:rPr lang="pt-BR" dirty="0" smtClean="0"/>
              <a:t>.</a:t>
            </a:r>
            <a:endParaRPr lang="pt-BR" u="sn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Prova do teorema 2.1 (</a:t>
            </a:r>
            <a:r>
              <a:rPr lang="pt-BR" dirty="0" smtClean="0"/>
              <a:t>VIII)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Seja </a:t>
            </a:r>
            <a:r>
              <a:rPr lang="el-GR" dirty="0" smtClean="0"/>
              <a:t>γ</a:t>
            </a:r>
            <a:r>
              <a:rPr lang="pt-BR" dirty="0" smtClean="0"/>
              <a:t> &lt; </a:t>
            </a:r>
            <a:r>
              <a:rPr lang="el-GR" dirty="0" smtClean="0"/>
              <a:t>α</a:t>
            </a:r>
            <a:r>
              <a:rPr lang="pt-BR" dirty="0" smtClean="0"/>
              <a:t> tal que |</a:t>
            </a:r>
            <a:r>
              <a:rPr lang="el-GR" dirty="0" smtClean="0"/>
              <a:t>β</a:t>
            </a:r>
            <a:r>
              <a:rPr lang="pt-BR" dirty="0" smtClean="0"/>
              <a:t>| </a:t>
            </a:r>
            <a:r>
              <a:rPr lang="pt-BR" u="sng" dirty="0" smtClean="0"/>
              <a:t>&lt;</a:t>
            </a:r>
            <a:r>
              <a:rPr lang="pt-BR" dirty="0" smtClean="0"/>
              <a:t> N</a:t>
            </a:r>
            <a:r>
              <a:rPr lang="el-GR" baseline="-25000" dirty="0" smtClean="0"/>
              <a:t>γ</a:t>
            </a:r>
            <a:r>
              <a:rPr lang="pt-BR" dirty="0" smtClean="0"/>
              <a:t>.  </a:t>
            </a:r>
          </a:p>
          <a:p>
            <a:pPr algn="just"/>
            <a:r>
              <a:rPr lang="pt-BR" dirty="0" smtClean="0"/>
              <a:t>Então |X| </a:t>
            </a:r>
            <a:r>
              <a:rPr lang="pt-BR" u="sng" dirty="0" smtClean="0"/>
              <a:t>&lt;</a:t>
            </a:r>
            <a:r>
              <a:rPr lang="pt-BR" dirty="0" smtClean="0"/>
              <a:t> |</a:t>
            </a:r>
            <a:r>
              <a:rPr lang="el-GR" dirty="0" smtClean="0"/>
              <a:t>β</a:t>
            </a:r>
            <a:r>
              <a:rPr lang="pt-BR" dirty="0" smtClean="0"/>
              <a:t> x</a:t>
            </a:r>
            <a:r>
              <a:rPr lang="el-GR" dirty="0" smtClean="0"/>
              <a:t> β</a:t>
            </a:r>
            <a:r>
              <a:rPr lang="pt-BR" dirty="0" smtClean="0"/>
              <a:t>| = </a:t>
            </a:r>
            <a:r>
              <a:rPr lang="pt-BR" dirty="0" smtClean="0"/>
              <a:t>|</a:t>
            </a:r>
            <a:r>
              <a:rPr lang="el-GR" dirty="0" smtClean="0"/>
              <a:t>β</a:t>
            </a:r>
            <a:r>
              <a:rPr lang="pt-BR" dirty="0" smtClean="0"/>
              <a:t>| .</a:t>
            </a:r>
            <a:r>
              <a:rPr lang="el-GR" dirty="0" smtClean="0"/>
              <a:t> </a:t>
            </a:r>
            <a:r>
              <a:rPr lang="pt-BR" dirty="0" smtClean="0"/>
              <a:t>|</a:t>
            </a:r>
            <a:r>
              <a:rPr lang="el-GR" dirty="0" smtClean="0"/>
              <a:t>β</a:t>
            </a:r>
            <a:r>
              <a:rPr lang="pt-BR" dirty="0" smtClean="0"/>
              <a:t>| </a:t>
            </a:r>
            <a:r>
              <a:rPr lang="pt-BR" u="sng" dirty="0" smtClean="0"/>
              <a:t>&lt;</a:t>
            </a:r>
            <a:r>
              <a:rPr lang="pt-BR" dirty="0" smtClean="0"/>
              <a:t> N</a:t>
            </a:r>
            <a:r>
              <a:rPr lang="el-GR" baseline="-25000" dirty="0" smtClean="0"/>
              <a:t>γ</a:t>
            </a:r>
            <a:r>
              <a:rPr lang="pt-BR" baseline="-25000" dirty="0" smtClean="0"/>
              <a:t> . </a:t>
            </a:r>
            <a:r>
              <a:rPr lang="pt-BR" dirty="0" smtClean="0"/>
              <a:t>N</a:t>
            </a:r>
            <a:r>
              <a:rPr lang="el-GR" baseline="-25000" dirty="0" smtClean="0"/>
              <a:t>γ</a:t>
            </a:r>
            <a:r>
              <a:rPr lang="pt-BR" dirty="0" smtClean="0"/>
              <a:t>, e pela hipótese da indução, N</a:t>
            </a:r>
            <a:r>
              <a:rPr lang="el-GR" baseline="-25000" dirty="0" smtClean="0"/>
              <a:t>γ</a:t>
            </a:r>
            <a:r>
              <a:rPr lang="pt-BR" baseline="-25000" dirty="0" smtClean="0"/>
              <a:t> </a:t>
            </a:r>
            <a:r>
              <a:rPr lang="pt-BR" baseline="-25000" dirty="0" smtClean="0"/>
              <a:t>. </a:t>
            </a:r>
            <a:r>
              <a:rPr lang="pt-BR" dirty="0" smtClean="0"/>
              <a:t>N</a:t>
            </a:r>
            <a:r>
              <a:rPr lang="el-GR" baseline="-25000" dirty="0" smtClean="0"/>
              <a:t>γ</a:t>
            </a:r>
            <a:r>
              <a:rPr lang="pt-BR" dirty="0" smtClean="0"/>
              <a:t> </a:t>
            </a:r>
            <a:r>
              <a:rPr lang="pt-BR" u="sng" dirty="0" smtClean="0"/>
              <a:t>&lt;</a:t>
            </a:r>
            <a:r>
              <a:rPr lang="pt-BR" dirty="0" smtClean="0"/>
              <a:t> N</a:t>
            </a:r>
            <a:r>
              <a:rPr lang="el-GR" baseline="-25000" dirty="0" smtClean="0"/>
              <a:t>γ</a:t>
            </a:r>
            <a:r>
              <a:rPr lang="pt-BR" dirty="0" smtClean="0"/>
              <a:t>. Então, |X| </a:t>
            </a:r>
            <a:r>
              <a:rPr lang="pt-BR" u="sng" dirty="0" smtClean="0"/>
              <a:t>&lt;</a:t>
            </a:r>
            <a:r>
              <a:rPr lang="pt-BR" dirty="0" smtClean="0"/>
              <a:t> N</a:t>
            </a:r>
            <a:r>
              <a:rPr lang="el-GR" baseline="-25000" dirty="0" smtClean="0"/>
              <a:t>γ</a:t>
            </a:r>
            <a:r>
              <a:rPr lang="pt-BR" dirty="0" smtClean="0"/>
              <a:t>, e conseqüentemente, |X| &lt; N</a:t>
            </a:r>
            <a:r>
              <a:rPr lang="el-GR" baseline="-25000" dirty="0" smtClean="0"/>
              <a:t>α</a:t>
            </a:r>
            <a:r>
              <a:rPr lang="pt-BR" baseline="-25000" dirty="0" smtClean="0"/>
              <a:t> </a:t>
            </a:r>
            <a:r>
              <a:rPr lang="pt-BR" dirty="0" smtClean="0"/>
              <a:t>como dito anteriormente.</a:t>
            </a:r>
          </a:p>
          <a:p>
            <a:pPr algn="just"/>
            <a:r>
              <a:rPr lang="pt-BR" dirty="0" smtClean="0"/>
              <a:t>Então, agora segue que </a:t>
            </a:r>
            <a:r>
              <a:rPr lang="pt-BR" dirty="0" smtClean="0"/>
              <a:t>|</a:t>
            </a:r>
            <a:r>
              <a:rPr lang="el-GR" dirty="0" smtClean="0"/>
              <a:t>ω</a:t>
            </a:r>
            <a:r>
              <a:rPr lang="el-GR" baseline="-25000" dirty="0" smtClean="0"/>
              <a:t>α</a:t>
            </a:r>
            <a:r>
              <a:rPr lang="pt-BR" dirty="0" smtClean="0"/>
              <a:t> x </a:t>
            </a:r>
            <a:r>
              <a:rPr lang="el-GR" dirty="0" smtClean="0"/>
              <a:t>ω</a:t>
            </a:r>
            <a:r>
              <a:rPr lang="el-GR" baseline="-25000" dirty="0" smtClean="0"/>
              <a:t>α</a:t>
            </a:r>
            <a:r>
              <a:rPr lang="pt-BR" dirty="0" smtClean="0"/>
              <a:t>| </a:t>
            </a:r>
            <a:r>
              <a:rPr lang="pt-BR" u="sng" dirty="0" smtClean="0"/>
              <a:t>&lt;</a:t>
            </a:r>
            <a:r>
              <a:rPr lang="pt-BR" dirty="0" smtClean="0"/>
              <a:t> N</a:t>
            </a:r>
            <a:r>
              <a:rPr lang="el-GR" baseline="-25000" dirty="0" smtClean="0"/>
              <a:t>α</a:t>
            </a:r>
            <a:r>
              <a:rPr lang="pt-BR" dirty="0" smtClean="0"/>
              <a:t>. Com isso, provamos por indução </a:t>
            </a:r>
            <a:r>
              <a:rPr lang="pt-BR" dirty="0" err="1" smtClean="0"/>
              <a:t>transfinita</a:t>
            </a:r>
            <a:r>
              <a:rPr lang="pt-BR" dirty="0" smtClean="0"/>
              <a:t> sobre </a:t>
            </a:r>
            <a:r>
              <a:rPr lang="el-GR" dirty="0" smtClean="0"/>
              <a:t>α</a:t>
            </a:r>
            <a:r>
              <a:rPr lang="pt-BR" dirty="0" smtClean="0"/>
              <a:t>, que           N</a:t>
            </a:r>
            <a:r>
              <a:rPr lang="el-GR" baseline="-25000" dirty="0" smtClean="0"/>
              <a:t>α</a:t>
            </a:r>
            <a:r>
              <a:rPr lang="pt-BR" baseline="-25000" dirty="0" smtClean="0"/>
              <a:t> </a:t>
            </a:r>
            <a:r>
              <a:rPr lang="pt-BR" baseline="-25000" dirty="0" smtClean="0"/>
              <a:t>. </a:t>
            </a:r>
            <a:r>
              <a:rPr lang="pt-BR" dirty="0" smtClean="0"/>
              <a:t>N</a:t>
            </a:r>
            <a:r>
              <a:rPr lang="el-GR" baseline="-25000" dirty="0" smtClean="0"/>
              <a:t>α</a:t>
            </a:r>
            <a:r>
              <a:rPr lang="pt-BR" dirty="0" smtClean="0"/>
              <a:t> </a:t>
            </a:r>
            <a:r>
              <a:rPr lang="pt-BR" u="sng" dirty="0" smtClean="0"/>
              <a:t>&lt;</a:t>
            </a:r>
            <a:r>
              <a:rPr lang="pt-BR" dirty="0" smtClean="0"/>
              <a:t> </a:t>
            </a:r>
            <a:r>
              <a:rPr lang="pt-BR" dirty="0" smtClean="0"/>
              <a:t>N</a:t>
            </a:r>
            <a:r>
              <a:rPr lang="el-GR" baseline="-25000" dirty="0" smtClean="0"/>
              <a:t>α</a:t>
            </a:r>
            <a:r>
              <a:rPr lang="pt-BR" baseline="-25000" dirty="0" smtClean="0"/>
              <a:t> </a:t>
            </a:r>
            <a:r>
              <a:rPr lang="pt-BR" dirty="0" smtClean="0"/>
              <a:t>para todo </a:t>
            </a:r>
            <a:r>
              <a:rPr lang="el-GR" dirty="0" smtClean="0"/>
              <a:t>α</a:t>
            </a:r>
            <a:r>
              <a:rPr lang="pt-BR" dirty="0" smtClean="0"/>
              <a:t>. Como temos que N</a:t>
            </a:r>
            <a:r>
              <a:rPr lang="el-GR" baseline="-25000" dirty="0" smtClean="0"/>
              <a:t>α</a:t>
            </a:r>
            <a:r>
              <a:rPr lang="pt-BR" baseline="-25000" dirty="0" smtClean="0"/>
              <a:t> </a:t>
            </a:r>
            <a:r>
              <a:rPr lang="pt-BR" u="sng" dirty="0" smtClean="0"/>
              <a:t>&lt;</a:t>
            </a:r>
            <a:r>
              <a:rPr lang="pt-BR" dirty="0" smtClean="0"/>
              <a:t> N</a:t>
            </a:r>
            <a:r>
              <a:rPr lang="el-GR" baseline="-25000" dirty="0" smtClean="0"/>
              <a:t>α</a:t>
            </a:r>
            <a:r>
              <a:rPr lang="pt-BR" baseline="-25000" dirty="0" smtClean="0"/>
              <a:t> . </a:t>
            </a:r>
            <a:r>
              <a:rPr lang="pt-BR" dirty="0" smtClean="0"/>
              <a:t>N</a:t>
            </a:r>
            <a:r>
              <a:rPr lang="el-GR" baseline="-25000" dirty="0" smtClean="0"/>
              <a:t>α</a:t>
            </a:r>
            <a:r>
              <a:rPr lang="pt-BR" dirty="0" smtClean="0"/>
              <a:t>, nós temos que </a:t>
            </a:r>
            <a:r>
              <a:rPr lang="pt-BR" dirty="0" smtClean="0"/>
              <a:t>N</a:t>
            </a:r>
            <a:r>
              <a:rPr lang="el-GR" baseline="-25000" dirty="0" smtClean="0"/>
              <a:t>α</a:t>
            </a:r>
            <a:r>
              <a:rPr lang="pt-BR" baseline="-25000" dirty="0" smtClean="0"/>
              <a:t> . </a:t>
            </a:r>
            <a:r>
              <a:rPr lang="pt-BR" dirty="0" smtClean="0"/>
              <a:t>N</a:t>
            </a:r>
            <a:r>
              <a:rPr lang="el-GR" baseline="-25000" dirty="0" smtClean="0"/>
              <a:t>α</a:t>
            </a:r>
            <a:r>
              <a:rPr lang="pt-BR" dirty="0" smtClean="0"/>
              <a:t> </a:t>
            </a:r>
            <a:r>
              <a:rPr lang="pt-BR" dirty="0" smtClean="0"/>
              <a:t>= </a:t>
            </a:r>
            <a:r>
              <a:rPr lang="pt-BR" dirty="0" smtClean="0"/>
              <a:t>N</a:t>
            </a:r>
            <a:r>
              <a:rPr lang="el-GR" baseline="-25000" dirty="0" smtClean="0"/>
              <a:t>α</a:t>
            </a:r>
            <a:r>
              <a:rPr lang="pt-BR" dirty="0" smtClean="0"/>
              <a:t>, e a prova do teorema 2.1 está completa.</a:t>
            </a:r>
            <a:r>
              <a:rPr lang="pt-BR" baseline="-25000" dirty="0" smtClean="0"/>
              <a:t> 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Adição de Cardinais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Iniciaremos relembrando as definições de adição e multiplicação de cardinais.</a:t>
            </a:r>
          </a:p>
          <a:p>
            <a:pPr lvl="1" algn="just"/>
            <a:r>
              <a:rPr lang="pt-BR" dirty="0" smtClean="0"/>
              <a:t>Seja k e </a:t>
            </a:r>
            <a:r>
              <a:rPr lang="el-GR" dirty="0" smtClean="0"/>
              <a:t>λ</a:t>
            </a:r>
            <a:r>
              <a:rPr lang="pt-BR" dirty="0" smtClean="0"/>
              <a:t> números cardinais. Definimos anteriormente k + </a:t>
            </a:r>
            <a:r>
              <a:rPr lang="el-GR" dirty="0" smtClean="0"/>
              <a:t>λ</a:t>
            </a:r>
            <a:r>
              <a:rPr lang="pt-BR" dirty="0" smtClean="0"/>
              <a:t> como a cardinalidade do conjunto X U Y, onde |X| = k, |Y| = </a:t>
            </a:r>
            <a:r>
              <a:rPr lang="el-GR" dirty="0" smtClean="0"/>
              <a:t>λ</a:t>
            </a:r>
            <a:r>
              <a:rPr lang="pt-BR" dirty="0" smtClean="0"/>
              <a:t>, e X e Y são disjuntos :</a:t>
            </a:r>
          </a:p>
          <a:p>
            <a:pPr lvl="1" algn="ctr">
              <a:buNone/>
            </a:pPr>
            <a:r>
              <a:rPr lang="pt-BR" sz="3200" dirty="0" smtClean="0"/>
              <a:t>|X| + |Y| = |X U Y| se X </a:t>
            </a:r>
            <a:r>
              <a:rPr lang="pt-BR" sz="3200" dirty="0" smtClean="0">
                <a:solidFill>
                  <a:srgbClr val="FF0000"/>
                </a:solidFill>
              </a:rPr>
              <a:t>M</a:t>
            </a:r>
            <a:r>
              <a:rPr lang="pt-BR" sz="3200" dirty="0" smtClean="0"/>
              <a:t> Y = Ø</a:t>
            </a:r>
          </a:p>
          <a:p>
            <a:pPr lvl="1" algn="just"/>
            <a:r>
              <a:rPr lang="pt-BR" dirty="0" smtClean="0"/>
              <a:t>Além disso, vimos também que essa definição não depende da escolha de X e Y   </a:t>
            </a:r>
          </a:p>
          <a:p>
            <a:pPr lvl="1"/>
            <a:endParaRPr lang="pt-BR" dirty="0" smtClean="0"/>
          </a:p>
          <a:p>
            <a:pPr lvl="1" algn="ctr">
              <a:buNone/>
            </a:pPr>
            <a:r>
              <a:rPr lang="pt-BR" dirty="0" smtClean="0"/>
              <a:t>							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Multiplicação de cardinais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 produto k . </a:t>
            </a:r>
            <a:r>
              <a:rPr lang="el-GR" dirty="0" smtClean="0"/>
              <a:t>λ</a:t>
            </a:r>
            <a:r>
              <a:rPr lang="pt-BR" dirty="0" smtClean="0"/>
              <a:t> foi definido como a cardinalidade do produto cartesiano X </a:t>
            </a:r>
            <a:r>
              <a:rPr lang="pt-BR" dirty="0" err="1" smtClean="0"/>
              <a:t>x</a:t>
            </a:r>
            <a:r>
              <a:rPr lang="pt-BR" dirty="0" smtClean="0"/>
              <a:t> Y, onde X e Y são dois conjuntos quaisquer com cardinalidade k e </a:t>
            </a:r>
            <a:r>
              <a:rPr lang="el-GR" dirty="0" smtClean="0"/>
              <a:t>λ</a:t>
            </a:r>
            <a:r>
              <a:rPr lang="pt-BR" dirty="0" smtClean="0"/>
              <a:t>  respectivamente. </a:t>
            </a:r>
          </a:p>
          <a:p>
            <a:pPr algn="ctr">
              <a:buNone/>
            </a:pPr>
            <a:r>
              <a:rPr lang="pt-BR" sz="3200" dirty="0" smtClean="0"/>
              <a:t>|X| . |Y| = |X </a:t>
            </a:r>
            <a:r>
              <a:rPr lang="pt-BR" sz="3200" dirty="0" err="1" smtClean="0"/>
              <a:t>x</a:t>
            </a:r>
            <a:r>
              <a:rPr lang="pt-BR" sz="3200" dirty="0" smtClean="0"/>
              <a:t> Y|</a:t>
            </a:r>
          </a:p>
          <a:p>
            <a:pPr algn="just"/>
            <a:r>
              <a:rPr lang="pt-BR" dirty="0" smtClean="0"/>
              <a:t>Novamente, essa definição independe da escolha de X e 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Regras aritméticas da adição e multiplicação de cardinais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Vimos também que a soma e a multiplicação de cardinais satisfazem algumas regras aritméticas tais como comutatividade, associatividade e distributividade:</a:t>
            </a:r>
          </a:p>
          <a:p>
            <a:pPr lvl="1"/>
            <a:r>
              <a:rPr lang="pt-BR" dirty="0" smtClean="0"/>
              <a:t>k+ </a:t>
            </a:r>
            <a:r>
              <a:rPr lang="el-GR" dirty="0" smtClean="0"/>
              <a:t>λ</a:t>
            </a:r>
            <a:r>
              <a:rPr lang="pt-BR" dirty="0" smtClean="0"/>
              <a:t> = </a:t>
            </a:r>
            <a:r>
              <a:rPr lang="el-GR" dirty="0" smtClean="0"/>
              <a:t>λ</a:t>
            </a:r>
            <a:r>
              <a:rPr lang="pt-BR" dirty="0" smtClean="0"/>
              <a:t> + k</a:t>
            </a:r>
          </a:p>
          <a:p>
            <a:pPr lvl="1"/>
            <a:r>
              <a:rPr lang="pt-BR" dirty="0" smtClean="0"/>
              <a:t>k .</a:t>
            </a:r>
            <a:r>
              <a:rPr lang="el-GR" dirty="0" smtClean="0"/>
              <a:t> λ</a:t>
            </a:r>
            <a:r>
              <a:rPr lang="pt-BR" dirty="0" smtClean="0"/>
              <a:t> = </a:t>
            </a:r>
            <a:r>
              <a:rPr lang="el-GR" dirty="0" smtClean="0"/>
              <a:t>λ</a:t>
            </a:r>
            <a:r>
              <a:rPr lang="pt-BR" dirty="0" smtClean="0"/>
              <a:t> . K</a:t>
            </a:r>
          </a:p>
          <a:p>
            <a:pPr lvl="1"/>
            <a:r>
              <a:rPr lang="pt-BR" dirty="0" smtClean="0"/>
              <a:t>k + (</a:t>
            </a:r>
            <a:r>
              <a:rPr lang="el-GR" dirty="0" smtClean="0"/>
              <a:t>λ</a:t>
            </a:r>
            <a:r>
              <a:rPr lang="pt-BR" dirty="0" smtClean="0"/>
              <a:t> + µ) = (k + </a:t>
            </a:r>
            <a:r>
              <a:rPr lang="el-GR" dirty="0" smtClean="0"/>
              <a:t>λ</a:t>
            </a:r>
            <a:r>
              <a:rPr lang="pt-BR" dirty="0" smtClean="0"/>
              <a:t>) + µ</a:t>
            </a:r>
          </a:p>
          <a:p>
            <a:pPr lvl="1"/>
            <a:r>
              <a:rPr lang="pt-BR" dirty="0" smtClean="0"/>
              <a:t>k . (</a:t>
            </a:r>
            <a:r>
              <a:rPr lang="el-GR" dirty="0" smtClean="0"/>
              <a:t>λ</a:t>
            </a:r>
            <a:r>
              <a:rPr lang="pt-BR" dirty="0" smtClean="0"/>
              <a:t> . µ) = (k . </a:t>
            </a:r>
            <a:r>
              <a:rPr lang="el-GR" dirty="0" smtClean="0"/>
              <a:t>λ</a:t>
            </a:r>
            <a:r>
              <a:rPr lang="pt-BR" dirty="0" smtClean="0"/>
              <a:t>) . µ</a:t>
            </a:r>
          </a:p>
          <a:p>
            <a:pPr lvl="1"/>
            <a:r>
              <a:rPr lang="pt-BR" dirty="0" smtClean="0"/>
              <a:t>k . (</a:t>
            </a:r>
            <a:r>
              <a:rPr lang="el-GR" dirty="0" smtClean="0"/>
              <a:t>λ</a:t>
            </a:r>
            <a:r>
              <a:rPr lang="pt-BR" dirty="0" smtClean="0"/>
              <a:t> + µ) = k . </a:t>
            </a:r>
            <a:r>
              <a:rPr lang="el-GR" dirty="0" smtClean="0"/>
              <a:t>λ </a:t>
            </a:r>
            <a:r>
              <a:rPr lang="pt-BR" dirty="0" smtClean="0"/>
              <a:t> + k . µ</a:t>
            </a:r>
          </a:p>
          <a:p>
            <a:pPr algn="just"/>
            <a:r>
              <a:rPr lang="pt-BR" dirty="0" smtClean="0"/>
              <a:t>Se k e </a:t>
            </a:r>
            <a:r>
              <a:rPr lang="el-GR" dirty="0" smtClean="0"/>
              <a:t>λ</a:t>
            </a:r>
            <a:r>
              <a:rPr lang="pt-BR" dirty="0" smtClean="0"/>
              <a:t> são cardinais finitos, então as operações k + </a:t>
            </a:r>
            <a:r>
              <a:rPr lang="el-GR" dirty="0" smtClean="0"/>
              <a:t>λ</a:t>
            </a:r>
            <a:r>
              <a:rPr lang="pt-BR" dirty="0" smtClean="0"/>
              <a:t> e k . </a:t>
            </a:r>
            <a:r>
              <a:rPr lang="el-GR" dirty="0" smtClean="0"/>
              <a:t>λ</a:t>
            </a:r>
            <a:r>
              <a:rPr lang="pt-BR" dirty="0" smtClean="0"/>
              <a:t> coincidem com as operações aritméticas de ordinais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Aritmética de números infinitos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36792"/>
          </a:xfrm>
        </p:spPr>
        <p:txBody>
          <a:bodyPr/>
          <a:lstStyle/>
          <a:p>
            <a:pPr algn="just"/>
            <a:r>
              <a:rPr lang="pt-BR" dirty="0" smtClean="0"/>
              <a:t>A aritmética de números infinitos difere bastante da aritmética de números finitos.</a:t>
            </a:r>
          </a:p>
          <a:p>
            <a:pPr algn="just"/>
            <a:r>
              <a:rPr lang="pt-BR" dirty="0" smtClean="0"/>
              <a:t>As regras de adição e multiplicação de </a:t>
            </a:r>
            <a:r>
              <a:rPr lang="pt-BR" dirty="0" err="1" smtClean="0"/>
              <a:t>alephs</a:t>
            </a:r>
            <a:r>
              <a:rPr lang="pt-BR" dirty="0" smtClean="0"/>
              <a:t> são bem simples:</a:t>
            </a:r>
          </a:p>
          <a:p>
            <a:pPr lvl="1"/>
            <a:r>
              <a:rPr lang="pt-BR" dirty="0" smtClean="0"/>
              <a:t>Ν</a:t>
            </a:r>
            <a:r>
              <a:rPr lang="pt-BR" sz="2000" dirty="0" smtClean="0"/>
              <a:t>0</a:t>
            </a:r>
            <a:r>
              <a:rPr lang="pt-BR" dirty="0" smtClean="0"/>
              <a:t> + n = Ν</a:t>
            </a:r>
            <a:r>
              <a:rPr lang="pt-BR" sz="1800" dirty="0" smtClean="0"/>
              <a:t>0 </a:t>
            </a:r>
          </a:p>
          <a:p>
            <a:pPr lvl="2"/>
            <a:r>
              <a:rPr lang="pt-BR" dirty="0" smtClean="0"/>
              <a:t>Isso é verdade para todo número natural n. </a:t>
            </a:r>
          </a:p>
          <a:p>
            <a:pPr lvl="1"/>
            <a:r>
              <a:rPr lang="pt-BR" dirty="0" smtClean="0"/>
              <a:t>Ν</a:t>
            </a:r>
            <a:r>
              <a:rPr lang="pt-BR" sz="2000" dirty="0" smtClean="0"/>
              <a:t>0</a:t>
            </a:r>
            <a:r>
              <a:rPr lang="pt-BR" dirty="0" smtClean="0"/>
              <a:t> + Ν0  = Ν</a:t>
            </a:r>
            <a:r>
              <a:rPr lang="pt-BR" sz="1800" dirty="0" smtClean="0"/>
              <a:t>0</a:t>
            </a:r>
          </a:p>
          <a:p>
            <a:pPr lvl="2" algn="just"/>
            <a:r>
              <a:rPr lang="pt-BR" dirty="0" smtClean="0"/>
              <a:t>Por exemplo, podemos ver o conjunto dos naturais como a união de dois conjuntos disjuntos contáveis (pares e ímpares).</a:t>
            </a:r>
          </a:p>
          <a:p>
            <a:pPr lvl="1"/>
            <a:r>
              <a:rPr lang="pt-BR" dirty="0" smtClean="0"/>
              <a:t> Ν</a:t>
            </a:r>
            <a:r>
              <a:rPr lang="pt-BR" sz="2000" dirty="0" smtClean="0"/>
              <a:t>0</a:t>
            </a:r>
            <a:r>
              <a:rPr lang="pt-BR" dirty="0" smtClean="0"/>
              <a:t> . Ν0  = Ν</a:t>
            </a:r>
            <a:r>
              <a:rPr lang="pt-BR" sz="1800" dirty="0" smtClean="0"/>
              <a:t>0</a:t>
            </a:r>
          </a:p>
          <a:p>
            <a:pPr lvl="2"/>
            <a:r>
              <a:rPr lang="pt-BR" dirty="0" smtClean="0"/>
              <a:t>O conjunto de todos os pares de números naturais é contável.</a:t>
            </a:r>
          </a:p>
          <a:p>
            <a:pPr lvl="2">
              <a:buNone/>
            </a:pPr>
            <a:endParaRPr lang="pt-BR" sz="1500" dirty="0" smtClean="0"/>
          </a:p>
          <a:p>
            <a:pPr lvl="1">
              <a:buNone/>
            </a:pPr>
            <a:endParaRPr lang="pt-BR" dirty="0" smtClean="0"/>
          </a:p>
          <a:p>
            <a:pPr lvl="1"/>
            <a:endParaRPr lang="pt-BR" sz="1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Teorema 2.1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Dadas as operações mostradas anteriormente, podemos provar um teorema geral que determina completamente o resultado da adição e multiplicação de </a:t>
            </a:r>
            <a:r>
              <a:rPr lang="pt-BR" dirty="0" err="1" smtClean="0"/>
              <a:t>alephs</a:t>
            </a:r>
            <a:r>
              <a:rPr lang="pt-BR" dirty="0" smtClean="0"/>
              <a:t>:</a:t>
            </a:r>
          </a:p>
          <a:p>
            <a:pPr algn="ctr">
              <a:buNone/>
            </a:pPr>
            <a:r>
              <a:rPr lang="pt-BR" b="1" dirty="0" smtClean="0"/>
              <a:t>Teorema 2.1</a:t>
            </a:r>
            <a:r>
              <a:rPr lang="pt-BR" dirty="0" smtClean="0"/>
              <a:t>:  N</a:t>
            </a:r>
            <a:r>
              <a:rPr lang="el-GR" sz="2400" dirty="0" smtClean="0"/>
              <a:t>α</a:t>
            </a:r>
            <a:r>
              <a:rPr lang="pt-BR" sz="2400" dirty="0" smtClean="0"/>
              <a:t> . </a:t>
            </a:r>
            <a:r>
              <a:rPr lang="pt-BR" dirty="0" smtClean="0"/>
              <a:t>N</a:t>
            </a:r>
            <a:r>
              <a:rPr lang="el-GR" sz="2400" dirty="0" smtClean="0"/>
              <a:t>α</a:t>
            </a:r>
            <a:r>
              <a:rPr lang="pt-BR" sz="2400" dirty="0" smtClean="0"/>
              <a:t> = </a:t>
            </a:r>
            <a:r>
              <a:rPr lang="pt-BR" dirty="0" smtClean="0"/>
              <a:t>N</a:t>
            </a:r>
            <a:r>
              <a:rPr lang="el-GR" sz="2400" dirty="0" smtClean="0"/>
              <a:t>α</a:t>
            </a:r>
            <a:r>
              <a:rPr lang="pt-BR" sz="2400" dirty="0" smtClean="0"/>
              <a:t>, para todo </a:t>
            </a:r>
            <a:r>
              <a:rPr lang="el-GR" sz="2400" dirty="0" smtClean="0"/>
              <a:t>α</a:t>
            </a:r>
            <a:r>
              <a:rPr lang="pt-BR" sz="2400" dirty="0" smtClean="0"/>
              <a:t>.</a:t>
            </a:r>
          </a:p>
          <a:p>
            <a:pPr algn="just"/>
            <a:r>
              <a:rPr lang="pt-BR" dirty="0" smtClean="0"/>
              <a:t>Antes de provarmos esse teorema, é necessário vermos as conseqüências da adição e multiplicação de números cardinais, através de 2 corolários que serão mostrados adiante.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Corolário 2.2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/>
              <a:t>Corolário 2.2: </a:t>
            </a:r>
            <a:r>
              <a:rPr lang="pt-BR" dirty="0" smtClean="0"/>
              <a:t>Para todo </a:t>
            </a:r>
            <a:r>
              <a:rPr lang="el-GR" dirty="0" smtClean="0"/>
              <a:t>α</a:t>
            </a:r>
            <a:r>
              <a:rPr lang="pt-BR" dirty="0" smtClean="0"/>
              <a:t> e </a:t>
            </a:r>
            <a:r>
              <a:rPr lang="el-GR" dirty="0" smtClean="0"/>
              <a:t>β</a:t>
            </a:r>
            <a:r>
              <a:rPr lang="pt-BR" dirty="0" smtClean="0"/>
              <a:t> tal que </a:t>
            </a:r>
            <a:r>
              <a:rPr lang="el-GR" dirty="0" smtClean="0"/>
              <a:t>α</a:t>
            </a:r>
            <a:r>
              <a:rPr lang="pt-BR" dirty="0" smtClean="0"/>
              <a:t> </a:t>
            </a:r>
            <a:r>
              <a:rPr lang="pt-BR" u="sng" dirty="0" smtClean="0"/>
              <a:t>&lt;</a:t>
            </a:r>
            <a:r>
              <a:rPr lang="pt-BR" dirty="0" smtClean="0"/>
              <a:t> </a:t>
            </a:r>
            <a:r>
              <a:rPr lang="el-GR" dirty="0" smtClean="0"/>
              <a:t>β</a:t>
            </a:r>
            <a:r>
              <a:rPr lang="pt-BR" dirty="0" smtClean="0"/>
              <a:t>, temos:</a:t>
            </a:r>
          </a:p>
          <a:p>
            <a:pPr algn="ctr">
              <a:buNone/>
            </a:pPr>
            <a:r>
              <a:rPr lang="pt-BR" sz="3200" dirty="0" smtClean="0"/>
              <a:t>N</a:t>
            </a:r>
            <a:r>
              <a:rPr lang="el-GR" sz="3200" baseline="-25000" dirty="0" smtClean="0"/>
              <a:t>α</a:t>
            </a:r>
            <a:r>
              <a:rPr lang="pt-BR" sz="3200" dirty="0" smtClean="0"/>
              <a:t> . N</a:t>
            </a:r>
            <a:r>
              <a:rPr lang="el-GR" sz="3200" baseline="-25000" dirty="0" smtClean="0"/>
              <a:t>β</a:t>
            </a:r>
            <a:r>
              <a:rPr lang="pt-BR" sz="3200" dirty="0" smtClean="0"/>
              <a:t> = N</a:t>
            </a:r>
            <a:r>
              <a:rPr lang="el-GR" sz="3200" baseline="-25000" dirty="0" smtClean="0"/>
              <a:t>β</a:t>
            </a:r>
            <a:r>
              <a:rPr lang="pt-BR" sz="3200" baseline="-25000" dirty="0" smtClean="0"/>
              <a:t> </a:t>
            </a:r>
            <a:r>
              <a:rPr lang="pt-BR" sz="3200" dirty="0" smtClean="0"/>
              <a:t>.</a:t>
            </a:r>
          </a:p>
          <a:p>
            <a:pPr lvl="1">
              <a:buNone/>
            </a:pPr>
            <a:r>
              <a:rPr lang="pt-BR" dirty="0" smtClean="0"/>
              <a:t>Então,</a:t>
            </a:r>
          </a:p>
          <a:p>
            <a:pPr algn="ctr">
              <a:buNone/>
            </a:pPr>
            <a:r>
              <a:rPr lang="pt-BR" sz="3200" dirty="0" smtClean="0"/>
              <a:t>n + N</a:t>
            </a:r>
            <a:r>
              <a:rPr lang="el-GR" sz="3200" baseline="-25000" dirty="0" smtClean="0"/>
              <a:t>α</a:t>
            </a:r>
            <a:r>
              <a:rPr lang="pt-BR" sz="3200" baseline="-25000" dirty="0" smtClean="0"/>
              <a:t> </a:t>
            </a:r>
            <a:r>
              <a:rPr lang="pt-BR" sz="3200" dirty="0" smtClean="0"/>
              <a:t>= N</a:t>
            </a:r>
            <a:r>
              <a:rPr lang="el-GR" sz="3200" baseline="-25000" dirty="0" smtClean="0"/>
              <a:t>α</a:t>
            </a:r>
            <a:r>
              <a:rPr lang="pt-BR" sz="3200" dirty="0" smtClean="0"/>
              <a:t>,</a:t>
            </a:r>
          </a:p>
          <a:p>
            <a:pPr>
              <a:buNone/>
            </a:pPr>
            <a:r>
              <a:rPr lang="pt-BR" dirty="0" smtClean="0"/>
              <a:t>para todo número natural n</a:t>
            </a:r>
            <a:r>
              <a:rPr lang="pt-BR" baseline="-25000" dirty="0" smtClean="0"/>
              <a:t> 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Prova: Se </a:t>
            </a:r>
            <a:r>
              <a:rPr lang="el-GR" dirty="0" smtClean="0"/>
              <a:t>α</a:t>
            </a:r>
            <a:r>
              <a:rPr lang="pt-BR" dirty="0" smtClean="0"/>
              <a:t> </a:t>
            </a:r>
            <a:r>
              <a:rPr lang="pt-BR" u="sng" dirty="0" smtClean="0"/>
              <a:t>&lt;</a:t>
            </a:r>
            <a:r>
              <a:rPr lang="pt-BR" dirty="0" smtClean="0"/>
              <a:t> </a:t>
            </a:r>
            <a:r>
              <a:rPr lang="el-GR" dirty="0" smtClean="0"/>
              <a:t>β</a:t>
            </a:r>
            <a:r>
              <a:rPr lang="pt-BR" dirty="0" smtClean="0"/>
              <a:t>, de um lado nós temos que: </a:t>
            </a:r>
          </a:p>
          <a:p>
            <a:pPr algn="just">
              <a:buNone/>
            </a:pPr>
            <a:r>
              <a:rPr lang="pt-BR" dirty="0" smtClean="0"/>
              <a:t>   N</a:t>
            </a:r>
            <a:r>
              <a:rPr lang="el-GR" baseline="-25000" dirty="0" smtClean="0"/>
              <a:t>β</a:t>
            </a:r>
            <a:r>
              <a:rPr lang="pt-BR" dirty="0" smtClean="0"/>
              <a:t> = 1 . N</a:t>
            </a:r>
            <a:r>
              <a:rPr lang="el-GR" baseline="-25000" dirty="0" smtClean="0"/>
              <a:t>β</a:t>
            </a:r>
            <a:r>
              <a:rPr lang="el-GR" dirty="0" smtClean="0"/>
              <a:t> </a:t>
            </a:r>
            <a:r>
              <a:rPr lang="pt-BR" u="sng" dirty="0" smtClean="0"/>
              <a:t>&lt;</a:t>
            </a:r>
            <a:r>
              <a:rPr lang="pt-BR" dirty="0" smtClean="0"/>
              <a:t> N</a:t>
            </a:r>
            <a:r>
              <a:rPr lang="el-GR" baseline="-25000" dirty="0" smtClean="0"/>
              <a:t>α</a:t>
            </a:r>
            <a:r>
              <a:rPr lang="pt-BR" dirty="0" smtClean="0"/>
              <a:t> . N</a:t>
            </a:r>
            <a:r>
              <a:rPr lang="el-GR" baseline="-25000" dirty="0" smtClean="0"/>
              <a:t>β</a:t>
            </a:r>
            <a:r>
              <a:rPr lang="pt-BR" dirty="0" smtClean="0"/>
              <a:t> e por outro lados temos que: o teorema 2.1 diz que N</a:t>
            </a:r>
            <a:r>
              <a:rPr lang="el-GR" baseline="-25000" dirty="0" smtClean="0"/>
              <a:t>α</a:t>
            </a:r>
            <a:r>
              <a:rPr lang="pt-BR" dirty="0" smtClean="0"/>
              <a:t> . N</a:t>
            </a:r>
            <a:r>
              <a:rPr lang="el-GR" baseline="-25000" dirty="0" smtClean="0"/>
              <a:t>β</a:t>
            </a:r>
            <a:r>
              <a:rPr lang="pt-BR" dirty="0" smtClean="0"/>
              <a:t>  </a:t>
            </a:r>
            <a:r>
              <a:rPr lang="pt-BR" u="sng" dirty="0" smtClean="0"/>
              <a:t>&lt;</a:t>
            </a:r>
            <a:r>
              <a:rPr lang="pt-BR" dirty="0" smtClean="0"/>
              <a:t> N</a:t>
            </a:r>
            <a:r>
              <a:rPr lang="el-GR" baseline="-25000" dirty="0" smtClean="0"/>
              <a:t>β</a:t>
            </a:r>
            <a:r>
              <a:rPr lang="pt-BR" baseline="-25000" dirty="0" smtClean="0"/>
              <a:t> . </a:t>
            </a:r>
            <a:r>
              <a:rPr lang="pt-BR" dirty="0" smtClean="0"/>
              <a:t>N</a:t>
            </a:r>
            <a:r>
              <a:rPr lang="el-GR" baseline="-25000" dirty="0" smtClean="0"/>
              <a:t>β</a:t>
            </a:r>
            <a:r>
              <a:rPr lang="pt-BR" baseline="-25000" dirty="0" smtClean="0"/>
              <a:t> </a:t>
            </a:r>
            <a:r>
              <a:rPr lang="pt-BR" dirty="0" smtClean="0"/>
              <a:t>= N</a:t>
            </a:r>
            <a:r>
              <a:rPr lang="el-GR" baseline="-25000" dirty="0" smtClean="0"/>
              <a:t>β</a:t>
            </a:r>
            <a:r>
              <a:rPr lang="pt-BR" dirty="0" smtClean="0"/>
              <a:t>. Então, pelo teorema de </a:t>
            </a:r>
            <a:r>
              <a:rPr lang="pt-BR" dirty="0" err="1" smtClean="0"/>
              <a:t>Cantor-Bernstein</a:t>
            </a:r>
            <a:r>
              <a:rPr lang="pt-BR" dirty="0" smtClean="0"/>
              <a:t> N</a:t>
            </a:r>
            <a:r>
              <a:rPr lang="el-GR" baseline="-25000" dirty="0" smtClean="0"/>
              <a:t>α</a:t>
            </a:r>
            <a:r>
              <a:rPr lang="pt-BR" dirty="0" smtClean="0"/>
              <a:t> . N</a:t>
            </a:r>
            <a:r>
              <a:rPr lang="el-GR" baseline="-25000" dirty="0" smtClean="0"/>
              <a:t>β</a:t>
            </a:r>
            <a:r>
              <a:rPr lang="pt-BR" dirty="0" smtClean="0"/>
              <a:t> = N</a:t>
            </a:r>
            <a:r>
              <a:rPr lang="el-GR" baseline="-25000" dirty="0" smtClean="0"/>
              <a:t>β</a:t>
            </a:r>
            <a:r>
              <a:rPr lang="pt-BR" dirty="0" smtClean="0"/>
              <a:t>. A outra igualdade é provada da similarmente.</a:t>
            </a:r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Corolário 2.3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Corolário 2.3: </a:t>
            </a:r>
            <a:r>
              <a:rPr lang="pt-BR" dirty="0" smtClean="0"/>
              <a:t>Para todo </a:t>
            </a:r>
            <a:r>
              <a:rPr lang="el-GR" dirty="0" smtClean="0"/>
              <a:t>α</a:t>
            </a:r>
            <a:r>
              <a:rPr lang="pt-BR" dirty="0" smtClean="0"/>
              <a:t> e </a:t>
            </a:r>
            <a:r>
              <a:rPr lang="el-GR" dirty="0" smtClean="0"/>
              <a:t>β</a:t>
            </a:r>
            <a:r>
              <a:rPr lang="pt-BR" dirty="0" smtClean="0"/>
              <a:t> tal que </a:t>
            </a:r>
            <a:r>
              <a:rPr lang="el-GR" dirty="0" smtClean="0"/>
              <a:t>α</a:t>
            </a:r>
            <a:r>
              <a:rPr lang="pt-BR" dirty="0" smtClean="0"/>
              <a:t> </a:t>
            </a:r>
            <a:r>
              <a:rPr lang="pt-BR" u="sng" dirty="0" smtClean="0"/>
              <a:t>&lt;</a:t>
            </a:r>
            <a:r>
              <a:rPr lang="pt-BR" dirty="0" smtClean="0"/>
              <a:t> </a:t>
            </a:r>
            <a:r>
              <a:rPr lang="el-GR" dirty="0" smtClean="0"/>
              <a:t>β</a:t>
            </a:r>
            <a:r>
              <a:rPr lang="pt-BR" dirty="0" smtClean="0"/>
              <a:t>, temos:</a:t>
            </a:r>
          </a:p>
          <a:p>
            <a:pPr algn="ctr">
              <a:buNone/>
            </a:pPr>
            <a:r>
              <a:rPr lang="pt-BR" sz="3200" dirty="0" smtClean="0"/>
              <a:t>N</a:t>
            </a:r>
            <a:r>
              <a:rPr lang="el-GR" sz="3200" baseline="-25000" dirty="0" smtClean="0"/>
              <a:t>α</a:t>
            </a:r>
            <a:r>
              <a:rPr lang="pt-BR" sz="3200" baseline="-25000" dirty="0" smtClean="0"/>
              <a:t> </a:t>
            </a:r>
            <a:r>
              <a:rPr lang="pt-BR" sz="3200" dirty="0" smtClean="0"/>
              <a:t>+ N</a:t>
            </a:r>
            <a:r>
              <a:rPr lang="el-GR" sz="3200" baseline="-25000" dirty="0" smtClean="0"/>
              <a:t>β</a:t>
            </a:r>
            <a:r>
              <a:rPr lang="pt-BR" sz="3200" baseline="-25000" dirty="0" smtClean="0"/>
              <a:t> </a:t>
            </a:r>
            <a:r>
              <a:rPr lang="pt-BR" sz="3200" dirty="0" smtClean="0"/>
              <a:t> =</a:t>
            </a:r>
            <a:r>
              <a:rPr lang="pt-BR" sz="3200" baseline="-25000" dirty="0" smtClean="0"/>
              <a:t> </a:t>
            </a:r>
            <a:r>
              <a:rPr lang="pt-BR" sz="3200" dirty="0" smtClean="0"/>
              <a:t>N</a:t>
            </a:r>
            <a:r>
              <a:rPr lang="el-GR" sz="3200" baseline="-25000" dirty="0" smtClean="0"/>
              <a:t>β</a:t>
            </a:r>
            <a:endParaRPr lang="pt-BR" sz="3200" baseline="-25000" dirty="0" smtClean="0"/>
          </a:p>
          <a:p>
            <a:pPr>
              <a:buNone/>
            </a:pPr>
            <a:r>
              <a:rPr lang="pt-BR" dirty="0" smtClean="0"/>
              <a:t>Então,</a:t>
            </a:r>
          </a:p>
          <a:p>
            <a:pPr algn="ctr">
              <a:buNone/>
            </a:pPr>
            <a:r>
              <a:rPr lang="pt-BR" dirty="0" smtClean="0"/>
              <a:t>n + </a:t>
            </a:r>
            <a:r>
              <a:rPr lang="pt-BR" sz="2800" dirty="0" smtClean="0"/>
              <a:t>N</a:t>
            </a:r>
            <a:r>
              <a:rPr lang="el-GR" sz="2800" baseline="-25000" dirty="0" smtClean="0"/>
              <a:t>α</a:t>
            </a:r>
            <a:r>
              <a:rPr lang="pt-BR" sz="2800" baseline="-25000" dirty="0" smtClean="0"/>
              <a:t> </a:t>
            </a:r>
            <a:r>
              <a:rPr lang="pt-BR" sz="2800" dirty="0" smtClean="0"/>
              <a:t>= N</a:t>
            </a:r>
            <a:r>
              <a:rPr lang="el-GR" sz="2800" baseline="-25000" dirty="0" smtClean="0"/>
              <a:t>α</a:t>
            </a:r>
            <a:endParaRPr lang="pt-BR" sz="2800" baseline="-25000" dirty="0" smtClean="0"/>
          </a:p>
          <a:p>
            <a:pPr>
              <a:buNone/>
            </a:pPr>
            <a:r>
              <a:rPr lang="pt-BR" dirty="0" smtClean="0"/>
              <a:t>para todo número natural n.</a:t>
            </a:r>
            <a:r>
              <a:rPr lang="pt-BR" sz="3200" baseline="-25000" dirty="0" smtClean="0"/>
              <a:t> </a:t>
            </a:r>
            <a:endParaRPr lang="pt-BR" sz="3200" dirty="0" smtClean="0"/>
          </a:p>
          <a:p>
            <a:r>
              <a:rPr lang="pt-BR" dirty="0" smtClean="0"/>
              <a:t>Prova: Se </a:t>
            </a:r>
            <a:r>
              <a:rPr lang="el-GR" dirty="0" smtClean="0"/>
              <a:t>α</a:t>
            </a:r>
            <a:r>
              <a:rPr lang="pt-BR" dirty="0" smtClean="0"/>
              <a:t> </a:t>
            </a:r>
            <a:r>
              <a:rPr lang="pt-BR" u="sng" dirty="0" smtClean="0"/>
              <a:t>&lt;</a:t>
            </a:r>
            <a:r>
              <a:rPr lang="pt-BR" dirty="0" smtClean="0"/>
              <a:t> </a:t>
            </a:r>
            <a:r>
              <a:rPr lang="el-GR" dirty="0" smtClean="0"/>
              <a:t>β</a:t>
            </a:r>
            <a:r>
              <a:rPr lang="pt-BR" dirty="0" smtClean="0"/>
              <a:t>, então:</a:t>
            </a:r>
          </a:p>
          <a:p>
            <a:pPr algn="ctr">
              <a:buNone/>
            </a:pPr>
            <a:r>
              <a:rPr lang="pt-BR" dirty="0" smtClean="0"/>
              <a:t>N</a:t>
            </a:r>
            <a:r>
              <a:rPr lang="el-GR" baseline="-25000" dirty="0" smtClean="0"/>
              <a:t>β</a:t>
            </a:r>
            <a:r>
              <a:rPr lang="pt-BR" dirty="0" smtClean="0"/>
              <a:t>  </a:t>
            </a:r>
            <a:r>
              <a:rPr lang="pt-BR" u="sng" dirty="0" smtClean="0"/>
              <a:t>&lt; </a:t>
            </a:r>
            <a:r>
              <a:rPr lang="pt-BR" dirty="0" smtClean="0"/>
              <a:t> N</a:t>
            </a:r>
            <a:r>
              <a:rPr lang="el-GR" baseline="-25000" dirty="0" smtClean="0"/>
              <a:t>α</a:t>
            </a:r>
            <a:r>
              <a:rPr lang="pt-BR" baseline="-25000" dirty="0" smtClean="0"/>
              <a:t> </a:t>
            </a:r>
            <a:r>
              <a:rPr lang="pt-BR" dirty="0" smtClean="0"/>
              <a:t>+ N</a:t>
            </a:r>
            <a:r>
              <a:rPr lang="el-GR" baseline="-25000" dirty="0" smtClean="0"/>
              <a:t>β</a:t>
            </a:r>
            <a:r>
              <a:rPr lang="el-GR" dirty="0" smtClean="0"/>
              <a:t> </a:t>
            </a:r>
            <a:r>
              <a:rPr lang="pt-BR" dirty="0" smtClean="0"/>
              <a:t> </a:t>
            </a:r>
            <a:r>
              <a:rPr lang="pt-BR" u="sng" dirty="0" smtClean="0"/>
              <a:t>&lt;</a:t>
            </a:r>
            <a:r>
              <a:rPr lang="pt-BR" dirty="0" smtClean="0"/>
              <a:t>  N</a:t>
            </a:r>
            <a:r>
              <a:rPr lang="el-GR" baseline="-25000" dirty="0" smtClean="0"/>
              <a:t>β</a:t>
            </a:r>
            <a:r>
              <a:rPr lang="pt-BR" baseline="-25000" dirty="0" smtClean="0"/>
              <a:t> </a:t>
            </a:r>
            <a:r>
              <a:rPr lang="pt-BR" dirty="0" smtClean="0"/>
              <a:t>+ N</a:t>
            </a:r>
            <a:r>
              <a:rPr lang="el-GR" baseline="-25000" dirty="0" smtClean="0"/>
              <a:t>β</a:t>
            </a:r>
            <a:r>
              <a:rPr lang="el-GR" dirty="0" smtClean="0"/>
              <a:t> </a:t>
            </a:r>
            <a:r>
              <a:rPr lang="pt-BR" dirty="0" smtClean="0"/>
              <a:t>= 2. N</a:t>
            </a:r>
            <a:r>
              <a:rPr lang="el-GR" baseline="-25000" dirty="0" smtClean="0"/>
              <a:t>β</a:t>
            </a:r>
            <a:r>
              <a:rPr lang="pt-BR" baseline="-25000" dirty="0" smtClean="0"/>
              <a:t> </a:t>
            </a:r>
            <a:r>
              <a:rPr lang="pt-BR" dirty="0" smtClean="0"/>
              <a:t>=</a:t>
            </a:r>
            <a:r>
              <a:rPr lang="pt-BR" baseline="-25000" dirty="0" smtClean="0"/>
              <a:t> </a:t>
            </a:r>
            <a:r>
              <a:rPr lang="pt-BR" dirty="0" smtClean="0"/>
              <a:t>N</a:t>
            </a:r>
            <a:r>
              <a:rPr lang="el-GR" baseline="-25000" dirty="0" smtClean="0"/>
              <a:t>β</a:t>
            </a:r>
            <a:r>
              <a:rPr lang="pt-BR" baseline="-25000" dirty="0" smtClean="0"/>
              <a:t> </a:t>
            </a:r>
          </a:p>
          <a:p>
            <a:r>
              <a:rPr lang="pt-BR" dirty="0" smtClean="0"/>
              <a:t>A segunda parte é provada similarmente.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Prova do teorema 2.1 (I)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Provaremos o teorema 2.1 por indução </a:t>
            </a:r>
            <a:r>
              <a:rPr lang="pt-BR" dirty="0" err="1" smtClean="0"/>
              <a:t>transfinita</a:t>
            </a:r>
            <a:r>
              <a:rPr lang="pt-BR" dirty="0" smtClean="0"/>
              <a:t>. Para todo </a:t>
            </a:r>
            <a:r>
              <a:rPr lang="el-GR" dirty="0" smtClean="0"/>
              <a:t>α</a:t>
            </a:r>
            <a:r>
              <a:rPr lang="pt-BR" dirty="0" smtClean="0"/>
              <a:t>, construímos uma certa </a:t>
            </a:r>
            <a:r>
              <a:rPr lang="pt-BR" i="1" dirty="0" err="1" smtClean="0"/>
              <a:t>well-ordering</a:t>
            </a:r>
            <a:r>
              <a:rPr lang="pt-BR" i="1" dirty="0" smtClean="0"/>
              <a:t> </a:t>
            </a:r>
            <a:r>
              <a:rPr lang="pt-BR" dirty="0" smtClean="0"/>
              <a:t>&lt;</a:t>
            </a:r>
            <a:r>
              <a:rPr lang="pt-BR" i="1" dirty="0" smtClean="0"/>
              <a:t> </a:t>
            </a:r>
            <a:r>
              <a:rPr lang="pt-BR" dirty="0" smtClean="0"/>
              <a:t>do conjunto </a:t>
            </a:r>
            <a:r>
              <a:rPr lang="el-GR" dirty="0" smtClean="0"/>
              <a:t>ω</a:t>
            </a:r>
            <a:r>
              <a:rPr lang="el-GR" baseline="-25000" dirty="0" smtClean="0"/>
              <a:t>α</a:t>
            </a:r>
            <a:r>
              <a:rPr lang="pt-BR" dirty="0" smtClean="0"/>
              <a:t> x </a:t>
            </a:r>
            <a:r>
              <a:rPr lang="el-GR" dirty="0" smtClean="0"/>
              <a:t>ω</a:t>
            </a:r>
            <a:r>
              <a:rPr lang="el-GR" baseline="-25000" dirty="0" smtClean="0"/>
              <a:t>α</a:t>
            </a:r>
            <a:r>
              <a:rPr lang="pt-BR" dirty="0" smtClean="0"/>
              <a:t>, e mostra usando a hipótese da indução N</a:t>
            </a:r>
            <a:r>
              <a:rPr lang="el-GR" baseline="-25000" dirty="0" smtClean="0"/>
              <a:t>β</a:t>
            </a:r>
            <a:r>
              <a:rPr lang="pt-BR" dirty="0" smtClean="0"/>
              <a:t> . N</a:t>
            </a:r>
            <a:r>
              <a:rPr lang="el-GR" baseline="-25000" dirty="0" smtClean="0"/>
              <a:t>β</a:t>
            </a:r>
            <a:r>
              <a:rPr lang="pt-BR" baseline="-25000" dirty="0" smtClean="0"/>
              <a:t> </a:t>
            </a:r>
            <a:r>
              <a:rPr lang="pt-BR" dirty="0" smtClean="0"/>
              <a:t> </a:t>
            </a:r>
            <a:r>
              <a:rPr lang="pt-BR" u="sng" dirty="0" smtClean="0"/>
              <a:t>&lt;</a:t>
            </a:r>
            <a:r>
              <a:rPr lang="pt-BR" dirty="0" smtClean="0"/>
              <a:t> </a:t>
            </a:r>
            <a:r>
              <a:rPr lang="pt-BR" baseline="-25000" dirty="0" smtClean="0"/>
              <a:t> </a:t>
            </a:r>
            <a:r>
              <a:rPr lang="pt-BR" dirty="0" smtClean="0"/>
              <a:t>N</a:t>
            </a:r>
            <a:r>
              <a:rPr lang="el-GR" baseline="-25000" dirty="0" smtClean="0"/>
              <a:t>β</a:t>
            </a:r>
            <a:r>
              <a:rPr lang="pt-BR" baseline="-25000" dirty="0" smtClean="0"/>
              <a:t>  </a:t>
            </a:r>
            <a:r>
              <a:rPr lang="pt-BR" dirty="0" smtClean="0"/>
              <a:t>para todo </a:t>
            </a:r>
            <a:r>
              <a:rPr lang="el-GR" dirty="0" smtClean="0"/>
              <a:t>α</a:t>
            </a:r>
            <a:r>
              <a:rPr lang="pt-BR" dirty="0" smtClean="0"/>
              <a:t> &lt; </a:t>
            </a:r>
            <a:r>
              <a:rPr lang="el-GR" dirty="0" smtClean="0"/>
              <a:t>β</a:t>
            </a:r>
            <a:r>
              <a:rPr lang="pt-BR" dirty="0" smtClean="0"/>
              <a:t>, que a ordenação do conjunto bem-formado (</a:t>
            </a:r>
            <a:r>
              <a:rPr lang="el-GR" dirty="0" smtClean="0"/>
              <a:t>ω</a:t>
            </a:r>
            <a:r>
              <a:rPr lang="el-GR" baseline="-25000" dirty="0" smtClean="0"/>
              <a:t>α</a:t>
            </a:r>
            <a:r>
              <a:rPr lang="pt-BR" dirty="0" smtClean="0"/>
              <a:t> x </a:t>
            </a:r>
            <a:r>
              <a:rPr lang="el-GR" dirty="0" smtClean="0"/>
              <a:t>ω</a:t>
            </a:r>
            <a:r>
              <a:rPr lang="el-GR" baseline="-25000" dirty="0" smtClean="0"/>
              <a:t>α</a:t>
            </a:r>
            <a:r>
              <a:rPr lang="pt-BR" dirty="0" smtClean="0"/>
              <a:t>, &lt;) é pelo menos </a:t>
            </a:r>
            <a:r>
              <a:rPr lang="el-GR" dirty="0" smtClean="0"/>
              <a:t>ω</a:t>
            </a:r>
            <a:r>
              <a:rPr lang="el-GR" baseline="-25000" dirty="0" smtClean="0"/>
              <a:t>α</a:t>
            </a:r>
            <a:r>
              <a:rPr lang="pt-BR" dirty="0" smtClean="0"/>
              <a:t>. Então segue que N</a:t>
            </a:r>
            <a:r>
              <a:rPr lang="el-GR" baseline="-25000" dirty="0" smtClean="0"/>
              <a:t>α</a:t>
            </a:r>
            <a:r>
              <a:rPr lang="pt-BR" dirty="0" smtClean="0"/>
              <a:t> . N</a:t>
            </a:r>
            <a:r>
              <a:rPr lang="el-GR" baseline="-25000" dirty="0" smtClean="0"/>
              <a:t> α</a:t>
            </a:r>
            <a:r>
              <a:rPr lang="pt-BR" dirty="0" smtClean="0"/>
              <a:t> </a:t>
            </a:r>
            <a:r>
              <a:rPr lang="pt-BR" u="sng" dirty="0" smtClean="0"/>
              <a:t>&lt;</a:t>
            </a:r>
            <a:r>
              <a:rPr lang="pt-BR" dirty="0" smtClean="0"/>
              <a:t> N</a:t>
            </a:r>
            <a:r>
              <a:rPr lang="el-GR" baseline="-25000" dirty="0" smtClean="0"/>
              <a:t> α</a:t>
            </a:r>
            <a:r>
              <a:rPr lang="pt-BR" dirty="0" smtClean="0"/>
              <a:t>, e também N</a:t>
            </a:r>
            <a:r>
              <a:rPr lang="el-GR" baseline="-25000" dirty="0" smtClean="0"/>
              <a:t>α</a:t>
            </a:r>
            <a:r>
              <a:rPr lang="pt-BR" dirty="0" smtClean="0"/>
              <a:t> . N</a:t>
            </a:r>
            <a:r>
              <a:rPr lang="el-GR" baseline="-25000" dirty="0" smtClean="0"/>
              <a:t> α</a:t>
            </a:r>
            <a:r>
              <a:rPr lang="pt-BR" dirty="0" smtClean="0"/>
              <a:t> </a:t>
            </a:r>
            <a:r>
              <a:rPr lang="pt-BR" u="sng" dirty="0" smtClean="0"/>
              <a:t>&gt;</a:t>
            </a:r>
            <a:r>
              <a:rPr lang="pt-BR" dirty="0" smtClean="0"/>
              <a:t> N</a:t>
            </a:r>
            <a:r>
              <a:rPr lang="el-GR" baseline="-25000" dirty="0" smtClean="0"/>
              <a:t> α</a:t>
            </a:r>
            <a:r>
              <a:rPr lang="pt-BR" dirty="0" smtClean="0"/>
              <a:t>, então temos que N</a:t>
            </a:r>
            <a:r>
              <a:rPr lang="el-GR" baseline="-25000" dirty="0" smtClean="0"/>
              <a:t>α</a:t>
            </a:r>
            <a:r>
              <a:rPr lang="pt-BR" dirty="0" smtClean="0"/>
              <a:t> . N</a:t>
            </a:r>
            <a:r>
              <a:rPr lang="el-GR" baseline="-25000" dirty="0" smtClean="0"/>
              <a:t> α</a:t>
            </a:r>
            <a:r>
              <a:rPr lang="pt-BR" dirty="0" smtClean="0"/>
              <a:t> = N</a:t>
            </a:r>
            <a:r>
              <a:rPr lang="el-GR" baseline="-25000" dirty="0" smtClean="0"/>
              <a:t> α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Construímos  a boa-ordenação &lt; de </a:t>
            </a:r>
            <a:r>
              <a:rPr lang="el-GR" dirty="0" smtClean="0"/>
              <a:t>ω</a:t>
            </a:r>
            <a:r>
              <a:rPr lang="el-GR" baseline="-25000" dirty="0" smtClean="0"/>
              <a:t>α</a:t>
            </a:r>
            <a:r>
              <a:rPr lang="pt-BR" dirty="0" smtClean="0"/>
              <a:t> x </a:t>
            </a:r>
            <a:r>
              <a:rPr lang="el-GR" dirty="0" smtClean="0"/>
              <a:t>ω</a:t>
            </a:r>
            <a:r>
              <a:rPr lang="el-GR" baseline="-25000" dirty="0" smtClean="0"/>
              <a:t>α</a:t>
            </a:r>
            <a:r>
              <a:rPr lang="pt-BR" dirty="0" smtClean="0"/>
              <a:t> uniformemente para todo </a:t>
            </a:r>
            <a:r>
              <a:rPr lang="el-GR" dirty="0" smtClean="0"/>
              <a:t>ω</a:t>
            </a:r>
            <a:r>
              <a:rPr lang="el-GR" baseline="-25000" dirty="0" smtClean="0"/>
              <a:t>α</a:t>
            </a:r>
            <a:r>
              <a:rPr lang="pt-BR" dirty="0" smtClean="0"/>
              <a:t>; isto é, definimos a propriedade &lt; dos pares de ordinais e mostramos que &lt; bem-ordena </a:t>
            </a:r>
            <a:r>
              <a:rPr lang="el-GR" dirty="0" smtClean="0"/>
              <a:t>ω</a:t>
            </a:r>
            <a:r>
              <a:rPr lang="el-GR" baseline="-25000" dirty="0" smtClean="0"/>
              <a:t>α</a:t>
            </a:r>
            <a:r>
              <a:rPr lang="pt-BR" dirty="0" smtClean="0"/>
              <a:t> x </a:t>
            </a:r>
            <a:r>
              <a:rPr lang="el-GR" dirty="0" smtClean="0"/>
              <a:t>ω</a:t>
            </a:r>
            <a:r>
              <a:rPr lang="el-GR" baseline="-25000" dirty="0" smtClean="0"/>
              <a:t>α</a:t>
            </a:r>
            <a:r>
              <a:rPr lang="pt-BR" dirty="0" smtClean="0"/>
              <a:t>  para todo </a:t>
            </a:r>
            <a:r>
              <a:rPr lang="el-GR" dirty="0" smtClean="0"/>
              <a:t>ω</a:t>
            </a:r>
            <a:r>
              <a:rPr lang="el-GR" baseline="-25000" dirty="0" smtClean="0"/>
              <a:t>α</a:t>
            </a:r>
            <a:r>
              <a:rPr lang="pt-BR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</TotalTime>
  <Words>2098</Words>
  <Application>Microsoft Office PowerPoint</Application>
  <PresentationFormat>Apresentação na tela (4:3)</PresentationFormat>
  <Paragraphs>102</Paragraphs>
  <Slides>17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Fluxo</vt:lpstr>
      <vt:lpstr>TEORIA AXIOMÁTICA DOS CONJUNTOS</vt:lpstr>
      <vt:lpstr>Adição de Cardinais</vt:lpstr>
      <vt:lpstr>Multiplicação de cardinais</vt:lpstr>
      <vt:lpstr>Regras aritméticas da adição e multiplicação de cardinais</vt:lpstr>
      <vt:lpstr>Aritmética de números infinitos</vt:lpstr>
      <vt:lpstr>Teorema 2.1</vt:lpstr>
      <vt:lpstr>Corolário 2.2</vt:lpstr>
      <vt:lpstr>Corolário 2.3</vt:lpstr>
      <vt:lpstr>Prova do teorema 2.1 (I)</vt:lpstr>
      <vt:lpstr>Prova do teorema 2.1 (II)</vt:lpstr>
      <vt:lpstr>Prova do teorema 2.1 (III)</vt:lpstr>
      <vt:lpstr>Prova do teorema 2.1 (IV)</vt:lpstr>
      <vt:lpstr>Prova do teorema 2.1 (V)</vt:lpstr>
      <vt:lpstr>Prova do teorema 2.1 (VI)</vt:lpstr>
      <vt:lpstr>Prova do teorema 2.1 (VII)</vt:lpstr>
      <vt:lpstr>Prova do teorema 2.1 (VIII)</vt:lpstr>
      <vt:lpstr>Exercícios</vt:lpstr>
    </vt:vector>
  </TitlesOfParts>
  <Company>Centro de Informática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AXIOMÁTICA DOS CONJUNTOS</dc:title>
  <dc:creator>egm2</dc:creator>
  <cp:lastModifiedBy>egm2</cp:lastModifiedBy>
  <cp:revision>53</cp:revision>
  <dcterms:created xsi:type="dcterms:W3CDTF">2008-05-22T18:14:45Z</dcterms:created>
  <dcterms:modified xsi:type="dcterms:W3CDTF">2008-05-22T22:18:56Z</dcterms:modified>
</cp:coreProperties>
</file>