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8" r:id="rId12"/>
    <p:sldId id="269" r:id="rId13"/>
    <p:sldId id="276" r:id="rId14"/>
    <p:sldId id="277" r:id="rId15"/>
    <p:sldId id="266" r:id="rId16"/>
    <p:sldId id="267" r:id="rId17"/>
    <p:sldId id="270" r:id="rId18"/>
    <p:sldId id="271" r:id="rId19"/>
    <p:sldId id="272" r:id="rId20"/>
    <p:sldId id="273" r:id="rId21"/>
    <p:sldId id="275" r:id="rId22"/>
    <p:sldId id="274" r:id="rId23"/>
    <p:sldId id="278" r:id="rId24"/>
    <p:sldId id="280" r:id="rId25"/>
    <p:sldId id="279" r:id="rId26"/>
    <p:sldId id="281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78" autoAdjust="0"/>
    <p:restoredTop sz="94660"/>
  </p:normalViewPr>
  <p:slideViewPr>
    <p:cSldViewPr>
      <p:cViewPr varScale="1">
        <p:scale>
          <a:sx n="70" d="100"/>
          <a:sy n="70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58BEE-FFCB-464E-82F7-B2458080E8FA}" type="datetimeFigureOut">
              <a:rPr lang="pt-BR" smtClean="0"/>
              <a:pPr/>
              <a:t>04/11/2008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824BD-8972-46EC-A69C-54ECA52A4F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824BD-8972-46EC-A69C-54ECA52A4F9E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1DE7-D0F7-44DE-AA4F-094042E8C8D8}" type="datetimeFigureOut">
              <a:rPr lang="pt-BR" smtClean="0"/>
              <a:pPr/>
              <a:t>04/11/2008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78B6-A8AE-431D-A579-AB645B2A311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1DE7-D0F7-44DE-AA4F-094042E8C8D8}" type="datetimeFigureOut">
              <a:rPr lang="pt-BR" smtClean="0"/>
              <a:pPr/>
              <a:t>04/11/2008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78B6-A8AE-431D-A579-AB645B2A311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1DE7-D0F7-44DE-AA4F-094042E8C8D8}" type="datetimeFigureOut">
              <a:rPr lang="pt-BR" smtClean="0"/>
              <a:pPr/>
              <a:t>04/11/2008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78B6-A8AE-431D-A579-AB645B2A311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1DE7-D0F7-44DE-AA4F-094042E8C8D8}" type="datetimeFigureOut">
              <a:rPr lang="pt-BR" smtClean="0"/>
              <a:pPr/>
              <a:t>04/11/2008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78B6-A8AE-431D-A579-AB645B2A311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1DE7-D0F7-44DE-AA4F-094042E8C8D8}" type="datetimeFigureOut">
              <a:rPr lang="pt-BR" smtClean="0"/>
              <a:pPr/>
              <a:t>04/11/2008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78B6-A8AE-431D-A579-AB645B2A311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1DE7-D0F7-44DE-AA4F-094042E8C8D8}" type="datetimeFigureOut">
              <a:rPr lang="pt-BR" smtClean="0"/>
              <a:pPr/>
              <a:t>04/11/2008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78B6-A8AE-431D-A579-AB645B2A311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1DE7-D0F7-44DE-AA4F-094042E8C8D8}" type="datetimeFigureOut">
              <a:rPr lang="pt-BR" smtClean="0"/>
              <a:pPr/>
              <a:t>04/11/2008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78B6-A8AE-431D-A579-AB645B2A311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1DE7-D0F7-44DE-AA4F-094042E8C8D8}" type="datetimeFigureOut">
              <a:rPr lang="pt-BR" smtClean="0"/>
              <a:pPr/>
              <a:t>04/11/2008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78B6-A8AE-431D-A579-AB645B2A311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1DE7-D0F7-44DE-AA4F-094042E8C8D8}" type="datetimeFigureOut">
              <a:rPr lang="pt-BR" smtClean="0"/>
              <a:pPr/>
              <a:t>04/11/2008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78B6-A8AE-431D-A579-AB645B2A311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1DE7-D0F7-44DE-AA4F-094042E8C8D8}" type="datetimeFigureOut">
              <a:rPr lang="pt-BR" smtClean="0"/>
              <a:pPr/>
              <a:t>04/11/2008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78B6-A8AE-431D-A579-AB645B2A311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9011DE7-D0F7-44DE-AA4F-094042E8C8D8}" type="datetimeFigureOut">
              <a:rPr lang="pt-BR" smtClean="0"/>
              <a:pPr/>
              <a:t>04/11/2008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A3F78B6-A8AE-431D-A579-AB645B2A311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9011DE7-D0F7-44DE-AA4F-094042E8C8D8}" type="datetimeFigureOut">
              <a:rPr lang="pt-BR" smtClean="0"/>
              <a:pPr/>
              <a:t>04/11/2008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A3F78B6-A8AE-431D-A579-AB645B2A311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egro.cc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quipe.nce.ufrj.br/adriano/c/apostila/allegro/docs/allegro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>Usando a Biblioteca Gráfica </a:t>
            </a:r>
            <a:r>
              <a:rPr lang="pt-BR" dirty="0" err="1" smtClean="0"/>
              <a:t>Allegro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Monitoria de Introdução à Programação - EC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Bitmaps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O </a:t>
            </a:r>
            <a:r>
              <a:rPr lang="pt-BR" dirty="0" err="1" smtClean="0"/>
              <a:t>Allegro</a:t>
            </a:r>
            <a:r>
              <a:rPr lang="pt-BR" dirty="0" smtClean="0"/>
              <a:t> trata todo gráfico que pode ser guardado na memória ou desenhado na tela como um bitmap, que nada mais é do que um modo de representar gráficos em formato binário. Para tal, o </a:t>
            </a:r>
            <a:r>
              <a:rPr lang="pt-BR" dirty="0" err="1" smtClean="0"/>
              <a:t>Allegro</a:t>
            </a:r>
            <a:r>
              <a:rPr lang="pt-BR" dirty="0" smtClean="0"/>
              <a:t> define um tipo BITMAP, com o qual o usuário pode </a:t>
            </a:r>
            <a:r>
              <a:rPr lang="pt-BR" dirty="0" smtClean="0"/>
              <a:t>manipular facilmente </a:t>
            </a:r>
            <a:r>
              <a:rPr lang="pt-BR" dirty="0" smtClean="0"/>
              <a:t>esses </a:t>
            </a:r>
            <a:r>
              <a:rPr lang="pt-BR" dirty="0" smtClean="0"/>
              <a:t>bitmaps.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 Bitmaps são, então, </a:t>
            </a:r>
            <a:r>
              <a:rPr lang="pt-BR" dirty="0" smtClean="0"/>
              <a:t>matrizes de pixels, em que cada valor indica </a:t>
            </a:r>
            <a:r>
              <a:rPr lang="pt-BR" dirty="0" smtClean="0"/>
              <a:t>uma cor.</a:t>
            </a:r>
            <a:endParaRPr lang="pt-BR" dirty="0" smtClean="0"/>
          </a:p>
          <a:p>
            <a:pPr algn="just"/>
            <a:endParaRPr lang="pt-BR" dirty="0" smtClean="0"/>
          </a:p>
          <a:p>
            <a:r>
              <a:rPr lang="pt-BR" dirty="0" smtClean="0"/>
              <a:t>Declarando um bitmap:</a:t>
            </a:r>
          </a:p>
          <a:p>
            <a:endParaRPr lang="pt-BR" dirty="0" smtClean="0"/>
          </a:p>
          <a:p>
            <a:pPr>
              <a:buNone/>
            </a:pP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BITMAP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nome_do_bitmap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Algumas Primitivas Gráficas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pt-BR" dirty="0" err="1" smtClean="0"/>
              <a:t>void</a:t>
            </a:r>
            <a:r>
              <a:rPr lang="pt-BR" dirty="0" smtClean="0"/>
              <a:t> </a:t>
            </a:r>
            <a:r>
              <a:rPr lang="pt-BR" dirty="0" err="1" smtClean="0"/>
              <a:t>putpixel</a:t>
            </a:r>
            <a:r>
              <a:rPr lang="pt-BR" dirty="0" smtClean="0"/>
              <a:t> (BITMAP *</a:t>
            </a:r>
            <a:r>
              <a:rPr lang="pt-BR" i="1" dirty="0" err="1" smtClean="0"/>
              <a:t>bmp</a:t>
            </a:r>
            <a:r>
              <a:rPr lang="pt-BR" dirty="0" smtClean="0"/>
              <a:t>,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i="1" dirty="0" smtClean="0"/>
              <a:t>x</a:t>
            </a:r>
            <a:r>
              <a:rPr lang="pt-BR" dirty="0" smtClean="0"/>
              <a:t>,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i="1" dirty="0" smtClean="0"/>
              <a:t>y</a:t>
            </a:r>
            <a:r>
              <a:rPr lang="pt-BR" dirty="0" smtClean="0"/>
              <a:t>,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i="1" dirty="0" err="1" smtClean="0"/>
              <a:t>color</a:t>
            </a:r>
            <a:r>
              <a:rPr lang="pt-BR" dirty="0" smtClean="0"/>
              <a:t>); </a:t>
            </a:r>
          </a:p>
          <a:p>
            <a:pPr lvl="1">
              <a:lnSpc>
                <a:spcPct val="80000"/>
              </a:lnSpc>
            </a:pPr>
            <a:r>
              <a:rPr lang="pt-BR" dirty="0" smtClean="0"/>
              <a:t>Desenha um ponto, no bitmap apontado por </a:t>
            </a:r>
            <a:r>
              <a:rPr lang="pt-BR" b="1" dirty="0" err="1" smtClean="0"/>
              <a:t>bmp</a:t>
            </a:r>
            <a:r>
              <a:rPr lang="pt-BR" dirty="0" smtClean="0"/>
              <a:t>, na coordenada (x, y), utilizando a cor especificada por </a:t>
            </a:r>
            <a:r>
              <a:rPr lang="pt-BR" b="1" dirty="0" err="1" smtClean="0"/>
              <a:t>color</a:t>
            </a:r>
            <a:r>
              <a:rPr lang="pt-BR" dirty="0" smtClean="0"/>
              <a:t>.</a:t>
            </a:r>
          </a:p>
          <a:p>
            <a:pPr lvl="1">
              <a:lnSpc>
                <a:spcPct val="80000"/>
              </a:lnSpc>
            </a:pPr>
            <a:endParaRPr lang="pt-BR" dirty="0" smtClean="0"/>
          </a:p>
          <a:p>
            <a:pPr>
              <a:lnSpc>
                <a:spcPct val="80000"/>
              </a:lnSpc>
            </a:pPr>
            <a:r>
              <a:rPr lang="pt-BR" dirty="0" err="1" smtClean="0"/>
              <a:t>void</a:t>
            </a:r>
            <a:r>
              <a:rPr lang="pt-BR" dirty="0" smtClean="0"/>
              <a:t> </a:t>
            </a:r>
            <a:r>
              <a:rPr lang="pt-BR" dirty="0" err="1" smtClean="0"/>
              <a:t>vline</a:t>
            </a:r>
            <a:r>
              <a:rPr lang="pt-BR" dirty="0" smtClean="0"/>
              <a:t>(BITMAP *</a:t>
            </a:r>
            <a:r>
              <a:rPr lang="pt-BR" dirty="0" err="1" smtClean="0"/>
              <a:t>bmp</a:t>
            </a:r>
            <a:r>
              <a:rPr lang="pt-BR" dirty="0" smtClean="0"/>
              <a:t>, </a:t>
            </a:r>
            <a:r>
              <a:rPr lang="pt-BR" dirty="0" err="1" smtClean="0"/>
              <a:t>int</a:t>
            </a:r>
            <a:r>
              <a:rPr lang="pt-BR" dirty="0" smtClean="0"/>
              <a:t> x, </a:t>
            </a:r>
            <a:r>
              <a:rPr lang="pt-BR" dirty="0" err="1" smtClean="0"/>
              <a:t>int</a:t>
            </a:r>
            <a:r>
              <a:rPr lang="pt-BR" dirty="0" smtClean="0"/>
              <a:t> y1, </a:t>
            </a:r>
            <a:r>
              <a:rPr lang="pt-BR" dirty="0" err="1" smtClean="0"/>
              <a:t>int</a:t>
            </a:r>
            <a:r>
              <a:rPr lang="pt-BR" dirty="0" smtClean="0"/>
              <a:t> y2,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dirty="0" err="1" smtClean="0"/>
              <a:t>color</a:t>
            </a:r>
            <a:r>
              <a:rPr lang="pt-BR" dirty="0" smtClean="0"/>
              <a:t>); </a:t>
            </a:r>
          </a:p>
          <a:p>
            <a:pPr lvl="1">
              <a:lnSpc>
                <a:spcPct val="80000"/>
              </a:lnSpc>
            </a:pPr>
            <a:r>
              <a:rPr lang="pt-BR" dirty="0" smtClean="0"/>
              <a:t>Desenha uma linha vertical, no bitmap apontado por </a:t>
            </a:r>
            <a:r>
              <a:rPr lang="pt-BR" b="1" dirty="0" err="1" smtClean="0"/>
              <a:t>bmp</a:t>
            </a:r>
            <a:r>
              <a:rPr lang="pt-BR" dirty="0" smtClean="0"/>
              <a:t>, da coordenada (</a:t>
            </a:r>
            <a:r>
              <a:rPr lang="pt-BR" b="1" dirty="0" smtClean="0"/>
              <a:t>x</a:t>
            </a:r>
            <a:r>
              <a:rPr lang="pt-BR" dirty="0" smtClean="0"/>
              <a:t>, </a:t>
            </a:r>
            <a:r>
              <a:rPr lang="pt-BR" b="1" dirty="0" smtClean="0"/>
              <a:t>y1</a:t>
            </a:r>
            <a:r>
              <a:rPr lang="pt-BR" dirty="0" smtClean="0"/>
              <a:t>) até a coordenada (</a:t>
            </a:r>
            <a:r>
              <a:rPr lang="pt-BR" b="1" dirty="0" smtClean="0"/>
              <a:t>x</a:t>
            </a:r>
            <a:r>
              <a:rPr lang="pt-BR" dirty="0" smtClean="0"/>
              <a:t>, </a:t>
            </a:r>
            <a:r>
              <a:rPr lang="pt-BR" b="1" dirty="0" smtClean="0"/>
              <a:t>y2</a:t>
            </a:r>
            <a:r>
              <a:rPr lang="pt-BR" dirty="0" smtClean="0"/>
              <a:t>), utilizando a cor especificada por </a:t>
            </a:r>
            <a:r>
              <a:rPr lang="pt-BR" b="1" dirty="0" err="1" smtClean="0"/>
              <a:t>color</a:t>
            </a:r>
            <a:r>
              <a:rPr lang="pt-BR" dirty="0" smtClean="0"/>
              <a:t>.</a:t>
            </a:r>
          </a:p>
          <a:p>
            <a:pPr lvl="1">
              <a:lnSpc>
                <a:spcPct val="80000"/>
              </a:lnSpc>
            </a:pPr>
            <a:endParaRPr lang="pt-BR" dirty="0" smtClean="0"/>
          </a:p>
          <a:p>
            <a:pPr>
              <a:lnSpc>
                <a:spcPct val="80000"/>
              </a:lnSpc>
            </a:pPr>
            <a:r>
              <a:rPr lang="pt-BR" dirty="0" err="1" smtClean="0"/>
              <a:t>void</a:t>
            </a:r>
            <a:r>
              <a:rPr lang="pt-BR" dirty="0" smtClean="0"/>
              <a:t> </a:t>
            </a:r>
            <a:r>
              <a:rPr lang="pt-BR" dirty="0" err="1" smtClean="0"/>
              <a:t>hline</a:t>
            </a:r>
            <a:r>
              <a:rPr lang="pt-BR" dirty="0" smtClean="0"/>
              <a:t>(BITMAP *</a:t>
            </a:r>
            <a:r>
              <a:rPr lang="pt-BR" dirty="0" err="1" smtClean="0"/>
              <a:t>bmp</a:t>
            </a:r>
            <a:r>
              <a:rPr lang="pt-BR" dirty="0" smtClean="0"/>
              <a:t>, </a:t>
            </a:r>
            <a:r>
              <a:rPr lang="pt-BR" dirty="0" err="1" smtClean="0"/>
              <a:t>int</a:t>
            </a:r>
            <a:r>
              <a:rPr lang="pt-BR" dirty="0" smtClean="0"/>
              <a:t> x1, </a:t>
            </a:r>
            <a:r>
              <a:rPr lang="pt-BR" dirty="0" err="1" smtClean="0"/>
              <a:t>int</a:t>
            </a:r>
            <a:r>
              <a:rPr lang="pt-BR" dirty="0" smtClean="0"/>
              <a:t> y, </a:t>
            </a:r>
            <a:r>
              <a:rPr lang="pt-BR" dirty="0" err="1" smtClean="0"/>
              <a:t>int</a:t>
            </a:r>
            <a:r>
              <a:rPr lang="pt-BR" dirty="0" smtClean="0"/>
              <a:t> x2,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dirty="0" err="1" smtClean="0"/>
              <a:t>color</a:t>
            </a:r>
            <a:r>
              <a:rPr lang="pt-BR" dirty="0" smtClean="0"/>
              <a:t>);</a:t>
            </a:r>
          </a:p>
          <a:p>
            <a:pPr lvl="1">
              <a:lnSpc>
                <a:spcPct val="80000"/>
              </a:lnSpc>
            </a:pPr>
            <a:r>
              <a:rPr lang="pt-BR" dirty="0" smtClean="0"/>
              <a:t>Desenha uma linha horizontal, no bitmap apontado por </a:t>
            </a:r>
            <a:r>
              <a:rPr lang="pt-BR" b="1" dirty="0" err="1" smtClean="0"/>
              <a:t>bmp</a:t>
            </a:r>
            <a:r>
              <a:rPr lang="pt-BR" dirty="0" smtClean="0"/>
              <a:t>, da coordenada (</a:t>
            </a:r>
            <a:r>
              <a:rPr lang="pt-BR" b="1" dirty="0" smtClean="0"/>
              <a:t>x1</a:t>
            </a:r>
            <a:r>
              <a:rPr lang="pt-BR" dirty="0" smtClean="0"/>
              <a:t>, </a:t>
            </a:r>
            <a:r>
              <a:rPr lang="pt-BR" b="1" dirty="0" smtClean="0"/>
              <a:t>y</a:t>
            </a:r>
            <a:r>
              <a:rPr lang="pt-BR" dirty="0" smtClean="0"/>
              <a:t>) até a coordenada (</a:t>
            </a:r>
            <a:r>
              <a:rPr lang="pt-BR" b="1" dirty="0" smtClean="0"/>
              <a:t>x2</a:t>
            </a:r>
            <a:r>
              <a:rPr lang="pt-BR" dirty="0" smtClean="0"/>
              <a:t>, </a:t>
            </a:r>
            <a:r>
              <a:rPr lang="pt-BR" b="1" dirty="0" smtClean="0"/>
              <a:t>y</a:t>
            </a:r>
            <a:r>
              <a:rPr lang="pt-BR" dirty="0" smtClean="0"/>
              <a:t>), utilizando a cor especificada por </a:t>
            </a:r>
            <a:r>
              <a:rPr lang="pt-BR" b="1" dirty="0" err="1" smtClean="0"/>
              <a:t>color</a:t>
            </a:r>
            <a:r>
              <a:rPr lang="pt-BR" dirty="0" smtClean="0"/>
              <a:t>.</a:t>
            </a:r>
          </a:p>
          <a:p>
            <a:pPr lvl="1">
              <a:lnSpc>
                <a:spcPct val="80000"/>
              </a:lnSpc>
              <a:buNone/>
            </a:pPr>
            <a:r>
              <a:rPr lang="pt-BR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pt-BR" dirty="0" err="1" smtClean="0"/>
              <a:t>void</a:t>
            </a:r>
            <a:r>
              <a:rPr lang="pt-BR" dirty="0" smtClean="0"/>
              <a:t> </a:t>
            </a:r>
            <a:r>
              <a:rPr lang="pt-BR" dirty="0" err="1" smtClean="0"/>
              <a:t>line</a:t>
            </a:r>
            <a:r>
              <a:rPr lang="pt-BR" dirty="0" smtClean="0"/>
              <a:t>(BITMAP *</a:t>
            </a:r>
            <a:r>
              <a:rPr lang="pt-BR" dirty="0" err="1" smtClean="0"/>
              <a:t>bmp</a:t>
            </a:r>
            <a:r>
              <a:rPr lang="pt-BR" dirty="0" smtClean="0"/>
              <a:t>, </a:t>
            </a:r>
            <a:r>
              <a:rPr lang="pt-BR" dirty="0" err="1" smtClean="0"/>
              <a:t>int</a:t>
            </a:r>
            <a:r>
              <a:rPr lang="pt-BR" dirty="0" smtClean="0"/>
              <a:t> x1, </a:t>
            </a:r>
            <a:r>
              <a:rPr lang="pt-BR" dirty="0" err="1" smtClean="0"/>
              <a:t>int</a:t>
            </a:r>
            <a:r>
              <a:rPr lang="pt-BR" dirty="0" smtClean="0"/>
              <a:t> y1, </a:t>
            </a:r>
            <a:r>
              <a:rPr lang="pt-BR" dirty="0" err="1" smtClean="0"/>
              <a:t>int</a:t>
            </a:r>
            <a:r>
              <a:rPr lang="pt-BR" dirty="0" smtClean="0"/>
              <a:t> x2, </a:t>
            </a:r>
            <a:r>
              <a:rPr lang="pt-BR" dirty="0" err="1" smtClean="0"/>
              <a:t>int</a:t>
            </a:r>
            <a:r>
              <a:rPr lang="pt-BR" dirty="0" smtClean="0"/>
              <a:t> y2,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dirty="0" err="1" smtClean="0"/>
              <a:t>color</a:t>
            </a:r>
            <a:r>
              <a:rPr lang="pt-BR" dirty="0" smtClean="0"/>
              <a:t>);</a:t>
            </a:r>
          </a:p>
          <a:p>
            <a:pPr lvl="1">
              <a:lnSpc>
                <a:spcPct val="80000"/>
              </a:lnSpc>
            </a:pPr>
            <a:r>
              <a:rPr lang="pt-BR" dirty="0" smtClean="0"/>
              <a:t> Desenha uma linha, no bitmap apontado por </a:t>
            </a:r>
            <a:r>
              <a:rPr lang="pt-BR" b="1" dirty="0" err="1" smtClean="0"/>
              <a:t>bmp</a:t>
            </a:r>
            <a:r>
              <a:rPr lang="pt-BR" dirty="0" smtClean="0"/>
              <a:t>, da coordenada (</a:t>
            </a:r>
            <a:r>
              <a:rPr lang="pt-BR" b="1" dirty="0" smtClean="0"/>
              <a:t>x1</a:t>
            </a:r>
            <a:r>
              <a:rPr lang="pt-BR" dirty="0" smtClean="0"/>
              <a:t>, </a:t>
            </a:r>
            <a:r>
              <a:rPr lang="pt-BR" b="1" dirty="0" smtClean="0"/>
              <a:t>y1</a:t>
            </a:r>
            <a:r>
              <a:rPr lang="pt-BR" dirty="0" smtClean="0"/>
              <a:t>) até a coordenada (</a:t>
            </a:r>
            <a:r>
              <a:rPr lang="pt-BR" b="1" dirty="0" smtClean="0"/>
              <a:t>x2</a:t>
            </a:r>
            <a:r>
              <a:rPr lang="pt-BR" dirty="0" smtClean="0"/>
              <a:t>, </a:t>
            </a:r>
            <a:r>
              <a:rPr lang="pt-BR" b="1" dirty="0" smtClean="0"/>
              <a:t>y2</a:t>
            </a:r>
            <a:r>
              <a:rPr lang="pt-BR" dirty="0" smtClean="0"/>
              <a:t>), utilizando a cor especificada por </a:t>
            </a:r>
            <a:r>
              <a:rPr lang="pt-BR" b="1" dirty="0" err="1" smtClean="0"/>
              <a:t>color</a:t>
            </a:r>
            <a:r>
              <a:rPr lang="pt-BR" dirty="0" smtClean="0"/>
              <a:t>.</a:t>
            </a:r>
          </a:p>
          <a:p>
            <a:pPr lvl="1">
              <a:lnSpc>
                <a:spcPct val="80000"/>
              </a:lnSpc>
            </a:pPr>
            <a:endParaRPr lang="pt-BR" dirty="0" smtClean="0"/>
          </a:p>
          <a:p>
            <a:pPr>
              <a:lnSpc>
                <a:spcPct val="80000"/>
              </a:lnSpc>
            </a:pPr>
            <a:r>
              <a:rPr lang="pt-BR" dirty="0" err="1" smtClean="0"/>
              <a:t>void</a:t>
            </a:r>
            <a:r>
              <a:rPr lang="pt-BR" dirty="0" smtClean="0"/>
              <a:t> </a:t>
            </a:r>
            <a:r>
              <a:rPr lang="pt-BR" dirty="0" err="1" smtClean="0"/>
              <a:t>triangle</a:t>
            </a:r>
            <a:r>
              <a:rPr lang="pt-BR" dirty="0" smtClean="0"/>
              <a:t>(BITMAP *</a:t>
            </a:r>
            <a:r>
              <a:rPr lang="pt-BR" dirty="0" err="1" smtClean="0"/>
              <a:t>bmp</a:t>
            </a:r>
            <a:r>
              <a:rPr lang="pt-BR" dirty="0" smtClean="0"/>
              <a:t>, </a:t>
            </a:r>
            <a:r>
              <a:rPr lang="pt-BR" dirty="0" err="1" smtClean="0"/>
              <a:t>int</a:t>
            </a:r>
            <a:r>
              <a:rPr lang="pt-BR" dirty="0" smtClean="0"/>
              <a:t> x1, y1, x2, y2, x3, y3,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dirty="0" err="1" smtClean="0"/>
              <a:t>color</a:t>
            </a:r>
            <a:r>
              <a:rPr lang="pt-BR" dirty="0" smtClean="0"/>
              <a:t>);</a:t>
            </a:r>
          </a:p>
          <a:p>
            <a:pPr lvl="1">
              <a:lnSpc>
                <a:spcPct val="80000"/>
              </a:lnSpc>
            </a:pPr>
            <a:r>
              <a:rPr lang="pt-BR" dirty="0" smtClean="0"/>
              <a:t> Desenha um triângulo, no bitmap apontado por </a:t>
            </a:r>
            <a:r>
              <a:rPr lang="pt-BR" b="1" dirty="0" err="1" smtClean="0"/>
              <a:t>bmp</a:t>
            </a:r>
            <a:r>
              <a:rPr lang="pt-BR" dirty="0" smtClean="0"/>
              <a:t>, com vértices (</a:t>
            </a:r>
            <a:r>
              <a:rPr lang="pt-BR" b="1" dirty="0" smtClean="0"/>
              <a:t>x1</a:t>
            </a:r>
            <a:r>
              <a:rPr lang="pt-BR" dirty="0" smtClean="0"/>
              <a:t>, </a:t>
            </a:r>
            <a:r>
              <a:rPr lang="pt-BR" b="1" dirty="0" smtClean="0"/>
              <a:t>y1</a:t>
            </a:r>
            <a:r>
              <a:rPr lang="pt-BR" dirty="0" smtClean="0"/>
              <a:t>), (</a:t>
            </a:r>
            <a:r>
              <a:rPr lang="pt-BR" b="1" dirty="0" smtClean="0"/>
              <a:t>x2</a:t>
            </a:r>
            <a:r>
              <a:rPr lang="pt-BR" dirty="0" smtClean="0"/>
              <a:t>, </a:t>
            </a:r>
            <a:r>
              <a:rPr lang="pt-BR" b="1" dirty="0" smtClean="0"/>
              <a:t>y2</a:t>
            </a:r>
            <a:r>
              <a:rPr lang="pt-BR" dirty="0" smtClean="0"/>
              <a:t>) e (</a:t>
            </a:r>
            <a:r>
              <a:rPr lang="pt-BR" b="1" dirty="0" smtClean="0"/>
              <a:t>x3</a:t>
            </a:r>
            <a:r>
              <a:rPr lang="pt-BR" dirty="0" smtClean="0"/>
              <a:t>, </a:t>
            </a:r>
            <a:r>
              <a:rPr lang="pt-BR" b="1" dirty="0" smtClean="0"/>
              <a:t>y3</a:t>
            </a:r>
            <a:r>
              <a:rPr lang="pt-BR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Algumas Primitivas Gráficas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pt-BR" dirty="0" err="1" smtClean="0"/>
              <a:t>void</a:t>
            </a:r>
            <a:r>
              <a:rPr lang="pt-BR" dirty="0" smtClean="0"/>
              <a:t> </a:t>
            </a:r>
            <a:r>
              <a:rPr lang="pt-BR" dirty="0" err="1" smtClean="0"/>
              <a:t>rect</a:t>
            </a:r>
            <a:r>
              <a:rPr lang="pt-BR" dirty="0" smtClean="0"/>
              <a:t>(BITMAP *</a:t>
            </a:r>
            <a:r>
              <a:rPr lang="pt-BR" dirty="0" err="1" smtClean="0"/>
              <a:t>bmp</a:t>
            </a:r>
            <a:r>
              <a:rPr lang="pt-BR" dirty="0" smtClean="0"/>
              <a:t>, </a:t>
            </a:r>
            <a:r>
              <a:rPr lang="pt-BR" dirty="0" err="1" smtClean="0"/>
              <a:t>int</a:t>
            </a:r>
            <a:r>
              <a:rPr lang="pt-BR" dirty="0" smtClean="0"/>
              <a:t> x1, </a:t>
            </a:r>
            <a:r>
              <a:rPr lang="pt-BR" dirty="0" err="1" smtClean="0"/>
              <a:t>int</a:t>
            </a:r>
            <a:r>
              <a:rPr lang="pt-BR" dirty="0" smtClean="0"/>
              <a:t> y1, </a:t>
            </a:r>
            <a:r>
              <a:rPr lang="pt-BR" dirty="0" err="1" smtClean="0"/>
              <a:t>int</a:t>
            </a:r>
            <a:r>
              <a:rPr lang="pt-BR" dirty="0" smtClean="0"/>
              <a:t> x2, </a:t>
            </a:r>
            <a:r>
              <a:rPr lang="pt-BR" dirty="0" err="1" smtClean="0"/>
              <a:t>int</a:t>
            </a:r>
            <a:r>
              <a:rPr lang="pt-BR" dirty="0" smtClean="0"/>
              <a:t> y2,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dirty="0" err="1" smtClean="0"/>
              <a:t>color</a:t>
            </a:r>
            <a:r>
              <a:rPr lang="pt-BR" dirty="0" smtClean="0"/>
              <a:t>); </a:t>
            </a:r>
          </a:p>
          <a:p>
            <a:pPr lvl="1">
              <a:lnSpc>
                <a:spcPct val="80000"/>
              </a:lnSpc>
            </a:pPr>
            <a:r>
              <a:rPr lang="pt-BR" dirty="0" smtClean="0"/>
              <a:t>Desenha a borda de um retângulo, no bitmap apontado por </a:t>
            </a:r>
            <a:r>
              <a:rPr lang="pt-BR" b="1" dirty="0" err="1" smtClean="0"/>
              <a:t>bmp</a:t>
            </a:r>
            <a:r>
              <a:rPr lang="pt-BR" dirty="0" smtClean="0"/>
              <a:t>, da coordenada (</a:t>
            </a:r>
            <a:r>
              <a:rPr lang="pt-BR" b="1" dirty="0" smtClean="0"/>
              <a:t>x1</a:t>
            </a:r>
            <a:r>
              <a:rPr lang="pt-BR" dirty="0" smtClean="0"/>
              <a:t>, </a:t>
            </a:r>
            <a:r>
              <a:rPr lang="pt-BR" b="1" dirty="0" smtClean="0"/>
              <a:t>y1</a:t>
            </a:r>
            <a:r>
              <a:rPr lang="pt-BR" dirty="0" smtClean="0"/>
              <a:t>) até a coordenada (</a:t>
            </a:r>
            <a:r>
              <a:rPr lang="pt-BR" b="1" dirty="0" smtClean="0"/>
              <a:t>x2</a:t>
            </a:r>
            <a:r>
              <a:rPr lang="pt-BR" dirty="0" smtClean="0"/>
              <a:t>, </a:t>
            </a:r>
            <a:r>
              <a:rPr lang="pt-BR" b="1" dirty="0" smtClean="0"/>
              <a:t>y2</a:t>
            </a:r>
            <a:r>
              <a:rPr lang="pt-BR" dirty="0" smtClean="0"/>
              <a:t>), utilizando a cor especificada por </a:t>
            </a:r>
            <a:r>
              <a:rPr lang="pt-BR" b="1" dirty="0" err="1" smtClean="0"/>
              <a:t>color</a:t>
            </a:r>
            <a:r>
              <a:rPr lang="pt-BR" dirty="0" smtClean="0"/>
              <a:t>.</a:t>
            </a:r>
          </a:p>
          <a:p>
            <a:pPr lvl="1">
              <a:lnSpc>
                <a:spcPct val="80000"/>
              </a:lnSpc>
            </a:pPr>
            <a:endParaRPr lang="pt-BR" dirty="0" smtClean="0"/>
          </a:p>
          <a:p>
            <a:pPr>
              <a:lnSpc>
                <a:spcPct val="80000"/>
              </a:lnSpc>
            </a:pPr>
            <a:r>
              <a:rPr lang="pt-BR" dirty="0" err="1" smtClean="0"/>
              <a:t>void</a:t>
            </a:r>
            <a:r>
              <a:rPr lang="pt-BR" dirty="0" smtClean="0"/>
              <a:t> </a:t>
            </a:r>
            <a:r>
              <a:rPr lang="pt-BR" dirty="0" err="1" smtClean="0"/>
              <a:t>rectfill</a:t>
            </a:r>
            <a:r>
              <a:rPr lang="pt-BR" dirty="0" smtClean="0"/>
              <a:t>(BITMAP *</a:t>
            </a:r>
            <a:r>
              <a:rPr lang="pt-BR" dirty="0" err="1" smtClean="0"/>
              <a:t>bmp</a:t>
            </a:r>
            <a:r>
              <a:rPr lang="pt-BR" dirty="0" smtClean="0"/>
              <a:t>, </a:t>
            </a:r>
            <a:r>
              <a:rPr lang="pt-BR" dirty="0" err="1" smtClean="0"/>
              <a:t>int</a:t>
            </a:r>
            <a:r>
              <a:rPr lang="pt-BR" dirty="0" smtClean="0"/>
              <a:t> x1, </a:t>
            </a:r>
            <a:r>
              <a:rPr lang="pt-BR" dirty="0" err="1" smtClean="0"/>
              <a:t>int</a:t>
            </a:r>
            <a:r>
              <a:rPr lang="pt-BR" dirty="0" smtClean="0"/>
              <a:t> y1, </a:t>
            </a:r>
            <a:r>
              <a:rPr lang="pt-BR" dirty="0" err="1" smtClean="0"/>
              <a:t>int</a:t>
            </a:r>
            <a:r>
              <a:rPr lang="pt-BR" dirty="0" smtClean="0"/>
              <a:t> x2, </a:t>
            </a:r>
            <a:r>
              <a:rPr lang="pt-BR" dirty="0" err="1" smtClean="0"/>
              <a:t>int</a:t>
            </a:r>
            <a:r>
              <a:rPr lang="pt-BR" dirty="0" smtClean="0"/>
              <a:t> y2,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dirty="0" err="1" smtClean="0"/>
              <a:t>color</a:t>
            </a:r>
            <a:r>
              <a:rPr lang="pt-BR" dirty="0" smtClean="0"/>
              <a:t>); </a:t>
            </a:r>
          </a:p>
          <a:p>
            <a:pPr lvl="1">
              <a:lnSpc>
                <a:spcPct val="80000"/>
              </a:lnSpc>
            </a:pPr>
            <a:r>
              <a:rPr lang="pt-BR" dirty="0" smtClean="0"/>
              <a:t>Desenha um retângulo, no bitmap apontado por </a:t>
            </a:r>
            <a:r>
              <a:rPr lang="pt-BR" b="1" dirty="0" err="1" smtClean="0"/>
              <a:t>bmp</a:t>
            </a:r>
            <a:r>
              <a:rPr lang="pt-BR" dirty="0" smtClean="0"/>
              <a:t>, da coordenada (</a:t>
            </a:r>
            <a:r>
              <a:rPr lang="pt-BR" b="1" dirty="0" smtClean="0"/>
              <a:t>x1</a:t>
            </a:r>
            <a:r>
              <a:rPr lang="pt-BR" dirty="0" smtClean="0"/>
              <a:t>, </a:t>
            </a:r>
            <a:r>
              <a:rPr lang="pt-BR" b="1" dirty="0" smtClean="0"/>
              <a:t>y1</a:t>
            </a:r>
            <a:r>
              <a:rPr lang="pt-BR" dirty="0" smtClean="0"/>
              <a:t>) até a coordenada (</a:t>
            </a:r>
            <a:r>
              <a:rPr lang="pt-BR" b="1" dirty="0" smtClean="0"/>
              <a:t>x2</a:t>
            </a:r>
            <a:r>
              <a:rPr lang="pt-BR" dirty="0" smtClean="0"/>
              <a:t>, </a:t>
            </a:r>
            <a:r>
              <a:rPr lang="pt-BR" b="1" dirty="0" smtClean="0"/>
              <a:t>y2</a:t>
            </a:r>
            <a:r>
              <a:rPr lang="pt-BR" dirty="0" smtClean="0"/>
              <a:t>), utilizando a cor especificada por </a:t>
            </a:r>
            <a:r>
              <a:rPr lang="pt-BR" b="1" dirty="0" err="1" smtClean="0"/>
              <a:t>color</a:t>
            </a:r>
            <a:r>
              <a:rPr lang="pt-BR" dirty="0" smtClean="0"/>
              <a:t>.</a:t>
            </a:r>
          </a:p>
          <a:p>
            <a:pPr lvl="1">
              <a:lnSpc>
                <a:spcPct val="80000"/>
              </a:lnSpc>
            </a:pPr>
            <a:endParaRPr lang="pt-BR" dirty="0" smtClean="0"/>
          </a:p>
          <a:p>
            <a:pPr>
              <a:lnSpc>
                <a:spcPct val="80000"/>
              </a:lnSpc>
            </a:pPr>
            <a:r>
              <a:rPr lang="pt-BR" dirty="0" err="1" smtClean="0"/>
              <a:t>void</a:t>
            </a:r>
            <a:r>
              <a:rPr lang="pt-BR" dirty="0" smtClean="0"/>
              <a:t> </a:t>
            </a:r>
            <a:r>
              <a:rPr lang="pt-BR" dirty="0" err="1" smtClean="0"/>
              <a:t>circle</a:t>
            </a:r>
            <a:r>
              <a:rPr lang="pt-BR" dirty="0" smtClean="0"/>
              <a:t>(BITMAP *</a:t>
            </a:r>
            <a:r>
              <a:rPr lang="pt-BR" dirty="0" err="1" smtClean="0"/>
              <a:t>bmp</a:t>
            </a:r>
            <a:r>
              <a:rPr lang="pt-BR" dirty="0" smtClean="0"/>
              <a:t>, </a:t>
            </a:r>
            <a:r>
              <a:rPr lang="pt-BR" dirty="0" err="1" smtClean="0"/>
              <a:t>int</a:t>
            </a:r>
            <a:r>
              <a:rPr lang="pt-BR" dirty="0" smtClean="0"/>
              <a:t> x, </a:t>
            </a:r>
            <a:r>
              <a:rPr lang="pt-BR" dirty="0" err="1" smtClean="0"/>
              <a:t>int</a:t>
            </a:r>
            <a:r>
              <a:rPr lang="pt-BR" dirty="0" smtClean="0"/>
              <a:t> y,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dirty="0" err="1" smtClean="0"/>
              <a:t>radius</a:t>
            </a:r>
            <a:r>
              <a:rPr lang="pt-BR" dirty="0" smtClean="0"/>
              <a:t>,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dirty="0" err="1" smtClean="0"/>
              <a:t>color</a:t>
            </a:r>
            <a:r>
              <a:rPr lang="pt-BR" dirty="0" smtClean="0"/>
              <a:t>); </a:t>
            </a:r>
          </a:p>
          <a:p>
            <a:pPr lvl="1">
              <a:lnSpc>
                <a:spcPct val="80000"/>
              </a:lnSpc>
            </a:pPr>
            <a:r>
              <a:rPr lang="pt-BR" dirty="0" smtClean="0"/>
              <a:t>Desenha uma circunferência, no bitmap apontado por </a:t>
            </a:r>
            <a:r>
              <a:rPr lang="pt-BR" b="1" dirty="0" err="1" smtClean="0"/>
              <a:t>bmp</a:t>
            </a:r>
            <a:r>
              <a:rPr lang="pt-BR" dirty="0" smtClean="0"/>
              <a:t>, com centro (</a:t>
            </a:r>
            <a:r>
              <a:rPr lang="pt-BR" b="1" dirty="0" smtClean="0"/>
              <a:t>x</a:t>
            </a:r>
            <a:r>
              <a:rPr lang="pt-BR" dirty="0" smtClean="0"/>
              <a:t>, </a:t>
            </a:r>
            <a:r>
              <a:rPr lang="pt-BR" b="1" dirty="0" smtClean="0"/>
              <a:t>y</a:t>
            </a:r>
            <a:r>
              <a:rPr lang="pt-BR" dirty="0" smtClean="0"/>
              <a:t>) e raio </a:t>
            </a:r>
            <a:r>
              <a:rPr lang="pt-BR" b="1" dirty="0" err="1" smtClean="0"/>
              <a:t>radius</a:t>
            </a:r>
            <a:r>
              <a:rPr lang="pt-BR" dirty="0" smtClean="0"/>
              <a:t>, utilizando a cor especificada por </a:t>
            </a:r>
            <a:r>
              <a:rPr lang="pt-BR" b="1" dirty="0" err="1" smtClean="0"/>
              <a:t>color</a:t>
            </a:r>
            <a:r>
              <a:rPr lang="pt-BR" dirty="0" smtClean="0"/>
              <a:t>.</a:t>
            </a:r>
          </a:p>
          <a:p>
            <a:pPr lvl="1">
              <a:lnSpc>
                <a:spcPct val="80000"/>
              </a:lnSpc>
            </a:pPr>
            <a:endParaRPr lang="pt-BR" dirty="0" smtClean="0"/>
          </a:p>
          <a:p>
            <a:pPr>
              <a:lnSpc>
                <a:spcPct val="80000"/>
              </a:lnSpc>
            </a:pPr>
            <a:r>
              <a:rPr lang="pt-BR" dirty="0" err="1" smtClean="0"/>
              <a:t>void</a:t>
            </a:r>
            <a:r>
              <a:rPr lang="pt-BR" dirty="0" smtClean="0"/>
              <a:t> </a:t>
            </a:r>
            <a:r>
              <a:rPr lang="pt-BR" dirty="0" err="1" smtClean="0"/>
              <a:t>circlefill</a:t>
            </a:r>
            <a:r>
              <a:rPr lang="pt-BR" dirty="0" smtClean="0"/>
              <a:t>(BITMAP *</a:t>
            </a:r>
            <a:r>
              <a:rPr lang="pt-BR" dirty="0" err="1" smtClean="0"/>
              <a:t>bmp</a:t>
            </a:r>
            <a:r>
              <a:rPr lang="pt-BR" dirty="0" smtClean="0"/>
              <a:t>, </a:t>
            </a:r>
            <a:r>
              <a:rPr lang="pt-BR" dirty="0" err="1" smtClean="0"/>
              <a:t>int</a:t>
            </a:r>
            <a:r>
              <a:rPr lang="pt-BR" dirty="0" smtClean="0"/>
              <a:t> x, </a:t>
            </a:r>
            <a:r>
              <a:rPr lang="pt-BR" dirty="0" err="1" smtClean="0"/>
              <a:t>int</a:t>
            </a:r>
            <a:r>
              <a:rPr lang="pt-BR" dirty="0" smtClean="0"/>
              <a:t> y,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dirty="0" err="1" smtClean="0"/>
              <a:t>radius</a:t>
            </a:r>
            <a:r>
              <a:rPr lang="pt-BR" dirty="0" smtClean="0"/>
              <a:t>, 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dirty="0" err="1" smtClean="0"/>
              <a:t>color</a:t>
            </a:r>
            <a:r>
              <a:rPr lang="pt-BR" dirty="0" smtClean="0"/>
              <a:t>);</a:t>
            </a:r>
          </a:p>
          <a:p>
            <a:pPr lvl="1">
              <a:lnSpc>
                <a:spcPct val="80000"/>
              </a:lnSpc>
            </a:pPr>
            <a:r>
              <a:rPr lang="pt-BR" dirty="0" smtClean="0"/>
              <a:t>Desenha um círculo, no bitmap apontado por </a:t>
            </a:r>
            <a:r>
              <a:rPr lang="pt-BR" b="1" dirty="0" err="1" smtClean="0"/>
              <a:t>bmp</a:t>
            </a:r>
            <a:r>
              <a:rPr lang="pt-BR" dirty="0" smtClean="0"/>
              <a:t>, com centro (</a:t>
            </a:r>
            <a:r>
              <a:rPr lang="pt-BR" b="1" dirty="0" smtClean="0"/>
              <a:t>x</a:t>
            </a:r>
            <a:r>
              <a:rPr lang="pt-BR" dirty="0" smtClean="0"/>
              <a:t>, </a:t>
            </a:r>
            <a:r>
              <a:rPr lang="pt-BR" b="1" dirty="0" smtClean="0"/>
              <a:t>y</a:t>
            </a:r>
            <a:r>
              <a:rPr lang="pt-BR" dirty="0" smtClean="0"/>
              <a:t>) e raio </a:t>
            </a:r>
            <a:r>
              <a:rPr lang="pt-BR" b="1" dirty="0" err="1" smtClean="0"/>
              <a:t>radius</a:t>
            </a:r>
            <a:r>
              <a:rPr lang="pt-BR" dirty="0" smtClean="0"/>
              <a:t>, utilizando a cor especificada por </a:t>
            </a:r>
            <a:r>
              <a:rPr lang="pt-BR" b="1" dirty="0" err="1" smtClean="0"/>
              <a:t>color</a:t>
            </a:r>
            <a:r>
              <a:rPr lang="pt-BR" dirty="0" smtClean="0"/>
              <a:t>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pt-BR" sz="8000" dirty="0" err="1" smtClean="0"/>
              <a:t>putpixel</a:t>
            </a:r>
            <a:r>
              <a:rPr lang="pt-BR" sz="8000" dirty="0" smtClean="0"/>
              <a:t>(), </a:t>
            </a:r>
            <a:r>
              <a:rPr lang="pt-BR" sz="8000" dirty="0" err="1" smtClean="0"/>
              <a:t>hline</a:t>
            </a:r>
            <a:r>
              <a:rPr lang="pt-BR" sz="8000" dirty="0" smtClean="0"/>
              <a:t>(), </a:t>
            </a:r>
            <a:r>
              <a:rPr lang="pt-BR" sz="8000" dirty="0" err="1" smtClean="0"/>
              <a:t>vline</a:t>
            </a:r>
            <a:r>
              <a:rPr lang="pt-BR" sz="8000" dirty="0" smtClean="0"/>
              <a:t>(), </a:t>
            </a:r>
            <a:r>
              <a:rPr lang="pt-BR" sz="8000" dirty="0" err="1" smtClean="0"/>
              <a:t>line</a:t>
            </a:r>
            <a:r>
              <a:rPr lang="pt-BR" sz="8000" dirty="0" smtClean="0"/>
              <a:t>() :</a:t>
            </a:r>
          </a:p>
          <a:p>
            <a:pPr lvl="1">
              <a:buNone/>
            </a:pPr>
            <a:endParaRPr lang="pt-BR" sz="48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pt-BR" sz="48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pt-BR" sz="48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pt-BR" sz="48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allegro</a:t>
            </a:r>
            <a:r>
              <a:rPr lang="pt-BR" sz="48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.h&gt;</a:t>
            </a:r>
          </a:p>
          <a:p>
            <a:pPr lvl="1">
              <a:buNone/>
            </a:pPr>
            <a:endParaRPr lang="pt-BR" sz="52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pt-BR" sz="52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52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>
              <a:buNone/>
            </a:pP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None/>
            </a:pP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52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buNone/>
            </a:pP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52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lvl="1">
              <a:buNone/>
            </a:pPr>
            <a:endParaRPr lang="pt-BR" sz="52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52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(!</a:t>
            </a:r>
            <a:r>
              <a:rPr lang="pt-BR" sz="52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[KEY_ESC])</a:t>
            </a:r>
          </a:p>
          <a:p>
            <a:pPr lvl="1">
              <a:buNone/>
            </a:pP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lvl="1">
              <a:buNone/>
            </a:pP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pt-BR" sz="52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putpixel</a:t>
            </a: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(screen, 100, 100, 2);</a:t>
            </a:r>
          </a:p>
          <a:p>
            <a:pPr lvl="1">
              <a:buNone/>
            </a:pPr>
            <a:r>
              <a:rPr lang="en-US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52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hline</a:t>
            </a:r>
            <a:r>
              <a:rPr lang="en-US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(screen, 200, 100, 500, 3);</a:t>
            </a:r>
          </a:p>
          <a:p>
            <a:pPr lvl="1">
              <a:buNone/>
            </a:pP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pt-BR" sz="52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vline</a:t>
            </a: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(screen, 100, 200, 300, 4);</a:t>
            </a:r>
          </a:p>
          <a:p>
            <a:pPr lvl="1">
              <a:buNone/>
            </a:pPr>
            <a:r>
              <a:rPr lang="en-US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line(screen, 200, 200, 500, 300, 5);</a:t>
            </a:r>
          </a:p>
          <a:p>
            <a:pPr lvl="1">
              <a:buNone/>
            </a:pP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1">
              <a:buNone/>
            </a:pP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52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deinit</a:t>
            </a: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buNone/>
            </a:pP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52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lvl="1">
              <a:buNone/>
            </a:pP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r>
              <a:rPr lang="pt-BR" sz="52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END_OF_MAIN()</a:t>
            </a:r>
          </a:p>
          <a:p>
            <a:pPr lvl="1">
              <a:buNone/>
            </a:pPr>
            <a:endParaRPr lang="pt-BR" sz="52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sz="3600" dirty="0" err="1" smtClean="0"/>
              <a:t>rect</a:t>
            </a:r>
            <a:r>
              <a:rPr lang="pt-BR" sz="3600" dirty="0" smtClean="0"/>
              <a:t>(), </a:t>
            </a:r>
            <a:r>
              <a:rPr lang="pt-BR" sz="3600" dirty="0" err="1" smtClean="0"/>
              <a:t>rectfill</a:t>
            </a:r>
            <a:r>
              <a:rPr lang="pt-BR" sz="3600" dirty="0" smtClean="0"/>
              <a:t>(), </a:t>
            </a:r>
            <a:r>
              <a:rPr lang="pt-BR" sz="3600" dirty="0" err="1" smtClean="0"/>
              <a:t>circle</a:t>
            </a:r>
            <a:r>
              <a:rPr lang="pt-BR" sz="3600" dirty="0" smtClean="0"/>
              <a:t>(), </a:t>
            </a:r>
            <a:r>
              <a:rPr lang="pt-BR" sz="3600" dirty="0" err="1" smtClean="0"/>
              <a:t>circlefill</a:t>
            </a:r>
            <a:r>
              <a:rPr lang="pt-BR" sz="3600" dirty="0" smtClean="0"/>
              <a:t>() :</a:t>
            </a:r>
          </a:p>
          <a:p>
            <a:endParaRPr lang="pt-BR" dirty="0" smtClean="0"/>
          </a:p>
          <a:p>
            <a:pPr lvl="1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pt-BR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allegro</a:t>
            </a: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.h&gt;</a:t>
            </a:r>
            <a:endParaRPr lang="en-US" sz="23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23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lvl="1">
              <a:buNone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init();</a:t>
            </a:r>
          </a:p>
          <a:p>
            <a:pPr lvl="1">
              <a:buNone/>
            </a:pPr>
            <a:endParaRPr lang="en-US" sz="23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while (!key[KEY_ESC])</a:t>
            </a:r>
          </a:p>
          <a:p>
            <a:pPr lvl="1">
              <a:buNone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lvl="1">
              <a:buNone/>
            </a:pPr>
            <a:endParaRPr lang="en-US" sz="23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US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rect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(screen, 100, 100, 200, 200, 6);</a:t>
            </a:r>
          </a:p>
          <a:p>
            <a:pPr lvl="1">
              <a:buNone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rectfill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(screen, 100, 400, 200, 500, 7);</a:t>
            </a:r>
          </a:p>
          <a:p>
            <a:pPr lvl="1">
              <a:buNone/>
            </a:pPr>
            <a:endParaRPr lang="en-US" sz="23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circle(screen, 400, 150, 50, 8);</a:t>
            </a:r>
          </a:p>
          <a:p>
            <a:pPr lvl="1">
              <a:buNone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circlefill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(screen, 400, 450, 50, 9);</a:t>
            </a:r>
          </a:p>
          <a:p>
            <a:pPr lvl="1">
              <a:buNone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1">
              <a:buNone/>
            </a:pPr>
            <a:endParaRPr lang="en-US" sz="23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deinit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lvl="1">
              <a:buNone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END_OF_MAIN()</a:t>
            </a:r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Criando um bitmap: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Antes de usar um bitmap é necessário criá-lo. Para isso, usamos a seguinte função:</a:t>
            </a:r>
          </a:p>
          <a:p>
            <a:pPr lvl="1">
              <a:buNone/>
            </a:pPr>
            <a:r>
              <a:rPr lang="pt-BR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	</a:t>
            </a:r>
          </a:p>
          <a:p>
            <a:pPr lvl="1">
              <a:buNone/>
            </a:pPr>
            <a:r>
              <a:rPr lang="pt-BR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BITMAP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create_bitmap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widht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	</a:t>
            </a: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endParaRPr lang="pt-BR" dirty="0" smtClean="0"/>
          </a:p>
          <a:p>
            <a:pPr lvl="1" algn="just"/>
            <a:r>
              <a:rPr lang="pt-BR" dirty="0" smtClean="0"/>
              <a:t>Cria um bitmap na memória com largura </a:t>
            </a:r>
            <a:r>
              <a:rPr lang="pt-BR" b="1" dirty="0" err="1" smtClean="0"/>
              <a:t>width</a:t>
            </a:r>
            <a:r>
              <a:rPr lang="pt-BR" dirty="0" smtClean="0"/>
              <a:t> e altura </a:t>
            </a:r>
            <a:r>
              <a:rPr lang="pt-BR" b="1" dirty="0" err="1" smtClean="0"/>
              <a:t>height</a:t>
            </a:r>
            <a:r>
              <a:rPr lang="pt-BR" dirty="0" smtClean="0"/>
              <a:t>. O valor retornado é o do endereço da área de memória onde foi alocado o espaço; assim, caso a função retorne </a:t>
            </a:r>
            <a:r>
              <a:rPr lang="pt-BR" b="1" dirty="0" smtClean="0"/>
              <a:t>NULL</a:t>
            </a:r>
            <a:r>
              <a:rPr lang="pt-BR" dirty="0" smtClean="0"/>
              <a:t>, significa que não foi possível alocar a memória necessária para armazenar o bitmap com as dimensões requisitadas.</a:t>
            </a:r>
          </a:p>
          <a:p>
            <a:pPr lvl="1"/>
            <a:endParaRPr lang="pt-BR" dirty="0" smtClean="0"/>
          </a:p>
          <a:p>
            <a:pPr>
              <a:buNone/>
            </a:pPr>
            <a:r>
              <a:rPr lang="pt-BR" dirty="0" smtClean="0"/>
              <a:t>	    </a:t>
            </a:r>
          </a:p>
          <a:p>
            <a:pPr>
              <a:buNone/>
            </a:pPr>
            <a:r>
              <a:rPr lang="pt-BR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pt-BR" dirty="0" smtClean="0"/>
              <a:t>Funções de Bitmaps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cs typeface="Courier New" pitchFamily="49" charset="0"/>
              </a:rPr>
              <a:t>Limpando</a:t>
            </a:r>
            <a:r>
              <a:rPr lang="en-US" dirty="0" smtClean="0">
                <a:cs typeface="Courier New" pitchFamily="49" charset="0"/>
              </a:rPr>
              <a:t> um bitmap:</a:t>
            </a:r>
          </a:p>
          <a:p>
            <a:pPr>
              <a:buNone/>
            </a:pPr>
            <a:endParaRPr lang="en-US" b="1" dirty="0" smtClean="0">
              <a:solidFill>
                <a:srgbClr val="000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clear_bitmap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BITMAP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*bitmap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pt-BR" b="1" dirty="0" smtClean="0"/>
          </a:p>
          <a:p>
            <a:pPr lvl="1"/>
            <a:r>
              <a:rPr lang="pt-BR" dirty="0" smtClean="0"/>
              <a:t>Limpa o bitmap apontado por </a:t>
            </a:r>
            <a:r>
              <a:rPr lang="pt-BR" b="1" dirty="0" smtClean="0"/>
              <a:t>bitmap</a:t>
            </a:r>
            <a:r>
              <a:rPr lang="pt-BR" dirty="0" smtClean="0"/>
              <a:t> para a cor 0 (zero).</a:t>
            </a:r>
            <a:endParaRPr lang="pt-BR" b="1" dirty="0" smtClean="0"/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clear_to_color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BITMAP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*bitmap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color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pt-BR" b="1" dirty="0" smtClean="0"/>
          </a:p>
          <a:p>
            <a:pPr lvl="1"/>
            <a:r>
              <a:rPr lang="pt-BR" dirty="0" smtClean="0"/>
              <a:t>Limpa o bitmap apontado por </a:t>
            </a:r>
            <a:r>
              <a:rPr lang="pt-BR" b="1" dirty="0" smtClean="0"/>
              <a:t>bitmap</a:t>
            </a:r>
            <a:r>
              <a:rPr lang="pt-BR" dirty="0" smtClean="0"/>
              <a:t> para a cor especificada por </a:t>
            </a:r>
            <a:r>
              <a:rPr lang="pt-BR" b="1" dirty="0" err="1" smtClean="0"/>
              <a:t>color</a:t>
            </a:r>
            <a:r>
              <a:rPr lang="pt-BR" dirty="0" smtClean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pt-BR" dirty="0" smtClean="0"/>
              <a:t>Funções de Bitmaps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625609"/>
          </a:xfrm>
        </p:spPr>
        <p:txBody>
          <a:bodyPr>
            <a:normAutofit fontScale="55000" lnSpcReduction="20000"/>
          </a:bodyPr>
          <a:lstStyle/>
          <a:p>
            <a:r>
              <a:rPr lang="pt-BR" dirty="0" err="1" smtClean="0">
                <a:cs typeface="Courier New" pitchFamily="49" charset="0"/>
              </a:rPr>
              <a:t>Desalocando</a:t>
            </a:r>
            <a:r>
              <a:rPr lang="pt-BR" dirty="0" smtClean="0">
                <a:cs typeface="Courier New" pitchFamily="49" charset="0"/>
              </a:rPr>
              <a:t> espaço na memória:</a:t>
            </a:r>
          </a:p>
          <a:p>
            <a:pPr>
              <a:buNone/>
            </a:pPr>
            <a:endParaRPr lang="pt-BR" sz="3100" b="1" dirty="0" smtClean="0">
              <a:solidFill>
                <a:srgbClr val="000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1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3100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1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destroy_bitmap</a:t>
            </a:r>
            <a:r>
              <a:rPr lang="pt-BR" sz="3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31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BITMAP</a:t>
            </a:r>
            <a:r>
              <a:rPr lang="pt-BR" sz="3100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1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bitmap</a:t>
            </a:r>
            <a:r>
              <a:rPr lang="pt-BR" sz="3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lvl="1"/>
            <a:r>
              <a:rPr lang="pt-BR" dirty="0" smtClean="0"/>
              <a:t>Destrói o bitmap apontado por </a:t>
            </a:r>
            <a:r>
              <a:rPr lang="pt-BR" b="1" dirty="0" smtClean="0"/>
              <a:t>bitmap</a:t>
            </a:r>
            <a:r>
              <a:rPr lang="pt-BR" dirty="0" smtClean="0"/>
              <a:t>, liberando a memória ocupada por este.</a:t>
            </a:r>
          </a:p>
          <a:p>
            <a:pPr lvl="1"/>
            <a:endParaRPr lang="pt-BR" b="1" dirty="0" smtClean="0">
              <a:solidFill>
                <a:srgbClr val="0000A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>
                <a:cs typeface="Courier New" pitchFamily="49" charset="0"/>
              </a:rPr>
              <a:t>Colocando o bitmap na tela:</a:t>
            </a:r>
            <a:endParaRPr lang="en-US" dirty="0" smtClean="0">
              <a:cs typeface="Courier New" pitchFamily="49" charset="0"/>
            </a:endParaRPr>
          </a:p>
          <a:p>
            <a:pPr>
              <a:buNone/>
            </a:pPr>
            <a:endParaRPr lang="en-US" b="1" dirty="0" smtClean="0">
              <a:solidFill>
                <a:srgbClr val="000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0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3000" b="1" dirty="0" smtClean="0"/>
              <a:t> </a:t>
            </a:r>
            <a:r>
              <a:rPr lang="pt-BR" sz="3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blit</a:t>
            </a:r>
            <a:r>
              <a:rPr lang="pt-BR" sz="3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BITMAP </a:t>
            </a:r>
            <a:r>
              <a:rPr lang="pt-BR" sz="3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source</a:t>
            </a:r>
            <a:r>
              <a:rPr lang="pt-BR" sz="3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BITMAP </a:t>
            </a:r>
            <a:r>
              <a:rPr lang="pt-BR" sz="3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dest</a:t>
            </a:r>
            <a:r>
              <a:rPr lang="pt-BR" sz="3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0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source_x</a:t>
            </a:r>
            <a:r>
              <a:rPr lang="pt-BR" sz="3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0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source_y</a:t>
            </a:r>
            <a:r>
              <a:rPr lang="pt-BR" sz="3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0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dest_x</a:t>
            </a:r>
            <a:r>
              <a:rPr lang="pt-BR" sz="3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0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dest_y</a:t>
            </a:r>
            <a:r>
              <a:rPr lang="pt-BR" sz="3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0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width</a:t>
            </a:r>
            <a:r>
              <a:rPr lang="pt-BR" sz="3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0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pt-BR" sz="3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lvl="1"/>
            <a:r>
              <a:rPr lang="pt-BR" dirty="0" smtClean="0"/>
              <a:t>Copia uma área retangular, de largura </a:t>
            </a:r>
            <a:r>
              <a:rPr lang="pt-BR" b="1" dirty="0" err="1" smtClean="0"/>
              <a:t>width</a:t>
            </a:r>
            <a:r>
              <a:rPr lang="pt-BR" dirty="0" smtClean="0"/>
              <a:t> e altura </a:t>
            </a:r>
            <a:r>
              <a:rPr lang="pt-BR" b="1" dirty="0" err="1" smtClean="0"/>
              <a:t>height</a:t>
            </a:r>
            <a:r>
              <a:rPr lang="pt-BR" dirty="0" smtClean="0"/>
              <a:t>, da coordenada (</a:t>
            </a:r>
            <a:r>
              <a:rPr lang="pt-BR" b="1" dirty="0" err="1" smtClean="0"/>
              <a:t>source_x</a:t>
            </a:r>
            <a:r>
              <a:rPr lang="pt-BR" dirty="0" smtClean="0"/>
              <a:t>, </a:t>
            </a:r>
            <a:r>
              <a:rPr lang="pt-BR" b="1" dirty="0" err="1" smtClean="0"/>
              <a:t>source_y</a:t>
            </a:r>
            <a:r>
              <a:rPr lang="pt-BR" dirty="0" smtClean="0"/>
              <a:t>) do bitmap apontado por </a:t>
            </a:r>
            <a:r>
              <a:rPr lang="pt-BR" b="1" dirty="0" smtClean="0"/>
              <a:t>source</a:t>
            </a:r>
            <a:r>
              <a:rPr lang="pt-BR" dirty="0" smtClean="0"/>
              <a:t> para a coordenada (</a:t>
            </a:r>
            <a:r>
              <a:rPr lang="pt-BR" b="1" dirty="0" err="1" smtClean="0"/>
              <a:t>dest_x</a:t>
            </a:r>
            <a:r>
              <a:rPr lang="pt-BR" dirty="0" smtClean="0"/>
              <a:t>, </a:t>
            </a:r>
            <a:r>
              <a:rPr lang="pt-BR" b="1" dirty="0" err="1" smtClean="0"/>
              <a:t>dest_y</a:t>
            </a:r>
            <a:r>
              <a:rPr lang="pt-BR" dirty="0" smtClean="0"/>
              <a:t>) do bitmap apontado por </a:t>
            </a:r>
            <a:r>
              <a:rPr lang="pt-BR" b="1" dirty="0" err="1" smtClean="0"/>
              <a:t>dest</a:t>
            </a:r>
            <a:r>
              <a:rPr lang="pt-BR" dirty="0" smtClean="0"/>
              <a:t>. </a:t>
            </a:r>
          </a:p>
          <a:p>
            <a:pPr lvl="1">
              <a:buNone/>
            </a:pPr>
            <a:endParaRPr lang="pt-BR" b="1" dirty="0" smtClean="0"/>
          </a:p>
          <a:p>
            <a:pPr marL="450850" lvl="1" indent="-266700">
              <a:buNone/>
            </a:pPr>
            <a:r>
              <a:rPr lang="pt-BR" sz="31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b="1" dirty="0" smtClean="0"/>
              <a:t> </a:t>
            </a:r>
            <a:r>
              <a:rPr lang="pt-BR" sz="31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draw_sprite</a:t>
            </a:r>
            <a:r>
              <a:rPr lang="pt-BR" sz="3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31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BITMAP</a:t>
            </a:r>
            <a:r>
              <a:rPr lang="pt-BR" b="1" dirty="0" smtClean="0"/>
              <a:t> </a:t>
            </a:r>
            <a:r>
              <a:rPr lang="pt-BR" sz="3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1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bmp</a:t>
            </a:r>
            <a:r>
              <a:rPr lang="pt-BR" sz="3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1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BITMAP </a:t>
            </a:r>
            <a:r>
              <a:rPr lang="pt-BR" sz="3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1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sprite</a:t>
            </a:r>
            <a:r>
              <a:rPr lang="pt-BR" sz="3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b="1" dirty="0" smtClean="0"/>
              <a:t> </a:t>
            </a:r>
            <a:r>
              <a:rPr lang="pt-BR" sz="31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b="1" dirty="0" smtClean="0"/>
              <a:t> </a:t>
            </a:r>
            <a:r>
              <a:rPr lang="pt-BR" sz="31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3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b="1" dirty="0" smtClean="0"/>
              <a:t> </a:t>
            </a:r>
            <a:r>
              <a:rPr lang="pt-BR" sz="31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b="1" dirty="0" smtClean="0"/>
              <a:t> </a:t>
            </a:r>
            <a:r>
              <a:rPr lang="pt-BR" sz="31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pt-BR" sz="3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pt-BR" dirty="0" smtClean="0"/>
          </a:p>
          <a:p>
            <a:pPr marL="450850" lvl="1" indent="-266700">
              <a:buNone/>
            </a:pPr>
            <a:endParaRPr lang="pt-BR" dirty="0" smtClean="0"/>
          </a:p>
          <a:p>
            <a:pPr marL="723900" lvl="1" indent="-266700"/>
            <a:r>
              <a:rPr lang="pt-BR" dirty="0" smtClean="0"/>
              <a:t>Copia inteiramente o bitmap apontado por </a:t>
            </a:r>
            <a:r>
              <a:rPr lang="pt-BR" b="1" dirty="0" err="1" smtClean="0"/>
              <a:t>sprite</a:t>
            </a:r>
            <a:r>
              <a:rPr lang="pt-BR" dirty="0" smtClean="0"/>
              <a:t> na coordenada (</a:t>
            </a:r>
            <a:r>
              <a:rPr lang="pt-BR" b="1" dirty="0" smtClean="0"/>
              <a:t>x</a:t>
            </a:r>
            <a:r>
              <a:rPr lang="pt-BR" dirty="0" smtClean="0"/>
              <a:t>, </a:t>
            </a:r>
            <a:r>
              <a:rPr lang="pt-BR" b="1" dirty="0" smtClean="0"/>
              <a:t>y</a:t>
            </a:r>
            <a:r>
              <a:rPr lang="pt-BR" dirty="0" smtClean="0"/>
              <a:t>) do bitmap apontado por </a:t>
            </a:r>
            <a:r>
              <a:rPr lang="pt-BR" b="1" dirty="0" err="1" smtClean="0"/>
              <a:t>bmp</a:t>
            </a:r>
            <a:r>
              <a:rPr lang="pt-BR" dirty="0" smtClean="0"/>
              <a:t>. Equivalente a </a:t>
            </a:r>
            <a:r>
              <a:rPr lang="pt-BR" dirty="0" err="1" smtClean="0"/>
              <a:t>blit</a:t>
            </a:r>
            <a:r>
              <a:rPr lang="pt-BR" dirty="0" smtClean="0"/>
              <a:t>(</a:t>
            </a:r>
            <a:r>
              <a:rPr lang="pt-BR" b="1" dirty="0" err="1" smtClean="0"/>
              <a:t>sprite</a:t>
            </a:r>
            <a:r>
              <a:rPr lang="pt-BR" dirty="0" smtClean="0"/>
              <a:t>, </a:t>
            </a:r>
            <a:r>
              <a:rPr lang="pt-BR" b="1" dirty="0" err="1" smtClean="0"/>
              <a:t>bmp</a:t>
            </a:r>
            <a:r>
              <a:rPr lang="pt-BR" dirty="0" smtClean="0"/>
              <a:t>, 0, 0, x, y, </a:t>
            </a:r>
            <a:r>
              <a:rPr lang="pt-BR" b="1" dirty="0" err="1" smtClean="0"/>
              <a:t>sprite</a:t>
            </a:r>
            <a:r>
              <a:rPr lang="pt-BR" b="1" dirty="0" smtClean="0"/>
              <a:t>-&gt;w</a:t>
            </a:r>
            <a:r>
              <a:rPr lang="pt-BR" dirty="0" smtClean="0"/>
              <a:t>, </a:t>
            </a:r>
            <a:r>
              <a:rPr lang="pt-BR" b="1" dirty="0" err="1" smtClean="0"/>
              <a:t>sprite</a:t>
            </a:r>
            <a:r>
              <a:rPr lang="pt-BR" b="1" dirty="0" smtClean="0"/>
              <a:t>-&gt;h</a:t>
            </a:r>
            <a:r>
              <a:rPr lang="pt-BR" dirty="0" smtClean="0"/>
              <a:t>).</a:t>
            </a:r>
            <a:r>
              <a:rPr lang="en-US" dirty="0" smtClean="0"/>
              <a:t/>
            </a:r>
            <a:br>
              <a:rPr lang="en-US" dirty="0" smtClean="0"/>
            </a:br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pt-BR" dirty="0" smtClean="0"/>
              <a:t>Funções de Bitmaps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Obs</a:t>
            </a:r>
            <a:r>
              <a:rPr lang="pt-BR" dirty="0" smtClean="0"/>
              <a:t>: A variável screen, pré-definida pelo </a:t>
            </a:r>
            <a:r>
              <a:rPr lang="pt-BR" dirty="0" err="1" smtClean="0"/>
              <a:t>allegro</a:t>
            </a:r>
            <a:r>
              <a:rPr lang="pt-BR" dirty="0" smtClean="0"/>
              <a:t>, é do tipo BITMAP, e corresponde a uma forma de representação da tela.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Paletas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 smtClean="0"/>
              <a:t>Vetor de 256 posições, no qual cada posição corresponde a um código de cor.</a:t>
            </a:r>
          </a:p>
          <a:p>
            <a:endParaRPr lang="pt-BR" dirty="0" smtClean="0"/>
          </a:p>
          <a:p>
            <a:r>
              <a:rPr lang="pt-BR" dirty="0" smtClean="0"/>
              <a:t>Declaração: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	PALETTE </a:t>
            </a:r>
            <a:r>
              <a:rPr lang="pt-BR" dirty="0" err="1" smtClean="0"/>
              <a:t>nome_da_paleta</a:t>
            </a:r>
            <a:r>
              <a:rPr lang="pt-BR" dirty="0" smtClean="0"/>
              <a:t>;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Funções relacionadas: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3300" b="1" dirty="0" smtClean="0"/>
              <a:t> 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set_palette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PALETTE</a:t>
            </a:r>
            <a:r>
              <a:rPr lang="pt-BR" sz="3300" b="1" dirty="0" smtClean="0"/>
              <a:t> 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lvl="1"/>
            <a:r>
              <a:rPr lang="pt-BR" dirty="0" smtClean="0"/>
              <a:t>Seleciona a paleta especificada por </a:t>
            </a:r>
            <a:r>
              <a:rPr lang="pt-BR" b="1" dirty="0" smtClean="0"/>
              <a:t>p</a:t>
            </a:r>
            <a:r>
              <a:rPr lang="pt-BR" dirty="0" smtClean="0"/>
              <a:t> como a paleta a ser utilizada.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BITMAP</a:t>
            </a:r>
            <a:r>
              <a:rPr lang="pt-BR" sz="3300" b="1" dirty="0" smtClean="0"/>
              <a:t> 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load_bitmap</a:t>
            </a:r>
            <a:r>
              <a:rPr lang="pt-BR" sz="3300" b="1" dirty="0" smtClean="0"/>
              <a:t> 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pt-BR" sz="3300" b="1" dirty="0" smtClean="0"/>
              <a:t> 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filename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PALETTE 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pal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pt-BR" dirty="0" smtClean="0"/>
          </a:p>
          <a:p>
            <a:pPr lvl="1"/>
            <a:r>
              <a:rPr lang="pt-BR" dirty="0" smtClean="0"/>
              <a:t>Carrega um bitmap de um arquivo, cujo nome é </a:t>
            </a:r>
            <a:r>
              <a:rPr lang="pt-BR" b="1" dirty="0" err="1" smtClean="0"/>
              <a:t>filename</a:t>
            </a:r>
            <a:r>
              <a:rPr lang="pt-BR" dirty="0" smtClean="0"/>
              <a:t>, e carrega a paleta por ele usada no endereço apontado por </a:t>
            </a:r>
            <a:r>
              <a:rPr lang="pt-BR" b="1" dirty="0" smtClean="0"/>
              <a:t>pal</a:t>
            </a:r>
            <a:r>
              <a:rPr lang="pt-BR" dirty="0" smtClean="0"/>
              <a:t>. O tipo do arquivo (BMP, LBM, PCX, TGA) é informado através da extensão do mesmo. Deve-se destruir o bitmap após o uso com a função destroy_bitmap. A </a:t>
            </a:r>
            <a:r>
              <a:rPr lang="pt-BR" smtClean="0"/>
              <a:t>função </a:t>
            </a:r>
            <a:r>
              <a:rPr lang="pt-BR" smtClean="0"/>
              <a:t>retorna </a:t>
            </a:r>
            <a:r>
              <a:rPr lang="pt-BR" dirty="0" smtClean="0"/>
              <a:t>NULL se houver algum erro no carregamento do arquivo.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Uma das mais populares ferramentas para confecção de jogos existentes, a biblioteca </a:t>
            </a:r>
            <a:r>
              <a:rPr lang="pt-BR" dirty="0" err="1" smtClean="0"/>
              <a:t>allegro</a:t>
            </a:r>
            <a:r>
              <a:rPr lang="pt-BR" dirty="0" smtClean="0"/>
              <a:t> fornece aos programadores de C/C++ rotinas de baixo nível necessárias para a programação de jogos, tais como manipulação de entradas, gráficos, efeitos sonoros, </a:t>
            </a:r>
            <a:r>
              <a:rPr lang="pt-BR" dirty="0" err="1" smtClean="0"/>
              <a:t>temporizadores</a:t>
            </a:r>
            <a:r>
              <a:rPr lang="pt-BR" dirty="0" smtClean="0"/>
              <a:t>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Ela é uma biblioteca </a:t>
            </a:r>
            <a:r>
              <a:rPr lang="pt-BR" dirty="0" err="1" smtClean="0"/>
              <a:t>multiplataforma</a:t>
            </a:r>
            <a:r>
              <a:rPr lang="pt-BR" dirty="0" smtClean="0"/>
              <a:t> (</a:t>
            </a:r>
            <a:r>
              <a:rPr lang="pt-BR" dirty="0" err="1" smtClean="0"/>
              <a:t>cross</a:t>
            </a:r>
            <a:r>
              <a:rPr lang="pt-BR" dirty="0" smtClean="0"/>
              <a:t> </a:t>
            </a:r>
            <a:r>
              <a:rPr lang="pt-BR" dirty="0" err="1" smtClean="0"/>
              <a:t>plataform</a:t>
            </a:r>
            <a:r>
              <a:rPr lang="pt-BR" dirty="0" smtClean="0"/>
              <a:t>), </a:t>
            </a:r>
            <a:r>
              <a:rPr lang="pt-BR" dirty="0" smtClean="0"/>
              <a:t>que pode </a:t>
            </a:r>
            <a:r>
              <a:rPr lang="pt-BR" dirty="0" smtClean="0"/>
              <a:t>ser trabalhada com diferentes compiladores em diferentes sistemas operacionais.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Textos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t-BR" dirty="0" smtClean="0"/>
              <a:t>Assim como para os bitmaps e paletas, o </a:t>
            </a:r>
            <a:r>
              <a:rPr lang="pt-BR" dirty="0" err="1" smtClean="0"/>
              <a:t>Allegro</a:t>
            </a:r>
            <a:r>
              <a:rPr lang="pt-BR" dirty="0" smtClean="0"/>
              <a:t> define um tipo FONT, que contém a descrição de fontes que podem ser desenhadas na tela.</a:t>
            </a:r>
          </a:p>
          <a:p>
            <a:endParaRPr lang="pt-BR" dirty="0" smtClean="0"/>
          </a:p>
          <a:p>
            <a:r>
              <a:rPr lang="pt-BR" dirty="0" smtClean="0"/>
              <a:t>Declaração: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FONT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nome_da_fonte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pt-B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/>
              <a:t>Funções relacionadas:</a:t>
            </a:r>
          </a:p>
          <a:p>
            <a:endParaRPr lang="pt-BR" dirty="0" smtClean="0"/>
          </a:p>
          <a:p>
            <a:pPr>
              <a:buNone/>
            </a:pP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3300" b="1" dirty="0" smtClean="0"/>
              <a:t> 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textout</a:t>
            </a:r>
            <a:r>
              <a:rPr lang="pt-BR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BITMAP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bmp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FONT 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unsigned</a:t>
            </a:r>
            <a:r>
              <a:rPr lang="pt-BR" sz="3300" b="1" dirty="0" smtClean="0"/>
              <a:t>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pt-BR" sz="3300" b="1" dirty="0" smtClean="0"/>
              <a:t> 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300" b="1" dirty="0" smtClean="0"/>
              <a:t> x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y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300" b="1" dirty="0" smtClean="0"/>
              <a:t> 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color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pt-BR" dirty="0" smtClean="0"/>
          </a:p>
          <a:p>
            <a:pPr lvl="1"/>
            <a:r>
              <a:rPr lang="pt-BR" dirty="0" smtClean="0"/>
              <a:t>Escreve a string </a:t>
            </a:r>
            <a:r>
              <a:rPr lang="pt-BR" b="1" dirty="0" smtClean="0"/>
              <a:t>s</a:t>
            </a:r>
            <a:r>
              <a:rPr lang="pt-BR" dirty="0" smtClean="0"/>
              <a:t>, na coordenada (</a:t>
            </a:r>
            <a:r>
              <a:rPr lang="pt-BR" b="1" dirty="0" smtClean="0"/>
              <a:t>x</a:t>
            </a:r>
            <a:r>
              <a:rPr lang="pt-BR" dirty="0" smtClean="0"/>
              <a:t>, </a:t>
            </a:r>
            <a:r>
              <a:rPr lang="pt-BR" b="1" dirty="0" smtClean="0"/>
              <a:t>y</a:t>
            </a:r>
            <a:r>
              <a:rPr lang="pt-BR" dirty="0" smtClean="0"/>
              <a:t>) do bitmap apontado por </a:t>
            </a:r>
            <a:r>
              <a:rPr lang="pt-BR" b="1" dirty="0" err="1" smtClean="0"/>
              <a:t>bmp</a:t>
            </a:r>
            <a:r>
              <a:rPr lang="pt-BR" dirty="0" smtClean="0"/>
              <a:t>, utilizando a fonte apontada por </a:t>
            </a:r>
            <a:r>
              <a:rPr lang="pt-BR" b="1" dirty="0" smtClean="0"/>
              <a:t>f</a:t>
            </a:r>
            <a:r>
              <a:rPr lang="pt-BR" dirty="0" smtClean="0"/>
              <a:t> e a cor </a:t>
            </a:r>
            <a:r>
              <a:rPr lang="pt-BR" b="1" dirty="0" err="1" smtClean="0"/>
              <a:t>color</a:t>
            </a:r>
            <a:r>
              <a:rPr lang="pt-BR" dirty="0" smtClean="0"/>
              <a:t>. Se o valor de </a:t>
            </a:r>
            <a:r>
              <a:rPr lang="pt-BR" b="1" dirty="0" err="1" smtClean="0"/>
              <a:t>color</a:t>
            </a:r>
            <a:r>
              <a:rPr lang="pt-BR" dirty="0" smtClean="0"/>
              <a:t> for -1, a cor utilizada será a cor original do bitmap da fonte.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3300" b="1" dirty="0" smtClean="0"/>
              <a:t> 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textout_centre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BITMAP 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bmp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FONT 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unsigned</a:t>
            </a:r>
            <a:r>
              <a:rPr lang="pt-BR" sz="3300" b="1" dirty="0" smtClean="0"/>
              <a:t>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pt-BR" sz="3300" b="1" dirty="0" smtClean="0"/>
              <a:t> 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300" b="1" dirty="0" smtClean="0"/>
              <a:t> 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300" b="1" dirty="0" smtClean="0"/>
              <a:t> 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300" b="1" dirty="0" smtClean="0"/>
              <a:t> </a:t>
            </a:r>
            <a:r>
              <a:rPr lang="pt-BR" sz="3300" b="1" dirty="0" err="1" smtClean="0"/>
              <a:t>color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pt-BR" sz="3300" dirty="0" smtClean="0"/>
              <a:t/>
            </a:r>
            <a:br>
              <a:rPr lang="pt-BR" sz="3300" dirty="0" smtClean="0"/>
            </a:br>
            <a:endParaRPr lang="pt-BR" sz="3300" dirty="0" smtClean="0"/>
          </a:p>
          <a:p>
            <a:pPr lvl="1"/>
            <a:r>
              <a:rPr lang="pt-BR" dirty="0" smtClean="0"/>
              <a:t>Semelhante a função textout</a:t>
            </a:r>
            <a:r>
              <a:rPr lang="pt-BR" u="sng" dirty="0" smtClean="0"/>
              <a:t>, </a:t>
            </a:r>
            <a:r>
              <a:rPr lang="pt-BR" dirty="0" smtClean="0"/>
              <a:t>porém, imprime a string </a:t>
            </a:r>
            <a:r>
              <a:rPr lang="pt-BR" b="1" dirty="0" smtClean="0"/>
              <a:t>s</a:t>
            </a:r>
            <a:r>
              <a:rPr lang="pt-BR" dirty="0" smtClean="0"/>
              <a:t> centralizada na coordenada especificada.</a:t>
            </a:r>
          </a:p>
          <a:p>
            <a:pPr>
              <a:buNone/>
            </a:pPr>
            <a:endParaRPr lang="pt-BR" sz="33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textprintf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BITMAP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bmp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FONT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color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fmt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...);</a:t>
            </a:r>
          </a:p>
          <a:p>
            <a:pPr>
              <a:buNone/>
            </a:pPr>
            <a:endParaRPr lang="pt-BR" sz="3300" b="1" dirty="0" smtClean="0">
              <a:solidFill>
                <a:srgbClr val="0000A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pt-BR" dirty="0" smtClean="0"/>
              <a:t>Escreve um texto formatado (no mesmo estilo da função </a:t>
            </a:r>
            <a:r>
              <a:rPr lang="pt-BR" dirty="0" err="1" smtClean="0"/>
              <a:t>printf</a:t>
            </a:r>
            <a:r>
              <a:rPr lang="pt-BR" dirty="0" smtClean="0"/>
              <a:t>) no bitmap apontado por </a:t>
            </a:r>
            <a:r>
              <a:rPr lang="pt-BR" b="1" dirty="0" err="1" smtClean="0"/>
              <a:t>bmp</a:t>
            </a:r>
            <a:r>
              <a:rPr lang="pt-BR" dirty="0" smtClean="0"/>
              <a:t>, na coordenada (</a:t>
            </a:r>
            <a:r>
              <a:rPr lang="pt-BR" b="1" dirty="0" smtClean="0"/>
              <a:t>x</a:t>
            </a:r>
            <a:r>
              <a:rPr lang="pt-BR" dirty="0" smtClean="0"/>
              <a:t>, </a:t>
            </a:r>
            <a:r>
              <a:rPr lang="pt-BR" b="1" dirty="0" smtClean="0"/>
              <a:t>y</a:t>
            </a:r>
            <a:r>
              <a:rPr lang="pt-BR" dirty="0" smtClean="0"/>
              <a:t>), utilizando a fonte apontada por </a:t>
            </a:r>
            <a:r>
              <a:rPr lang="pt-BR" b="1" dirty="0" smtClean="0"/>
              <a:t>f</a:t>
            </a:r>
            <a:r>
              <a:rPr lang="pt-BR" dirty="0" smtClean="0"/>
              <a:t> e a cor </a:t>
            </a:r>
            <a:r>
              <a:rPr lang="pt-BR" b="1" dirty="0" err="1" smtClean="0"/>
              <a:t>color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3300" b="1" dirty="0" smtClean="0"/>
              <a:t> 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textprintf_centre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BITMAP 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bmp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FONT 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300" b="1" dirty="0" smtClean="0"/>
              <a:t> 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300" b="1" dirty="0" smtClean="0"/>
              <a:t> 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color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/>
              <a:t> </a:t>
            </a:r>
            <a:r>
              <a:rPr lang="pt-BR" sz="3300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pt-BR" sz="3300" b="1" dirty="0" smtClean="0"/>
              <a:t> 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t-BR" sz="33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fmt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33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...);</a:t>
            </a:r>
          </a:p>
          <a:p>
            <a:pPr>
              <a:buNone/>
            </a:pPr>
            <a:endParaRPr lang="pt-BR" b="1" dirty="0" smtClean="0"/>
          </a:p>
          <a:p>
            <a:pPr lvl="1"/>
            <a:r>
              <a:rPr lang="pt-BR" dirty="0" smtClean="0"/>
              <a:t>Semelhante a função textprintf, porém, imprime o texto formatado centralizado na coordenada especificada.</a:t>
            </a:r>
          </a:p>
          <a:p>
            <a:endParaRPr lang="pt-BR" dirty="0" smtClean="0"/>
          </a:p>
          <a:p>
            <a:endParaRPr lang="pt-B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 </a:t>
            </a:r>
            <a:r>
              <a:rPr lang="pt-BR" dirty="0" err="1" smtClean="0"/>
              <a:t>bilioteca</a:t>
            </a:r>
            <a:r>
              <a:rPr lang="pt-BR" dirty="0" smtClean="0"/>
              <a:t> </a:t>
            </a:r>
            <a:r>
              <a:rPr lang="pt-BR" dirty="0" err="1" smtClean="0"/>
              <a:t>allegro</a:t>
            </a:r>
            <a:r>
              <a:rPr lang="pt-BR" dirty="0" smtClean="0"/>
              <a:t> possui um vetor, o vetor </a:t>
            </a:r>
            <a:r>
              <a:rPr lang="pt-BR" dirty="0" err="1" smtClean="0"/>
              <a:t>key</a:t>
            </a:r>
            <a:r>
              <a:rPr lang="pt-BR" dirty="0" smtClean="0"/>
              <a:t>[], que vai de 0 a 127, e cujos elementos representam as teclas. </a:t>
            </a:r>
          </a:p>
          <a:p>
            <a:endParaRPr lang="pt-BR" dirty="0" smtClean="0"/>
          </a:p>
          <a:p>
            <a:r>
              <a:rPr lang="pt-BR" dirty="0" smtClean="0"/>
              <a:t>Existem constantes definidas para auxiliar a verificar a tecla desejada.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pt-BR" dirty="0" smtClean="0"/>
              <a:t>Teclado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Teclado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857356" y="1714488"/>
          <a:ext cx="5643602" cy="4906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801"/>
                <a:gridCol w="2821801"/>
              </a:tblGrid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/>
                        <a:t>Tecla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/>
                        <a:t>Código na </a:t>
                      </a:r>
                      <a:r>
                        <a:rPr lang="pt-BR" sz="1500" dirty="0" err="1"/>
                        <a:t>Array</a:t>
                      </a:r>
                      <a:r>
                        <a:rPr lang="pt-BR" sz="1500" dirty="0"/>
                        <a:t> 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A, B ... Z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KEY_A, KEY_B...KEY_Z 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Teclado Numérico 0 a 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KEY_0_PAD ... KEY_9_PAD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Teclado Normal 0 a 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KEY_0 ... KEY_9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Esc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KEY_ESC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err="1"/>
                        <a:t>Enter</a:t>
                      </a:r>
                      <a:r>
                        <a:rPr lang="pt-BR" sz="1500" dirty="0"/>
                        <a:t>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/>
                        <a:t>KEY_ENTER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Seta para a Direita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KEY_RIGHT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Seta para a Esquerda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KEY_LEFT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Seta para Cima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KEY_UP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Seta para Baixo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KEY_DOWN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Pause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KEY_PAUSE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Barra de Espaço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KEY_SPACE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err="1"/>
                        <a:t>Print</a:t>
                      </a:r>
                      <a:r>
                        <a:rPr lang="pt-BR" sz="1500" dirty="0"/>
                        <a:t> Screen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KEY_PRTSCR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Shitf Esquerdo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KEY_LSHIFT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Shift Direito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KEY_RSHIFT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Control Esquerdo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/>
                        <a:t>KEY_LCONTROL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Control Direito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KEY_RCONTROL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/>
                        <a:t>Alt esquerdo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/>
                        <a:t>KEY_ALT</a:t>
                      </a:r>
                    </a:p>
                  </a:txBody>
                  <a:tcPr marL="0" marR="0" marT="0" marB="0" anchor="ctr"/>
                </a:tc>
              </a:tr>
              <a:tr h="258230"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err="1"/>
                        <a:t>Alt</a:t>
                      </a:r>
                      <a:r>
                        <a:rPr lang="pt-BR" sz="1500" dirty="0"/>
                        <a:t> Direito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/>
                        <a:t>KEY_ALTGR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Double </a:t>
            </a:r>
            <a:r>
              <a:rPr lang="pt-BR" dirty="0" err="1" smtClean="0"/>
              <a:t>Buffering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Técnica utilizada para evitar que a tela fique piscando sempre que a limpamos e desenhamos novamente sobre ela.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Consiste em termos um bitmap auxiliar (chamado de </a:t>
            </a:r>
            <a:r>
              <a:rPr lang="pt-BR" i="1" dirty="0" smtClean="0"/>
              <a:t>buffer</a:t>
            </a:r>
            <a:r>
              <a:rPr lang="pt-BR" dirty="0" smtClean="0"/>
              <a:t>) que, normalmente, possui o tamanho da tela (ou o tamanho da região onde ocorre a animação), e em vez de desenharmos diretamente na tela, desenhamos nesse buffer, e em seguida desenhamos o buffer na tela.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BR" sz="5000" dirty="0" smtClean="0"/>
              <a:t>Animação sem Double </a:t>
            </a:r>
            <a:r>
              <a:rPr lang="pt-BR" sz="5000" dirty="0" err="1" smtClean="0"/>
              <a:t>Buffering</a:t>
            </a:r>
            <a:r>
              <a:rPr lang="pt-BR" sz="5000" dirty="0" smtClean="0"/>
              <a:t>:</a:t>
            </a:r>
          </a:p>
          <a:p>
            <a:endParaRPr lang="pt-BR" dirty="0" smtClean="0"/>
          </a:p>
          <a:p>
            <a:endParaRPr lang="pt-BR" dirty="0" smtClean="0"/>
          </a:p>
          <a:p>
            <a:pPr marL="804863" indent="-400050">
              <a:buNone/>
            </a:pPr>
            <a:r>
              <a:rPr lang="pt-BR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	</a:t>
            </a:r>
            <a:r>
              <a:rPr lang="pt-BR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804863" indent="-400050">
              <a:buNone/>
            </a:pPr>
            <a:endParaRPr lang="pt-BR" sz="23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(!</a:t>
            </a:r>
            <a:r>
              <a:rPr lang="pt-BR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[KEY_ESC])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804863" indent="-400050">
              <a:buNone/>
            </a:pPr>
            <a:endParaRPr lang="pt-BR" sz="23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for (x = 200; x &lt; 600; x += PASSO)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{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pt-BR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clear</a:t>
            </a: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(screen);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pt-BR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circlefill</a:t>
            </a: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(screen, x, 300, 100, 9);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for ( ; x &gt; 200; x -= PASSO)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{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pt-BR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clear</a:t>
            </a: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(screen);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pt-BR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circlefill</a:t>
            </a: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(screen, x, 300, 100, 9);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804863" indent="-400050">
              <a:buNone/>
            </a:pPr>
            <a:endParaRPr lang="pt-BR" sz="23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804863" indent="-400050">
              <a:buNone/>
            </a:pPr>
            <a:endParaRPr lang="pt-BR" sz="23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deinit</a:t>
            </a: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3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804863" indent="-400050">
              <a:buNone/>
            </a:pPr>
            <a:r>
              <a:rPr lang="pt-BR" sz="23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END_OF_MAIN()</a:t>
            </a:r>
            <a:endParaRPr lang="pt-BR" sz="2300" dirty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pt-BR" sz="8000" dirty="0" smtClean="0"/>
              <a:t>Animação com Double </a:t>
            </a:r>
            <a:r>
              <a:rPr lang="pt-BR" sz="8000" dirty="0" err="1" smtClean="0"/>
              <a:t>Buffering</a:t>
            </a:r>
            <a:r>
              <a:rPr lang="pt-BR" sz="8000" dirty="0" smtClean="0"/>
              <a:t>:</a:t>
            </a:r>
          </a:p>
          <a:p>
            <a:endParaRPr lang="pt-BR" dirty="0" smtClean="0"/>
          </a:p>
          <a:p>
            <a:pPr marL="804863" indent="-331788">
              <a:buNone/>
            </a:pP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804863" indent="-331788">
              <a:buNone/>
            </a:pPr>
            <a:endParaRPr lang="pt-BR" sz="44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BITMAP	*tela;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x;</a:t>
            </a:r>
          </a:p>
          <a:p>
            <a:pPr marL="804863" indent="-331788">
              <a:buNone/>
            </a:pPr>
            <a:endParaRPr lang="pt-BR" sz="44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tela = 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create_bitmap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(800, 600);</a:t>
            </a:r>
          </a:p>
          <a:p>
            <a:pPr marL="804863" indent="-331788">
              <a:buNone/>
            </a:pPr>
            <a:endParaRPr lang="pt-BR" sz="44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(!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[KEY_ESC])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for (x = 200; x &lt; 600; x += PASSO)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{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clear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(tela);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circlefill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(tela, x, 300, 100, 9);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blit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(tela, screen, 0, 0, 0, 0, 800, 600);</a:t>
            </a:r>
          </a:p>
          <a:p>
            <a:pPr marL="804863" indent="-331788">
              <a:buNone/>
            </a:pPr>
            <a:endParaRPr lang="pt-BR" sz="44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for ( ; x &gt; 200; x -= PASSO)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{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clear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(tela);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circlefill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(tela, x, 300, 100, 9);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blit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(tela, screen, 0, 0, 0, 0, 800, 600);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804863" indent="-331788">
              <a:buNone/>
            </a:pPr>
            <a:endParaRPr lang="pt-BR" sz="44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804863" indent="-331788">
              <a:buNone/>
            </a:pPr>
            <a:endParaRPr lang="pt-BR" sz="44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deinit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4400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804863" indent="-331788">
              <a:buNone/>
            </a:pPr>
            <a:r>
              <a:rPr lang="pt-BR" sz="4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END_OF_MAIN()</a:t>
            </a:r>
            <a:endParaRPr lang="pt-BR" sz="4400" dirty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Links Úteis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http://www.allegro.cc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hlinkClick r:id="rId4"/>
              </a:rPr>
              <a:t>http://</a:t>
            </a:r>
            <a:r>
              <a:rPr lang="pt-BR" u="sng" dirty="0" smtClean="0">
                <a:hlinkClick r:id="rId4"/>
              </a:rPr>
              <a:t>equipe.nce.ufrj.br/adriano/c/apostila/allegro/docs/allegro.html</a:t>
            </a:r>
            <a:endParaRPr lang="pt-BR" u="sng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Criando um Programa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000240"/>
            <a:ext cx="574357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Hello</a:t>
            </a:r>
            <a:r>
              <a:rPr lang="pt-BR" dirty="0" smtClean="0"/>
              <a:t> World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1624415"/>
            <a:ext cx="5786477" cy="4947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Configurações Iniciais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allegro_init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smtClean="0">
                <a:solidFill>
                  <a:srgbClr val="A0A0A0"/>
                </a:solidFill>
                <a:latin typeface="Courier New" pitchFamily="49" charset="0"/>
                <a:cs typeface="Courier New" pitchFamily="49" charset="0"/>
              </a:rPr>
              <a:t>/*</a:t>
            </a:r>
            <a:r>
              <a:rPr lang="en-US" b="1" dirty="0" err="1" smtClean="0">
                <a:solidFill>
                  <a:srgbClr val="A0A0A0"/>
                </a:solidFill>
                <a:latin typeface="Courier New" pitchFamily="49" charset="0"/>
                <a:cs typeface="Courier New" pitchFamily="49" charset="0"/>
              </a:rPr>
              <a:t>inicializa</a:t>
            </a:r>
            <a:r>
              <a:rPr lang="en-US" b="1" dirty="0" smtClean="0">
                <a:solidFill>
                  <a:srgbClr val="A0A0A0"/>
                </a:solidFill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b="1" dirty="0" err="1" smtClean="0">
                <a:solidFill>
                  <a:srgbClr val="A0A0A0"/>
                </a:solidFill>
                <a:latin typeface="Courier New" pitchFamily="49" charset="0"/>
                <a:cs typeface="Courier New" pitchFamily="49" charset="0"/>
              </a:rPr>
              <a:t>biblioteca</a:t>
            </a:r>
            <a:r>
              <a:rPr lang="en-US" b="1" dirty="0" smtClean="0">
                <a:solidFill>
                  <a:srgbClr val="A0A0A0"/>
                </a:solidFill>
                <a:latin typeface="Courier New" pitchFamily="49" charset="0"/>
                <a:cs typeface="Courier New" pitchFamily="49" charset="0"/>
              </a:rPr>
              <a:t> allegro*/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pt-BR" dirty="0" smtClean="0"/>
          </a:p>
          <a:p>
            <a:pPr algn="just"/>
            <a:r>
              <a:rPr lang="pt-BR" dirty="0" smtClean="0"/>
              <a:t>Todo programa que usa o </a:t>
            </a:r>
            <a:r>
              <a:rPr lang="pt-BR" dirty="0" err="1" smtClean="0"/>
              <a:t>Allegro</a:t>
            </a:r>
            <a:r>
              <a:rPr lang="pt-BR" dirty="0" smtClean="0"/>
              <a:t> deve ter, antes da chamada de qualquer outra função do </a:t>
            </a:r>
            <a:r>
              <a:rPr lang="pt-BR" dirty="0" err="1" smtClean="0"/>
              <a:t>Allegro</a:t>
            </a:r>
            <a:r>
              <a:rPr lang="pt-BR" dirty="0" smtClean="0"/>
              <a:t>, uma chamada a função </a:t>
            </a:r>
            <a:r>
              <a:rPr lang="pt-BR" dirty="0" err="1" smtClean="0"/>
              <a:t>allegro_init</a:t>
            </a:r>
            <a:r>
              <a:rPr lang="pt-BR" dirty="0" smtClean="0"/>
              <a:t>. Ela inicializa algumas variáveis e reserva memória para algumas operações do </a:t>
            </a:r>
            <a:r>
              <a:rPr lang="pt-BR" dirty="0" err="1" smtClean="0"/>
              <a:t>Allegro</a:t>
            </a:r>
            <a:r>
              <a:rPr lang="pt-BR" dirty="0" smtClean="0"/>
              <a:t>, deixando-o pronto para o uso.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install_timer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 smtClean="0">
              <a:solidFill>
                <a:srgbClr val="000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install_keyboard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install_mouse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pt-BR" dirty="0" smtClean="0"/>
              <a:t>Após chamada a função </a:t>
            </a:r>
            <a:r>
              <a:rPr lang="pt-BR" dirty="0" err="1" smtClean="0"/>
              <a:t>allegro_init</a:t>
            </a:r>
            <a:r>
              <a:rPr lang="pt-BR" dirty="0" smtClean="0"/>
              <a:t>, são chamadas as funções </a:t>
            </a:r>
            <a:r>
              <a:rPr lang="pt-BR" dirty="0" err="1" smtClean="0"/>
              <a:t>install_keyboard</a:t>
            </a:r>
            <a:r>
              <a:rPr lang="pt-BR" dirty="0" smtClean="0"/>
              <a:t>, </a:t>
            </a:r>
            <a:r>
              <a:rPr lang="pt-BR" dirty="0" err="1" smtClean="0"/>
              <a:t>install_mouse</a:t>
            </a:r>
            <a:r>
              <a:rPr lang="pt-BR" dirty="0" smtClean="0"/>
              <a:t> e </a:t>
            </a:r>
            <a:r>
              <a:rPr lang="pt-BR" dirty="0" err="1" smtClean="0"/>
              <a:t>install_timer</a:t>
            </a:r>
            <a:r>
              <a:rPr lang="pt-BR" dirty="0" smtClean="0"/>
              <a:t>, que inicializam, respectivamente, o teclado, o mouse e os </a:t>
            </a:r>
            <a:r>
              <a:rPr lang="pt-BR" dirty="0" err="1" smtClean="0"/>
              <a:t>temporizadores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pt-BR" dirty="0" smtClean="0"/>
              <a:t>Configurações Iniciais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allegro_exit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 smtClean="0">
              <a:solidFill>
                <a:srgbClr val="0000A0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Função utilizada ao final do programa para retirar os domínios do </a:t>
            </a:r>
            <a:r>
              <a:rPr lang="pt-BR" dirty="0" err="1" smtClean="0"/>
              <a:t>Allegro</a:t>
            </a:r>
            <a:r>
              <a:rPr lang="pt-BR" dirty="0" smtClean="0"/>
              <a:t> sobre o computador. Essa função não precisa obrigatoriamente ser chamada, pois a função </a:t>
            </a:r>
            <a:r>
              <a:rPr lang="pt-BR" dirty="0" err="1" smtClean="0"/>
              <a:t>allegro_init</a:t>
            </a:r>
            <a:r>
              <a:rPr lang="pt-BR" dirty="0" smtClean="0"/>
              <a:t> determina que ela seja chamada automaticamente quando o programa é encerrado.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pt-BR" dirty="0" smtClean="0"/>
              <a:t>Configurações Iniciais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Instalando o Modo Gráfico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set_color_depth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depth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pt-BR" dirty="0" smtClean="0"/>
              <a:t>Função que determina o número de bits de cores a ser usado pelos gráficos (passado como argumento). </a:t>
            </a:r>
          </a:p>
          <a:p>
            <a:r>
              <a:rPr lang="pt-BR" dirty="0" smtClean="0"/>
              <a:t>O número de bits pode ser:</a:t>
            </a:r>
          </a:p>
          <a:p>
            <a:pPr lvl="1"/>
            <a:r>
              <a:rPr lang="pt-BR" dirty="0" smtClean="0"/>
              <a:t> 8 (256 cores)</a:t>
            </a:r>
          </a:p>
          <a:p>
            <a:pPr lvl="1"/>
            <a:r>
              <a:rPr lang="pt-BR" dirty="0" smtClean="0"/>
              <a:t> 15 (32768 cores)</a:t>
            </a:r>
          </a:p>
          <a:p>
            <a:pPr lvl="1"/>
            <a:r>
              <a:rPr lang="pt-BR" dirty="0" smtClean="0"/>
              <a:t> 16 (65536 cores)</a:t>
            </a:r>
          </a:p>
          <a:p>
            <a:pPr lvl="1"/>
            <a:r>
              <a:rPr lang="pt-BR" dirty="0" smtClean="0"/>
              <a:t>24 (aproximadamente 32 milhões de cores)</a:t>
            </a:r>
          </a:p>
          <a:p>
            <a:pPr lvl="1"/>
            <a:r>
              <a:rPr lang="pt-BR" dirty="0" smtClean="0"/>
              <a:t> 32 (aproximadamente 4 bilhões de cores)</a:t>
            </a:r>
            <a:endParaRPr lang="en-US" b="1" dirty="0" smtClean="0">
              <a:solidFill>
                <a:srgbClr val="000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5804" y="1785926"/>
            <a:ext cx="8229600" cy="462560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set_gfx_mode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card, </a:t>
            </a: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w, </a:t>
            </a: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h, </a:t>
            </a: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v_w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v_h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r>
              <a:rPr lang="pt-BR" dirty="0" smtClean="0"/>
              <a:t>Deve ser chamada depois que for chamada a função </a:t>
            </a:r>
            <a:r>
              <a:rPr lang="pt-BR" dirty="0" err="1" smtClean="0"/>
              <a:t>set_color_deth</a:t>
            </a:r>
            <a:r>
              <a:rPr lang="pt-BR" dirty="0" smtClean="0"/>
              <a:t>. É responsável pela inicialização do modo gráfico.</a:t>
            </a:r>
          </a:p>
          <a:p>
            <a:r>
              <a:rPr lang="pt-BR" dirty="0" smtClean="0"/>
              <a:t>Parâmetros:</a:t>
            </a:r>
          </a:p>
          <a:p>
            <a:pPr lvl="1"/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card - </a:t>
            </a:r>
            <a:r>
              <a:rPr lang="pt-BR" dirty="0" smtClean="0"/>
              <a:t>representa o </a:t>
            </a:r>
            <a:r>
              <a:rPr lang="pt-BR" dirty="0" err="1" smtClean="0"/>
              <a:t>driver</a:t>
            </a:r>
            <a:r>
              <a:rPr lang="pt-BR" dirty="0" smtClean="0"/>
              <a:t> gráfico a ser utilizado pelo </a:t>
            </a:r>
            <a:r>
              <a:rPr lang="pt-BR" dirty="0" err="1" smtClean="0"/>
              <a:t>Allegro</a:t>
            </a:r>
            <a:r>
              <a:rPr lang="pt-BR" dirty="0" smtClean="0"/>
              <a:t>, e que deve ser uma das constantes definidas pelo </a:t>
            </a:r>
            <a:r>
              <a:rPr lang="pt-BR" dirty="0" err="1" smtClean="0"/>
              <a:t>Allegro</a:t>
            </a:r>
            <a:r>
              <a:rPr lang="pt-BR" dirty="0" smtClean="0"/>
              <a:t>. Ex.: GFX_AUTODETECT.</a:t>
            </a:r>
          </a:p>
          <a:p>
            <a:pPr lvl="1"/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w, </a:t>
            </a: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 - </a:t>
            </a:r>
            <a:r>
              <a:rPr lang="pt-BR" dirty="0" smtClean="0"/>
              <a:t>indicam, respectivamente, o tamanho horizontal e vertical da tela, em pixels. Ex.: 640, 480</a:t>
            </a:r>
          </a:p>
          <a:p>
            <a:pPr lvl="1"/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w, </a:t>
            </a:r>
            <a:r>
              <a:rPr lang="en-US" b="1" dirty="0" err="1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v_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pt-BR" dirty="0" smtClean="0">
                <a:solidFill>
                  <a:srgbClr val="000000"/>
                </a:solidFill>
                <a:cs typeface="Courier New" pitchFamily="49" charset="0"/>
              </a:rPr>
              <a:t>indicam a resolução de uma possível tela virtual. Isto é utilizado em alguns jogos em que apenas uma parte (tela física) de um mapa (tela virtual), por exemplo, pode ser visualizada.</a:t>
            </a:r>
            <a:endParaRPr lang="pt-BR" dirty="0" smtClean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pt-BR" dirty="0" smtClean="0"/>
              <a:t>Instalando o Modo Gráfico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341</TotalTime>
  <Words>1550</Words>
  <Application>Microsoft Office PowerPoint</Application>
  <PresentationFormat>Apresentação na tela (4:3)</PresentationFormat>
  <Paragraphs>340</Paragraphs>
  <Slides>26</Slides>
  <Notes>26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Módulo</vt:lpstr>
      <vt:lpstr>Usando a Biblioteca Gráfica Allegro</vt:lpstr>
      <vt:lpstr>Introdução</vt:lpstr>
      <vt:lpstr>Criando um Programa</vt:lpstr>
      <vt:lpstr>Hello World</vt:lpstr>
      <vt:lpstr>Configurações Iniciais</vt:lpstr>
      <vt:lpstr>Configurações Iniciais</vt:lpstr>
      <vt:lpstr>Configurações Iniciais</vt:lpstr>
      <vt:lpstr>Instalando o Modo Gráfico</vt:lpstr>
      <vt:lpstr>Instalando o Modo Gráfico</vt:lpstr>
      <vt:lpstr>Bitmaps</vt:lpstr>
      <vt:lpstr>Algumas Primitivas Gráficas</vt:lpstr>
      <vt:lpstr>Algumas Primitivas Gráficas</vt:lpstr>
      <vt:lpstr>Exemplos</vt:lpstr>
      <vt:lpstr>Exemplos</vt:lpstr>
      <vt:lpstr>Funções de Bitmaps</vt:lpstr>
      <vt:lpstr>Funções de Bitmaps</vt:lpstr>
      <vt:lpstr>Funções de Bitmaps</vt:lpstr>
      <vt:lpstr>Slide 18</vt:lpstr>
      <vt:lpstr>Paletas</vt:lpstr>
      <vt:lpstr>Textos</vt:lpstr>
      <vt:lpstr>Teclado</vt:lpstr>
      <vt:lpstr>Teclado</vt:lpstr>
      <vt:lpstr>Double Buffering</vt:lpstr>
      <vt:lpstr>Exemplos</vt:lpstr>
      <vt:lpstr>Exemplos</vt:lpstr>
      <vt:lpstr>Links Úteis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Josiane</dc:creator>
  <cp:lastModifiedBy>Josiane</cp:lastModifiedBy>
  <cp:revision>40</cp:revision>
  <dcterms:created xsi:type="dcterms:W3CDTF">2008-11-04T00:52:26Z</dcterms:created>
  <dcterms:modified xsi:type="dcterms:W3CDTF">2008-11-04T12:10:16Z</dcterms:modified>
</cp:coreProperties>
</file>