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15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 varScale="1">
        <p:scale>
          <a:sx n="77" d="100"/>
          <a:sy n="77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12/09/2011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emp/gd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Exiba o código e o nome de TODOS os cursos bem como </a:t>
            </a:r>
            <a:r>
              <a:rPr lang="pt-BR" sz="2000" b="1" dirty="0" smtClean="0"/>
              <a:t>a quantidade </a:t>
            </a:r>
            <a:r>
              <a:rPr lang="pt-BR" sz="2000" b="1" dirty="0"/>
              <a:t>de alunos que estão vinculados a </a:t>
            </a:r>
            <a:r>
              <a:rPr lang="pt-BR" sz="2000" b="1" dirty="0" smtClean="0"/>
              <a:t>ele, ordenando-os </a:t>
            </a:r>
            <a:r>
              <a:rPr lang="pt-BR" sz="2000" b="1" dirty="0"/>
              <a:t>por essa quantidade.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Mostre, para cada um dos professores, a quantidade </a:t>
            </a:r>
            <a:r>
              <a:rPr lang="pt-BR" sz="2000" b="1" dirty="0" smtClean="0"/>
              <a:t>de alunos </a:t>
            </a:r>
            <a:r>
              <a:rPr lang="pt-BR" sz="2000" b="1" dirty="0"/>
              <a:t>diferentes que já passaram por sua orientação.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Considere </a:t>
            </a:r>
            <a:r>
              <a:rPr lang="pt-BR" sz="2000" b="1" dirty="0"/>
              <a:t>que haverá um recálculo dos alunos </a:t>
            </a:r>
            <a:r>
              <a:rPr lang="pt-BR" sz="2000" b="1" dirty="0" smtClean="0"/>
              <a:t>aprovados no </a:t>
            </a:r>
            <a:r>
              <a:rPr lang="pt-BR" sz="2000" b="1" dirty="0"/>
              <a:t>vestibular.</a:t>
            </a:r>
          </a:p>
          <a:p>
            <a:r>
              <a:rPr lang="pt-BR" sz="2000" b="1" dirty="0" smtClean="0"/>
              <a:t>Só </a:t>
            </a:r>
            <a:r>
              <a:rPr lang="pt-BR" sz="2000" b="1" dirty="0"/>
              <a:t>serão aprovados aqueles que tiverem obtido uma </a:t>
            </a:r>
            <a:r>
              <a:rPr lang="pt-BR" sz="2000" b="1" dirty="0" smtClean="0"/>
              <a:t>nota no </a:t>
            </a:r>
            <a:r>
              <a:rPr lang="pt-BR" sz="2000" b="1" dirty="0"/>
              <a:t>máximo 5% menor que a média das notas dos </a:t>
            </a:r>
            <a:r>
              <a:rPr lang="pt-BR" sz="2000" b="1" dirty="0" smtClean="0"/>
              <a:t>alunos daquele </a:t>
            </a:r>
            <a:r>
              <a:rPr lang="pt-BR" sz="2000" b="1" dirty="0"/>
              <a:t>curso.</a:t>
            </a:r>
          </a:p>
          <a:p>
            <a:r>
              <a:rPr lang="pt-BR" sz="2000" b="1" dirty="0" smtClean="0"/>
              <a:t>Mostre </a:t>
            </a:r>
            <a:r>
              <a:rPr lang="pt-BR" sz="2000" b="1" dirty="0"/>
              <a:t>os alunos que deveriam abandonar os cursos, </a:t>
            </a:r>
            <a:r>
              <a:rPr lang="pt-BR" sz="2000" b="1" dirty="0" smtClean="0"/>
              <a:t>o código </a:t>
            </a:r>
            <a:r>
              <a:rPr lang="pt-BR" sz="2000" b="1" dirty="0"/>
              <a:t>do curso e a nota, de acordo com as novas regras.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Utilizando a mesma ideia da consulta anterior, liste </a:t>
            </a:r>
            <a:r>
              <a:rPr lang="pt-BR" sz="2000" b="1" dirty="0" smtClean="0"/>
              <a:t>as informações </a:t>
            </a:r>
            <a:r>
              <a:rPr lang="pt-BR" sz="2000" b="1" dirty="0"/>
              <a:t>dos projetos que devem ser cancelados </a:t>
            </a:r>
            <a:r>
              <a:rPr lang="pt-BR" sz="2000" b="1" dirty="0" smtClean="0"/>
              <a:t>por apresentar </a:t>
            </a:r>
            <a:r>
              <a:rPr lang="pt-BR" sz="2000" b="1" dirty="0"/>
              <a:t>qualquer tipo de problema (reprovação </a:t>
            </a:r>
            <a:r>
              <a:rPr lang="pt-BR" sz="2000" b="1" dirty="0" smtClean="0"/>
              <a:t>no vestibular</a:t>
            </a:r>
            <a:r>
              <a:rPr lang="pt-BR" sz="2000" b="1" dirty="0"/>
              <a:t>) com algum dos alunos envolvidos.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Na mesma consulta mostre os cursos com maior e </a:t>
            </a:r>
            <a:r>
              <a:rPr lang="pt-BR" sz="2000" b="1" dirty="0" smtClean="0"/>
              <a:t>pior média </a:t>
            </a:r>
            <a:r>
              <a:rPr lang="pt-BR" sz="2000" b="1" dirty="0"/>
              <a:t>de notas no vestibular.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Mostre todos os professores que são líderes. (Use EXISTS)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9593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Por padrão não retornam valor (exceção: modo OUT ou </a:t>
            </a:r>
            <a:r>
              <a:rPr lang="pt-BR" sz="2000" b="1" dirty="0" smtClean="0"/>
              <a:t>IN OUT</a:t>
            </a:r>
            <a:r>
              <a:rPr lang="pt-BR" sz="2000" b="1" dirty="0"/>
              <a:t>).</a:t>
            </a:r>
          </a:p>
          <a:p>
            <a:r>
              <a:rPr lang="pt-BR" sz="2000" b="1" dirty="0" smtClean="0"/>
              <a:t>Estrutura </a:t>
            </a:r>
            <a:r>
              <a:rPr lang="pt-BR" sz="2000" b="1" dirty="0"/>
              <a:t>básica de um PROCEDURE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Por padrão, necessariamente, retornam um único valor.</a:t>
            </a:r>
          </a:p>
          <a:p>
            <a:r>
              <a:rPr lang="pt-BR" sz="2000" b="1" dirty="0" smtClean="0"/>
              <a:t>Estrutura </a:t>
            </a:r>
            <a:r>
              <a:rPr lang="pt-BR" sz="2000" b="1" dirty="0"/>
              <a:t>básica de uma FUNCTION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Admita que cada uma das cadeiras que um aluno paga </a:t>
            </a:r>
            <a:r>
              <a:rPr lang="pt-BR" sz="2000" b="1" dirty="0" smtClean="0"/>
              <a:t>vale 5 </a:t>
            </a:r>
            <a:r>
              <a:rPr lang="pt-BR" sz="2000" b="1" dirty="0"/>
              <a:t>créditos, que cada projeto vale 1 e que cada </a:t>
            </a:r>
            <a:r>
              <a:rPr lang="pt-BR" sz="2000" b="1" dirty="0" smtClean="0"/>
              <a:t>monitoria vale </a:t>
            </a:r>
            <a:r>
              <a:rPr lang="pt-BR" sz="2000" b="1" dirty="0"/>
              <a:t>2 créditos.</a:t>
            </a:r>
          </a:p>
          <a:p>
            <a:r>
              <a:rPr lang="pt-BR" sz="2000" b="1" dirty="0" smtClean="0"/>
              <a:t>Implemente </a:t>
            </a:r>
            <a:r>
              <a:rPr lang="pt-BR" sz="2000" b="1" dirty="0"/>
              <a:t>uma função que, dado um número </a:t>
            </a:r>
            <a:r>
              <a:rPr lang="pt-BR" sz="2000" b="1" dirty="0" smtClean="0"/>
              <a:t>de matrícula</a:t>
            </a:r>
            <a:r>
              <a:rPr lang="pt-BR" sz="2000" b="1" dirty="0"/>
              <a:t>, retorna os créditos totais da carreira </a:t>
            </a:r>
            <a:r>
              <a:rPr lang="pt-BR" sz="2000" b="1" dirty="0" smtClean="0"/>
              <a:t>estudantil do </a:t>
            </a:r>
            <a:r>
              <a:rPr lang="pt-BR" sz="2000" b="1" dirty="0"/>
              <a:t>aluno.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www.cin.ufpe.br/~emp/gdi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Implemente um procedimento que recebe como </a:t>
            </a:r>
            <a:r>
              <a:rPr lang="pt-BR" sz="2000" b="1" dirty="0" smtClean="0"/>
              <a:t>parâmetro de </a:t>
            </a:r>
            <a:r>
              <a:rPr lang="pt-BR" sz="2000" b="1" dirty="0"/>
              <a:t>entrada um título de um projeto e imprime os </a:t>
            </a:r>
            <a:r>
              <a:rPr lang="pt-BR" sz="2000" b="1" dirty="0" smtClean="0"/>
              <a:t>seus dados</a:t>
            </a:r>
            <a:r>
              <a:rPr lang="pt-BR" sz="2000" b="1" dirty="0"/>
              <a:t>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Implemente um novo procedimento, semelhante </a:t>
            </a:r>
            <a:r>
              <a:rPr lang="pt-BR" sz="2000" b="1" dirty="0" smtClean="0"/>
              <a:t>ao anterior</a:t>
            </a:r>
            <a:r>
              <a:rPr lang="pt-BR" sz="2000" b="1" dirty="0"/>
              <a:t>, que seja mais genérico e pesquise todos </a:t>
            </a:r>
            <a:r>
              <a:rPr lang="pt-BR" sz="2000" b="1" dirty="0" smtClean="0"/>
              <a:t>os projetos </a:t>
            </a:r>
            <a:r>
              <a:rPr lang="pt-BR" sz="2000" b="1" dirty="0"/>
              <a:t>que possuam o valor do parâmetro </a:t>
            </a:r>
            <a:r>
              <a:rPr lang="pt-BR" sz="2000" b="1" dirty="0" smtClean="0"/>
              <a:t>como </a:t>
            </a:r>
            <a:r>
              <a:rPr lang="pt-BR" sz="2000" b="1" dirty="0" err="1" smtClean="0"/>
              <a:t>substring</a:t>
            </a:r>
            <a:r>
              <a:rPr lang="pt-BR" sz="2000" b="1" dirty="0" smtClean="0"/>
              <a:t> </a:t>
            </a:r>
            <a:r>
              <a:rPr lang="pt-BR" sz="2000" b="1" dirty="0"/>
              <a:t>do seu título. (Utilize LIKE '%' e CURSOR)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Crie um PROCEDURE que recebe um VARCHAR do </a:t>
            </a:r>
            <a:r>
              <a:rPr lang="pt-BR" sz="2000" b="1" dirty="0" smtClean="0"/>
              <a:t>tipo </a:t>
            </a:r>
            <a:r>
              <a:rPr lang="pt-BR" sz="2000" b="1" dirty="0" err="1" smtClean="0"/>
              <a:t>ano_semestre</a:t>
            </a:r>
            <a:r>
              <a:rPr lang="pt-BR" sz="2000" b="1" dirty="0" smtClean="0"/>
              <a:t> </a:t>
            </a:r>
            <a:r>
              <a:rPr lang="pt-BR" sz="2000" b="1" dirty="0"/>
              <a:t>e produz dois parâmetros numéricos </a:t>
            </a:r>
            <a:r>
              <a:rPr lang="pt-BR" sz="2000" b="1" dirty="0" smtClean="0"/>
              <a:t>de saída</a:t>
            </a:r>
            <a:r>
              <a:rPr lang="pt-BR" sz="2000" b="1" dirty="0"/>
              <a:t>: ano e semestre;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Implemente uma FUNCTION que receberá o código de </a:t>
            </a:r>
            <a:r>
              <a:rPr lang="pt-BR" sz="2000" b="1" dirty="0" smtClean="0"/>
              <a:t>uma disciplina </a:t>
            </a:r>
            <a:r>
              <a:rPr lang="pt-BR" sz="2000" b="1" dirty="0"/>
              <a:t>e retornará uma STRING com todos os ANOS </a:t>
            </a:r>
            <a:r>
              <a:rPr lang="pt-BR" sz="2000" b="1" dirty="0" smtClean="0"/>
              <a:t>em que </a:t>
            </a:r>
            <a:r>
              <a:rPr lang="pt-BR" sz="2000" b="1" dirty="0"/>
              <a:t>ela foi ofertada no 1º semestre e todos os anos para </a:t>
            </a:r>
            <a:r>
              <a:rPr lang="pt-BR" sz="2000" b="1" dirty="0" smtClean="0"/>
              <a:t>o 2º </a:t>
            </a:r>
            <a:r>
              <a:rPr lang="pt-BR" sz="2000" b="1" dirty="0"/>
              <a:t>semestre (EX: '1º: 1992; 1990; 2000; 2º: 1990; 2001;').</a:t>
            </a:r>
          </a:p>
          <a:p>
            <a:r>
              <a:rPr lang="pt-BR" sz="2000" b="1" dirty="0" smtClean="0"/>
              <a:t>Crie </a:t>
            </a:r>
            <a:r>
              <a:rPr lang="pt-BR" sz="2000" b="1" dirty="0"/>
              <a:t>uma tabela (IS TABLE OF) com registros do tipo (</a:t>
            </a:r>
            <a:r>
              <a:rPr lang="pt-BR" sz="2000" b="1" dirty="0" smtClean="0"/>
              <a:t>IS RECORD </a:t>
            </a:r>
            <a:r>
              <a:rPr lang="pt-BR" sz="2000" b="1" dirty="0"/>
              <a:t>[</a:t>
            </a:r>
            <a:r>
              <a:rPr lang="pt-BR" sz="2000" b="1" dirty="0" err="1"/>
              <a:t>cod_curso</a:t>
            </a:r>
            <a:r>
              <a:rPr lang="pt-BR" sz="2000" b="1" dirty="0"/>
              <a:t>, ano, semestre]) que receberá </a:t>
            </a:r>
            <a:r>
              <a:rPr lang="pt-BR" sz="2000" b="1" dirty="0" smtClean="0"/>
              <a:t>as informações </a:t>
            </a:r>
            <a:r>
              <a:rPr lang="pt-BR" sz="2000" b="1" dirty="0"/>
              <a:t>de todas as turmas que já existiram e utilize </a:t>
            </a:r>
            <a:r>
              <a:rPr lang="pt-BR" sz="2000" b="1" dirty="0" smtClean="0"/>
              <a:t>o PROCEDURE </a:t>
            </a:r>
            <a:r>
              <a:rPr lang="pt-BR" sz="2000" b="1" dirty="0"/>
              <a:t>anterior para separar os </a:t>
            </a:r>
            <a:r>
              <a:rPr lang="pt-BR" sz="2000" b="1" dirty="0" smtClean="0"/>
              <a:t>campos </a:t>
            </a:r>
            <a:r>
              <a:rPr lang="pt-BR" sz="2000" b="1" dirty="0" err="1" smtClean="0"/>
              <a:t>ano_semestre</a:t>
            </a:r>
            <a:r>
              <a:rPr lang="pt-BR" sz="2000" b="1" dirty="0"/>
              <a:t>.</a:t>
            </a:r>
          </a:p>
          <a:p>
            <a:r>
              <a:rPr lang="pt-BR" sz="2000" b="1" dirty="0" smtClean="0"/>
              <a:t>Em </a:t>
            </a:r>
            <a:r>
              <a:rPr lang="pt-BR" sz="2000" b="1" dirty="0"/>
              <a:t>seguida, verifique um a um os registros da tabela </a:t>
            </a:r>
            <a:r>
              <a:rPr lang="pt-BR" sz="2000" b="1" dirty="0" smtClean="0"/>
              <a:t>já povoada </a:t>
            </a:r>
            <a:r>
              <a:rPr lang="pt-BR" sz="2000" b="1" dirty="0"/>
              <a:t>e vá preenchendo a variável de retorno.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err="1" smtClean="0"/>
              <a:t>Trigger’s</a:t>
            </a:r>
            <a:r>
              <a:rPr lang="pt-BR" dirty="0"/>
              <a:t> </a:t>
            </a:r>
            <a:r>
              <a:rPr lang="pt-BR" dirty="0" smtClean="0"/>
              <a:t>e Procedures e </a:t>
            </a:r>
            <a:r>
              <a:rPr lang="pt-BR" dirty="0" err="1" smtClean="0"/>
              <a:t>Function</a:t>
            </a:r>
            <a:r>
              <a:rPr lang="pt-BR" dirty="0" smtClean="0"/>
              <a:t> 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</a:t>
            </a:r>
            <a:r>
              <a:rPr lang="en-US" sz="2400" u="sng" dirty="0" smtClean="0">
                <a:solidFill>
                  <a:srgbClr val="0070C0"/>
                </a:solidFill>
              </a:rPr>
              <a:t>emp/AULA-PL-2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</a:t>
            </a:r>
            <a:r>
              <a:rPr lang="en-US" dirty="0" smtClean="0"/>
              <a:t>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Mostre todas as notas do período de '2010.2' do aluno </a:t>
            </a:r>
            <a:r>
              <a:rPr lang="pt-BR" sz="2000" b="1" dirty="0" smtClean="0"/>
              <a:t>de nome </a:t>
            </a:r>
            <a:r>
              <a:rPr lang="pt-BR" sz="2000" b="1" dirty="0"/>
              <a:t>'Augustos </a:t>
            </a:r>
            <a:r>
              <a:rPr lang="pt-BR" sz="2000" b="1" dirty="0" err="1"/>
              <a:t>Kilter</a:t>
            </a:r>
            <a:r>
              <a:rPr lang="pt-BR" sz="2000" b="1" dirty="0"/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Para o aluno de nome 'Joao Custodia' mostre todos </a:t>
            </a:r>
            <a:r>
              <a:rPr lang="pt-BR" sz="2000" b="1" dirty="0" smtClean="0"/>
              <a:t>os projetos </a:t>
            </a:r>
            <a:r>
              <a:rPr lang="pt-BR" sz="2000" b="1" dirty="0"/>
              <a:t>dos quais ele já participou, ordenando-os </a:t>
            </a:r>
            <a:r>
              <a:rPr lang="pt-BR" sz="2000" b="1" dirty="0" smtClean="0"/>
              <a:t>por período </a:t>
            </a:r>
            <a:r>
              <a:rPr lang="pt-BR" sz="2000" b="1" dirty="0"/>
              <a:t>e conceito obtido.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Liste o nome e a matrícula dos professores que </a:t>
            </a:r>
            <a:r>
              <a:rPr lang="pt-BR" sz="2000" b="1" dirty="0" smtClean="0"/>
              <a:t>ensinaram à </a:t>
            </a:r>
            <a:r>
              <a:rPr lang="pt-BR" sz="2000" b="1" dirty="0"/>
              <a:t>aluna 'Helena Nunes' no seu primeiro período. </a:t>
            </a:r>
            <a:r>
              <a:rPr lang="pt-BR" sz="2000" b="1" dirty="0" smtClean="0"/>
              <a:t>Também informe </a:t>
            </a:r>
            <a:r>
              <a:rPr lang="pt-BR" sz="2000" b="1" dirty="0"/>
              <a:t>o código das disciplinas cursadas.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Para todos os alunos que pagaram a disciplina 5 mostre </a:t>
            </a:r>
            <a:r>
              <a:rPr lang="pt-BR" sz="2000" b="1" dirty="0" smtClean="0"/>
              <a:t>os projetos </a:t>
            </a:r>
            <a:r>
              <a:rPr lang="pt-BR" sz="2000" b="1" dirty="0"/>
              <a:t>que foram desenvolvidos por eles bem como </a:t>
            </a:r>
            <a:r>
              <a:rPr lang="pt-BR" sz="2000" b="1" dirty="0" smtClean="0"/>
              <a:t>seu período </a:t>
            </a:r>
            <a:r>
              <a:rPr lang="pt-BR" sz="2000" b="1" dirty="0"/>
              <a:t>de execução. Mostre título e curso dos </a:t>
            </a:r>
            <a:r>
              <a:rPr lang="pt-BR" sz="2000" b="1" dirty="0" smtClean="0"/>
              <a:t>projetos. Mesmo </a:t>
            </a:r>
            <a:r>
              <a:rPr lang="pt-BR" sz="2000" b="1" dirty="0"/>
              <a:t>os alunos sem projeto deverão ser exibidos.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Considere que todo professor é um líder em </a:t>
            </a:r>
            <a:r>
              <a:rPr lang="pt-BR" sz="2000" b="1" dirty="0" smtClean="0"/>
              <a:t>potencial. Realize </a:t>
            </a:r>
            <a:r>
              <a:rPr lang="pt-BR" sz="2000" b="1" dirty="0"/>
              <a:t>uma consulta que relacione, em duas colunas, </a:t>
            </a:r>
            <a:r>
              <a:rPr lang="pt-BR" sz="2000" b="1" dirty="0" smtClean="0"/>
              <a:t>os nomes </a:t>
            </a:r>
            <a:r>
              <a:rPr lang="pt-BR" sz="2000" b="1" dirty="0"/>
              <a:t>dos professores e o nome dos seus líderes. </a:t>
            </a:r>
            <a:r>
              <a:rPr lang="pt-BR" sz="2000" b="1" dirty="0" smtClean="0"/>
              <a:t>Mesmo os </a:t>
            </a:r>
            <a:r>
              <a:rPr lang="pt-BR" sz="2000" b="1" dirty="0"/>
              <a:t>professores que não têm líder deverão aparecer </a:t>
            </a:r>
            <a:r>
              <a:rPr lang="pt-BR" sz="2000" b="1" dirty="0" smtClean="0"/>
              <a:t>na primeira </a:t>
            </a:r>
            <a:r>
              <a:rPr lang="pt-BR" sz="2000" b="1" dirty="0"/>
              <a:t>coluna e mesmo os professores que não </a:t>
            </a:r>
            <a:r>
              <a:rPr lang="pt-BR" sz="2000" b="1" dirty="0" smtClean="0"/>
              <a:t>têm liderados </a:t>
            </a:r>
            <a:r>
              <a:rPr lang="pt-BR" sz="2000" b="1" dirty="0"/>
              <a:t>devem aparecer na lista de líderes (</a:t>
            </a:r>
            <a:r>
              <a:rPr lang="pt-BR" sz="2000" b="1" dirty="0" smtClean="0"/>
              <a:t>segunda coluna</a:t>
            </a:r>
            <a:r>
              <a:rPr lang="pt-BR" sz="2000" b="1" dirty="0"/>
              <a:t>).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291</TotalTime>
  <Words>736</Words>
  <Application>Microsoft Office PowerPoint</Application>
  <PresentationFormat>Apresentação na tela (4:3)</PresentationFormat>
  <Paragraphs>98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12</vt:lpstr>
      <vt:lpstr>Exercício 13</vt:lpstr>
      <vt:lpstr>Exercício 14</vt:lpstr>
      <vt:lpstr>Exercício 15</vt:lpstr>
      <vt:lpstr>Exercício 16</vt:lpstr>
      <vt:lpstr>Exercício 17</vt:lpstr>
      <vt:lpstr>Exercício 18</vt:lpstr>
      <vt:lpstr>Exercício 19</vt:lpstr>
      <vt:lpstr>Exercício 20</vt:lpstr>
      <vt:lpstr>Exercício 21</vt:lpstr>
      <vt:lpstr>Exercício 22</vt:lpstr>
      <vt:lpstr>PL/SQL</vt:lpstr>
      <vt:lpstr>PROCEDURE</vt:lpstr>
      <vt:lpstr>FUNCTION</vt:lpstr>
      <vt:lpstr>Exercício 23</vt:lpstr>
      <vt:lpstr>Exercício 24</vt:lpstr>
      <vt:lpstr>Exercício 25</vt:lpstr>
      <vt:lpstr>Exercício 26</vt:lpstr>
      <vt:lpstr>Exercício 27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Eduardo Menezes Pires</cp:lastModifiedBy>
  <cp:revision>28</cp:revision>
  <dcterms:created xsi:type="dcterms:W3CDTF">2011-08-24T21:01:58Z</dcterms:created>
  <dcterms:modified xsi:type="dcterms:W3CDTF">2011-09-12T15:29:11Z</dcterms:modified>
</cp:coreProperties>
</file>