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95" r:id="rId3"/>
    <p:sldId id="288" r:id="rId4"/>
    <p:sldId id="289" r:id="rId5"/>
    <p:sldId id="291" r:id="rId6"/>
    <p:sldId id="292" r:id="rId7"/>
    <p:sldId id="296" r:id="rId8"/>
    <p:sldId id="294" r:id="rId9"/>
    <p:sldId id="298" r:id="rId10"/>
    <p:sldId id="299" r:id="rId11"/>
    <p:sldId id="328" r:id="rId12"/>
    <p:sldId id="279" r:id="rId13"/>
    <p:sldId id="286" r:id="rId14"/>
    <p:sldId id="287" r:id="rId15"/>
    <p:sldId id="300" r:id="rId16"/>
    <p:sldId id="301" r:id="rId17"/>
    <p:sldId id="302" r:id="rId18"/>
    <p:sldId id="317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4" r:id="rId28"/>
    <p:sldId id="312" r:id="rId29"/>
    <p:sldId id="315" r:id="rId3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48" autoAdjust="0"/>
  </p:normalViewPr>
  <p:slideViewPr>
    <p:cSldViewPr>
      <p:cViewPr>
        <p:scale>
          <a:sx n="105" d="100"/>
          <a:sy n="105" d="100"/>
        </p:scale>
        <p:origin x="-14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12/09/2011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12/09/2011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emp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Ambiente</a:t>
            </a:r>
            <a:r>
              <a:rPr lang="en-US" sz="3200" b="1" dirty="0" smtClean="0"/>
              <a:t> de </a:t>
            </a:r>
            <a:r>
              <a:rPr lang="en-US" sz="3200" b="1" dirty="0" err="1" smtClean="0"/>
              <a:t>Desenvolvimento</a:t>
            </a:r>
            <a:endParaRPr lang="en-US" sz="3200" b="1" dirty="0" smtClean="0"/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 smtClean="0">
                <a:solidFill>
                  <a:schemeClr val="tx1"/>
                </a:solidFill>
              </a:rPr>
              <a:t>Alguns comandos úteis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tabs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DESCRIBE </a:t>
            </a:r>
            <a:r>
              <a:rPr lang="pt-BR" sz="2400" dirty="0" err="1" smtClean="0">
                <a:solidFill>
                  <a:schemeClr val="tx1"/>
                </a:solidFill>
              </a:rPr>
              <a:t>nometabela</a:t>
            </a:r>
            <a:r>
              <a:rPr lang="pt-BR" sz="2400" dirty="0" smtClean="0">
                <a:solidFill>
                  <a:schemeClr val="tx1"/>
                </a:solidFill>
              </a:rPr>
              <a:t> ou DESC </a:t>
            </a:r>
            <a:r>
              <a:rPr lang="pt-BR" sz="2400" dirty="0" err="1" smtClean="0">
                <a:solidFill>
                  <a:schemeClr val="tx1"/>
                </a:solidFill>
              </a:rPr>
              <a:t>nometabela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user_triggers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user_procedures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pt-BR" sz="2400" dirty="0" smtClean="0">
                <a:solidFill>
                  <a:schemeClr val="tx1"/>
                </a:solidFill>
              </a:rPr>
              <a:t>SELECT * FROM </a:t>
            </a:r>
            <a:r>
              <a:rPr lang="pt-BR" sz="2400" dirty="0" err="1" smtClean="0">
                <a:solidFill>
                  <a:schemeClr val="tx1"/>
                </a:solidFill>
              </a:rPr>
              <a:t>user_sequences</a:t>
            </a:r>
            <a:r>
              <a:rPr lang="pt-BR" sz="2400" dirty="0" smtClean="0">
                <a:solidFill>
                  <a:schemeClr val="tx1"/>
                </a:solidFill>
              </a:rPr>
              <a:t>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SHOW errors;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SET </a:t>
            </a:r>
            <a:r>
              <a:rPr lang="en-US" sz="2400" dirty="0" err="1" smtClean="0">
                <a:solidFill>
                  <a:schemeClr val="tx1"/>
                </a:solidFill>
              </a:rPr>
              <a:t>serveroutput</a:t>
            </a:r>
            <a:r>
              <a:rPr lang="en-US" sz="2400" dirty="0" smtClean="0">
                <a:solidFill>
                  <a:schemeClr val="tx1"/>
                </a:solidFill>
              </a:rPr>
              <a:t> on</a:t>
            </a:r>
            <a:endParaRPr lang="pt-BR" sz="2400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467544" y="332656"/>
            <a:ext cx="8229600" cy="907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Para </a:t>
            </a: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começar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começar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000"/>
              </a:spcAft>
            </a:pPr>
            <a:r>
              <a:rPr lang="en-US" sz="3600" dirty="0" err="1" smtClean="0">
                <a:solidFill>
                  <a:schemeClr val="tx1"/>
                </a:solidFill>
              </a:rPr>
              <a:t>Copiar</a:t>
            </a:r>
            <a:r>
              <a:rPr lang="en-US" sz="3600" dirty="0" smtClean="0">
                <a:solidFill>
                  <a:schemeClr val="tx1"/>
                </a:solidFill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</a:rPr>
              <a:t>Colar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dentro</a:t>
            </a:r>
            <a:r>
              <a:rPr lang="en-US" sz="3600" dirty="0" smtClean="0">
                <a:solidFill>
                  <a:schemeClr val="tx1"/>
                </a:solidFill>
              </a:rPr>
              <a:t> do SQL Plus:</a:t>
            </a:r>
          </a:p>
          <a:p>
            <a:pPr lvl="1"/>
            <a:r>
              <a:rPr lang="en-US" sz="2400" dirty="0" err="1" smtClean="0">
                <a:solidFill>
                  <a:schemeClr val="tx1"/>
                </a:solidFill>
              </a:rPr>
              <a:t>Selecione</a:t>
            </a:r>
            <a:r>
              <a:rPr lang="en-US" sz="2400" dirty="0" smtClean="0">
                <a:solidFill>
                  <a:schemeClr val="tx1"/>
                </a:solidFill>
              </a:rPr>
              <a:t> o </a:t>
            </a:r>
            <a:r>
              <a:rPr lang="en-US" sz="2400" dirty="0" err="1" smtClean="0">
                <a:solidFill>
                  <a:schemeClr val="tx1"/>
                </a:solidFill>
              </a:rPr>
              <a:t>que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você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deseja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copiar</a:t>
            </a:r>
            <a:r>
              <a:rPr lang="en-US" sz="2400" dirty="0" smtClean="0">
                <a:solidFill>
                  <a:schemeClr val="tx1"/>
                </a:solidFill>
              </a:rPr>
              <a:t> com o </a:t>
            </a:r>
            <a:r>
              <a:rPr lang="en-US" sz="2400" dirty="0" err="1" smtClean="0">
                <a:solidFill>
                  <a:schemeClr val="tx1"/>
                </a:solidFill>
              </a:rPr>
              <a:t>botão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esquerdo</a:t>
            </a:r>
            <a:r>
              <a:rPr lang="en-US" sz="2400" dirty="0" smtClean="0">
                <a:solidFill>
                  <a:schemeClr val="tx1"/>
                </a:solidFill>
              </a:rPr>
              <a:t> do mouse, </a:t>
            </a:r>
            <a:r>
              <a:rPr lang="en-US" sz="2400" dirty="0" err="1" smtClean="0">
                <a:solidFill>
                  <a:schemeClr val="tx1"/>
                </a:solidFill>
              </a:rPr>
              <a:t>mantenha</a:t>
            </a:r>
            <a:r>
              <a:rPr lang="en-US" sz="2400" dirty="0" smtClean="0">
                <a:solidFill>
                  <a:schemeClr val="tx1"/>
                </a:solidFill>
              </a:rPr>
              <a:t>-o </a:t>
            </a:r>
            <a:r>
              <a:rPr lang="en-US" sz="2400" dirty="0" err="1" smtClean="0">
                <a:solidFill>
                  <a:schemeClr val="tx1"/>
                </a:solidFill>
              </a:rPr>
              <a:t>pressionado</a:t>
            </a:r>
            <a:r>
              <a:rPr lang="en-US" sz="2400" dirty="0" smtClean="0">
                <a:solidFill>
                  <a:schemeClr val="tx1"/>
                </a:solidFill>
              </a:rPr>
              <a:t> e clique com o </a:t>
            </a:r>
            <a:r>
              <a:rPr lang="en-US" sz="2400" dirty="0" err="1" smtClean="0">
                <a:solidFill>
                  <a:schemeClr val="tx1"/>
                </a:solidFill>
              </a:rPr>
              <a:t>botão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direito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tela</a:t>
            </a:r>
            <a:r>
              <a:rPr lang="en-US" sz="2400" dirty="0" smtClean="0">
                <a:solidFill>
                  <a:schemeClr val="tx1"/>
                </a:solidFill>
              </a:rPr>
              <a:t> do SQL Plus.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061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229600" cy="1600200"/>
          </a:xfrm>
        </p:spPr>
        <p:txBody>
          <a:bodyPr/>
          <a:lstStyle/>
          <a:p>
            <a:r>
              <a:rPr lang="en-US" dirty="0" err="1" smtClean="0"/>
              <a:t>Algumas</a:t>
            </a:r>
            <a:r>
              <a:rPr lang="en-US" dirty="0" smtClean="0"/>
              <a:t> </a:t>
            </a:r>
            <a:r>
              <a:rPr lang="en-US" dirty="0" err="1" smtClean="0"/>
              <a:t>consultas</a:t>
            </a:r>
            <a:r>
              <a:rPr lang="en-US" dirty="0" smtClean="0"/>
              <a:t>…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298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  <p:pic>
        <p:nvPicPr>
          <p:cNvPr id="1026" name="Picture 2" descr="C:\Users\Eduardo Pires\Downloads\gdi(1)\gdi\2 - PL-SQL\Aula\Modelo Conceitu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40768"/>
            <a:ext cx="9192236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Estrutura básica de uma consulta SQL</a:t>
            </a:r>
          </a:p>
          <a:p>
            <a:endParaRPr lang="pt-BR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Coluna1[,Coluna2[,Coluna3[,...]]]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Tabela1[,Tabela2[,...]]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WHERE Condição</a:t>
            </a:r>
            <a:endParaRPr lang="pt-BR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Estrutura genérica de uma consulta SQL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SELECT [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DISTINCT|ALL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 {*|[Tabela.]Coluna1 [AS Alias1]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[[Tabela.]Coluna2 [AS Alias2] [,...]]}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FROM Tabela1[,Tabela2[,...]]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[WHERE {Condição 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Simples|Condição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de Sub-consulta}]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[ORDER BY Coluna1 [ASC|DESC] [,Coluna2 [ASC|DESC] [, ... ]]]</a:t>
            </a:r>
          </a:p>
          <a:p>
            <a:pPr>
              <a:buNone/>
            </a:pP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[GROUP BY Coluna1 [,Coluna2[,...]] [HAVING </a:t>
            </a:r>
            <a:r>
              <a:rPr lang="en-US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Condição</a:t>
            </a:r>
            <a:r>
              <a:rPr lang="en-US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]]</a:t>
            </a:r>
          </a:p>
          <a:p>
            <a:pPr>
              <a:buNone/>
            </a:pP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[{</a:t>
            </a:r>
            <a:r>
              <a:rPr lang="pt-BR" sz="22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UNION|INTERSECT|EXCEPT</a:t>
            </a:r>
            <a:r>
              <a:rPr lang="pt-BR" sz="22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 SELECT ...]</a:t>
            </a:r>
            <a:endParaRPr lang="pt-BR" sz="22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Exercício 1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a matrícula e o nome de todas as mulheres, ordenando-as por ordem alfabética.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tx1"/>
                </a:solidFill>
              </a:rPr>
              <a:t>Agora, </a:t>
            </a:r>
            <a:r>
              <a:rPr lang="en-US" b="1" dirty="0" err="1" smtClean="0">
                <a:solidFill>
                  <a:schemeClr val="tx1"/>
                </a:solidFill>
              </a:rPr>
              <a:t>faça</a:t>
            </a:r>
            <a:r>
              <a:rPr lang="en-US" b="1" dirty="0" smtClean="0">
                <a:solidFill>
                  <a:schemeClr val="tx1"/>
                </a:solidFill>
              </a:rPr>
              <a:t> a </a:t>
            </a:r>
            <a:r>
              <a:rPr lang="en-US" b="1" dirty="0" err="1" smtClean="0">
                <a:solidFill>
                  <a:schemeClr val="tx1"/>
                </a:solidFill>
              </a:rPr>
              <a:t>mesma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consulta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exibindo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apenas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aquelas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que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são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professoras</a:t>
            </a:r>
            <a:endParaRPr lang="pt-BR" b="1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Quais são as disciplinas que o professor '</a:t>
            </a:r>
            <a:r>
              <a:rPr lang="pt-BR" b="1" dirty="0" err="1" smtClean="0">
                <a:solidFill>
                  <a:schemeClr val="tx1"/>
                </a:solidFill>
              </a:rPr>
              <a:t>Sirenio</a:t>
            </a:r>
            <a:r>
              <a:rPr lang="pt-BR" b="1" dirty="0" smtClean="0">
                <a:solidFill>
                  <a:schemeClr val="tx1"/>
                </a:solidFill>
              </a:rPr>
              <a:t> Arruda’ está ministrando atualmente?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Roteiro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SQL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Desenvolvimento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Exemplo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simples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Repita a consulta anterior utilizando JOIN.</a:t>
            </a: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Para as disciplinas de código 1, 2 e 3, mostre quais alunos já foram seus monitores. (Use IN)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nomes de TODOS os professores e, caso existam, os nomes dos seus líderes.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os alunos que não têm nenhum projeto. Exiba também as informações de quando eles pagaram a cadeira. (Use IS NULL)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Selecione todos os professores, exceto aqueles que entraram entre 1995 e 2005. (Use BETWEEN)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539552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8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Exercício</a:t>
            </a: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8</a:t>
            </a:r>
            <a:endParaRPr kumimoji="0" lang="pt-BR" sz="5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quantas vezes que o professor 'Jose </a:t>
            </a:r>
            <a:r>
              <a:rPr lang="pt-BR" b="1" dirty="0" err="1" smtClean="0">
                <a:solidFill>
                  <a:schemeClr val="tx1"/>
                </a:solidFill>
              </a:rPr>
              <a:t>Alcantara</a:t>
            </a:r>
            <a:r>
              <a:rPr lang="pt-BR" b="1" dirty="0" smtClean="0">
                <a:solidFill>
                  <a:schemeClr val="tx1"/>
                </a:solidFill>
              </a:rPr>
              <a:t>' já esteve a lecionar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tx1"/>
                </a:solidFill>
              </a:rPr>
              <a:t>Mostre a média das notas dos alunos agrupadas por período.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 smtClean="0">
                <a:solidFill>
                  <a:schemeClr val="tx1"/>
                </a:solidFill>
              </a:rPr>
              <a:t>Considere um relatório e mostre, numa mesma consulta, para o </a:t>
            </a:r>
            <a:r>
              <a:rPr lang="pt-BR" sz="2000" b="1" dirty="0" err="1" smtClean="0">
                <a:solidFill>
                  <a:schemeClr val="tx1"/>
                </a:solidFill>
              </a:rPr>
              <a:t>semeste</a:t>
            </a:r>
            <a:r>
              <a:rPr lang="pt-BR" sz="2000" b="1" dirty="0" smtClean="0">
                <a:solidFill>
                  <a:schemeClr val="tx1"/>
                </a:solidFill>
              </a:rPr>
              <a:t> '2009.1', os registros dos professores em todas as </a:t>
            </a:r>
            <a:r>
              <a:rPr lang="pt-BR" sz="2000" b="1" dirty="0" err="1" smtClean="0">
                <a:solidFill>
                  <a:schemeClr val="tx1"/>
                </a:solidFill>
              </a:rPr>
              <a:t>ministrações</a:t>
            </a:r>
            <a:r>
              <a:rPr lang="pt-BR" sz="2000" b="1" dirty="0" smtClean="0">
                <a:solidFill>
                  <a:schemeClr val="tx1"/>
                </a:solidFill>
              </a:rPr>
              <a:t> que realizaram mais os registros dos alunos nas vezes em que pagaram alguma cadeira. </a:t>
            </a:r>
          </a:p>
          <a:p>
            <a:r>
              <a:rPr lang="pt-BR" sz="2000" b="1" dirty="0" smtClean="0">
                <a:solidFill>
                  <a:schemeClr val="tx1"/>
                </a:solidFill>
              </a:rPr>
              <a:t>Exiba o código da disciplina, o código do curso e a matrícula do professor ou do aluno que realizou a atividade. (Realize SELECTS independentes e use UNION)</a:t>
            </a:r>
          </a:p>
          <a:p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27</a:t>
            </a:fld>
            <a:endParaRPr lang="pt-B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 </a:t>
            </a:r>
            <a:r>
              <a:rPr lang="en-US" dirty="0" err="1" smtClean="0"/>
              <a:t>próxima</a:t>
            </a:r>
            <a:r>
              <a:rPr lang="en-US" dirty="0" smtClean="0"/>
              <a:t> aula…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difíceis</a:t>
            </a:r>
            <a:r>
              <a:rPr lang="en-US" dirty="0" smtClean="0">
                <a:solidFill>
                  <a:schemeClr val="tx1"/>
                </a:solidFill>
              </a:rPr>
              <a:t>, PL/SQL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28</a:t>
            </a:fld>
            <a:endParaRPr lang="pt-B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TENTEM FAZER AS QUESTÕES ANTES DA AULA!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</a:rPr>
              <a:t>www.cin.ufpe.br/~emp/AULA-PL</a:t>
            </a:r>
            <a:endParaRPr lang="pt-BR" sz="2400" u="sng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29</a:t>
            </a:fld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80728"/>
          </a:xfrm>
        </p:spPr>
        <p:txBody>
          <a:bodyPr/>
          <a:lstStyle/>
          <a:p>
            <a:r>
              <a:rPr lang="en-US" dirty="0" smtClean="0"/>
              <a:t>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DML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Manipulação</a:t>
            </a:r>
            <a:r>
              <a:rPr lang="en-US" dirty="0" smtClean="0">
                <a:solidFill>
                  <a:schemeClr val="tx1"/>
                </a:solidFill>
              </a:rPr>
              <a:t> de Dados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Linguagem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pesquisa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declarativa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banco</a:t>
            </a:r>
            <a:r>
              <a:rPr lang="en-US" dirty="0" smtClean="0">
                <a:solidFill>
                  <a:schemeClr val="tx1"/>
                </a:solidFill>
              </a:rPr>
              <a:t> de dados </a:t>
            </a:r>
            <a:r>
              <a:rPr lang="en-US" dirty="0" err="1" smtClean="0">
                <a:solidFill>
                  <a:schemeClr val="tx1"/>
                </a:solidFill>
              </a:rPr>
              <a:t>relacional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en-US" dirty="0" smtClean="0"/>
              <a:t>IDE SQL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Durante </a:t>
            </a:r>
            <a:r>
              <a:rPr lang="en-US" b="1" dirty="0" smtClean="0">
                <a:solidFill>
                  <a:srgbClr val="FF0000"/>
                </a:solidFill>
              </a:rPr>
              <a:t>TODA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disciplina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utilizaremos</a:t>
            </a:r>
            <a:r>
              <a:rPr lang="en-US" dirty="0" smtClean="0">
                <a:solidFill>
                  <a:schemeClr val="tx1"/>
                </a:solidFill>
              </a:rPr>
              <a:t> a IDE (</a:t>
            </a:r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Desenvolvimento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Integrado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  <a:r>
              <a:rPr lang="en-US" dirty="0" err="1" smtClean="0">
                <a:solidFill>
                  <a:schemeClr val="tx1"/>
                </a:solidFill>
              </a:rPr>
              <a:t>nativa</a:t>
            </a:r>
            <a:r>
              <a:rPr lang="en-US" dirty="0" smtClean="0">
                <a:solidFill>
                  <a:schemeClr val="tx1"/>
                </a:solidFill>
              </a:rPr>
              <a:t> do Oracle: SQL PLUS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Existem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outras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ferramentas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executar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consultas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gerenciar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os</a:t>
            </a:r>
            <a:r>
              <a:rPr lang="en-US" dirty="0" smtClean="0">
                <a:solidFill>
                  <a:schemeClr val="tx1"/>
                </a:solidFill>
              </a:rPr>
              <a:t> dados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PL/SQL Developer (Oracle SQL Developer), Visual Studio, </a:t>
            </a:r>
            <a:r>
              <a:rPr lang="en-US" dirty="0" err="1" smtClean="0">
                <a:solidFill>
                  <a:schemeClr val="tx1"/>
                </a:solidFill>
              </a:rPr>
              <a:t>pgAdmin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plugins</a:t>
            </a:r>
            <a:r>
              <a:rPr lang="en-US" dirty="0" smtClean="0">
                <a:solidFill>
                  <a:schemeClr val="tx1"/>
                </a:solidFill>
              </a:rPr>
              <a:t>, etc.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Essas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ferramentas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fornecem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ambientes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gráficos</a:t>
            </a:r>
            <a:r>
              <a:rPr lang="en-US" dirty="0" smtClean="0">
                <a:solidFill>
                  <a:schemeClr val="tx1"/>
                </a:solidFill>
              </a:rPr>
              <a:t> de </a:t>
            </a:r>
            <a:r>
              <a:rPr lang="en-US" dirty="0" err="1" smtClean="0">
                <a:solidFill>
                  <a:schemeClr val="tx1"/>
                </a:solidFill>
              </a:rPr>
              <a:t>fácil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utilização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err="1" smtClean="0"/>
              <a:t>Mas</a:t>
            </a:r>
            <a:r>
              <a:rPr lang="en-US" sz="6600" dirty="0" smtClean="0"/>
              <a:t> </a:t>
            </a:r>
            <a:r>
              <a:rPr lang="en-US" sz="6600" dirty="0" err="1" smtClean="0"/>
              <a:t>por</a:t>
            </a:r>
            <a:r>
              <a:rPr lang="en-US" sz="6600" dirty="0" smtClean="0"/>
              <a:t> </a:t>
            </a:r>
            <a:r>
              <a:rPr lang="en-US" sz="6600" dirty="0" err="1" smtClean="0"/>
              <a:t>que</a:t>
            </a:r>
            <a:r>
              <a:rPr lang="en-US" sz="6600" dirty="0" smtClean="0"/>
              <a:t> </a:t>
            </a:r>
            <a:r>
              <a:rPr lang="en-US" sz="6600" dirty="0" err="1" smtClean="0"/>
              <a:t>utilizar</a:t>
            </a:r>
            <a:r>
              <a:rPr lang="en-US" sz="6600" dirty="0" smtClean="0"/>
              <a:t> o SQL PLUS?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smtClean="0"/>
              <a:t>SQL Plus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Ferramenta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didática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Fácil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utilização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Semelhante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ao</a:t>
            </a:r>
            <a:r>
              <a:rPr lang="en-US" dirty="0" smtClean="0">
                <a:solidFill>
                  <a:schemeClr val="tx1"/>
                </a:solidFill>
              </a:rPr>
              <a:t> MS-DOS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Será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ambiente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utilizado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provas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práticas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Na </a:t>
            </a:r>
            <a:r>
              <a:rPr lang="en-US" dirty="0" err="1" smtClean="0">
                <a:solidFill>
                  <a:schemeClr val="tx1"/>
                </a:solidFill>
              </a:rPr>
              <a:t>prova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escrita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será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você</a:t>
            </a:r>
            <a:r>
              <a:rPr lang="en-US" dirty="0" smtClean="0">
                <a:solidFill>
                  <a:schemeClr val="tx1"/>
                </a:solidFill>
              </a:rPr>
              <a:t>, a </a:t>
            </a:r>
            <a:r>
              <a:rPr lang="en-US" dirty="0" err="1" smtClean="0">
                <a:solidFill>
                  <a:schemeClr val="tx1"/>
                </a:solidFill>
              </a:rPr>
              <a:t>caneta</a:t>
            </a:r>
            <a:r>
              <a:rPr lang="en-US" dirty="0" smtClean="0">
                <a:solidFill>
                  <a:schemeClr val="tx1"/>
                </a:solidFill>
              </a:rPr>
              <a:t> e o </a:t>
            </a:r>
            <a:r>
              <a:rPr lang="en-US" dirty="0" err="1" smtClean="0">
                <a:solidFill>
                  <a:schemeClr val="tx1"/>
                </a:solidFill>
              </a:rPr>
              <a:t>papel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991092"/>
            <a:ext cx="5544616" cy="2678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www.cin.ufpe.br/~</a:t>
            </a:r>
            <a:r>
              <a:rPr lang="pt-BR" dirty="0" smtClean="0">
                <a:solidFill>
                  <a:schemeClr val="tx1"/>
                </a:solidFill>
                <a:hlinkClick r:id="rId2"/>
              </a:rPr>
              <a:t>emp/GDI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Estudo</a:t>
            </a:r>
            <a:r>
              <a:rPr lang="en-US" dirty="0" smtClean="0"/>
              <a:t> de </a:t>
            </a:r>
            <a:r>
              <a:rPr lang="en-US" dirty="0" err="1" smtClean="0"/>
              <a:t>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Primeiros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passos</a:t>
            </a:r>
            <a:r>
              <a:rPr lang="en-US" sz="2800" dirty="0" smtClean="0">
                <a:solidFill>
                  <a:schemeClr val="tx1"/>
                </a:solidFill>
              </a:rPr>
              <a:t>…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Abrir</a:t>
            </a:r>
            <a:r>
              <a:rPr lang="en-US" sz="1800" dirty="0" smtClean="0">
                <a:solidFill>
                  <a:schemeClr val="tx1"/>
                </a:solidFill>
              </a:rPr>
              <a:t> o SQL Plus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Inserir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os</a:t>
            </a:r>
            <a:r>
              <a:rPr lang="en-US" sz="1800" dirty="0" smtClean="0">
                <a:solidFill>
                  <a:schemeClr val="tx1"/>
                </a:solidFill>
              </a:rPr>
              <a:t> dados </a:t>
            </a:r>
            <a:r>
              <a:rPr lang="en-US" sz="1800" dirty="0" err="1" smtClean="0">
                <a:solidFill>
                  <a:schemeClr val="tx1"/>
                </a:solidFill>
              </a:rPr>
              <a:t>enviados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por</a:t>
            </a:r>
            <a:r>
              <a:rPr lang="en-US" sz="1800" dirty="0" smtClean="0">
                <a:solidFill>
                  <a:schemeClr val="tx1"/>
                </a:solidFill>
              </a:rPr>
              <a:t> e-mail </a:t>
            </a:r>
            <a:r>
              <a:rPr lang="en-US" sz="1800" dirty="0" err="1" smtClean="0">
                <a:solidFill>
                  <a:schemeClr val="tx1"/>
                </a:solidFill>
              </a:rPr>
              <a:t>pelo</a:t>
            </a:r>
            <a:r>
              <a:rPr lang="en-US" sz="1800" dirty="0" smtClean="0">
                <a:solidFill>
                  <a:schemeClr val="tx1"/>
                </a:solidFill>
              </a:rPr>
              <a:t> Helpdesk</a:t>
            </a:r>
          </a:p>
          <a:p>
            <a:pPr lvl="1"/>
            <a:r>
              <a:rPr lang="en-US" sz="1800" dirty="0" err="1" smtClean="0">
                <a:solidFill>
                  <a:schemeClr val="tx1"/>
                </a:solidFill>
              </a:rPr>
              <a:t>Ao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entrar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pela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primeira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vez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será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pedido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alterar</a:t>
            </a:r>
            <a:r>
              <a:rPr lang="en-US" sz="1800" dirty="0" smtClean="0">
                <a:solidFill>
                  <a:schemeClr val="tx1"/>
                </a:solidFill>
              </a:rPr>
              <a:t> a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IMPORTANTE: o </a:t>
            </a:r>
            <a:r>
              <a:rPr lang="en-US" sz="1800" dirty="0" err="1" smtClean="0">
                <a:solidFill>
                  <a:schemeClr val="tx1"/>
                </a:solidFill>
              </a:rPr>
              <a:t>usuário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r>
              <a:rPr lang="en-US" sz="1800" dirty="0" smtClean="0">
                <a:solidFill>
                  <a:schemeClr val="tx1"/>
                </a:solidFill>
              </a:rPr>
              <a:t> é o </a:t>
            </a:r>
            <a:r>
              <a:rPr lang="en-US" sz="1800" dirty="0" err="1" smtClean="0">
                <a:solidFill>
                  <a:schemeClr val="tx1"/>
                </a:solidFill>
              </a:rPr>
              <a:t>mesmo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para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todos</a:t>
            </a:r>
            <a:r>
              <a:rPr lang="en-US" sz="1800" dirty="0" smtClean="0">
                <a:solidFill>
                  <a:schemeClr val="tx1"/>
                </a:solidFill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</a:rPr>
              <a:t>grupo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en-US" sz="1800" dirty="0" err="1" smtClean="0">
                <a:solidFill>
                  <a:schemeClr val="tx1"/>
                </a:solidFill>
              </a:rPr>
              <a:t>Então</a:t>
            </a:r>
            <a:r>
              <a:rPr lang="en-US" sz="1800" dirty="0" smtClean="0">
                <a:solidFill>
                  <a:schemeClr val="tx1"/>
                </a:solidFill>
              </a:rPr>
              <a:t>, </a:t>
            </a:r>
            <a:r>
              <a:rPr lang="en-US" sz="1800" dirty="0" err="1" smtClean="0">
                <a:solidFill>
                  <a:schemeClr val="tx1"/>
                </a:solidFill>
              </a:rPr>
              <a:t>quando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alterar</a:t>
            </a:r>
            <a:r>
              <a:rPr lang="en-US" sz="1800" dirty="0" smtClean="0">
                <a:solidFill>
                  <a:schemeClr val="tx1"/>
                </a:solidFill>
              </a:rPr>
              <a:t>, utilize </a:t>
            </a:r>
            <a:r>
              <a:rPr lang="en-US" sz="1800" dirty="0" err="1" smtClean="0">
                <a:solidFill>
                  <a:schemeClr val="tx1"/>
                </a:solidFill>
              </a:rPr>
              <a:t>uma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senha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comum</a:t>
            </a:r>
            <a:r>
              <a:rPr lang="en-US" sz="1800" dirty="0" smtClean="0">
                <a:solidFill>
                  <a:schemeClr val="tx1"/>
                </a:solidFill>
              </a:rPr>
              <a:t> com </a:t>
            </a:r>
            <a:r>
              <a:rPr lang="en-US" sz="1800" dirty="0" err="1" smtClean="0">
                <a:solidFill>
                  <a:schemeClr val="tx1"/>
                </a:solidFill>
              </a:rPr>
              <a:t>todos</a:t>
            </a:r>
            <a:r>
              <a:rPr lang="en-US" sz="1800" dirty="0" smtClean="0">
                <a:solidFill>
                  <a:schemeClr val="tx1"/>
                </a:solidFill>
              </a:rPr>
              <a:t> do </a:t>
            </a:r>
            <a:r>
              <a:rPr lang="en-US" sz="1800" dirty="0" err="1" smtClean="0">
                <a:solidFill>
                  <a:schemeClr val="tx1"/>
                </a:solidFill>
              </a:rPr>
              <a:t>grupo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pt-BR" sz="18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77072"/>
            <a:ext cx="34099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dirty="0" smtClean="0"/>
              <a:t>Para </a:t>
            </a:r>
            <a:r>
              <a:rPr lang="en-US" dirty="0" err="1" smtClean="0"/>
              <a:t>começar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tx1"/>
                </a:solidFill>
              </a:rPr>
              <a:t>Criar as tabelas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</a:rPr>
              <a:t>Executar script em </a:t>
            </a:r>
            <a:r>
              <a:rPr lang="pt-BR" sz="2000" dirty="0" err="1" smtClean="0">
                <a:solidFill>
                  <a:schemeClr val="tx1"/>
                </a:solidFill>
              </a:rPr>
              <a:t>criacaoTabelas</a:t>
            </a:r>
            <a:r>
              <a:rPr lang="pt-BR" sz="2000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@”</a:t>
            </a:r>
            <a:r>
              <a:rPr lang="en-US" sz="2000" dirty="0" err="1" smtClean="0">
                <a:solidFill>
                  <a:schemeClr val="tx1"/>
                </a:solidFill>
              </a:rPr>
              <a:t>caminho</a:t>
            </a:r>
            <a:r>
              <a:rPr lang="en-US" sz="2000" dirty="0" smtClean="0">
                <a:solidFill>
                  <a:schemeClr val="tx1"/>
                </a:solidFill>
              </a:rPr>
              <a:t>-do-</a:t>
            </a:r>
            <a:r>
              <a:rPr lang="en-US" sz="2000" dirty="0" err="1" smtClean="0">
                <a:solidFill>
                  <a:schemeClr val="tx1"/>
                </a:solidFill>
              </a:rPr>
              <a:t>arquivo</a:t>
            </a:r>
            <a:r>
              <a:rPr lang="en-US" sz="2000" dirty="0" smtClean="0">
                <a:solidFill>
                  <a:schemeClr val="tx1"/>
                </a:solidFill>
              </a:rPr>
              <a:t>/criacaoTabelas.SQL”</a:t>
            </a:r>
            <a:endParaRPr lang="pt-BR" sz="2000" dirty="0" smtClean="0">
              <a:solidFill>
                <a:schemeClr val="tx1"/>
              </a:solidFill>
            </a:endParaRPr>
          </a:p>
          <a:p>
            <a:r>
              <a:rPr lang="pt-BR" sz="3200" dirty="0" smtClean="0">
                <a:solidFill>
                  <a:schemeClr val="tx1"/>
                </a:solidFill>
              </a:rPr>
              <a:t>Popular base de dados</a:t>
            </a:r>
          </a:p>
          <a:p>
            <a:pPr lvl="1"/>
            <a:r>
              <a:rPr lang="pt-BR" sz="2000" dirty="0" smtClean="0">
                <a:solidFill>
                  <a:schemeClr val="tx1"/>
                </a:solidFill>
              </a:rPr>
              <a:t>Executar script em </a:t>
            </a:r>
            <a:r>
              <a:rPr lang="en-US" sz="2000" u="sng" dirty="0" err="1" smtClean="0">
                <a:solidFill>
                  <a:schemeClr val="tx1"/>
                </a:solidFill>
              </a:rPr>
              <a:t>povoamento</a:t>
            </a:r>
            <a:r>
              <a:rPr lang="pt-BR" sz="2000" u="sng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</a:rPr>
              <a:t>@”</a:t>
            </a:r>
            <a:r>
              <a:rPr lang="en-US" sz="2000" dirty="0" err="1" smtClean="0">
                <a:solidFill>
                  <a:schemeClr val="tx1"/>
                </a:solidFill>
              </a:rPr>
              <a:t>caminho_do_arquivo</a:t>
            </a:r>
            <a:r>
              <a:rPr lang="en-US" sz="2000" dirty="0" smtClean="0">
                <a:solidFill>
                  <a:schemeClr val="tx1"/>
                </a:solidFill>
              </a:rPr>
              <a:t>/povoamento.SQL”</a:t>
            </a:r>
            <a:endParaRPr lang="pt-BR" sz="2000" u="sng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endParaRPr lang="pt-BR" sz="2000" b="1" dirty="0" smtClean="0">
              <a:solidFill>
                <a:schemeClr val="tx1"/>
              </a:solidFill>
            </a:endParaRPr>
          </a:p>
          <a:p>
            <a:pPr marL="438150" lvl="1" indent="-319088">
              <a:spcBef>
                <a:spcPct val="0"/>
              </a:spcBef>
              <a:buClr>
                <a:schemeClr val="accent1"/>
              </a:buClr>
              <a:buSzPct val="80000"/>
              <a:buNone/>
            </a:pPr>
            <a:r>
              <a:rPr lang="pt-BR" sz="2000" b="1" dirty="0" smtClean="0">
                <a:solidFill>
                  <a:srgbClr val="FF0000"/>
                </a:solidFill>
              </a:rPr>
              <a:t>Observação: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>
                <a:solidFill>
                  <a:schemeClr val="tx1"/>
                </a:solidFill>
              </a:rPr>
              <a:t>apenas </a:t>
            </a:r>
            <a:r>
              <a:rPr lang="pt-B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pessoa por equipe </a:t>
            </a:r>
            <a:r>
              <a:rPr lang="pt-BR" sz="2000" dirty="0" smtClean="0">
                <a:solidFill>
                  <a:schemeClr val="tx1"/>
                </a:solidFill>
              </a:rPr>
              <a:t>realize essas tarefas para evitar exceções.</a:t>
            </a:r>
          </a:p>
          <a:p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275</TotalTime>
  <Words>714</Words>
  <Application>Microsoft Office PowerPoint</Application>
  <PresentationFormat>Apresentação na tela (4:3)</PresentationFormat>
  <Paragraphs>141</Paragraphs>
  <Slides>29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Executivo</vt:lpstr>
      <vt:lpstr>Monitoria GDI Aula Prática</vt:lpstr>
      <vt:lpstr>Roteiro</vt:lpstr>
      <vt:lpstr>SQL</vt:lpstr>
      <vt:lpstr>IDE SQL</vt:lpstr>
      <vt:lpstr>Mas por que utilizar o SQL PLUS?</vt:lpstr>
      <vt:lpstr>SQL Plus</vt:lpstr>
      <vt:lpstr>Estudo de caso</vt:lpstr>
      <vt:lpstr>Estudo de caso</vt:lpstr>
      <vt:lpstr>Para começar</vt:lpstr>
      <vt:lpstr>Apresentação do PowerPoint</vt:lpstr>
      <vt:lpstr>Para começar </vt:lpstr>
      <vt:lpstr>Algumas consultas…</vt:lpstr>
      <vt:lpstr>Modelo Conceitual</vt:lpstr>
      <vt:lpstr>Modelo Lógico</vt:lpstr>
      <vt:lpstr>SQL</vt:lpstr>
      <vt:lpstr>SQL</vt:lpstr>
      <vt:lpstr>Exercício 1</vt:lpstr>
      <vt:lpstr>Exercício 1</vt:lpstr>
      <vt:lpstr>Exercício 3</vt:lpstr>
      <vt:lpstr>Exercício 4</vt:lpstr>
      <vt:lpstr>Exercício 5</vt:lpstr>
      <vt:lpstr>Exercício 6</vt:lpstr>
      <vt:lpstr>Exercício 7</vt:lpstr>
      <vt:lpstr>Apresentação do PowerPoint</vt:lpstr>
      <vt:lpstr>Exercício 9</vt:lpstr>
      <vt:lpstr>Exercício 10</vt:lpstr>
      <vt:lpstr>Exercício 11</vt:lpstr>
      <vt:lpstr>Na próxima aula…</vt:lpstr>
      <vt:lpstr>TENTEM FAZER AS QUESTÕES ANTES DA AULA!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Eduardo Menezes Pires</cp:lastModifiedBy>
  <cp:revision>27</cp:revision>
  <dcterms:created xsi:type="dcterms:W3CDTF">2011-08-24T21:01:58Z</dcterms:created>
  <dcterms:modified xsi:type="dcterms:W3CDTF">2011-09-12T21:43:40Z</dcterms:modified>
</cp:coreProperties>
</file>