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95" r:id="rId3"/>
    <p:sldId id="329" r:id="rId4"/>
    <p:sldId id="289" r:id="rId5"/>
    <p:sldId id="291" r:id="rId6"/>
    <p:sldId id="292" r:id="rId7"/>
    <p:sldId id="296" r:id="rId8"/>
    <p:sldId id="294" r:id="rId9"/>
    <p:sldId id="298" r:id="rId10"/>
    <p:sldId id="299" r:id="rId11"/>
    <p:sldId id="328" r:id="rId12"/>
    <p:sldId id="279" r:id="rId13"/>
    <p:sldId id="286" r:id="rId14"/>
    <p:sldId id="287" r:id="rId15"/>
    <p:sldId id="300" r:id="rId16"/>
    <p:sldId id="301" r:id="rId17"/>
    <p:sldId id="302" r:id="rId18"/>
    <p:sldId id="316" r:id="rId19"/>
    <p:sldId id="317" r:id="rId20"/>
    <p:sldId id="318" r:id="rId21"/>
    <p:sldId id="303" r:id="rId22"/>
    <p:sldId id="319" r:id="rId23"/>
    <p:sldId id="304" r:id="rId24"/>
    <p:sldId id="320" r:id="rId25"/>
    <p:sldId id="305" r:id="rId26"/>
    <p:sldId id="321" r:id="rId27"/>
    <p:sldId id="306" r:id="rId28"/>
    <p:sldId id="322" r:id="rId29"/>
    <p:sldId id="307" r:id="rId30"/>
    <p:sldId id="323" r:id="rId31"/>
    <p:sldId id="308" r:id="rId32"/>
    <p:sldId id="324" r:id="rId33"/>
    <p:sldId id="309" r:id="rId34"/>
    <p:sldId id="325" r:id="rId35"/>
    <p:sldId id="310" r:id="rId36"/>
    <p:sldId id="326" r:id="rId37"/>
    <p:sldId id="314" r:id="rId38"/>
    <p:sldId id="327" r:id="rId39"/>
    <p:sldId id="330" r:id="rId40"/>
    <p:sldId id="315" r:id="rId4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>
        <p:scale>
          <a:sx n="105" d="100"/>
          <a:sy n="105" d="100"/>
        </p:scale>
        <p:origin x="-14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09/09/2011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09/09/2011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emp/gd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Ambiente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Desenvolvimento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 smtClean="0">
                <a:solidFill>
                  <a:schemeClr val="tx1"/>
                </a:solidFill>
              </a:rPr>
              <a:t>Alguns comandos úteis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tabs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DESCRIBE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 ou DESC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user_triggers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user_procedures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user_sequences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SHOW errors;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SET </a:t>
            </a:r>
            <a:r>
              <a:rPr lang="en-US" sz="2400" dirty="0" err="1" smtClean="0">
                <a:solidFill>
                  <a:schemeClr val="tx1"/>
                </a:solidFill>
              </a:rPr>
              <a:t>serveroutput</a:t>
            </a:r>
            <a:r>
              <a:rPr lang="en-US" sz="2400" dirty="0" smtClean="0">
                <a:solidFill>
                  <a:schemeClr val="tx1"/>
                </a:solidFill>
              </a:rPr>
              <a:t> on</a:t>
            </a:r>
            <a:endParaRPr lang="pt-BR" sz="2400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332656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Para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começar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sz="3600" dirty="0" err="1" smtClean="0">
                <a:solidFill>
                  <a:schemeClr val="tx1"/>
                </a:solidFill>
              </a:rPr>
              <a:t>Copiar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</a:rPr>
              <a:t>Colar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dentro</a:t>
            </a:r>
            <a:r>
              <a:rPr lang="en-US" sz="3600" dirty="0" smtClean="0">
                <a:solidFill>
                  <a:schemeClr val="tx1"/>
                </a:solidFill>
              </a:rPr>
              <a:t> do SQL Plus: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Selecione</a:t>
            </a:r>
            <a:r>
              <a:rPr lang="en-US" sz="2400" dirty="0" smtClean="0">
                <a:solidFill>
                  <a:schemeClr val="tx1"/>
                </a:solidFill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</a:rPr>
              <a:t>que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você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deseja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copiar</a:t>
            </a:r>
            <a:r>
              <a:rPr lang="en-US" sz="2400" dirty="0" smtClean="0">
                <a:solidFill>
                  <a:schemeClr val="tx1"/>
                </a:solidFill>
              </a:rPr>
              <a:t>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esquerdo</a:t>
            </a:r>
            <a:r>
              <a:rPr lang="en-US" sz="2400" dirty="0" smtClean="0">
                <a:solidFill>
                  <a:schemeClr val="tx1"/>
                </a:solidFill>
              </a:rPr>
              <a:t> do mouse, </a:t>
            </a:r>
            <a:r>
              <a:rPr lang="en-US" sz="2400" dirty="0" err="1" smtClean="0">
                <a:solidFill>
                  <a:schemeClr val="tx1"/>
                </a:solidFill>
              </a:rPr>
              <a:t>mantenha</a:t>
            </a:r>
            <a:r>
              <a:rPr lang="en-US" sz="2400" dirty="0" smtClean="0">
                <a:solidFill>
                  <a:schemeClr val="tx1"/>
                </a:solidFill>
              </a:rPr>
              <a:t>-o </a:t>
            </a:r>
            <a:r>
              <a:rPr lang="en-US" sz="2400" dirty="0" err="1" smtClean="0">
                <a:solidFill>
                  <a:schemeClr val="tx1"/>
                </a:solidFill>
              </a:rPr>
              <a:t>pressionado</a:t>
            </a:r>
            <a:r>
              <a:rPr lang="en-US" sz="2400" dirty="0" smtClean="0">
                <a:solidFill>
                  <a:schemeClr val="tx1"/>
                </a:solidFill>
              </a:rPr>
              <a:t> e clique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direito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tela</a:t>
            </a:r>
            <a:r>
              <a:rPr lang="en-US" sz="2400" dirty="0" smtClean="0">
                <a:solidFill>
                  <a:schemeClr val="tx1"/>
                </a:solidFill>
              </a:rPr>
              <a:t> do SQL Plus.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061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600200"/>
          </a:xfrm>
        </p:spPr>
        <p:txBody>
          <a:bodyPr/>
          <a:lstStyle/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r>
              <a:rPr lang="en-US" dirty="0" smtClean="0"/>
              <a:t>…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9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básica de uma consulta SQL</a:t>
            </a:r>
          </a:p>
          <a:p>
            <a:endParaRPr lang="pt-BR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Coluna1[,Coluna2[,Coluna3[,...]]]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Condição</a:t>
            </a:r>
            <a:endParaRPr lang="pt-BR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genérica de uma consulta SQL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[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DISTINCT|ALL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{*|[Tabela.]Coluna1 [AS Alias1]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[[Tabela.]Coluna2 [AS Alias2] [,...]]}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[WHERE {Condição 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Simples|Condição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de Sub-consulta}]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[ORDER BY Coluna1 [ASC|DESC] [,Coluna2 [ASC|DESC] [, ... ]]]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[GROUP BY Coluna1 [,Coluna2[,...]] [HAVING </a:t>
            </a:r>
            <a:r>
              <a:rPr lang="en-US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Condição</a:t>
            </a: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[{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UNION|INTERSECT|EXCEPT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SELECT ...]</a:t>
            </a:r>
            <a:endParaRPr lang="pt-BR" sz="2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SQL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Exemplo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simples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195736" y="472514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pessoa, professor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AND Sexo = 'M'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67544" y="314096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Ministra M, Pessoa P, Professor PR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nome = '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Sirenio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Arruda'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'2010.2';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23528" y="2564904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Ministra M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Pessoa P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nome = '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Sirenio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Arruda'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'2010.2';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95536" y="3068960"/>
            <a:ext cx="8748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DISTINCT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P.nome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Pessoa P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INNER JOIN Aluno A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INNER JOIN Monitoria M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IN (1,2,3);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79512" y="3356992"/>
            <a:ext cx="8748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P1.nome, P2.nome as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lider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 P1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P1.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LEFT OUTER JOIN Pessoa P2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PR.matricula_lider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P2.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80728"/>
          </a:xfrm>
        </p:spPr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DML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Manipulação</a:t>
            </a:r>
            <a:r>
              <a:rPr lang="en-US" dirty="0" smtClean="0">
                <a:solidFill>
                  <a:schemeClr val="tx1"/>
                </a:solidFill>
              </a:rPr>
              <a:t> de Dados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 </a:t>
            </a:r>
            <a:r>
              <a:rPr lang="en-US" dirty="0" err="1" smtClean="0">
                <a:solidFill>
                  <a:schemeClr val="tx1"/>
                </a:solidFill>
              </a:rPr>
              <a:t>pesquisa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declarativa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banco</a:t>
            </a:r>
            <a:r>
              <a:rPr lang="en-US" dirty="0" smtClean="0">
                <a:solidFill>
                  <a:schemeClr val="tx1"/>
                </a:solidFill>
              </a:rPr>
              <a:t> de dados </a:t>
            </a:r>
            <a:r>
              <a:rPr lang="en-US" dirty="0" err="1" smtClean="0">
                <a:solidFill>
                  <a:schemeClr val="tx1"/>
                </a:solidFill>
              </a:rPr>
              <a:t>relacional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536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83568" y="3284984"/>
            <a:ext cx="84604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at.codigo_curso,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at.codigo_disciplina,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at.ano_semestre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aluno a,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aluno_turma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at.codigo_projeto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IS NULL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at.ano_semestre;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1560" y="3356992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*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professor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data_admissao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NOT BETWEEN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to_date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('1999', 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yyyy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to_date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('2005', 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yyyy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51520" y="3125867"/>
            <a:ext cx="88924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COUNT(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 P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Ministra M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nome = 'Jose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Alcantara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';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547664" y="3284984"/>
            <a:ext cx="6030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, AVG(nota)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Prova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GROUP BY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611560" y="4149080"/>
            <a:ext cx="78853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(SELECT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AS matricula,</a:t>
            </a:r>
          </a:p>
          <a:p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codigo_curso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FROM ministra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'2009.1')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UNION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(SELECT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matricula_aluno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AS matricula,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codigo_curso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aluno_turma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'2009.1');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próxima</a:t>
            </a:r>
            <a:r>
              <a:rPr lang="en-US" dirty="0" smtClean="0"/>
              <a:t> aula…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difíceis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PL/SQL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20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dirty="0" smtClean="0"/>
              <a:t>IDE 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Durante </a:t>
            </a:r>
            <a:r>
              <a:rPr lang="en-US" b="1" dirty="0" smtClean="0">
                <a:solidFill>
                  <a:srgbClr val="FF0000"/>
                </a:solidFill>
              </a:rPr>
              <a:t>TODA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disciplina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utilizaremos</a:t>
            </a:r>
            <a:r>
              <a:rPr lang="en-US" dirty="0" smtClean="0">
                <a:solidFill>
                  <a:schemeClr val="tx1"/>
                </a:solidFill>
              </a:rPr>
              <a:t> a IDE (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Integrado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nativa</a:t>
            </a:r>
            <a:r>
              <a:rPr lang="en-US" dirty="0" smtClean="0">
                <a:solidFill>
                  <a:schemeClr val="tx1"/>
                </a:solidFill>
              </a:rPr>
              <a:t> do Oracle: SQL PLUS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Existem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outras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executar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gerenciar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dados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PL/SQL Developer (Oracle SQL Developer), Visual Studio, </a:t>
            </a:r>
            <a:r>
              <a:rPr lang="en-US" dirty="0" err="1" smtClean="0">
                <a:solidFill>
                  <a:schemeClr val="tx1"/>
                </a:solidFill>
              </a:rPr>
              <a:t>pgAdmin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plugins</a:t>
            </a:r>
            <a:r>
              <a:rPr lang="en-US" dirty="0" smtClean="0">
                <a:solidFill>
                  <a:schemeClr val="tx1"/>
                </a:solidFill>
              </a:rPr>
              <a:t>, etc.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Essas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fornecem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ambientes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gráficos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www.cin.ufpe.br/~emp/AULA-PL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 smtClean="0"/>
              <a:t>Mas</a:t>
            </a:r>
            <a:r>
              <a:rPr lang="en-US" sz="6600" dirty="0" smtClean="0"/>
              <a:t> </a:t>
            </a:r>
            <a:r>
              <a:rPr lang="en-US" sz="6600" dirty="0" err="1" smtClean="0"/>
              <a:t>por</a:t>
            </a:r>
            <a:r>
              <a:rPr lang="en-US" sz="6600" dirty="0" smtClean="0"/>
              <a:t> </a:t>
            </a:r>
            <a:r>
              <a:rPr lang="en-US" sz="6600" dirty="0" err="1" smtClean="0"/>
              <a:t>que</a:t>
            </a:r>
            <a:r>
              <a:rPr lang="en-US" sz="6600" dirty="0" smtClean="0"/>
              <a:t> </a:t>
            </a:r>
            <a:r>
              <a:rPr lang="en-US" sz="6600" dirty="0" err="1" smtClean="0"/>
              <a:t>utilizar</a:t>
            </a:r>
            <a:r>
              <a:rPr lang="en-US" sz="6600" dirty="0" smtClean="0"/>
              <a:t> o SQL PLUS?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SQL Plus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Ferramenta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didática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Semelhante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ao</a:t>
            </a:r>
            <a:r>
              <a:rPr lang="en-US" dirty="0" smtClean="0">
                <a:solidFill>
                  <a:schemeClr val="tx1"/>
                </a:solidFill>
              </a:rPr>
              <a:t> MS-DOS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provas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práticas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Na </a:t>
            </a:r>
            <a:r>
              <a:rPr lang="en-US" dirty="0" err="1" smtClean="0">
                <a:solidFill>
                  <a:schemeClr val="tx1"/>
                </a:solidFill>
              </a:rPr>
              <a:t>prova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escrita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você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err="1" smtClean="0">
                <a:solidFill>
                  <a:schemeClr val="tx1"/>
                </a:solidFill>
              </a:rPr>
              <a:t>caneta</a:t>
            </a:r>
            <a:r>
              <a:rPr lang="en-US" dirty="0" smtClean="0">
                <a:solidFill>
                  <a:schemeClr val="tx1"/>
                </a:solidFill>
              </a:rPr>
              <a:t> e o </a:t>
            </a:r>
            <a:r>
              <a:rPr lang="en-US" dirty="0" err="1" smtClean="0">
                <a:solidFill>
                  <a:schemeClr val="tx1"/>
                </a:solidFill>
              </a:rPr>
              <a:t>papel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991092"/>
            <a:ext cx="5544616" cy="267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www.cin.ufpe.br/~emp/gdi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Primeiros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passos</a:t>
            </a:r>
            <a:r>
              <a:rPr lang="en-US" sz="2800" dirty="0" smtClean="0">
                <a:solidFill>
                  <a:schemeClr val="tx1"/>
                </a:solidFill>
              </a:rPr>
              <a:t>…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Abrir</a:t>
            </a:r>
            <a:r>
              <a:rPr lang="en-US" sz="1800" dirty="0" smtClean="0">
                <a:solidFill>
                  <a:schemeClr val="tx1"/>
                </a:solidFill>
              </a:rPr>
              <a:t> o SQL Plus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Inserir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os</a:t>
            </a:r>
            <a:r>
              <a:rPr lang="en-US" sz="1800" dirty="0" smtClean="0">
                <a:solidFill>
                  <a:schemeClr val="tx1"/>
                </a:solidFill>
              </a:rPr>
              <a:t> dados </a:t>
            </a:r>
            <a:r>
              <a:rPr lang="en-US" sz="1800" dirty="0" err="1" smtClean="0">
                <a:solidFill>
                  <a:schemeClr val="tx1"/>
                </a:solidFill>
              </a:rPr>
              <a:t>enviados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por</a:t>
            </a:r>
            <a:r>
              <a:rPr lang="en-US" sz="1800" dirty="0" smtClean="0">
                <a:solidFill>
                  <a:schemeClr val="tx1"/>
                </a:solidFill>
              </a:rPr>
              <a:t> e-mail </a:t>
            </a:r>
            <a:r>
              <a:rPr lang="en-US" sz="1800" dirty="0" err="1" smtClean="0">
                <a:solidFill>
                  <a:schemeClr val="tx1"/>
                </a:solidFill>
              </a:rPr>
              <a:t>pelo</a:t>
            </a:r>
            <a:r>
              <a:rPr lang="en-US" sz="1800" dirty="0" smtClean="0">
                <a:solidFill>
                  <a:schemeClr val="tx1"/>
                </a:solidFill>
              </a:rPr>
              <a:t> Helpdesk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entrar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primeira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vez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será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pedido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 a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IMPORTANTE: o </a:t>
            </a:r>
            <a:r>
              <a:rPr lang="en-US" sz="1800" dirty="0" err="1" smtClean="0">
                <a:solidFill>
                  <a:schemeClr val="tx1"/>
                </a:solidFill>
              </a:rPr>
              <a:t>usuário</a:t>
            </a:r>
            <a:r>
              <a:rPr lang="en-US" sz="1800" dirty="0" smtClean="0">
                <a:solidFill>
                  <a:schemeClr val="tx1"/>
                </a:solidFill>
              </a:rPr>
              <a:t> e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é o </a:t>
            </a:r>
            <a:r>
              <a:rPr lang="en-US" sz="1800" dirty="0" err="1" smtClean="0">
                <a:solidFill>
                  <a:schemeClr val="tx1"/>
                </a:solidFill>
              </a:rPr>
              <a:t>mesmo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err="1" smtClean="0">
                <a:solidFill>
                  <a:schemeClr val="tx1"/>
                </a:solidFill>
              </a:rPr>
              <a:t>Então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quando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, utilize </a:t>
            </a:r>
            <a:r>
              <a:rPr lang="en-US" sz="1800" dirty="0" err="1" smtClean="0">
                <a:solidFill>
                  <a:schemeClr val="tx1"/>
                </a:solidFill>
              </a:rPr>
              <a:t>uma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comum</a:t>
            </a:r>
            <a:r>
              <a:rPr lang="en-US" sz="1800" dirty="0" smtClean="0">
                <a:solidFill>
                  <a:schemeClr val="tx1"/>
                </a:solidFill>
              </a:rPr>
              <a:t> com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409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Criar as tabelas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pt-BR" sz="2000" dirty="0" err="1" smtClean="0">
                <a:solidFill>
                  <a:schemeClr val="tx1"/>
                </a:solidFill>
              </a:rPr>
              <a:t>criacaoTabelas</a:t>
            </a:r>
            <a:r>
              <a:rPr lang="pt-BR" sz="2000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</a:t>
            </a:r>
            <a:r>
              <a:rPr lang="en-US" sz="2000" dirty="0" smtClean="0">
                <a:solidFill>
                  <a:schemeClr val="tx1"/>
                </a:solidFill>
              </a:rPr>
              <a:t>-do-</a:t>
            </a:r>
            <a:r>
              <a:rPr lang="en-US" sz="2000" dirty="0" err="1" smtClean="0">
                <a:solidFill>
                  <a:schemeClr val="tx1"/>
                </a:solidFill>
              </a:rPr>
              <a:t>arquivo</a:t>
            </a:r>
            <a:r>
              <a:rPr lang="en-US" sz="2000" dirty="0" smtClean="0">
                <a:solidFill>
                  <a:schemeClr val="tx1"/>
                </a:solidFill>
              </a:rPr>
              <a:t>/criacaoTabelas.SQL”</a:t>
            </a:r>
            <a:endParaRPr lang="pt-BR" sz="20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Popular base de dados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en-US" sz="2000" u="sng" dirty="0" err="1" smtClean="0">
                <a:solidFill>
                  <a:schemeClr val="tx1"/>
                </a:solidFill>
              </a:rPr>
              <a:t>povoamento</a:t>
            </a:r>
            <a:r>
              <a:rPr lang="pt-BR" sz="2000" u="sng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caminho_do_arquivo</a:t>
            </a:r>
            <a:r>
              <a:rPr lang="en-US" sz="2000" dirty="0" smtClean="0">
                <a:solidFill>
                  <a:schemeClr val="tx1"/>
                </a:solidFill>
              </a:rPr>
              <a:t>/povoamento.SQL”</a:t>
            </a:r>
            <a:endParaRPr lang="pt-BR" sz="2000" u="sng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r>
              <a:rPr lang="pt-BR" sz="2000" b="1" dirty="0" smtClean="0">
                <a:solidFill>
                  <a:srgbClr val="FF0000"/>
                </a:solidFill>
              </a:rPr>
              <a:t>Observação: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apenas </a:t>
            </a: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pessoa por equipe </a:t>
            </a:r>
            <a:r>
              <a:rPr lang="pt-BR" sz="2000" dirty="0" smtClean="0">
                <a:solidFill>
                  <a:schemeClr val="tx1"/>
                </a:solidFill>
              </a:rPr>
              <a:t>realize essas tarefas para evitar exceções.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273</TotalTime>
  <Words>1129</Words>
  <Application>Microsoft Office PowerPoint</Application>
  <PresentationFormat>Apresentação na tela (4:3)</PresentationFormat>
  <Paragraphs>253</Paragraphs>
  <Slides>40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1" baseType="lpstr">
      <vt:lpstr>Executivo</vt:lpstr>
      <vt:lpstr>Monitoria GDI Aula Prática</vt:lpstr>
      <vt:lpstr>Roteiro</vt:lpstr>
      <vt:lpstr>SQL</vt:lpstr>
      <vt:lpstr>IDE SQL</vt:lpstr>
      <vt:lpstr>Mas por que utilizar o SQL PLUS?</vt:lpstr>
      <vt:lpstr>SQL Plus</vt:lpstr>
      <vt:lpstr>Estudo de caso</vt:lpstr>
      <vt:lpstr>Estudo de caso</vt:lpstr>
      <vt:lpstr>Para começar</vt:lpstr>
      <vt:lpstr>Apresentação do PowerPoint</vt:lpstr>
      <vt:lpstr>Para começar </vt:lpstr>
      <vt:lpstr>Algumas consultas…</vt:lpstr>
      <vt:lpstr>Modelo Conceitual</vt:lpstr>
      <vt:lpstr>Modelo Lógico</vt:lpstr>
      <vt:lpstr>SQL</vt:lpstr>
      <vt:lpstr>SQL</vt:lpstr>
      <vt:lpstr>Exercício 1</vt:lpstr>
      <vt:lpstr>Exercício 1</vt:lpstr>
      <vt:lpstr>Exercício 1</vt:lpstr>
      <vt:lpstr>Exercício 1</vt:lpstr>
      <vt:lpstr>Exercício 3</vt:lpstr>
      <vt:lpstr>Exercício 3</vt:lpstr>
      <vt:lpstr>Exercício 4</vt:lpstr>
      <vt:lpstr>Exercício 4</vt:lpstr>
      <vt:lpstr>Exercício 5</vt:lpstr>
      <vt:lpstr>Exercício 5</vt:lpstr>
      <vt:lpstr>Exercício 6</vt:lpstr>
      <vt:lpstr>Exercício 6</vt:lpstr>
      <vt:lpstr>Exercício 7</vt:lpstr>
      <vt:lpstr>Exercício 7</vt:lpstr>
      <vt:lpstr>Apresentação do PowerPoint</vt:lpstr>
      <vt:lpstr>Apresentação do PowerPoint</vt:lpstr>
      <vt:lpstr>Exercício 9</vt:lpstr>
      <vt:lpstr>Exercício 9</vt:lpstr>
      <vt:lpstr>Exercício 10</vt:lpstr>
      <vt:lpstr>Exercício 10</vt:lpstr>
      <vt:lpstr>Exercício 11</vt:lpstr>
      <vt:lpstr>Exercício 11</vt:lpstr>
      <vt:lpstr>Na próxima aula…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Eduardo Menezes Pires</cp:lastModifiedBy>
  <cp:revision>26</cp:revision>
  <dcterms:created xsi:type="dcterms:W3CDTF">2011-08-24T21:01:58Z</dcterms:created>
  <dcterms:modified xsi:type="dcterms:W3CDTF">2011-09-09T23:21:29Z</dcterms:modified>
</cp:coreProperties>
</file>