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plotArea>
      <c:layout>
        <c:manualLayout>
          <c:layoutTarget val="inner"/>
          <c:xMode val="edge"/>
          <c:yMode val="edge"/>
          <c:x val="0.10245674793244122"/>
          <c:y val="4.1163176887894157E-2"/>
          <c:w val="0.6981600247047075"/>
          <c:h val="0.63275382814785963"/>
        </c:manualLayout>
      </c:layout>
      <c:lineChart>
        <c:grouping val="standard"/>
        <c:ser>
          <c:idx val="0"/>
          <c:order val="0"/>
          <c:tx>
            <c:strRef>
              <c:f>Plan1!$B$1</c:f>
              <c:strCache>
                <c:ptCount val="1"/>
                <c:pt idx="0">
                  <c:v>Lomak</c:v>
                </c:pt>
              </c:strCache>
            </c:strRef>
          </c:tx>
          <c:spPr>
            <a:ln w="28575">
              <a:solidFill>
                <a:schemeClr val="accent1"/>
              </a:solidFill>
              <a:prstDash val="sysDash"/>
            </a:ln>
          </c:spPr>
          <c:marker>
            <c:symbol val="none"/>
          </c:marker>
          <c:cat>
            <c:strRef>
              <c:f>Plan1!$A$2:$A$9</c:f>
              <c:strCache>
                <c:ptCount val="8"/>
                <c:pt idx="0">
                  <c:v>Dispos. Dif.</c:v>
                </c:pt>
                <c:pt idx="1">
                  <c:v>Dicionário Intelg</c:v>
                </c:pt>
                <c:pt idx="2">
                  <c:v>Interface</c:v>
                </c:pt>
                <c:pt idx="3">
                  <c:v>Mouse</c:v>
                </c:pt>
                <c:pt idx="4">
                  <c:v>Teclado</c:v>
                </c:pt>
                <c:pt idx="5">
                  <c:v>Baixo Custo</c:v>
                </c:pt>
                <c:pt idx="6">
                  <c:v>Atlh. Inteligentes</c:v>
                </c:pt>
                <c:pt idx="7">
                  <c:v>Perfis de Usuario</c:v>
                </c:pt>
              </c:strCache>
            </c:strRef>
          </c:cat>
          <c:val>
            <c:numRef>
              <c:f>Plan1!$B$2:$B$9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4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The grid2</c:v>
                </c:pt>
              </c:strCache>
            </c:strRef>
          </c:tx>
          <c:spPr>
            <a:ln w="28575">
              <a:solidFill>
                <a:srgbClr val="BE4B48"/>
              </a:solidFill>
              <a:prstDash val="sysDash"/>
            </a:ln>
          </c:spPr>
          <c:marker>
            <c:symbol val="none"/>
          </c:marker>
          <c:cat>
            <c:strRef>
              <c:f>Plan1!$A$2:$A$9</c:f>
              <c:strCache>
                <c:ptCount val="8"/>
                <c:pt idx="0">
                  <c:v>Dispos. Dif.</c:v>
                </c:pt>
                <c:pt idx="1">
                  <c:v>Dicionário Intelg</c:v>
                </c:pt>
                <c:pt idx="2">
                  <c:v>Interface</c:v>
                </c:pt>
                <c:pt idx="3">
                  <c:v>Mouse</c:v>
                </c:pt>
                <c:pt idx="4">
                  <c:v>Teclado</c:v>
                </c:pt>
                <c:pt idx="5">
                  <c:v>Baixo Custo</c:v>
                </c:pt>
                <c:pt idx="6">
                  <c:v>Atlh. Inteligentes</c:v>
                </c:pt>
                <c:pt idx="7">
                  <c:v>Perfis de Usuario</c:v>
                </c:pt>
              </c:strCache>
            </c:strRef>
          </c:cat>
          <c:val>
            <c:numRef>
              <c:f>Plan1!$C$2:$C$9</c:f>
              <c:numCache>
                <c:formatCode>General</c:formatCode>
                <c:ptCount val="8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5</c:v>
                </c:pt>
                <c:pt idx="4">
                  <c:v>4</c:v>
                </c:pt>
                <c:pt idx="5">
                  <c:v>2</c:v>
                </c:pt>
                <c:pt idx="6">
                  <c:v>3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Switchxs</c:v>
                </c:pt>
              </c:strCache>
            </c:strRef>
          </c:tx>
          <c:spPr>
            <a:ln w="38100">
              <a:solidFill>
                <a:schemeClr val="accent3">
                  <a:lumMod val="75000"/>
                </a:schemeClr>
              </a:solidFill>
              <a:prstDash val="sysDash"/>
            </a:ln>
          </c:spPr>
          <c:marker>
            <c:symbol val="none"/>
          </c:marker>
          <c:cat>
            <c:strRef>
              <c:f>Plan1!$A$2:$A$9</c:f>
              <c:strCache>
                <c:ptCount val="8"/>
                <c:pt idx="0">
                  <c:v>Dispos. Dif.</c:v>
                </c:pt>
                <c:pt idx="1">
                  <c:v>Dicionário Intelg</c:v>
                </c:pt>
                <c:pt idx="2">
                  <c:v>Interface</c:v>
                </c:pt>
                <c:pt idx="3">
                  <c:v>Mouse</c:v>
                </c:pt>
                <c:pt idx="4">
                  <c:v>Teclado</c:v>
                </c:pt>
                <c:pt idx="5">
                  <c:v>Baixo Custo</c:v>
                </c:pt>
                <c:pt idx="6">
                  <c:v>Atlh. Inteligentes</c:v>
                </c:pt>
                <c:pt idx="7">
                  <c:v>Perfis de Usuario</c:v>
                </c:pt>
              </c:strCache>
            </c:strRef>
          </c:cat>
          <c:val>
            <c:numRef>
              <c:f>Plan1!$D$2:$D$9</c:f>
              <c:numCache>
                <c:formatCode>General</c:formatCode>
                <c:ptCount val="8"/>
                <c:pt idx="0">
                  <c:v>5</c:v>
                </c:pt>
                <c:pt idx="1">
                  <c:v>5</c:v>
                </c:pt>
                <c:pt idx="2">
                  <c:v>4</c:v>
                </c:pt>
                <c:pt idx="3">
                  <c:v>5</c:v>
                </c:pt>
                <c:pt idx="4">
                  <c:v>4</c:v>
                </c:pt>
                <c:pt idx="5">
                  <c:v>3</c:v>
                </c:pt>
                <c:pt idx="6">
                  <c:v>1</c:v>
                </c:pt>
                <c:pt idx="7">
                  <c:v>0</c:v>
                </c:pt>
              </c:numCache>
            </c:numRef>
          </c:val>
        </c:ser>
        <c:ser>
          <c:idx val="3"/>
          <c:order val="3"/>
          <c:tx>
            <c:strRef>
              <c:f>Plan1!$E$1</c:f>
              <c:strCache>
                <c:ptCount val="1"/>
                <c:pt idx="0">
                  <c:v>Concepta</c:v>
                </c:pt>
              </c:strCache>
            </c:strRef>
          </c:tx>
          <c:spPr>
            <a:ln w="38100">
              <a:solidFill>
                <a:srgbClr val="7D60A0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strRef>
              <c:f>Plan1!$A$2:$A$9</c:f>
              <c:strCache>
                <c:ptCount val="8"/>
                <c:pt idx="0">
                  <c:v>Dispos. Dif.</c:v>
                </c:pt>
                <c:pt idx="1">
                  <c:v>Dicionário Intelg</c:v>
                </c:pt>
                <c:pt idx="2">
                  <c:v>Interface</c:v>
                </c:pt>
                <c:pt idx="3">
                  <c:v>Mouse</c:v>
                </c:pt>
                <c:pt idx="4">
                  <c:v>Teclado</c:v>
                </c:pt>
                <c:pt idx="5">
                  <c:v>Baixo Custo</c:v>
                </c:pt>
                <c:pt idx="6">
                  <c:v>Atlh. Inteligentes</c:v>
                </c:pt>
                <c:pt idx="7">
                  <c:v>Perfis de Usuario</c:v>
                </c:pt>
              </c:strCache>
            </c:strRef>
          </c:cat>
          <c:val>
            <c:numRef>
              <c:f>Plan1!$E$2:$E$9</c:f>
              <c:numCache>
                <c:formatCode>General</c:formatCode>
                <c:ptCount val="8"/>
                <c:pt idx="0">
                  <c:v>3</c:v>
                </c:pt>
                <c:pt idx="1">
                  <c:v>4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5</c:v>
                </c:pt>
                <c:pt idx="7">
                  <c:v>5</c:v>
                </c:pt>
              </c:numCache>
            </c:numRef>
          </c:val>
        </c:ser>
        <c:marker val="1"/>
        <c:axId val="44549632"/>
        <c:axId val="45493248"/>
      </c:lineChart>
      <c:catAx>
        <c:axId val="44549632"/>
        <c:scaling>
          <c:orientation val="minMax"/>
        </c:scaling>
        <c:axPos val="b"/>
        <c:tickLblPos val="nextTo"/>
        <c:crossAx val="45493248"/>
        <c:crosses val="autoZero"/>
        <c:auto val="1"/>
        <c:lblAlgn val="ctr"/>
        <c:lblOffset val="100"/>
      </c:catAx>
      <c:valAx>
        <c:axId val="45493248"/>
        <c:scaling>
          <c:orientation val="minMax"/>
        </c:scaling>
        <c:axPos val="l"/>
        <c:majorGridlines/>
        <c:numFmt formatCode="General" sourceLinked="1"/>
        <c:tickLblPos val="nextTo"/>
        <c:crossAx val="4454963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plotArea>
      <c:layout/>
      <c:lineChart>
        <c:grouping val="standard"/>
        <c:ser>
          <c:idx val="0"/>
          <c:order val="0"/>
          <c:tx>
            <c:strRef>
              <c:f>Plan1!$B$1</c:f>
              <c:strCache>
                <c:ptCount val="1"/>
                <c:pt idx="0">
                  <c:v>Comunique</c:v>
                </c:pt>
              </c:strCache>
            </c:strRef>
          </c:tx>
          <c:spPr>
            <a:ln>
              <a:solidFill>
                <a:srgbClr val="C34B48"/>
              </a:solidFill>
              <a:prstDash val="dash"/>
            </a:ln>
          </c:spPr>
          <c:marker>
            <c:symbol val="none"/>
          </c:marker>
          <c:cat>
            <c:strRef>
              <c:f>Plan1!$A$2:$A$9</c:f>
              <c:strCache>
                <c:ptCount val="8"/>
                <c:pt idx="0">
                  <c:v>Dispos. Dif.</c:v>
                </c:pt>
                <c:pt idx="1">
                  <c:v>Dicionário Intelg</c:v>
                </c:pt>
                <c:pt idx="2">
                  <c:v>Interface</c:v>
                </c:pt>
                <c:pt idx="3">
                  <c:v>Mouse</c:v>
                </c:pt>
                <c:pt idx="4">
                  <c:v>Teclado</c:v>
                </c:pt>
                <c:pt idx="5">
                  <c:v>Baixo Custo</c:v>
                </c:pt>
                <c:pt idx="6">
                  <c:v>Atlh. Inteligentes</c:v>
                </c:pt>
                <c:pt idx="7">
                  <c:v>Perfis de Usuario</c:v>
                </c:pt>
              </c:strCache>
            </c:strRef>
          </c:cat>
          <c:val>
            <c:numRef>
              <c:f>Plan1!$B$2:$B$9</c:f>
              <c:numCache>
                <c:formatCode>General</c:formatCode>
                <c:ptCount val="8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  <c:pt idx="4">
                  <c:v>3</c:v>
                </c:pt>
                <c:pt idx="5">
                  <c:v>5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MicroFênix</c:v>
                </c:pt>
              </c:strCache>
            </c:strRef>
          </c:tx>
          <c:spPr>
            <a:ln w="38100">
              <a:solidFill>
                <a:schemeClr val="accent3">
                  <a:lumMod val="75000"/>
                </a:schemeClr>
              </a:solidFill>
              <a:prstDash val="dash"/>
            </a:ln>
          </c:spPr>
          <c:marker>
            <c:symbol val="none"/>
          </c:marker>
          <c:cat>
            <c:strRef>
              <c:f>Plan1!$A$2:$A$9</c:f>
              <c:strCache>
                <c:ptCount val="8"/>
                <c:pt idx="0">
                  <c:v>Dispos. Dif.</c:v>
                </c:pt>
                <c:pt idx="1">
                  <c:v>Dicionário Intelg</c:v>
                </c:pt>
                <c:pt idx="2">
                  <c:v>Interface</c:v>
                </c:pt>
                <c:pt idx="3">
                  <c:v>Mouse</c:v>
                </c:pt>
                <c:pt idx="4">
                  <c:v>Teclado</c:v>
                </c:pt>
                <c:pt idx="5">
                  <c:v>Baixo Custo</c:v>
                </c:pt>
                <c:pt idx="6">
                  <c:v>Atlh. Inteligentes</c:v>
                </c:pt>
                <c:pt idx="7">
                  <c:v>Perfis de Usuario</c:v>
                </c:pt>
              </c:strCache>
            </c:strRef>
          </c:cat>
          <c:val>
            <c:numRef>
              <c:f>Plan1!$C$2:$C$9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5</c:v>
                </c:pt>
                <c:pt idx="6">
                  <c:v>1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Concepta</c:v>
                </c:pt>
              </c:strCache>
            </c:strRef>
          </c:tx>
          <c:spPr>
            <a:ln w="38100">
              <a:solidFill>
                <a:srgbClr val="7D60A0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strRef>
              <c:f>Plan1!$A$2:$A$9</c:f>
              <c:strCache>
                <c:ptCount val="8"/>
                <c:pt idx="0">
                  <c:v>Dispos. Dif.</c:v>
                </c:pt>
                <c:pt idx="1">
                  <c:v>Dicionário Intelg</c:v>
                </c:pt>
                <c:pt idx="2">
                  <c:v>Interface</c:v>
                </c:pt>
                <c:pt idx="3">
                  <c:v>Mouse</c:v>
                </c:pt>
                <c:pt idx="4">
                  <c:v>Teclado</c:v>
                </c:pt>
                <c:pt idx="5">
                  <c:v>Baixo Custo</c:v>
                </c:pt>
                <c:pt idx="6">
                  <c:v>Atlh. Inteligentes</c:v>
                </c:pt>
                <c:pt idx="7">
                  <c:v>Perfis de Usuario</c:v>
                </c:pt>
              </c:strCache>
            </c:strRef>
          </c:cat>
          <c:val>
            <c:numRef>
              <c:f>Plan1!$D$2:$D$9</c:f>
              <c:numCache>
                <c:formatCode>General</c:formatCode>
                <c:ptCount val="8"/>
                <c:pt idx="0">
                  <c:v>3</c:v>
                </c:pt>
                <c:pt idx="1">
                  <c:v>4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5</c:v>
                </c:pt>
                <c:pt idx="7">
                  <c:v>5</c:v>
                </c:pt>
              </c:numCache>
            </c:numRef>
          </c:val>
        </c:ser>
        <c:marker val="1"/>
        <c:axId val="44405888"/>
        <c:axId val="44503808"/>
      </c:lineChart>
      <c:catAx>
        <c:axId val="44405888"/>
        <c:scaling>
          <c:orientation val="minMax"/>
        </c:scaling>
        <c:axPos val="b"/>
        <c:tickLblPos val="nextTo"/>
        <c:crossAx val="44503808"/>
        <c:crosses val="autoZero"/>
        <c:auto val="1"/>
        <c:lblAlgn val="ctr"/>
        <c:lblOffset val="100"/>
      </c:catAx>
      <c:valAx>
        <c:axId val="44503808"/>
        <c:scaling>
          <c:orientation val="minMax"/>
        </c:scaling>
        <c:axPos val="l"/>
        <c:majorGridlines/>
        <c:numFmt formatCode="General" sourceLinked="1"/>
        <c:tickLblPos val="nextTo"/>
        <c:crossAx val="4440588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30EED-E20C-480A-8D05-7E3E294B3887}" type="datetimeFigureOut">
              <a:rPr lang="pt-BR" smtClean="0"/>
              <a:pPr/>
              <a:t>17/03/2009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A62F-9219-4D63-A4BA-ACB9E4CC9C0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30EED-E20C-480A-8D05-7E3E294B3887}" type="datetimeFigureOut">
              <a:rPr lang="pt-BR" smtClean="0"/>
              <a:pPr/>
              <a:t>17/03/2009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A62F-9219-4D63-A4BA-ACB9E4CC9C0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30EED-E20C-480A-8D05-7E3E294B3887}" type="datetimeFigureOut">
              <a:rPr lang="pt-BR" smtClean="0"/>
              <a:pPr/>
              <a:t>17/03/2009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A62F-9219-4D63-A4BA-ACB9E4CC9C0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30EED-E20C-480A-8D05-7E3E294B3887}" type="datetimeFigureOut">
              <a:rPr lang="pt-BR" smtClean="0"/>
              <a:pPr/>
              <a:t>17/03/2009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A62F-9219-4D63-A4BA-ACB9E4CC9C0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30EED-E20C-480A-8D05-7E3E294B3887}" type="datetimeFigureOut">
              <a:rPr lang="pt-BR" smtClean="0"/>
              <a:pPr/>
              <a:t>17/03/2009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A62F-9219-4D63-A4BA-ACB9E4CC9C0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30EED-E20C-480A-8D05-7E3E294B3887}" type="datetimeFigureOut">
              <a:rPr lang="pt-BR" smtClean="0"/>
              <a:pPr/>
              <a:t>17/03/2009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A62F-9219-4D63-A4BA-ACB9E4CC9C0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30EED-E20C-480A-8D05-7E3E294B3887}" type="datetimeFigureOut">
              <a:rPr lang="pt-BR" smtClean="0"/>
              <a:pPr/>
              <a:t>17/03/2009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A62F-9219-4D63-A4BA-ACB9E4CC9C0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30EED-E20C-480A-8D05-7E3E294B3887}" type="datetimeFigureOut">
              <a:rPr lang="pt-BR" smtClean="0"/>
              <a:pPr/>
              <a:t>17/03/2009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A62F-9219-4D63-A4BA-ACB9E4CC9C0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30EED-E20C-480A-8D05-7E3E294B3887}" type="datetimeFigureOut">
              <a:rPr lang="pt-BR" smtClean="0"/>
              <a:pPr/>
              <a:t>17/03/2009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A62F-9219-4D63-A4BA-ACB9E4CC9C0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30EED-E20C-480A-8D05-7E3E294B3887}" type="datetimeFigureOut">
              <a:rPr lang="pt-BR" smtClean="0"/>
              <a:pPr/>
              <a:t>17/03/2009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A62F-9219-4D63-A4BA-ACB9E4CC9C0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30EED-E20C-480A-8D05-7E3E294B3887}" type="datetimeFigureOut">
              <a:rPr lang="pt-BR" smtClean="0"/>
              <a:pPr/>
              <a:t>17/03/2009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A62F-9219-4D63-A4BA-ACB9E4CC9C0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30EED-E20C-480A-8D05-7E3E294B3887}" type="datetimeFigureOut">
              <a:rPr lang="pt-BR" smtClean="0"/>
              <a:pPr/>
              <a:t>17/03/2009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4A62F-9219-4D63-A4BA-ACB9E4CC9C0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C:\Documents and Settings\fbcpf\Desktop\switchxs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214422"/>
            <a:ext cx="4572000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285720" y="428604"/>
            <a:ext cx="49292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err="1" smtClean="0">
                <a:solidFill>
                  <a:schemeClr val="accent1">
                    <a:lumMod val="75000"/>
                  </a:schemeClr>
                </a:solidFill>
              </a:rPr>
              <a:t>SwitchXS</a:t>
            </a:r>
            <a:endParaRPr lang="pt-BR" sz="36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71406" y="4121072"/>
            <a:ext cx="73580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Emulação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de mouse e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teclado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Dicionário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muito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Inteligente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Apoio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a diversos dispositivos de entrada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Interface 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Pouco </a:t>
            </a:r>
            <a:r>
              <a:rPr lang="pt-BR" b="1" dirty="0" err="1">
                <a:solidFill>
                  <a:schemeClr val="accent1">
                    <a:lumMod val="75000"/>
                  </a:schemeClr>
                </a:solidFill>
              </a:rPr>
              <a:t>Amigavel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Não 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possui atalhos para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programas.</a:t>
            </a:r>
          </a:p>
          <a:p>
            <a:pPr lvl="0"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Não 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possui perfis de usuário.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Custo de $300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C:\Users\fbcpf\Desktop\Concorrentes\The Grid 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14488"/>
            <a:ext cx="5391150" cy="1558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357158" y="285728"/>
            <a:ext cx="5500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err="1" smtClean="0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pt-BR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BR" sz="3200" dirty="0" err="1" smtClean="0">
                <a:solidFill>
                  <a:schemeClr val="accent1">
                    <a:lumMod val="75000"/>
                  </a:schemeClr>
                </a:solidFill>
              </a:rPr>
              <a:t>grid</a:t>
            </a:r>
            <a:r>
              <a:rPr lang="pt-BR" sz="3200" dirty="0" smtClean="0">
                <a:solidFill>
                  <a:schemeClr val="accent1">
                    <a:lumMod val="75000"/>
                  </a:schemeClr>
                </a:solidFill>
              </a:rPr>
              <a:t> 2</a:t>
            </a:r>
            <a:endParaRPr lang="pt-BR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14282" y="3571876"/>
            <a:ext cx="64294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Emulação de teclado e mouse.</a:t>
            </a:r>
          </a:p>
          <a:p>
            <a:pPr lvl="0">
              <a:buFont typeface="Arial" pitchFamily="34" charset="0"/>
              <a:buChar char="•"/>
            </a:pP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Dicionário inteligente.</a:t>
            </a:r>
          </a:p>
          <a:p>
            <a:pPr lvl="0">
              <a:buFont typeface="Arial" pitchFamily="34" charset="0"/>
              <a:buChar char="•"/>
            </a:pP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Apoio a diversos dispositivos de entrada.</a:t>
            </a:r>
          </a:p>
          <a:p>
            <a:pPr lvl="0">
              <a:buFont typeface="Arial" pitchFamily="34" charset="0"/>
              <a:buChar char="•"/>
            </a:pP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Interface pouco amigável.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Criação de atalhos manualmente configurável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Não possui perfis de usuário.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Custo de £ 360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C:\Users\fbcpf\Desktop\Concorrentes\lomak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71546"/>
            <a:ext cx="342902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214282" y="357166"/>
            <a:ext cx="66437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err="1" smtClean="0">
                <a:solidFill>
                  <a:schemeClr val="accent1">
                    <a:lumMod val="75000"/>
                  </a:schemeClr>
                </a:solidFill>
              </a:rPr>
              <a:t>Lomak</a:t>
            </a:r>
            <a:endParaRPr lang="pt-BR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57158" y="4000504"/>
            <a:ext cx="80724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Emulação de teclado e mouse.</a:t>
            </a:r>
          </a:p>
          <a:p>
            <a:pPr lvl="0">
              <a:buFont typeface="Arial" pitchFamily="34" charset="0"/>
              <a:buChar char="•"/>
            </a:pP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Interface amigável.</a:t>
            </a:r>
          </a:p>
          <a:p>
            <a:pPr lvl="0">
              <a:buFont typeface="Arial" pitchFamily="34" charset="0"/>
              <a:buChar char="•"/>
            </a:pP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Não possui dicionário inteligente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Não da apoio a diversos dispositivos de entrada.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Não possui atalhos.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Não possui perfis de usuário.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Custo de $2.687,00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C:\Users\fbcpf\Desktop\Concorrentes\comunique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928670"/>
            <a:ext cx="5857916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428596" y="357166"/>
            <a:ext cx="4643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>
                <a:solidFill>
                  <a:schemeClr val="accent1">
                    <a:lumMod val="75000"/>
                  </a:schemeClr>
                </a:solidFill>
              </a:rPr>
              <a:t>Comunique</a:t>
            </a:r>
            <a:endParaRPr lang="pt-BR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71472" y="4429132"/>
            <a:ext cx="78581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Emulação de teclado</a:t>
            </a:r>
          </a:p>
          <a:p>
            <a:pPr lvl="0"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Dicionário inteligente manualmente configurável.</a:t>
            </a:r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Não possui emulação de mouse</a:t>
            </a:r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Interface pouco amigável.</a:t>
            </a:r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Não dá apoio a diversos dispositivos de entrada.</a:t>
            </a:r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Não possui atalhos</a:t>
            </a:r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Não possui perfis de usuário.</a:t>
            </a:r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Custo : graça.</a:t>
            </a:r>
          </a:p>
          <a:p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C:\Users\fbcpf\Desktop\Concorrentes\microfenix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928670"/>
            <a:ext cx="1598295" cy="2456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142844" y="142852"/>
            <a:ext cx="650085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err="1" smtClean="0">
                <a:solidFill>
                  <a:schemeClr val="accent1">
                    <a:lumMod val="75000"/>
                  </a:schemeClr>
                </a:solidFill>
              </a:rPr>
              <a:t>Microfênix</a:t>
            </a:r>
            <a:endParaRPr lang="pt-BR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00034" y="3786190"/>
            <a:ext cx="79296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Emulação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de mouse e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teclado</a:t>
            </a:r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Não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possui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Dicionário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inteligente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Não da apoio a diversos dispositivos de entrada.</a:t>
            </a:r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Interface pouco </a:t>
            </a:r>
            <a:r>
              <a:rPr lang="pt-BR" b="1" dirty="0" err="1" smtClean="0">
                <a:solidFill>
                  <a:schemeClr val="accent1">
                    <a:lumMod val="75000"/>
                  </a:schemeClr>
                </a:solidFill>
              </a:rPr>
              <a:t>amigavel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Não possui atalhos para programas.</a:t>
            </a:r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Não possui perfis de usuário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Custo : graça.</a:t>
            </a:r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85720" y="285728"/>
            <a:ext cx="671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Gráfico dos Concorrentes Internacionais</a:t>
            </a:r>
          </a:p>
        </p:txBody>
      </p:sp>
      <p:graphicFrame>
        <p:nvGraphicFramePr>
          <p:cNvPr id="8" name="Gráfico 7"/>
          <p:cNvGraphicFramePr/>
          <p:nvPr/>
        </p:nvGraphicFramePr>
        <p:xfrm>
          <a:off x="1512000" y="1629000"/>
          <a:ext cx="612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85720" y="285728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Gráfico dos concorrentes Nacionais</a:t>
            </a:r>
          </a:p>
        </p:txBody>
      </p:sp>
      <p:graphicFrame>
        <p:nvGraphicFramePr>
          <p:cNvPr id="3" name="Gráfico 2"/>
          <p:cNvGraphicFramePr/>
          <p:nvPr/>
        </p:nvGraphicFramePr>
        <p:xfrm>
          <a:off x="1512000" y="1629000"/>
          <a:ext cx="612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201</Words>
  <Application>Microsoft Office PowerPoint</Application>
  <PresentationFormat>Apresentação na tela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UFPE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fbcpf</dc:creator>
  <cp:lastModifiedBy>fbcpf</cp:lastModifiedBy>
  <cp:revision>5</cp:revision>
  <dcterms:created xsi:type="dcterms:W3CDTF">2009-03-17T16:08:51Z</dcterms:created>
  <dcterms:modified xsi:type="dcterms:W3CDTF">2009-03-17T17:34:57Z</dcterms:modified>
</cp:coreProperties>
</file>