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4" r:id="rId3"/>
    <p:sldId id="285" r:id="rId4"/>
    <p:sldId id="292" r:id="rId5"/>
    <p:sldId id="286" r:id="rId6"/>
    <p:sldId id="281" r:id="rId7"/>
    <p:sldId id="282" r:id="rId8"/>
    <p:sldId id="283" r:id="rId9"/>
    <p:sldId id="284" r:id="rId10"/>
    <p:sldId id="288" r:id="rId11"/>
    <p:sldId id="307" r:id="rId12"/>
    <p:sldId id="308" r:id="rId13"/>
    <p:sldId id="309" r:id="rId14"/>
    <p:sldId id="310" r:id="rId15"/>
    <p:sldId id="311" r:id="rId16"/>
    <p:sldId id="312" r:id="rId17"/>
    <p:sldId id="319" r:id="rId18"/>
    <p:sldId id="289" r:id="rId19"/>
    <p:sldId id="290" r:id="rId20"/>
    <p:sldId id="299" r:id="rId21"/>
    <p:sldId id="306" r:id="rId22"/>
    <p:sldId id="305" r:id="rId23"/>
    <p:sldId id="304" r:id="rId24"/>
    <p:sldId id="303" r:id="rId25"/>
    <p:sldId id="298" r:id="rId26"/>
    <p:sldId id="318" r:id="rId27"/>
    <p:sldId id="317" r:id="rId28"/>
    <p:sldId id="295" r:id="rId29"/>
    <p:sldId id="261" r:id="rId30"/>
    <p:sldId id="314" r:id="rId31"/>
    <p:sldId id="267" r:id="rId32"/>
    <p:sldId id="315" r:id="rId33"/>
    <p:sldId id="316" r:id="rId34"/>
    <p:sldId id="271" r:id="rId35"/>
    <p:sldId id="272" r:id="rId36"/>
    <p:sldId id="273" r:id="rId37"/>
    <p:sldId id="320" r:id="rId38"/>
    <p:sldId id="274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331"/>
    <a:srgbClr val="92AB63"/>
    <a:srgbClr val="10222B"/>
  </p:clrMru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121" autoAdjust="0"/>
    <p:restoredTop sz="92733" autoAdjust="0"/>
  </p:normalViewPr>
  <p:slideViewPr>
    <p:cSldViewPr>
      <p:cViewPr>
        <p:scale>
          <a:sx n="75" d="100"/>
          <a:sy n="75" d="100"/>
        </p:scale>
        <p:origin x="-1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PropertyBag">
  <ax:ocxPr ax:name="_cx" ax:value="19001"/>
  <ax:ocxPr ax:name="_cy" ax:value="11404"/>
  <ax:ocxPr ax:name="FlashVars" ax:value="11404"/>
  <ax:ocxPr ax:name="Movie" ax:value="flash.swf"/>
  <ax:ocxPr ax:name="Src" ax:value="flash.swf"/>
  <ax:ocxPr ax:name="WMode" ax:value="Window"/>
  <ax:ocxPr ax:name="Play" ax:value="-1"/>
  <ax:ocxPr ax:name="Loop" ax:value="-1"/>
  <ax:ocxPr ax:name="Quality" ax:value="High"/>
  <ax:ocxPr ax:name="SAlign" ax:value=""/>
  <ax:ocxPr ax:name="Menu" ax:value="-1"/>
  <ax:ocxPr ax:name="Base" ax:value=""/>
  <ax:ocxPr ax:name="AllowScriptAccess" ax:value="always"/>
  <ax:ocxPr ax:name="Scale" ax:value="ShowAll"/>
  <ax:ocxPr ax:name="DeviceFont" ax:value="0"/>
  <ax:ocxPr ax:name="EmbedMovie" ax:value="0"/>
  <ax:ocxPr ax:name="BGColor" ax:value=""/>
  <ax:ocxPr ax:name="SWRemote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cin\Desktop\Grafico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cin\Desktop\Grafico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afael\Desktop\Grafico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cin\Desktop\Grafico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pcin\Desktop\Grafico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"/>
      <c:perspective val="30"/>
    </c:view3D>
    <c:plotArea>
      <c:layout>
        <c:manualLayout>
          <c:layoutTarget val="inner"/>
          <c:xMode val="edge"/>
          <c:yMode val="edge"/>
          <c:x val="5.5555555555555455E-2"/>
          <c:y val="0.10185185185185186"/>
          <c:w val="0.58443197725284268"/>
          <c:h val="0.89814814814814881"/>
        </c:manualLayout>
      </c:layout>
      <c:pie3DChart>
        <c:varyColors val="1"/>
        <c:ser>
          <c:idx val="0"/>
          <c:order val="0"/>
          <c:tx>
            <c:strRef>
              <c:f>Plan1!$W$17</c:f>
              <c:strCache>
                <c:ptCount val="1"/>
                <c:pt idx="0">
                  <c:v>3 - Se você passa muito tempo procurando por um lugar para estacionar você fica...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50800" dir="2760000" sx="1000" sy="1000" algn="ctr" rotWithShape="0">
                <a:srgbClr val="000000">
                  <a:alpha val="97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9%</a:t>
                    </a:r>
                  </a:p>
                </c:rich>
              </c:tx>
              <c:dLblPos val="outEnd"/>
              <c:showLegendKey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91%</a:t>
                    </a:r>
                  </a:p>
                </c:rich>
              </c:tx>
              <c:dLblPos val="outEnd"/>
              <c:showLegendKey val="1"/>
              <c:showPercent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dLblPos val="outEnd"/>
            <c:showLegendKey val="1"/>
            <c:showPercent val="1"/>
            <c:showLeaderLines val="1"/>
          </c:dLbls>
          <c:cat>
            <c:strRef>
              <c:f>Plan1!$W$19:$W$20</c:f>
              <c:strCache>
                <c:ptCount val="2"/>
                <c:pt idx="0">
                  <c:v>Indiferente</c:v>
                </c:pt>
                <c:pt idx="1">
                  <c:v>Irritado</c:v>
                </c:pt>
              </c:strCache>
            </c:strRef>
          </c:cat>
          <c:val>
            <c:numRef>
              <c:f>Plan1!$X$19:$X$20</c:f>
              <c:numCache>
                <c:formatCode>General</c:formatCode>
                <c:ptCount val="2"/>
                <c:pt idx="0">
                  <c:v>10</c:v>
                </c:pt>
                <c:pt idx="1">
                  <c:v>99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 lang="pt-BR" sz="1400"/>
          </a:pPr>
          <a:endParaRPr lang="pt-BR"/>
        </a:p>
      </c:txPr>
    </c:legend>
    <c:plotVisOnly val="1"/>
    <c:dispBlanksAs val="zero"/>
  </c:chart>
  <c:txPr>
    <a:bodyPr/>
    <a:lstStyle/>
    <a:p>
      <a:pPr>
        <a:defRPr b="1" u="none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"/>
      <c:perspective val="30"/>
    </c:view3D>
    <c:plotArea>
      <c:layout>
        <c:manualLayout>
          <c:layoutTarget val="inner"/>
          <c:xMode val="edge"/>
          <c:yMode val="edge"/>
          <c:x val="5.5555555555555455E-2"/>
          <c:y val="0.10185185185185186"/>
          <c:w val="0.58443197725284257"/>
          <c:h val="0.89814814814814881"/>
        </c:manualLayout>
      </c:layout>
      <c:pie3DChart>
        <c:varyColors val="1"/>
        <c:ser>
          <c:idx val="0"/>
          <c:order val="0"/>
          <c:tx>
            <c:strRef>
              <c:f>Plan1!$W$30</c:f>
              <c:strCache>
                <c:ptCount val="1"/>
                <c:pt idx="0">
                  <c:v>6 - Esse serviço seria um diferencial na escolha do shopping que você vai?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50800" dir="2760000" sx="1000" sy="1000" algn="ctr" rotWithShape="0">
                <a:srgbClr val="000000">
                  <a:alpha val="97000"/>
                </a:srgbClr>
              </a:outerShdw>
            </a:effectLst>
          </c:spPr>
          <c:dLbls>
            <c:dLbl>
              <c:idx val="1"/>
              <c:layout>
                <c:manualLayout>
                  <c:x val="0"/>
                  <c:y val="-5.4624382103222527E-2"/>
                </c:manualLayout>
              </c:layout>
              <c:dLblPos val="outEnd"/>
              <c:showLegendKey val="1"/>
              <c:showPercent val="1"/>
            </c:dLbl>
            <c:txPr>
              <a:bodyPr/>
              <a:lstStyle/>
              <a:p>
                <a:pPr>
                  <a:defRPr lang="pt-BR" sz="1400" b="1"/>
                </a:pPr>
                <a:endParaRPr lang="pt-BR"/>
              </a:p>
            </c:txPr>
            <c:dLblPos val="outEnd"/>
            <c:showLegendKey val="1"/>
            <c:showPercent val="1"/>
            <c:showLeaderLines val="1"/>
          </c:dLbls>
          <c:cat>
            <c:strRef>
              <c:f>Plan1!$W$31:$W$32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Plan1!$X$31:$X$32</c:f>
              <c:numCache>
                <c:formatCode>General</c:formatCode>
                <c:ptCount val="2"/>
                <c:pt idx="0">
                  <c:v>57</c:v>
                </c:pt>
                <c:pt idx="1">
                  <c:v>38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 lang="pt-BR" sz="1400" b="1"/>
          </a:pPr>
          <a:endParaRPr lang="pt-BR"/>
        </a:p>
      </c:txPr>
    </c:legend>
    <c:plotVisOnly val="1"/>
    <c:dispBlanksAs val="zero"/>
  </c:chart>
  <c:txPr>
    <a:bodyPr/>
    <a:lstStyle/>
    <a:p>
      <a:pPr>
        <a:defRPr u="none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"/>
      <c:perspective val="30"/>
    </c:view3D>
    <c:plotArea>
      <c:layout>
        <c:manualLayout>
          <c:layoutTarget val="inner"/>
          <c:xMode val="edge"/>
          <c:yMode val="edge"/>
          <c:x val="5.5555555555555462E-2"/>
          <c:y val="0.10185185185185186"/>
          <c:w val="0.58443197725284257"/>
          <c:h val="0.89814814814814825"/>
        </c:manualLayout>
      </c:layout>
      <c:pie3DChart>
        <c:varyColors val="1"/>
        <c:ser>
          <c:idx val="0"/>
          <c:order val="0"/>
          <c:tx>
            <c:strRef>
              <c:f>Plan1!$W$13</c:f>
              <c:strCache>
                <c:ptCount val="1"/>
                <c:pt idx="0">
                  <c:v>2 - Já aconteceu de você entrar no estacionamento do shopping, procurar por vaga, não encontrar e ir embora?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50800" dir="2760000" sx="1000" sy="1000" algn="ctr" rotWithShape="0">
                <a:srgbClr val="000000">
                  <a:alpha val="97000"/>
                </a:srgbClr>
              </a:outerShdw>
            </a:effectLst>
          </c:spPr>
          <c:explosion val="3"/>
          <c:dLbls>
            <c:dLbl>
              <c:idx val="0"/>
              <c:layout>
                <c:manualLayout>
                  <c:x val="-3.3120166599547425E-2"/>
                  <c:y val="-3.9909885990531274E-2"/>
                </c:manualLayout>
              </c:layout>
              <c:dLblPos val="outEnd"/>
              <c:showLegendKey val="1"/>
              <c:showPercent val="1"/>
            </c:dLbl>
            <c:dLbl>
              <c:idx val="1"/>
              <c:layout>
                <c:manualLayout>
                  <c:x val="0"/>
                  <c:y val="0.12528850678352388"/>
                </c:manualLayout>
              </c:layout>
              <c:dLblPos val="outEnd"/>
              <c:showLegendKey val="1"/>
              <c:showPercent val="1"/>
            </c:dLbl>
            <c:txPr>
              <a:bodyPr/>
              <a:lstStyle/>
              <a:p>
                <a:pPr>
                  <a:defRPr lang="en-US" sz="1400" b="1"/>
                </a:pPr>
                <a:endParaRPr lang="pt-BR"/>
              </a:p>
            </c:txPr>
            <c:dLblPos val="outEnd"/>
            <c:showLegendKey val="1"/>
            <c:showPercent val="1"/>
            <c:showLeaderLines val="1"/>
          </c:dLbls>
          <c:cat>
            <c:strRef>
              <c:f>Plan1!$W$14:$W$15</c:f>
              <c:strCache>
                <c:ptCount val="2"/>
                <c:pt idx="0">
                  <c:v>Sim </c:v>
                </c:pt>
                <c:pt idx="1">
                  <c:v>Não</c:v>
                </c:pt>
              </c:strCache>
            </c:strRef>
          </c:cat>
          <c:val>
            <c:numRef>
              <c:f>Plan1!$X$14:$X$15</c:f>
              <c:numCache>
                <c:formatCode>General</c:formatCode>
                <c:ptCount val="2"/>
                <c:pt idx="0">
                  <c:v>41</c:v>
                </c:pt>
                <c:pt idx="1">
                  <c:v>66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 lang="en-US" sz="1400" b="1"/>
          </a:pPr>
          <a:endParaRPr lang="pt-BR"/>
        </a:p>
      </c:txPr>
    </c:legend>
    <c:plotVisOnly val="1"/>
    <c:dispBlanksAs val="zero"/>
  </c:chart>
  <c:txPr>
    <a:bodyPr/>
    <a:lstStyle/>
    <a:p>
      <a:pPr>
        <a:defRPr u="none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"/>
      <c:perspective val="30"/>
    </c:view3D>
    <c:plotArea>
      <c:layout>
        <c:manualLayout>
          <c:layoutTarget val="inner"/>
          <c:xMode val="edge"/>
          <c:yMode val="edge"/>
          <c:x val="0.12099512100864721"/>
          <c:y val="0.10185180068865661"/>
          <c:w val="0.58443197725284257"/>
          <c:h val="0.89814814814814814"/>
        </c:manualLayout>
      </c:layout>
      <c:pie3DChart>
        <c:varyColors val="1"/>
        <c:ser>
          <c:idx val="0"/>
          <c:order val="0"/>
          <c:tx>
            <c:strRef>
              <c:f>Plan1!$W$26</c:f>
              <c:strCache>
                <c:ptCount val="1"/>
                <c:pt idx="0">
                  <c:v>5 - Você acha útil um sistema que o informasse em que regiões do estacionamento há vagas disponíveis e se estas vagas estão mais perto de onde você vai?</c:v>
                </c:pt>
              </c:strCache>
            </c:strRef>
          </c:tx>
          <c:dPt>
            <c:idx val="0"/>
            <c:explosion val="22"/>
          </c:dPt>
          <c:dLbls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dLblPos val="outEnd"/>
            <c:showLegendKey val="1"/>
            <c:showPercent val="1"/>
            <c:showLeaderLines val="1"/>
          </c:dLbls>
          <c:cat>
            <c:strRef>
              <c:f>Plan1!$W$27:$W$28</c:f>
              <c:strCache>
                <c:ptCount val="2"/>
                <c:pt idx="0">
                  <c:v>Sim</c:v>
                </c:pt>
                <c:pt idx="1">
                  <c:v>Não</c:v>
                </c:pt>
              </c:strCache>
            </c:strRef>
          </c:cat>
          <c:val>
            <c:numRef>
              <c:f>Plan1!$X$27:$X$28</c:f>
              <c:numCache>
                <c:formatCode>General</c:formatCode>
                <c:ptCount val="2"/>
                <c:pt idx="0">
                  <c:v>105</c:v>
                </c:pt>
                <c:pt idx="1">
                  <c:v>4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pt-BR" sz="1400"/>
          </a:pPr>
          <a:endParaRPr lang="pt-BR"/>
        </a:p>
      </c:txPr>
    </c:legend>
    <c:plotVisOnly val="1"/>
    <c:dispBlanksAs val="zero"/>
  </c:chart>
  <c:txPr>
    <a:bodyPr/>
    <a:lstStyle/>
    <a:p>
      <a:pPr>
        <a:defRPr sz="1800" b="1"/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view3D>
      <c:rotX val="30"/>
      <c:rotY val="12"/>
      <c:perspective val="30"/>
    </c:view3D>
    <c:plotArea>
      <c:layout>
        <c:manualLayout>
          <c:layoutTarget val="inner"/>
          <c:xMode val="edge"/>
          <c:yMode val="edge"/>
          <c:x val="5.5555555555555455E-2"/>
          <c:y val="0.10185185185185186"/>
          <c:w val="0.58443197725284257"/>
          <c:h val="0.89814814814814814"/>
        </c:manualLayout>
      </c:layout>
      <c:pie3DChart>
        <c:varyColors val="1"/>
        <c:ser>
          <c:idx val="0"/>
          <c:order val="0"/>
          <c:tx>
            <c:strRef>
              <c:f>Plan1!$W$17</c:f>
              <c:strCache>
                <c:ptCount val="1"/>
                <c:pt idx="0">
                  <c:v>3 - Se você passa muito tempo procurando por um lugar para estacionar você fica...</c:v>
                </c:pt>
              </c:strCache>
            </c:strRef>
          </c:tx>
          <c:spPr>
            <a:ln>
              <a:solidFill>
                <a:schemeClr val="accent1"/>
              </a:solidFill>
            </a:ln>
            <a:effectLst>
              <a:outerShdw blurRad="50800" dist="50800" dir="2760000" sx="1000" sy="1000" algn="ctr" rotWithShape="0">
                <a:srgbClr val="000000">
                  <a:alpha val="97000"/>
                </a:srgbClr>
              </a:outerShd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9%</a:t>
                    </a:r>
                  </a:p>
                </c:rich>
              </c:tx>
              <c:dLblPos val="outEnd"/>
              <c:showLegendKey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b="1" dirty="0"/>
                      <a:t>91%</a:t>
                    </a:r>
                  </a:p>
                </c:rich>
              </c:tx>
              <c:dLblPos val="outEnd"/>
              <c:showLegendKey val="1"/>
              <c:showPercent val="1"/>
            </c:dLbl>
            <c:txPr>
              <a:bodyPr/>
              <a:lstStyle/>
              <a:p>
                <a:pPr>
                  <a:defRPr lang="pt-BR" sz="1400"/>
                </a:pPr>
                <a:endParaRPr lang="pt-BR"/>
              </a:p>
            </c:txPr>
            <c:dLblPos val="outEnd"/>
            <c:showLegendKey val="1"/>
            <c:showPercent val="1"/>
            <c:showLeaderLines val="1"/>
          </c:dLbls>
          <c:cat>
            <c:strRef>
              <c:f>Plan1!$W$19:$W$20</c:f>
              <c:strCache>
                <c:ptCount val="2"/>
                <c:pt idx="0">
                  <c:v>Indiferente</c:v>
                </c:pt>
                <c:pt idx="1">
                  <c:v>Irritado</c:v>
                </c:pt>
              </c:strCache>
            </c:strRef>
          </c:cat>
          <c:val>
            <c:numRef>
              <c:f>Plan1!$X$19:$X$20</c:f>
              <c:numCache>
                <c:formatCode>General</c:formatCode>
                <c:ptCount val="2"/>
                <c:pt idx="0">
                  <c:v>10</c:v>
                </c:pt>
                <c:pt idx="1">
                  <c:v>99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 rtl="0">
            <a:defRPr lang="pt-BR" sz="1400"/>
          </a:pPr>
          <a:endParaRPr lang="pt-BR"/>
        </a:p>
      </c:txPr>
    </c:legend>
    <c:plotVisOnly val="1"/>
    <c:dispBlanksAs val="zero"/>
  </c:chart>
  <c:txPr>
    <a:bodyPr/>
    <a:lstStyle/>
    <a:p>
      <a:pPr>
        <a:defRPr b="1" u="none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ESTACI[ONE]</c:v>
                </c:pt>
              </c:strCache>
            </c:strRef>
          </c:tx>
          <c:spPr>
            <a:ln w="63500"/>
          </c:spPr>
          <c:cat>
            <c:strRef>
              <c:f>Sheet1!$A$2:$A$9</c:f>
              <c:strCache>
                <c:ptCount val="8"/>
                <c:pt idx="0">
                  <c:v>Área Aberta</c:v>
                </c:pt>
                <c:pt idx="1">
                  <c:v>Área Fechada</c:v>
                </c:pt>
                <c:pt idx="2">
                  <c:v>Escalabilidade</c:v>
                </c:pt>
                <c:pt idx="3">
                  <c:v>Encontra Vaga</c:v>
                </c:pt>
                <c:pt idx="4">
                  <c:v>Aprov. Infra</c:v>
                </c:pt>
                <c:pt idx="5">
                  <c:v>Propaganda</c:v>
                </c:pt>
                <c:pt idx="6">
                  <c:v>Relevância p/ Usuário</c:v>
                </c:pt>
                <c:pt idx="7">
                  <c:v>Viabilidade Financeira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Sensor de passagem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Área Aberta</c:v>
                </c:pt>
                <c:pt idx="1">
                  <c:v>Área Fechada</c:v>
                </c:pt>
                <c:pt idx="2">
                  <c:v>Escalabilidade</c:v>
                </c:pt>
                <c:pt idx="3">
                  <c:v>Encontra Vaga</c:v>
                </c:pt>
                <c:pt idx="4">
                  <c:v>Aprov. Infra</c:v>
                </c:pt>
                <c:pt idx="5">
                  <c:v>Propaganda</c:v>
                </c:pt>
                <c:pt idx="6">
                  <c:v>Relevância p/ Usuário</c:v>
                </c:pt>
                <c:pt idx="7">
                  <c:v>Viabilidade Financeira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Sensor por vaga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Área Aberta</c:v>
                </c:pt>
                <c:pt idx="1">
                  <c:v>Área Fechada</c:v>
                </c:pt>
                <c:pt idx="2">
                  <c:v>Escalabilidade</c:v>
                </c:pt>
                <c:pt idx="3">
                  <c:v>Encontra Vaga</c:v>
                </c:pt>
                <c:pt idx="4">
                  <c:v>Aprov. Infra</c:v>
                </c:pt>
                <c:pt idx="5">
                  <c:v>Propaganda</c:v>
                </c:pt>
                <c:pt idx="6">
                  <c:v>Relevância p/ Usuário</c:v>
                </c:pt>
                <c:pt idx="7">
                  <c:v>Viabilidade Financeira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5</c:v>
                </c:pt>
                <c:pt idx="2">
                  <c:v>1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Poli-USP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Área Aberta</c:v>
                </c:pt>
                <c:pt idx="1">
                  <c:v>Área Fechada</c:v>
                </c:pt>
                <c:pt idx="2">
                  <c:v>Escalabilidade</c:v>
                </c:pt>
                <c:pt idx="3">
                  <c:v>Encontra Vaga</c:v>
                </c:pt>
                <c:pt idx="4">
                  <c:v>Aprov. Infra</c:v>
                </c:pt>
                <c:pt idx="5">
                  <c:v>Propaganda</c:v>
                </c:pt>
                <c:pt idx="6">
                  <c:v>Relevância p/ Usuário</c:v>
                </c:pt>
                <c:pt idx="7">
                  <c:v>Viabilidade Financeira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1</c:v>
                </c:pt>
                <c:pt idx="5">
                  <c:v>0</c:v>
                </c:pt>
                <c:pt idx="6">
                  <c:v>5</c:v>
                </c:pt>
                <c:pt idx="7">
                  <c:v>1</c:v>
                </c:pt>
              </c:numCache>
            </c:numRef>
          </c:val>
        </c:ser>
        <c:marker val="1"/>
        <c:axId val="86737280"/>
        <c:axId val="86765568"/>
      </c:lineChart>
      <c:catAx>
        <c:axId val="867372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86765568"/>
        <c:crosses val="autoZero"/>
        <c:auto val="1"/>
        <c:lblAlgn val="ctr"/>
        <c:lblOffset val="100"/>
      </c:catAx>
      <c:valAx>
        <c:axId val="8676556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867372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90813606115614731"/>
          <c:w val="0.82266249504899602"/>
          <c:h val="6.5789930468066721E-2"/>
        </c:manualLayout>
      </c:layout>
      <c:txPr>
        <a:bodyPr/>
        <a:lstStyle/>
        <a:p>
          <a:pPr>
            <a:defRPr lang="en-US"/>
          </a:pPr>
          <a:endParaRPr lang="pt-BR"/>
        </a:p>
      </c:txPr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D5222-674D-406B-979F-CF968662228C}" type="datetimeFigureOut">
              <a:rPr lang="pt-BR" smtClean="0"/>
              <a:pPr/>
              <a:t>24/4/2009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25446-AEA6-48A6-944C-50116619A0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25446-AEA6-48A6-944C-50116619A0AF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1083-90F9-40C6-A2F8-5FC84B2F27D2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43DBA-DFBD-4C94-8C68-34B7E8C16D8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0BD9C-C3CE-4F02-B31C-67EEF346CD0B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F8C8-AD28-4F12-8B25-E02F71B46161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E234-B107-4788-AD46-E1F7DA75754E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D21C-5E44-4A7D-B560-B290CB755C67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0A10-772C-48A0-9AA0-C61E68387FF8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90F-7DD5-40E3-BD8F-C76C1D46843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83BE-5DAF-4CB0-AD42-656855755ABB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4710D-6E82-44B9-B5D2-86914957CFEF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28B7A-39C3-4092-BF8F-EA47EA029118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754B-7AC0-48C5-A526-A65D2A0CF1D0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746E-3170-49B8-93FD-D7625BB3FEDA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B60A-5592-4393-B0BB-A44C5480269D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DAF1A-C49D-44A5-8F62-1CC1C4810E03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47F25-629D-4627-AFE3-15B89344D8F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DE15-87DB-467F-9D56-733246537E95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1884-4FE5-4B20-AB46-A66F1438D6EB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E2EE-1759-4E55-8E66-0951E4936453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18FBF-C960-4D73-84A3-07FC6DCF773A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4051-624F-400A-AB3D-4F8DDC41D7D5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9EF2-95EA-4629-B2EB-EA475789B886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AAF3B5-D263-4C80-8D85-EF7E845A1CFB}" type="datetimeFigureOut">
              <a:rPr lang="fr-FR"/>
              <a:pPr>
                <a:defRPr/>
              </a:pPr>
              <a:t>24/04/2009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769353-FFB2-481B-8AF9-188DE006F5EC}" type="slidenum">
              <a:rPr lang="fr-FR"/>
              <a:pPr>
                <a:defRPr/>
              </a:pPr>
              <a:t>‹nº›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aps.google.com/maps?f=d&amp;hl=pt&amp;ie=UTF8&amp;t=k&amp;ll=-22.847664,-47.063391&amp;spn=0.006506,0.01545&amp;z=1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2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duct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032" y="4517854"/>
            <a:ext cx="5229936" cy="1554352"/>
          </a:xfrm>
          <a:prstGeom prst="rect">
            <a:avLst/>
          </a:prstGeom>
        </p:spPr>
      </p:pic>
      <p:pic>
        <p:nvPicPr>
          <p:cNvPr id="8" name="Picture 7" descr="company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120" y="2404957"/>
            <a:ext cx="5601761" cy="20480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-0.15741 " pathEditMode="relative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93153"/>
            <a:ext cx="8229600" cy="2071694"/>
          </a:xfrm>
        </p:spPr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  <a:buNone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Duas abordagens:</a:t>
            </a:r>
          </a:p>
          <a:p>
            <a:pPr algn="just">
              <a:buClr>
                <a:schemeClr val="accent6">
                  <a:lumMod val="75000"/>
                </a:schemeClr>
              </a:buClr>
              <a:buNone/>
            </a:pPr>
            <a:endParaRPr lang="pt-B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Sensores por vaga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Sensores de passagem, nas entradas e saídas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0A331"/>
                </a:solidFill>
              </a:rPr>
              <a:t>Como o </a:t>
            </a:r>
            <a:r>
              <a:rPr lang="en-US" b="1" dirty="0" err="1" smtClean="0">
                <a:solidFill>
                  <a:srgbClr val="80A331"/>
                </a:solidFill>
              </a:rPr>
              <a:t>problema</a:t>
            </a:r>
            <a:r>
              <a:rPr lang="en-US" b="1" dirty="0" smtClean="0">
                <a:solidFill>
                  <a:srgbClr val="80A331"/>
                </a:solidFill>
              </a:rPr>
              <a:t/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b="1" dirty="0" smtClean="0">
                <a:solidFill>
                  <a:srgbClr val="80A331"/>
                </a:solidFill>
              </a:rPr>
              <a:t>é </a:t>
            </a:r>
            <a:r>
              <a:rPr lang="en-US" b="1" dirty="0" err="1" smtClean="0">
                <a:solidFill>
                  <a:srgbClr val="80A331"/>
                </a:solidFill>
              </a:rPr>
              <a:t>resolvido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hoje</a:t>
            </a:r>
            <a:r>
              <a:rPr lang="en-US" b="1" dirty="0" smtClean="0">
                <a:solidFill>
                  <a:srgbClr val="80A331"/>
                </a:solidFill>
              </a:rPr>
              <a:t>?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29322" y="2214554"/>
          <a:ext cx="2214578" cy="1169538"/>
        </p:xfrm>
        <a:graphic>
          <a:graphicData uri="http://schemas.openxmlformats.org/presentationml/2006/ole">
            <p:oleObj spid="_x0000_s1026" r:id="rId3" imgW="3202560" imgH="1690560" progId="">
              <p:embed/>
            </p:oleObj>
          </a:graphicData>
        </a:graphic>
      </p:graphicFrame>
      <p:pic>
        <p:nvPicPr>
          <p:cNvPr id="8" name="Imagem 7" descr="parking-bay-monitor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3116"/>
            <a:ext cx="1643074" cy="2109495"/>
          </a:xfrm>
          <a:prstGeom prst="rect">
            <a:avLst/>
          </a:prstGeom>
        </p:spPr>
      </p:pic>
      <p:pic>
        <p:nvPicPr>
          <p:cNvPr id="10" name="Imagem 9" descr="Sem título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5951" y="2263178"/>
            <a:ext cx="5072098" cy="423765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500034" y="796925"/>
            <a:ext cx="8186766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Sensores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por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vaga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Sensores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por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vaga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214562"/>
            <a:ext cx="4114800" cy="335757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Empresas: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err="1" smtClean="0">
                <a:solidFill>
                  <a:schemeClr val="accent3">
                    <a:lumMod val="50000"/>
                  </a:schemeClr>
                </a:solidFill>
              </a:rPr>
              <a:t>IdentiPark</a:t>
            </a:r>
            <a:endParaRPr lang="pt-BR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err="1" smtClean="0">
                <a:solidFill>
                  <a:schemeClr val="accent3">
                    <a:lumMod val="50000"/>
                  </a:schemeClr>
                </a:solidFill>
              </a:rPr>
              <a:t>Innovative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 Technologies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96546" y="2214554"/>
            <a:ext cx="41148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Características: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Baseia-se em sensores individuais, instalados em cada vaga, que verificam sua disponibilidade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Permite um controle preciso sobre a utilização individual das vagas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Sensores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passagem</a:t>
            </a:r>
            <a:endParaRPr lang="en-US" b="1" dirty="0">
              <a:solidFill>
                <a:srgbClr val="80A331"/>
              </a:solidFill>
            </a:endParaRPr>
          </a:p>
        </p:txBody>
      </p:sp>
    </p:spTree>
    <p:controls>
      <p:control spid="2050" name="ShockwaveFlash1" r:id="rId2" imgW="6840360" imgH="4105440"/>
    </p:controls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Sensores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passagem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143124"/>
            <a:ext cx="4114800" cy="335757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Empresas: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EPS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PPI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err="1" smtClean="0">
                <a:solidFill>
                  <a:schemeClr val="accent3">
                    <a:lumMod val="50000"/>
                  </a:schemeClr>
                </a:solidFill>
              </a:rPr>
              <a:t>RedStorm</a:t>
            </a:r>
            <a:endParaRPr lang="pt-BR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96546" y="2143116"/>
            <a:ext cx="41148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Características: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Usa sensores nas entradas e saídas para manter um registro do número de veículos na área de estacionamento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Mantém registro, primariamente, do fluxo de carros no estacionamento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28596" y="2500314"/>
            <a:ext cx="4114800" cy="3357578"/>
          </a:xfr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buFont typeface="Arial" charset="0"/>
              <a:buNone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Sensores por vaga: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Custo de implantação muito alto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Muitos sensores para dar manutenção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Inviável para áreas abertas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96546" y="2500306"/>
            <a:ext cx="41148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None/>
              <a:tabLst/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Sensores de passagem: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Não reflete a situação real das vagas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Não permite localizar as vagas disponíveis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 informação é irrelevante para o usuário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Problemas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dessas</a:t>
            </a:r>
            <a:r>
              <a:rPr lang="en-US" b="1" dirty="0" smtClean="0">
                <a:solidFill>
                  <a:srgbClr val="80A331"/>
                </a:solidFill>
              </a:rPr>
              <a:t/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b="1" dirty="0" err="1" smtClean="0">
                <a:solidFill>
                  <a:srgbClr val="80A331"/>
                </a:solidFill>
              </a:rPr>
              <a:t>abordagens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285720" y="2714612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tabLst/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Características: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Prova de conceito</a:t>
            </a: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Vagas disponíveis</a:t>
            </a: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Localização do carro</a:t>
            </a: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charset="0"/>
              <a:buChar char="•"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Utiliza triangulação de sinais, para cálculos de posição</a:t>
            </a:r>
          </a:p>
          <a:p>
            <a:pPr marL="342900" marR="0" lvl="0" indent="-342900" defTabSz="914400" latinLnBrk="0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Componente </a:t>
            </a:r>
            <a:r>
              <a:rPr lang="pt-BR" sz="24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ZigBee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deve ser deixado no veículo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500066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Outra abordagem para estacionamentos...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00562" y="2714620"/>
            <a:ext cx="421484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tabLst/>
              <a:defRPr/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Problemas:</a:t>
            </a:r>
          </a:p>
          <a:p>
            <a:pPr marL="342900" marR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Alto custo de implantação e manutenção</a:t>
            </a:r>
          </a:p>
          <a:p>
            <a:pPr marL="342900" marR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Precisão aceitável implica em um custo inviável</a:t>
            </a:r>
          </a:p>
          <a:p>
            <a:pPr marL="342900" marR="0" indent="-342900" defTabSz="91440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Tecnologia utilizada ainda não tem grande aceitação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Poli</a:t>
            </a:r>
            <a:r>
              <a:rPr lang="en-US" b="1" dirty="0" smtClean="0">
                <a:solidFill>
                  <a:srgbClr val="80A331"/>
                </a:solidFill>
              </a:rPr>
              <a:t>-USP</a:t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sz="3600" b="1" dirty="0" err="1" smtClean="0">
                <a:solidFill>
                  <a:srgbClr val="80A331"/>
                </a:solidFill>
              </a:rPr>
              <a:t>Projeto</a:t>
            </a:r>
            <a:r>
              <a:rPr lang="en-US" sz="3600" b="1" dirty="0" smtClean="0">
                <a:solidFill>
                  <a:srgbClr val="80A331"/>
                </a:solidFill>
              </a:rPr>
              <a:t> </a:t>
            </a:r>
            <a:r>
              <a:rPr lang="en-US" sz="3600" b="1" dirty="0" err="1" smtClean="0">
                <a:solidFill>
                  <a:srgbClr val="80A331"/>
                </a:solidFill>
              </a:rPr>
              <a:t>Piloto</a:t>
            </a:r>
            <a:endParaRPr lang="en-US" sz="3600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3125381" y="2857496"/>
            <a:ext cx="2893239" cy="1143008"/>
          </a:xfrm>
        </p:spPr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  <a:buNone/>
            </a:pPr>
            <a:r>
              <a:rPr lang="pt-BR" sz="7200" b="1" dirty="0" smtClean="0">
                <a:solidFill>
                  <a:srgbClr val="80A331"/>
                </a:solidFill>
                <a:hlinkClick r:id="rId3"/>
              </a:rPr>
              <a:t>E se...?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500034" y="3857628"/>
            <a:ext cx="8229600" cy="1857388"/>
          </a:xfrm>
        </p:spPr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Mostra onde estão as vagas disponíveis em tempo real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Grande escala e área aberta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Aproveita infra-estrutura de vigilância por câmeras existente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400" b="1" dirty="0" smtClean="0">
                <a:solidFill>
                  <a:schemeClr val="accent3">
                    <a:lumMod val="50000"/>
                  </a:schemeClr>
                </a:solidFill>
              </a:rPr>
              <a:t>Fácil implantação e manutenção</a:t>
            </a: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 descr="product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032" y="1857364"/>
            <a:ext cx="5229936" cy="15543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75635" y="1785926"/>
            <a:ext cx="5323663" cy="4721376"/>
            <a:chOff x="1910169" y="1500174"/>
            <a:chExt cx="5323663" cy="4721376"/>
          </a:xfrm>
        </p:grpSpPr>
        <p:pic>
          <p:nvPicPr>
            <p:cNvPr id="8" name="Picture 7" descr="camera_embedd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10169" y="1500174"/>
              <a:ext cx="5323663" cy="472137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86182" y="2000240"/>
              <a:ext cx="13785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+mj-lt"/>
                  <a:ea typeface="DejaVu Sans" pitchFamily="34" charset="2"/>
                  <a:cs typeface="DejaVu Sans" pitchFamily="34" charset="2"/>
                </a:rPr>
                <a:t>Embarcado</a:t>
              </a:r>
              <a:endParaRPr lang="en-US" sz="20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59595" y="2048665"/>
            <a:ext cx="7555743" cy="4075912"/>
            <a:chOff x="794129" y="1762913"/>
            <a:chExt cx="7555743" cy="4075912"/>
          </a:xfrm>
        </p:grpSpPr>
        <p:pic>
          <p:nvPicPr>
            <p:cNvPr id="11" name="Picture 10" descr="serv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4129" y="1762913"/>
              <a:ext cx="7555743" cy="407591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357290" y="3528956"/>
              <a:ext cx="10813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+mj-lt"/>
                  <a:ea typeface="DejaVu Sans" pitchFamily="34" charset="2"/>
                  <a:cs typeface="DejaVu Sans" pitchFamily="34" charset="2"/>
                </a:rPr>
                <a:t>Servidor</a:t>
              </a:r>
              <a:endParaRPr lang="en-US" sz="20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6277" y="1571612"/>
            <a:ext cx="7322379" cy="4671948"/>
            <a:chOff x="910811" y="1686010"/>
            <a:chExt cx="7322379" cy="4671948"/>
          </a:xfrm>
        </p:grpSpPr>
        <p:pic>
          <p:nvPicPr>
            <p:cNvPr id="14" name="Picture 13" descr="screen_interface_radio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811" y="1686010"/>
              <a:ext cx="7322379" cy="467194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63844" y="2071678"/>
              <a:ext cx="11368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j-lt"/>
                  <a:ea typeface="DejaVu Sans" pitchFamily="34" charset="2"/>
                  <a:cs typeface="DejaVu Sans" pitchFamily="34" charset="2"/>
                </a:rPr>
                <a:t>Interface</a:t>
              </a:r>
              <a:endParaRPr lang="en-US" sz="20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</p:grpSp>
      <p:sp>
        <p:nvSpPr>
          <p:cNvPr id="17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Nossa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00500"/>
          </a:xfrm>
        </p:spPr>
        <p:txBody>
          <a:bodyPr/>
          <a:lstStyle/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O problema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Impacto da solução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Como o problema é resolvido hoje?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Nossa solução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Processo adotado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Alocação de pessoal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Definição dos releases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Cronograma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>
              <a:buClr>
                <a:schemeClr val="accent6">
                  <a:lumMod val="75000"/>
                </a:schemeClr>
              </a:buClr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0A331"/>
                </a:solidFill>
              </a:rPr>
              <a:t>Agenda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697125" y="4386604"/>
            <a:ext cx="3089717" cy="1971354"/>
            <a:chOff x="5697125" y="4714884"/>
            <a:chExt cx="3089717" cy="1971354"/>
          </a:xfrm>
        </p:grpSpPr>
        <p:sp>
          <p:nvSpPr>
            <p:cNvPr id="17" name="TextBox 16"/>
            <p:cNvSpPr txBox="1"/>
            <p:nvPr/>
          </p:nvSpPr>
          <p:spPr>
            <a:xfrm>
              <a:off x="6913402" y="4733520"/>
              <a:ext cx="944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+mj-lt"/>
                  <a:ea typeface="DejaVu Sans" pitchFamily="34" charset="2"/>
                  <a:cs typeface="DejaVu Sans" pitchFamily="34" charset="2"/>
                </a:rPr>
                <a:t>Interface</a:t>
              </a:r>
              <a:endParaRPr lang="en-US" sz="16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  <p:pic>
          <p:nvPicPr>
            <p:cNvPr id="16" name="Picture 15" descr="screen_interface_radio.png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7125" y="4714884"/>
              <a:ext cx="3089717" cy="197135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43240" y="3115270"/>
            <a:ext cx="2428892" cy="1245388"/>
            <a:chOff x="3143240" y="3115270"/>
            <a:chExt cx="2428892" cy="1245388"/>
          </a:xfrm>
        </p:grpSpPr>
        <p:pic>
          <p:nvPicPr>
            <p:cNvPr id="19" name="Picture 18" descr="serv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3487" y="3115270"/>
              <a:ext cx="2308645" cy="12453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143240" y="3357562"/>
              <a:ext cx="9030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+mj-lt"/>
                  <a:ea typeface="DejaVu Sans" pitchFamily="34" charset="2"/>
                  <a:cs typeface="DejaVu Sans" pitchFamily="34" charset="2"/>
                </a:rPr>
                <a:t>Servidor</a:t>
              </a:r>
              <a:endParaRPr lang="en-US" sz="16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423" y="1734879"/>
            <a:ext cx="2232438" cy="1979873"/>
            <a:chOff x="609423" y="1464455"/>
            <a:chExt cx="2232438" cy="1979873"/>
          </a:xfrm>
        </p:grpSpPr>
        <p:sp>
          <p:nvSpPr>
            <p:cNvPr id="23" name="TextBox 22"/>
            <p:cNvSpPr txBox="1"/>
            <p:nvPr/>
          </p:nvSpPr>
          <p:spPr>
            <a:xfrm>
              <a:off x="1164748" y="2928934"/>
              <a:ext cx="1140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+mj-lt"/>
                  <a:ea typeface="DejaVu Sans" pitchFamily="34" charset="2"/>
                  <a:cs typeface="DejaVu Sans" pitchFamily="34" charset="2"/>
                </a:rPr>
                <a:t>Embarcado</a:t>
              </a:r>
              <a:endParaRPr lang="en-US" sz="16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  <p:pic>
          <p:nvPicPr>
            <p:cNvPr id="22" name="Picture 21" descr="camera_embedded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423" y="1464455"/>
              <a:ext cx="2232438" cy="197987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6125764" y="1785926"/>
            <a:ext cx="2232438" cy="1979873"/>
            <a:chOff x="6125764" y="1464455"/>
            <a:chExt cx="2232438" cy="1979873"/>
          </a:xfrm>
        </p:grpSpPr>
        <p:sp>
          <p:nvSpPr>
            <p:cNvPr id="26" name="TextBox 25"/>
            <p:cNvSpPr txBox="1"/>
            <p:nvPr/>
          </p:nvSpPr>
          <p:spPr>
            <a:xfrm>
              <a:off x="6684728" y="2928930"/>
              <a:ext cx="1140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+mj-lt"/>
                  <a:ea typeface="DejaVu Sans" pitchFamily="34" charset="2"/>
                  <a:cs typeface="DejaVu Sans" pitchFamily="34" charset="2"/>
                </a:rPr>
                <a:t>Embarcado</a:t>
              </a:r>
              <a:endParaRPr lang="en-US" sz="16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  <p:pic>
          <p:nvPicPr>
            <p:cNvPr id="25" name="Picture 24" descr="camera_embedded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764" y="1464455"/>
              <a:ext cx="2232438" cy="1979873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09423" y="4429132"/>
            <a:ext cx="2232438" cy="1979873"/>
            <a:chOff x="609423" y="4429132"/>
            <a:chExt cx="2232438" cy="1979873"/>
          </a:xfrm>
        </p:grpSpPr>
        <p:sp>
          <p:nvSpPr>
            <p:cNvPr id="29" name="TextBox 28"/>
            <p:cNvSpPr txBox="1"/>
            <p:nvPr/>
          </p:nvSpPr>
          <p:spPr>
            <a:xfrm>
              <a:off x="1164748" y="5929330"/>
              <a:ext cx="11407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+mj-lt"/>
                  <a:ea typeface="DejaVu Sans" pitchFamily="34" charset="2"/>
                  <a:cs typeface="DejaVu Sans" pitchFamily="34" charset="2"/>
                </a:rPr>
                <a:t>Embarcado</a:t>
              </a:r>
              <a:endParaRPr lang="en-US" sz="1600" b="1" dirty="0">
                <a:latin typeface="+mj-lt"/>
                <a:ea typeface="DejaVu Sans" pitchFamily="34" charset="2"/>
                <a:cs typeface="DejaVu Sans" pitchFamily="34" charset="2"/>
              </a:endParaRPr>
            </a:p>
          </p:txBody>
        </p:sp>
        <p:pic>
          <p:nvPicPr>
            <p:cNvPr id="28" name="Picture 27" descr="camera_embedded.png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423" y="4429132"/>
              <a:ext cx="2232438" cy="1979873"/>
            </a:xfrm>
            <a:prstGeom prst="rect">
              <a:avLst/>
            </a:prstGeom>
          </p:spPr>
        </p:pic>
      </p:grpSp>
      <p:sp>
        <p:nvSpPr>
          <p:cNvPr id="31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Nossa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/>
          <p:cNvSpPr txBox="1">
            <a:spLocks noGrp="1"/>
          </p:cNvSpPr>
          <p:nvPr>
            <p:ph idx="1"/>
          </p:nvPr>
        </p:nvSpPr>
        <p:spPr bwMode="auto">
          <a:xfrm>
            <a:off x="457200" y="1857364"/>
            <a:ext cx="8229600" cy="44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latinLnBrk="0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Tx/>
              <a:tabLst/>
              <a:defRPr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Utiliza infra-estrutura já existente</a:t>
            </a:r>
          </a:p>
          <a:p>
            <a:pPr marL="742950" lvl="2" indent="-34290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Barateamento da implantação/manutenção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Aplicável a ambientes abertos e vastos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Divisão do estacionamento por áreas de interesse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Granularidade das áreas facilmente ajustável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Interface através de mapa das áreas com código de cores indicando disponibilidade de vagas na entrada</a:t>
            </a:r>
          </a:p>
          <a:p>
            <a:pPr algn="just">
              <a:buClr>
                <a:schemeClr val="accent6">
                  <a:lumMod val="75000"/>
                </a:schemeClr>
              </a:buClr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Possibilidade de veiculação de propaganda através da interface</a:t>
            </a:r>
          </a:p>
        </p:txBody>
      </p:sp>
      <p:sp>
        <p:nvSpPr>
          <p:cNvPr id="9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Nossa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995436" y="1467518"/>
            <a:ext cx="7153128" cy="4857782"/>
            <a:chOff x="995436" y="1467518"/>
            <a:chExt cx="7153128" cy="4857782"/>
          </a:xfrm>
        </p:grpSpPr>
        <p:pic>
          <p:nvPicPr>
            <p:cNvPr id="4" name="Picture 3" descr="embedd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436" y="1467518"/>
              <a:ext cx="7153128" cy="4857782"/>
            </a:xfrm>
            <a:prstGeom prst="rect">
              <a:avLst/>
            </a:prstGeom>
          </p:spPr>
        </p:pic>
        <p:pic>
          <p:nvPicPr>
            <p:cNvPr id="9" name="Picture 8" descr="pare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460" y="4035308"/>
              <a:ext cx="714380" cy="719224"/>
            </a:xfrm>
            <a:prstGeom prst="rect">
              <a:avLst/>
            </a:prstGeom>
          </p:spPr>
        </p:pic>
      </p:grpSp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000232" y="4857760"/>
            <a:ext cx="585791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posicionado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forma a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visível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pelos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motoristas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na fila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Ótima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ferramenta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propaganda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0A331"/>
                </a:solidFill>
              </a:rPr>
              <a:t>Interface</a:t>
            </a:r>
            <a:endParaRPr lang="en-US" b="1" dirty="0">
              <a:solidFill>
                <a:srgbClr val="80A331"/>
              </a:solidFill>
            </a:endParaRPr>
          </a:p>
        </p:txBody>
      </p:sp>
      <p:pic>
        <p:nvPicPr>
          <p:cNvPr id="14" name="Picture 13" descr="screen_interface_rad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5525" y="4715552"/>
            <a:ext cx="2775195" cy="1638595"/>
          </a:xfrm>
          <a:prstGeom prst="rect">
            <a:avLst/>
          </a:prstGeom>
        </p:spPr>
      </p:pic>
      <p:sp>
        <p:nvSpPr>
          <p:cNvPr id="15" name="TextBox 14">
            <a:hlinkClick r:id="rId5" action="ppaction://hlinksldjump"/>
          </p:cNvPr>
          <p:cNvSpPr txBox="1"/>
          <p:nvPr/>
        </p:nvSpPr>
        <p:spPr>
          <a:xfrm>
            <a:off x="6500572" y="6357958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  <a:ea typeface="DejaVu Sans" pitchFamily="34" charset="2"/>
                <a:cs typeface="DejaVu Sans" pitchFamily="34" charset="2"/>
              </a:rPr>
              <a:t>&lt;&lt; </a:t>
            </a:r>
            <a:r>
              <a:rPr lang="en-US" sz="2000" b="1" dirty="0" err="1" smtClean="0">
                <a:latin typeface="+mj-lt"/>
                <a:ea typeface="DejaVu Sans" pitchFamily="34" charset="2"/>
                <a:cs typeface="DejaVu Sans" pitchFamily="34" charset="2"/>
              </a:rPr>
              <a:t>Voltar</a:t>
            </a:r>
            <a:endParaRPr lang="en-US" sz="2000" b="1" dirty="0">
              <a:latin typeface="+mj-lt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556E-6 L -0.2757 -0.45138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bed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31" y="1413116"/>
            <a:ext cx="8215338" cy="5193765"/>
          </a:xfrm>
          <a:prstGeom prst="rect">
            <a:avLst/>
          </a:prstGeom>
        </p:spPr>
      </p:pic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Embarcado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 bwMode="auto">
          <a:xfrm>
            <a:off x="728650" y="1357298"/>
            <a:ext cx="7686701" cy="4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Set-up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inicial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poucos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carros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para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demarcação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vagas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imagem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template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32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endParaRPr lang="fr-FR" sz="3200" b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Comparação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imagem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atual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imagem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template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para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julgamento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ocupação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</a:t>
            </a:r>
            <a:r>
              <a:rPr lang="fr-FR" sz="24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vaga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Taxa de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acerto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superior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95%</a:t>
            </a: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image_from_cam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91" y="2285992"/>
            <a:ext cx="3124406" cy="2743200"/>
          </a:xfrm>
          <a:prstGeom prst="rect">
            <a:avLst/>
          </a:prstGeom>
        </p:spPr>
      </p:pic>
      <p:pic>
        <p:nvPicPr>
          <p:cNvPr id="8" name="Picture 7" descr="template_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41" y="2285992"/>
            <a:ext cx="3142768" cy="27432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err="1" smtClean="0">
                <a:solidFill>
                  <a:srgbClr val="80A331"/>
                </a:solidFill>
              </a:rPr>
              <a:t>Processamento</a:t>
            </a:r>
            <a:r>
              <a:rPr lang="en-US" sz="4000" b="1" dirty="0" smtClean="0">
                <a:solidFill>
                  <a:srgbClr val="80A331"/>
                </a:solidFill>
              </a:rPr>
              <a:t> de </a:t>
            </a:r>
            <a:r>
              <a:rPr lang="en-US" sz="4000" b="1" dirty="0" err="1" smtClean="0">
                <a:solidFill>
                  <a:srgbClr val="80A331"/>
                </a:solidFill>
              </a:rPr>
              <a:t>Imagem</a:t>
            </a:r>
            <a:endParaRPr lang="en-US" sz="4000" b="1" dirty="0">
              <a:solidFill>
                <a:srgbClr val="80A33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000496" y="3500438"/>
            <a:ext cx="1071570" cy="2857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6500572" y="6357958"/>
            <a:ext cx="1143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  <a:ea typeface="DejaVu Sans" pitchFamily="34" charset="2"/>
                <a:cs typeface="DejaVu Sans" pitchFamily="34" charset="2"/>
              </a:rPr>
              <a:t>&lt;&lt; </a:t>
            </a:r>
            <a:r>
              <a:rPr lang="en-US" sz="2000" b="1" dirty="0" err="1" smtClean="0">
                <a:latin typeface="+mj-lt"/>
                <a:ea typeface="DejaVu Sans" pitchFamily="34" charset="2"/>
                <a:cs typeface="DejaVu Sans" pitchFamily="34" charset="2"/>
              </a:rPr>
              <a:t>Voltar</a:t>
            </a:r>
            <a:endParaRPr lang="en-US" sz="2000" b="1" dirty="0">
              <a:latin typeface="+mj-lt"/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Comparação</a:t>
            </a:r>
            <a:r>
              <a:rPr lang="en-US" b="1" dirty="0" smtClean="0">
                <a:solidFill>
                  <a:srgbClr val="80A331"/>
                </a:solidFill>
              </a:rPr>
              <a:t> com a</a:t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b="1" dirty="0" err="1" smtClean="0">
                <a:solidFill>
                  <a:srgbClr val="80A331"/>
                </a:solidFill>
              </a:rPr>
              <a:t>concorrência</a:t>
            </a:r>
            <a:endParaRPr lang="en-US" b="1" dirty="0">
              <a:solidFill>
                <a:srgbClr val="80A33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32141" y="2143116"/>
          <a:ext cx="8679719" cy="3510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6653"/>
                <a:gridCol w="857256"/>
                <a:gridCol w="1143008"/>
                <a:gridCol w="785818"/>
                <a:gridCol w="1000132"/>
                <a:gridCol w="1000132"/>
                <a:gridCol w="1071570"/>
                <a:gridCol w="1125150"/>
              </a:tblGrid>
              <a:tr h="370840"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Encontra Vaga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Área</a:t>
                      </a:r>
                      <a:r>
                        <a:rPr lang="pt-BR" sz="1400" baseline="0" dirty="0" smtClean="0"/>
                        <a:t> Aberta/ Fechada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Escalab.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Aprov. Infra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Custo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Relevância p/</a:t>
                      </a:r>
                      <a:r>
                        <a:rPr lang="pt-BR" sz="1400" baseline="0" dirty="0" smtClean="0"/>
                        <a:t> Usuário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aseline="0" dirty="0" smtClean="0"/>
                        <a:t>Propapanda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ESTACI[ONE]</a:t>
                      </a:r>
                      <a:endParaRPr lang="pt-B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Sim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Sim/Possível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Alto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Baixo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</a:t>
                      </a:r>
                      <a:r>
                        <a:rPr lang="pt-BR" sz="1400" baseline="0" dirty="0" smtClean="0"/>
                        <a:t> Alta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Sim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Sensor</a:t>
                      </a:r>
                      <a:r>
                        <a:rPr lang="pt-BR" sz="1400" baseline="0" dirty="0" smtClean="0"/>
                        <a:t> de passagem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 EPS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 PPI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 RedStorm</a:t>
                      </a:r>
                      <a:endParaRPr lang="pt-B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Não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Ambos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Alta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Baixo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Baixo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Baixa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Não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Sensor</a:t>
                      </a:r>
                      <a:r>
                        <a:rPr lang="pt-BR" sz="1400" baseline="0" dirty="0" smtClean="0"/>
                        <a:t> por vaga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 Innovative Technologies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pt-BR" sz="1400" baseline="0" dirty="0" smtClean="0"/>
                        <a:t> IdentiPark</a:t>
                      </a:r>
                      <a:endParaRPr lang="pt-B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Sim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smtClean="0"/>
                        <a:t>Não/Sim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Baixa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Baixo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Alto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Alta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Não</a:t>
                      </a:r>
                      <a:endParaRPr lang="pt-B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pt-BR" sz="1400" baseline="0" dirty="0" smtClean="0"/>
                        <a:t>Projeto Poli-USP</a:t>
                      </a:r>
                      <a:endParaRPr lang="pt-BR" sz="14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Sim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Ambos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Baixa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Baixo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 Alto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Muito</a:t>
                      </a:r>
                      <a:r>
                        <a:rPr lang="pt-BR" sz="1400" baseline="0" dirty="0" smtClean="0"/>
                        <a:t> Alta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Não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Comparação</a:t>
            </a:r>
            <a:r>
              <a:rPr lang="en-US" b="1" dirty="0" smtClean="0">
                <a:solidFill>
                  <a:srgbClr val="80A331"/>
                </a:solidFill>
              </a:rPr>
              <a:t> com a</a:t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b="1" dirty="0" err="1" smtClean="0">
                <a:solidFill>
                  <a:srgbClr val="80A331"/>
                </a:solidFill>
              </a:rPr>
              <a:t>concorrência</a:t>
            </a:r>
            <a:endParaRPr lang="en-US" b="1" dirty="0">
              <a:solidFill>
                <a:srgbClr val="80A33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14298" y="1500174"/>
          <a:ext cx="8715404" cy="5357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286280"/>
          </a:xfrm>
        </p:spPr>
        <p:txBody>
          <a:bodyPr/>
          <a:lstStyle/>
          <a:p>
            <a:pPr marL="0">
              <a:buClr>
                <a:srgbClr val="C00000"/>
              </a:buClr>
              <a:buNone/>
            </a:pPr>
            <a:r>
              <a:rPr lang="pt-BR" b="1" dirty="0" err="1" smtClean="0">
                <a:solidFill>
                  <a:schemeClr val="accent3">
                    <a:lumMod val="50000"/>
                  </a:schemeClr>
                </a:solidFill>
              </a:rPr>
              <a:t>Scrum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Membros da equipe experientes no </a:t>
            </a:r>
            <a:r>
              <a:rPr lang="pt-BR" sz="2800" dirty="0" err="1" smtClean="0">
                <a:solidFill>
                  <a:schemeClr val="accent3">
                    <a:lumMod val="50000"/>
                  </a:schemeClr>
                </a:solidFill>
              </a:rPr>
              <a:t>Scrum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Teremos quatro equipes com sub-gerente cada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As reuniões diárias serão executadas entre os membros da equipe e, posteriormente, entre os sub-gerentes e o gerente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O quadro para alocação de atividades e tarefas será feito com ferramenta específica para o </a:t>
            </a:r>
            <a:r>
              <a:rPr lang="pt-BR" sz="2800" dirty="0" err="1" smtClean="0">
                <a:solidFill>
                  <a:schemeClr val="accent3">
                    <a:lumMod val="50000"/>
                  </a:schemeClr>
                </a:solidFill>
              </a:rPr>
              <a:t>Scrum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Processo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adotado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44"/>
            <a:ext cx="8229600" cy="4000500"/>
          </a:xfrm>
        </p:spPr>
        <p:txBody>
          <a:bodyPr/>
          <a:lstStyle/>
          <a:p>
            <a:pPr marL="0">
              <a:spcBef>
                <a:spcPts val="0"/>
              </a:spcBef>
              <a:buClr>
                <a:srgbClr val="C00000"/>
              </a:buClr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Cada equipe deverá produzir os documentos:</a:t>
            </a:r>
            <a:b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Plano de projeto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Documento de requisitos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Relatório de Implementação</a:t>
            </a:r>
          </a:p>
          <a:p>
            <a:pPr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Descrição dos módulos desenvolvidos</a:t>
            </a:r>
            <a:endParaRPr lang="pt-BR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Processo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adotado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42901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>
              <a:buClr>
                <a:srgbClr val="C00000"/>
              </a:buClr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O pessoal será alocado em 4 equipes:</a:t>
            </a:r>
          </a:p>
          <a:p>
            <a:pPr marL="0">
              <a:spcBef>
                <a:spcPts val="0"/>
              </a:spcBef>
              <a:buClr>
                <a:srgbClr val="C00000"/>
              </a:buClr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Equipe Aquisição de Imagens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Equipe Tratamento de Imagens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Equipe Comunicação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Equipe Interface de Apresentação</a:t>
            </a: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Alocação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pessoal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00166" y="1991597"/>
            <a:ext cx="6143668" cy="3723419"/>
            <a:chOff x="1500166" y="2434232"/>
            <a:chExt cx="6143668" cy="3723419"/>
          </a:xfrm>
        </p:grpSpPr>
        <p:sp>
          <p:nvSpPr>
            <p:cNvPr id="11" name="TextBox 10"/>
            <p:cNvSpPr txBox="1"/>
            <p:nvPr/>
          </p:nvSpPr>
          <p:spPr>
            <a:xfrm>
              <a:off x="1500166" y="2434232"/>
              <a:ext cx="61436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i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</a:rPr>
                <a:t>Chegando lá ele se depara com um estacionamento lotado. Após procurar por uma vaga durante muito tempo, ele finalmente consegue estacionar</a:t>
              </a:r>
              <a:endParaRPr lang="pt-BR" i="1" dirty="0">
                <a:solidFill>
                  <a:schemeClr val="accent3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12" name="Picture 11" descr="parking.jpg"/>
            <p:cNvPicPr>
              <a:picLocks noChangeAspect="1"/>
            </p:cNvPicPr>
            <p:nvPr/>
          </p:nvPicPr>
          <p:blipFill>
            <a:blip r:embed="rId2"/>
            <a:srcRect t="23438"/>
            <a:stretch>
              <a:fillRect/>
            </a:stretch>
          </p:blipFill>
          <p:spPr>
            <a:xfrm>
              <a:off x="2258231" y="3500438"/>
              <a:ext cx="4627538" cy="265721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1406" y="6143644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Carlos vai ao Shopping comprar algumas roupas de que precisa</a:t>
            </a:r>
            <a:endParaRPr lang="pt-BR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9" name="Picture 8" descr="moda_shoping-malhas.JPG"/>
          <p:cNvPicPr>
            <a:picLocks noChangeAspect="1"/>
          </p:cNvPicPr>
          <p:nvPr/>
        </p:nvPicPr>
        <p:blipFill>
          <a:blip r:embed="rId3"/>
          <a:srcRect t="3361"/>
          <a:stretch>
            <a:fillRect/>
          </a:stretch>
        </p:blipFill>
        <p:spPr>
          <a:xfrm>
            <a:off x="5357818" y="4143380"/>
            <a:ext cx="2833686" cy="2053827"/>
          </a:xfrm>
          <a:prstGeom prst="rect">
            <a:avLst/>
          </a:prstGeom>
        </p:spPr>
      </p:pic>
      <p:pic>
        <p:nvPicPr>
          <p:cNvPr id="10" name="Picture 9" descr="ist2_1206866-silver-suv-with-clipping-path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714884"/>
            <a:ext cx="1447800" cy="960120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0A331"/>
                </a:solidFill>
              </a:rPr>
              <a:t>O </a:t>
            </a:r>
            <a:r>
              <a:rPr lang="en-US" b="1" dirty="0" err="1" smtClean="0">
                <a:solidFill>
                  <a:srgbClr val="80A331"/>
                </a:solidFill>
              </a:rPr>
              <a:t>problema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0.34652 -2.59259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Alocação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pessoal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571612"/>
            <a:ext cx="8229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Equipe</a:t>
            </a:r>
            <a:r>
              <a:rPr kumimoji="0" lang="pt-BR" sz="32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Aquisição de Imagens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  <a:buClr>
                <a:srgbClr val="C00000"/>
              </a:buClr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Essa equipe será responsável por disponibilizar a imagem em um formato que possa ser diretamente processada no módulo de processamento de imagens</a:t>
            </a:r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28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Thiago Augusto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Desenvolvedores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Igino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</a:t>
            </a: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Musselman</a:t>
            </a:r>
            <a:endParaRPr lang="pt-BR" sz="20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Lúcio Ribeiro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Theógenes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Ferreira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Alocação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pessoal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571612"/>
            <a:ext cx="8229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>
              <a:spcBef>
                <a:spcPct val="20000"/>
              </a:spcBef>
              <a:buClr>
                <a:srgbClr val="C00000"/>
              </a:buClr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Equipe Tratamento de Imagens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  <a:buClr>
                <a:srgbClr val="C00000"/>
              </a:buClr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Responsável por implementar o </a:t>
            </a:r>
            <a:r>
              <a:rPr lang="pt-BR" sz="28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algorítmo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de processamento de imagens para detectar as vagas no estacionamento</a:t>
            </a:r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28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João Cléber </a:t>
            </a:r>
            <a:r>
              <a:rPr lang="pt-BR" sz="24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Libório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Desenvolvedores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Bruno Pessoa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Ângelo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Mazer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Severino José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Alocação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pessoal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571612"/>
            <a:ext cx="8229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>
              <a:spcBef>
                <a:spcPct val="20000"/>
              </a:spcBef>
              <a:buClr>
                <a:srgbClr val="C00000"/>
              </a:buClr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Equipe Comunicação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  <a:buClr>
                <a:srgbClr val="C00000"/>
              </a:buClr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Responsável por desenvolver a comunicação entre o módulo de processamento de imagens e o servidor; desenvolverá também a aplicação do servidor</a:t>
            </a:r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28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Rafael Barreto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Desenvolvedores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Sílvio Gustavo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Gabriel Veloso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Hallan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Cosmo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Alocação</a:t>
            </a:r>
            <a:r>
              <a:rPr lang="en-US" b="1" dirty="0" smtClean="0">
                <a:solidFill>
                  <a:srgbClr val="80A331"/>
                </a:solidFill>
              </a:rPr>
              <a:t> de </a:t>
            </a:r>
            <a:r>
              <a:rPr lang="en-US" b="1" dirty="0" err="1" smtClean="0">
                <a:solidFill>
                  <a:srgbClr val="80A331"/>
                </a:solidFill>
              </a:rPr>
              <a:t>pessoal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714488"/>
            <a:ext cx="822960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-342900">
              <a:spcBef>
                <a:spcPct val="20000"/>
              </a:spcBef>
              <a:buClr>
                <a:srgbClr val="C00000"/>
              </a:buClr>
            </a:pPr>
            <a:r>
              <a:rPr lang="pt-BR" sz="32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Equipe Interface de Apresentação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indent="-342900">
              <a:spcBef>
                <a:spcPts val="0"/>
              </a:spcBef>
              <a:buClr>
                <a:srgbClr val="C00000"/>
              </a:buClr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Responsável por implementar a comunicação do módulo de apresentação com o servidor e configurar o módulo para apresentação do mapa e de propaganda</a:t>
            </a:r>
            <a:endParaRPr lang="pt-BR" sz="240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280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kumimoji="0" lang="pt-BR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Lider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: Ciro </a:t>
            </a:r>
            <a:r>
              <a:rPr lang="pt-BR" sz="24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Ceissler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Desenvolvedores</a:t>
            </a: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Styve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Stallone</a:t>
            </a:r>
          </a:p>
          <a:p>
            <a:pPr marL="800100" lvl="1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pt-BR" sz="2000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Adelmo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Cabral</a:t>
            </a: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00000"/>
              </a:buClr>
              <a:buNone/>
            </a:pP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</a:rPr>
              <a:t>Release 1</a:t>
            </a:r>
          </a:p>
          <a:p>
            <a:pPr marL="0">
              <a:spcBef>
                <a:spcPts val="0"/>
              </a:spcBef>
              <a:buClr>
                <a:srgbClr val="C00000"/>
              </a:buClr>
              <a:buNone/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Módulo de processamento de imagens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Estudo </a:t>
            </a:r>
            <a:r>
              <a:rPr lang="pt-BR" sz="2800" smtClean="0">
                <a:solidFill>
                  <a:schemeClr val="accent3">
                    <a:lumMod val="50000"/>
                  </a:schemeClr>
                </a:solidFill>
              </a:rPr>
              <a:t>de funcionalidades do DSP.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</a:rPr>
              <a:t>Apresentação do mapa no Display de interface com o usuário</a:t>
            </a:r>
          </a:p>
          <a:p>
            <a:pPr>
              <a:buClr>
                <a:srgbClr val="C00000"/>
              </a:buClr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endParaRPr lang="pt-BR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Definição</a:t>
            </a:r>
            <a:r>
              <a:rPr lang="en-US" b="1" dirty="0" smtClean="0">
                <a:solidFill>
                  <a:srgbClr val="80A331"/>
                </a:solidFill>
              </a:rPr>
              <a:t> dos releases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Definição</a:t>
            </a:r>
            <a:r>
              <a:rPr lang="en-US" b="1" dirty="0" smtClean="0">
                <a:solidFill>
                  <a:srgbClr val="80A331"/>
                </a:solidFill>
              </a:rPr>
              <a:t> dos releases</a:t>
            </a:r>
            <a:endParaRPr lang="en-US" b="1" dirty="0">
              <a:solidFill>
                <a:srgbClr val="80A331"/>
              </a:solidFill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 bwMode="auto">
          <a:xfrm>
            <a:off x="457200" y="1572768"/>
            <a:ext cx="822960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Release 2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Módulo de chaveamento das câmeras</a:t>
            </a: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Integração entre o módulo de chaveamento e o componente de processamento de imagens</a:t>
            </a: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Comunicação entre o módulo de processamento e o servidor</a:t>
            </a:r>
          </a:p>
          <a:p>
            <a:pPr marL="342900" lvl="0" indent="-342900"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Comunicação entre o servidor e o display de comunicação com o usuário.</a:t>
            </a: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Char char="•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Char char="•"/>
              <a:tabLst/>
              <a:defRPr/>
            </a:pPr>
            <a:endParaRPr kumimoji="0" lang="pt-B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964645" y="1357298"/>
          <a:ext cx="3214710" cy="5364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81955"/>
                <a:gridCol w="2432755"/>
              </a:tblGrid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Data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Atividade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23/</a:t>
                      </a:r>
                      <a:r>
                        <a:rPr lang="en-US" sz="1000" dirty="0" err="1" smtClean="0"/>
                        <a:t>março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Defesa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da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proposta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23/</a:t>
                      </a:r>
                      <a:r>
                        <a:rPr lang="en-US" sz="1000" dirty="0" err="1" smtClean="0"/>
                        <a:t>março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Definição</a:t>
                      </a:r>
                      <a:r>
                        <a:rPr lang="en-US" sz="1000" dirty="0" smtClean="0"/>
                        <a:t> e </a:t>
                      </a:r>
                      <a:r>
                        <a:rPr lang="en-US" sz="1000" dirty="0" err="1" smtClean="0"/>
                        <a:t>início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primeira</a:t>
                      </a:r>
                      <a:r>
                        <a:rPr lang="en-US" sz="1000" dirty="0" smtClean="0"/>
                        <a:t> sprint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06/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Término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primeira</a:t>
                      </a:r>
                      <a:r>
                        <a:rPr lang="en-US" sz="1000" dirty="0" smtClean="0"/>
                        <a:t> sprint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06/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Status Report</a:t>
                      </a:r>
                      <a:r>
                        <a:rPr lang="en-US" sz="1000" baseline="0" dirty="0" smtClean="0"/>
                        <a:t> 1.1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07/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Definição</a:t>
                      </a:r>
                      <a:r>
                        <a:rPr lang="en-US" sz="1000" dirty="0" smtClean="0"/>
                        <a:t> e </a:t>
                      </a:r>
                      <a:r>
                        <a:rPr lang="en-US" sz="1000" dirty="0" err="1" smtClean="0"/>
                        <a:t>início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segunda</a:t>
                      </a:r>
                      <a:r>
                        <a:rPr lang="en-US" sz="1000" dirty="0" smtClean="0"/>
                        <a:t> sprint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Status Report 1.2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20/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Término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segunda</a:t>
                      </a:r>
                      <a:r>
                        <a:rPr lang="en-US" sz="1000" dirty="0" smtClean="0"/>
                        <a:t> sprint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Release 1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23/</a:t>
                      </a:r>
                      <a:r>
                        <a:rPr lang="en-US" sz="1000" dirty="0" err="1" smtClean="0"/>
                        <a:t>abril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Definição</a:t>
                      </a:r>
                      <a:r>
                        <a:rPr lang="en-US" sz="1000" dirty="0" smtClean="0"/>
                        <a:t> e </a:t>
                      </a:r>
                      <a:r>
                        <a:rPr lang="en-US" sz="1000" dirty="0" err="1" smtClean="0"/>
                        <a:t>início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da</a:t>
                      </a:r>
                      <a:r>
                        <a:rPr lang="en-US" sz="1000" dirty="0" smtClean="0"/>
                        <a:t> </a:t>
                      </a:r>
                      <a:r>
                        <a:rPr lang="en-US" sz="1000" dirty="0" err="1" smtClean="0"/>
                        <a:t>terceira</a:t>
                      </a:r>
                      <a:r>
                        <a:rPr lang="en-US" sz="1000" dirty="0" smtClean="0"/>
                        <a:t> sprint</a:t>
                      </a:r>
                      <a:endParaRPr lang="en-US" sz="1000" dirty="0"/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04/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Defesa do segundo release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07/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Término da terceira </a:t>
                      </a:r>
                      <a:r>
                        <a:rPr lang="pt-BR" sz="1000" u="none" strike="noStrike" dirty="0" err="1" smtClean="0"/>
                        <a:t>sprint</a:t>
                      </a:r>
                      <a:r>
                        <a:rPr lang="pt-BR" sz="1000" u="none" strike="noStrike" dirty="0" smtClean="0"/>
                        <a:t>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08/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Definição e início da quarta </a:t>
                      </a:r>
                      <a:r>
                        <a:rPr lang="pt-BR" sz="1000" u="none" strike="noStrike" dirty="0" err="1" smtClean="0"/>
                        <a:t>sprint</a:t>
                      </a:r>
                      <a:r>
                        <a:rPr lang="pt-BR" sz="1000" u="none" strike="noStrike" dirty="0" smtClean="0"/>
                        <a:t>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13/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Status </a:t>
                      </a:r>
                      <a:r>
                        <a:rPr lang="pt-BR" sz="1000" u="none" strike="noStrike" dirty="0" err="1" smtClean="0"/>
                        <a:t>report</a:t>
                      </a:r>
                      <a:r>
                        <a:rPr lang="pt-BR" sz="1000" u="none" strike="noStrike" dirty="0" smtClean="0"/>
                        <a:t> 2.1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Término da quarta </a:t>
                      </a:r>
                      <a:r>
                        <a:rPr lang="pt-BR" sz="1000" u="none" strike="noStrike" dirty="0" err="1" smtClean="0"/>
                        <a:t>sprint</a:t>
                      </a:r>
                      <a:r>
                        <a:rPr lang="pt-BR" sz="1000" u="none" strike="noStrike" dirty="0" smtClean="0"/>
                        <a:t>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25/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Status </a:t>
                      </a:r>
                      <a:r>
                        <a:rPr lang="pt-BR" sz="1000" u="none" strike="noStrike" dirty="0" err="1" smtClean="0"/>
                        <a:t>report</a:t>
                      </a:r>
                      <a:r>
                        <a:rPr lang="pt-BR" sz="1000" u="none" strike="noStrike" dirty="0" smtClean="0"/>
                        <a:t> 2.2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26/</a:t>
                      </a:r>
                      <a:r>
                        <a:rPr lang="en-US" sz="1000" dirty="0" err="1" smtClean="0"/>
                        <a:t>maio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Definição e início da quinta </a:t>
                      </a:r>
                      <a:r>
                        <a:rPr lang="pt-BR" sz="1000" u="none" strike="noStrike" dirty="0" err="1" smtClean="0"/>
                        <a:t>sprint</a:t>
                      </a:r>
                      <a:r>
                        <a:rPr lang="pt-BR" sz="1000" u="none" strike="noStrike" dirty="0" smtClean="0"/>
                        <a:t>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09/</a:t>
                      </a:r>
                      <a:r>
                        <a:rPr lang="en-US" sz="1000" dirty="0" err="1" smtClean="0"/>
                        <a:t>junho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Término da quinta </a:t>
                      </a:r>
                      <a:r>
                        <a:rPr lang="pt-BR" sz="1000" u="none" strike="noStrike" dirty="0" err="1" smtClean="0"/>
                        <a:t>sprint</a:t>
                      </a:r>
                      <a:r>
                        <a:rPr lang="pt-BR" sz="1000" u="none" strike="noStrike" dirty="0" smtClean="0"/>
                        <a:t>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10/</a:t>
                      </a:r>
                      <a:r>
                        <a:rPr lang="en-US" sz="1000" dirty="0" err="1" smtClean="0"/>
                        <a:t>junho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Início de período para ajustes e testes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14/</a:t>
                      </a:r>
                      <a:r>
                        <a:rPr lang="en-US" sz="1000" dirty="0" err="1" smtClean="0"/>
                        <a:t>junho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Término do período para ajustes e testes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15/</a:t>
                      </a:r>
                      <a:r>
                        <a:rPr lang="en-US" sz="1000" dirty="0" err="1" smtClean="0"/>
                        <a:t>junho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u="none" strike="noStrike" dirty="0" smtClean="0"/>
                        <a:t>Release 2 </a:t>
                      </a:r>
                      <a:endParaRPr lang="pt-BR" sz="10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191885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22/</a:t>
                      </a:r>
                      <a:r>
                        <a:rPr lang="en-US" sz="1000" dirty="0" err="1" smtClean="0"/>
                        <a:t>junho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Feira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Cronograma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9"/>
          <p:cNvSpPr>
            <a:spLocks noGrp="1"/>
          </p:cNvSpPr>
          <p:nvPr>
            <p:ph type="title"/>
          </p:nvPr>
        </p:nvSpPr>
        <p:spPr>
          <a:xfrm>
            <a:off x="3800484" y="2857500"/>
            <a:ext cx="1543032" cy="1143000"/>
          </a:xfrm>
        </p:spPr>
        <p:txBody>
          <a:bodyPr/>
          <a:lstStyle/>
          <a:p>
            <a:pPr algn="l"/>
            <a:r>
              <a:rPr lang="en-US" sz="7200" b="1" dirty="0" smtClean="0">
                <a:solidFill>
                  <a:srgbClr val="80A331"/>
                </a:solidFill>
              </a:rPr>
              <a:t>EPF</a:t>
            </a:r>
            <a:endParaRPr lang="en-US" sz="7200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uvi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341" y="2143116"/>
            <a:ext cx="3067319" cy="2357454"/>
          </a:xfrm>
          <a:prstGeom prst="rect">
            <a:avLst/>
          </a:prstGeom>
        </p:spPr>
      </p:pic>
      <p:pic>
        <p:nvPicPr>
          <p:cNvPr id="11" name="Picture 10" descr="company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9" y="5179808"/>
            <a:ext cx="4143403" cy="1514889"/>
          </a:xfrm>
          <a:prstGeom prst="rect">
            <a:avLst/>
          </a:prstGeom>
        </p:spPr>
      </p:pic>
      <p:pic>
        <p:nvPicPr>
          <p:cNvPr id="12" name="Picture 11" descr="product_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5395847"/>
            <a:ext cx="3643338" cy="1082811"/>
          </a:xfrm>
          <a:prstGeom prst="rect">
            <a:avLst/>
          </a:prstGeom>
        </p:spPr>
      </p:pic>
      <p:sp>
        <p:nvSpPr>
          <p:cNvPr id="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Dúvidas</a:t>
            </a:r>
            <a:r>
              <a:rPr lang="en-US" b="1" dirty="0" smtClean="0">
                <a:solidFill>
                  <a:srgbClr val="80A331"/>
                </a:solidFill>
              </a:rPr>
              <a:t>?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5885" y="1711099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Carlos fica muito irritado com a situação e já não está mais tão disposto a comprar</a:t>
            </a:r>
            <a:endParaRPr lang="pt-BR" sz="20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" name="Picture 6" descr="Stres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2500306"/>
            <a:ext cx="2462205" cy="1891451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0A331"/>
                </a:solidFill>
              </a:rPr>
              <a:t>O </a:t>
            </a:r>
            <a:r>
              <a:rPr lang="en-US" b="1" dirty="0" err="1" smtClean="0">
                <a:solidFill>
                  <a:srgbClr val="80A331"/>
                </a:solidFill>
              </a:rPr>
              <a:t>problema</a:t>
            </a:r>
            <a:endParaRPr lang="en-US" b="1" dirty="0">
              <a:solidFill>
                <a:srgbClr val="80A33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71472" y="4214818"/>
            <a:ext cx="8001040" cy="2428868"/>
            <a:chOff x="571472" y="4214818"/>
            <a:chExt cx="8001040" cy="2428868"/>
          </a:xfrm>
        </p:grpSpPr>
        <p:grpSp>
          <p:nvGrpSpPr>
            <p:cNvPr id="5" name="Group 4"/>
            <p:cNvGrpSpPr/>
            <p:nvPr/>
          </p:nvGrpSpPr>
          <p:grpSpPr>
            <a:xfrm>
              <a:off x="571472" y="4214818"/>
              <a:ext cx="8001040" cy="2428868"/>
              <a:chOff x="714332" y="4429132"/>
              <a:chExt cx="8001040" cy="2428868"/>
            </a:xfrm>
          </p:grpSpPr>
          <p:graphicFrame>
            <p:nvGraphicFramePr>
              <p:cNvPr id="6" name="Gráfico 3"/>
              <p:cNvGraphicFramePr>
                <a:graphicFrameLocks/>
              </p:cNvGraphicFramePr>
              <p:nvPr/>
            </p:nvGraphicFramePr>
            <p:xfrm>
              <a:off x="4500562" y="4429132"/>
              <a:ext cx="4214810" cy="24288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8" name="TextBox 7"/>
              <p:cNvSpPr txBox="1"/>
              <p:nvPr/>
            </p:nvSpPr>
            <p:spPr>
              <a:xfrm>
                <a:off x="714332" y="5307026"/>
                <a:ext cx="3929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Em situações em que se passa muito tempo procurando por uma vaga você fica...</a:t>
                </a:r>
                <a:endParaRPr lang="pt-BR" sz="2000" i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706716" y="6286520"/>
              <a:ext cx="1508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213 </a:t>
              </a:r>
              <a:r>
                <a:rPr lang="en-US" sz="1400" b="1" dirty="0" err="1" smtClean="0">
                  <a:latin typeface="+mn-lt"/>
                </a:rPr>
                <a:t>Entrevistados</a:t>
              </a:r>
              <a:endParaRPr lang="en-US" sz="1400" b="1" dirty="0"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8728" y="1928802"/>
            <a:ext cx="628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Todos perdem</a:t>
            </a:r>
          </a:p>
          <a:p>
            <a:endParaRPr lang="pt-BR" sz="2000" i="1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r>
              <a:rPr lang="pt-BR" sz="20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Carlos que se irrita e não compra o que foi comprar...</a:t>
            </a:r>
          </a:p>
          <a:p>
            <a:r>
              <a:rPr lang="pt-BR" sz="2000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...e as lojas que vendem menos</a:t>
            </a:r>
            <a:endParaRPr lang="pt-BR" sz="2000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8" name="Picture 7" descr="15_DSC_0557.jpg"/>
          <p:cNvPicPr>
            <a:picLocks noChangeAspect="1"/>
          </p:cNvPicPr>
          <p:nvPr/>
        </p:nvPicPr>
        <p:blipFill>
          <a:blip r:embed="rId2"/>
          <a:srcRect t="18750"/>
          <a:stretch>
            <a:fillRect/>
          </a:stretch>
        </p:blipFill>
        <p:spPr>
          <a:xfrm>
            <a:off x="2631281" y="3564072"/>
            <a:ext cx="3881438" cy="2365258"/>
          </a:xfrm>
          <a:prstGeom prst="rect">
            <a:avLst/>
          </a:prstGeom>
        </p:spPr>
      </p:pic>
      <p:sp>
        <p:nvSpPr>
          <p:cNvPr id="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80A331"/>
                </a:solidFill>
              </a:rPr>
              <a:t>O </a:t>
            </a:r>
            <a:r>
              <a:rPr lang="en-US" b="1" dirty="0" err="1" smtClean="0">
                <a:solidFill>
                  <a:srgbClr val="80A331"/>
                </a:solidFill>
              </a:rPr>
              <a:t>problema</a:t>
            </a:r>
            <a:endParaRPr lang="en-US" b="1" dirty="0">
              <a:solidFill>
                <a:srgbClr val="80A33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57372"/>
            <a:ext cx="8229600" cy="1000124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</a:rPr>
              <a:t>Para o Cliente (Shopping)</a:t>
            </a:r>
          </a:p>
          <a:p>
            <a:pPr marL="0">
              <a:spcBef>
                <a:spcPts val="0"/>
              </a:spcBef>
              <a:buClr>
                <a:srgbClr val="C00000"/>
              </a:buClr>
              <a:buNone/>
            </a:pPr>
            <a:endParaRPr lang="pt-B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Diferencial competitivo ao dar conforto aos usuários do sistema de estacionamento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</a:rPr>
              <a:t>Evita que o consumidor vá embora por não encontrar vagas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9805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“O shopping tem interesse em qualquer solução que traga conforto para o cliente”</a:t>
            </a:r>
          </a:p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n-lt"/>
                <a:ea typeface="Times New Roman"/>
              </a:rPr>
              <a:t>Alexandre - Coordenador de Tráfego do Shopping Plaza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Impacto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da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r>
              <a:rPr lang="en-US" b="1" dirty="0" smtClean="0">
                <a:solidFill>
                  <a:srgbClr val="80A331"/>
                </a:solidFill>
              </a:rPr>
              <a:t/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sz="3200" b="1" dirty="0" err="1" smtClean="0">
                <a:solidFill>
                  <a:srgbClr val="80A331"/>
                </a:solidFill>
              </a:rPr>
              <a:t>Caso</a:t>
            </a:r>
            <a:r>
              <a:rPr lang="en-US" sz="3200" b="1" dirty="0" smtClean="0">
                <a:solidFill>
                  <a:srgbClr val="80A331"/>
                </a:solidFill>
              </a:rPr>
              <a:t> de </a:t>
            </a:r>
            <a:r>
              <a:rPr lang="en-US" sz="3200" b="1" dirty="0" err="1" smtClean="0">
                <a:solidFill>
                  <a:srgbClr val="80A331"/>
                </a:solidFill>
              </a:rPr>
              <a:t>estudo</a:t>
            </a:r>
            <a:r>
              <a:rPr lang="en-US" sz="3200" b="1" dirty="0" smtClean="0">
                <a:solidFill>
                  <a:srgbClr val="80A331"/>
                </a:solidFill>
              </a:rPr>
              <a:t>: Shopping</a:t>
            </a:r>
            <a:endParaRPr lang="en-US" sz="3200" b="1" dirty="0">
              <a:solidFill>
                <a:srgbClr val="80A33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7232" y="3929066"/>
            <a:ext cx="7429536" cy="2428892"/>
            <a:chOff x="857232" y="4214818"/>
            <a:chExt cx="7429536" cy="2428892"/>
          </a:xfrm>
        </p:grpSpPr>
        <p:grpSp>
          <p:nvGrpSpPr>
            <p:cNvPr id="12" name="Group 11"/>
            <p:cNvGrpSpPr/>
            <p:nvPr/>
          </p:nvGrpSpPr>
          <p:grpSpPr>
            <a:xfrm>
              <a:off x="857232" y="4214818"/>
              <a:ext cx="7429536" cy="2428892"/>
              <a:chOff x="571472" y="4071942"/>
              <a:chExt cx="7429536" cy="255746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71472" y="4914896"/>
                <a:ext cx="4143404" cy="1069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O serviço para encontrar vagas seria um diferencial na escolha do Shopping?</a:t>
                </a:r>
                <a:endParaRPr lang="pt-BR" sz="2000" i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graphicFrame>
            <p:nvGraphicFramePr>
              <p:cNvPr id="11" name="Gráfico 6"/>
              <p:cNvGraphicFramePr>
                <a:graphicFrameLocks/>
              </p:cNvGraphicFramePr>
              <p:nvPr/>
            </p:nvGraphicFramePr>
            <p:xfrm>
              <a:off x="4714876" y="4071942"/>
              <a:ext cx="3286132" cy="255746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5429256" y="6143644"/>
              <a:ext cx="1508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213 </a:t>
              </a:r>
              <a:r>
                <a:rPr lang="en-US" sz="1400" b="1" dirty="0" err="1" smtClean="0">
                  <a:latin typeface="+mn-lt"/>
                </a:rPr>
                <a:t>Entrevistados</a:t>
              </a:r>
              <a:endParaRPr lang="en-US" sz="1400" b="1" dirty="0">
                <a:latin typeface="+mn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7224" y="3571876"/>
            <a:ext cx="7786742" cy="3043256"/>
            <a:chOff x="214314" y="5143512"/>
            <a:chExt cx="7786742" cy="3043256"/>
          </a:xfrm>
        </p:grpSpPr>
        <p:sp>
          <p:nvSpPr>
            <p:cNvPr id="15" name="TextBox 14"/>
            <p:cNvSpPr txBox="1"/>
            <p:nvPr/>
          </p:nvSpPr>
          <p:spPr>
            <a:xfrm>
              <a:off x="5000628" y="7429528"/>
              <a:ext cx="1508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213 </a:t>
              </a:r>
              <a:r>
                <a:rPr lang="en-US" sz="1400" b="1" dirty="0" err="1" smtClean="0">
                  <a:latin typeface="+mn-lt"/>
                </a:rPr>
                <a:t>Entrevistados</a:t>
              </a:r>
              <a:endParaRPr lang="en-US" sz="1400" b="1" dirty="0">
                <a:latin typeface="+mn-lt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4314" y="5143512"/>
              <a:ext cx="7786742" cy="3043256"/>
              <a:chOff x="-32" y="6357958"/>
              <a:chExt cx="7786742" cy="3043256"/>
            </a:xfrm>
          </p:grpSpPr>
          <p:graphicFrame>
            <p:nvGraphicFramePr>
              <p:cNvPr id="14" name="Gráfico 2"/>
              <p:cNvGraphicFramePr>
                <a:graphicFrameLocks/>
              </p:cNvGraphicFramePr>
              <p:nvPr/>
            </p:nvGraphicFramePr>
            <p:xfrm>
              <a:off x="4071934" y="6357958"/>
              <a:ext cx="3714776" cy="304325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-32" y="7500966"/>
                <a:ext cx="414340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Já aconteceu de você entrar no estacionamento do shopping, procurar vaga, não encontrar e ir embora?</a:t>
                </a:r>
                <a:endParaRPr lang="pt-BR" sz="2000" i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3063903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"Encontrar vagas é um sinônimo de eficiência, organização e bom gerenciamento de recursos. Agregaria ao Shopping tecnologia de qualidade, um ótimo diferencial para quem busca hoje serviços e deseja paralelamente ter o seu tempo </a:t>
            </a:r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/>
              </a:rPr>
              <a:t>livre otimizado.”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Liliane Salgado - Professora do Centro de Informática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Impacto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da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r>
              <a:rPr lang="en-US" b="1" dirty="0" smtClean="0">
                <a:solidFill>
                  <a:srgbClr val="80A331"/>
                </a:solidFill>
              </a:rPr>
              <a:t/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sz="3200" b="1" dirty="0" err="1" smtClean="0">
                <a:solidFill>
                  <a:srgbClr val="80A331"/>
                </a:solidFill>
              </a:rPr>
              <a:t>Caso</a:t>
            </a:r>
            <a:r>
              <a:rPr lang="en-US" sz="3200" b="1" dirty="0" smtClean="0">
                <a:solidFill>
                  <a:srgbClr val="80A331"/>
                </a:solidFill>
              </a:rPr>
              <a:t> de </a:t>
            </a:r>
            <a:r>
              <a:rPr lang="en-US" sz="3200" b="1" dirty="0" err="1" smtClean="0">
                <a:solidFill>
                  <a:srgbClr val="80A331"/>
                </a:solidFill>
              </a:rPr>
              <a:t>estudo</a:t>
            </a:r>
            <a:r>
              <a:rPr lang="en-US" sz="3200" b="1" dirty="0" smtClean="0">
                <a:solidFill>
                  <a:srgbClr val="80A331"/>
                </a:solidFill>
              </a:rPr>
              <a:t>: Shopping</a:t>
            </a:r>
            <a:endParaRPr lang="en-US" sz="3200" b="1" dirty="0">
              <a:solidFill>
                <a:srgbClr val="80A33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857372"/>
            <a:ext cx="8229600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o Usuário (Consumidor)</a:t>
            </a: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Diminui-se o tempo gasto com a procura de vagas, evitando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irritação e perda de eventos com hora marcada como cinema, teatro, etc.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14348" y="3643314"/>
            <a:ext cx="7758150" cy="2800352"/>
            <a:chOff x="714348" y="4071942"/>
            <a:chExt cx="7758150" cy="2800352"/>
          </a:xfrm>
        </p:grpSpPr>
        <p:grpSp>
          <p:nvGrpSpPr>
            <p:cNvPr id="12" name="Group 11"/>
            <p:cNvGrpSpPr/>
            <p:nvPr/>
          </p:nvGrpSpPr>
          <p:grpSpPr>
            <a:xfrm>
              <a:off x="714348" y="4071942"/>
              <a:ext cx="7758150" cy="2800352"/>
              <a:chOff x="571472" y="3500438"/>
              <a:chExt cx="7758150" cy="2800352"/>
            </a:xfrm>
          </p:grpSpPr>
          <p:graphicFrame>
            <p:nvGraphicFramePr>
              <p:cNvPr id="9" name="Gráfico 5"/>
              <p:cNvGraphicFramePr>
                <a:graphicFrameLocks/>
              </p:cNvGraphicFramePr>
              <p:nvPr/>
            </p:nvGraphicFramePr>
            <p:xfrm>
              <a:off x="4357686" y="3500438"/>
              <a:ext cx="3971936" cy="28003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11" name="TextBox 10"/>
              <p:cNvSpPr txBox="1"/>
              <p:nvPr/>
            </p:nvSpPr>
            <p:spPr>
              <a:xfrm>
                <a:off x="571472" y="4727584"/>
                <a:ext cx="40719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Você considera útil o serviço de encontrar vaga em um Shopping?</a:t>
                </a:r>
                <a:endParaRPr lang="pt-BR" sz="2000" i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072198" y="6335933"/>
              <a:ext cx="1508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213 </a:t>
              </a:r>
              <a:r>
                <a:rPr lang="en-US" sz="1400" b="1" dirty="0" err="1" smtClean="0">
                  <a:latin typeface="+mn-lt"/>
                </a:rPr>
                <a:t>Entrevistados</a:t>
              </a:r>
              <a:endParaRPr lang="en-US" sz="1400" b="1" dirty="0"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2838577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Times New Roman"/>
              </a:rPr>
              <a:t>"Encontrar vagas é sempre uma tarefa muito estressante. Principalmente em dias de movimento, como vésperas de feriados. Cliente estressado é cliente difícil de agradar.“</a:t>
            </a:r>
          </a:p>
          <a:p>
            <a:pPr algn="ctr"/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Alice Pimentel - Vendedora</a:t>
            </a:r>
            <a:endParaRPr lang="pt-BR" sz="20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Impacto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da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r>
              <a:rPr lang="en-US" b="1" dirty="0" smtClean="0">
                <a:solidFill>
                  <a:srgbClr val="80A331"/>
                </a:solidFill>
              </a:rPr>
              <a:t/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sz="3200" b="1" dirty="0" err="1" smtClean="0">
                <a:solidFill>
                  <a:srgbClr val="80A331"/>
                </a:solidFill>
              </a:rPr>
              <a:t>Caso</a:t>
            </a:r>
            <a:r>
              <a:rPr lang="en-US" sz="3200" b="1" dirty="0" smtClean="0">
                <a:solidFill>
                  <a:srgbClr val="80A331"/>
                </a:solidFill>
              </a:rPr>
              <a:t> de </a:t>
            </a:r>
            <a:r>
              <a:rPr lang="en-US" sz="3200" b="1" dirty="0" err="1" smtClean="0">
                <a:solidFill>
                  <a:srgbClr val="80A331"/>
                </a:solidFill>
              </a:rPr>
              <a:t>estudo</a:t>
            </a:r>
            <a:r>
              <a:rPr lang="en-US" sz="3200" b="1" dirty="0" smtClean="0">
                <a:solidFill>
                  <a:srgbClr val="80A331"/>
                </a:solidFill>
              </a:rPr>
              <a:t>: Shopping</a:t>
            </a:r>
            <a:endParaRPr lang="en-US" sz="3200" b="1" dirty="0">
              <a:solidFill>
                <a:srgbClr val="80A331"/>
              </a:solidFill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457200" y="1857364"/>
            <a:ext cx="8229600" cy="100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os</a:t>
            </a:r>
            <a:r>
              <a:rPr kumimoji="0" lang="pt-BR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Lojistas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0000"/>
              </a:buClr>
              <a:buSzTx/>
              <a:buFont typeface="Arial" charset="0"/>
              <a:buNone/>
              <a:tabLst/>
              <a:defRPr/>
            </a:pP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Tx/>
              <a:buFont typeface="Arial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Diminuição do estresse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dos consumidores ao procurar vaga, principalmente em dias de grande movimento, implica em clientes mais dispostos a comprar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1472" y="3929066"/>
            <a:ext cx="8001040" cy="2428868"/>
            <a:chOff x="571472" y="4214818"/>
            <a:chExt cx="8001040" cy="2428868"/>
          </a:xfrm>
        </p:grpSpPr>
        <p:grpSp>
          <p:nvGrpSpPr>
            <p:cNvPr id="28" name="Group 4"/>
            <p:cNvGrpSpPr/>
            <p:nvPr/>
          </p:nvGrpSpPr>
          <p:grpSpPr>
            <a:xfrm>
              <a:off x="571472" y="4214818"/>
              <a:ext cx="8001040" cy="2428868"/>
              <a:chOff x="714332" y="4429132"/>
              <a:chExt cx="8001040" cy="2428868"/>
            </a:xfrm>
          </p:grpSpPr>
          <p:graphicFrame>
            <p:nvGraphicFramePr>
              <p:cNvPr id="30" name="Gráfico 3"/>
              <p:cNvGraphicFramePr>
                <a:graphicFrameLocks/>
              </p:cNvGraphicFramePr>
              <p:nvPr/>
            </p:nvGraphicFramePr>
            <p:xfrm>
              <a:off x="4500562" y="4429132"/>
              <a:ext cx="4214810" cy="242886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1" name="TextBox 30"/>
              <p:cNvSpPr txBox="1"/>
              <p:nvPr/>
            </p:nvSpPr>
            <p:spPr>
              <a:xfrm>
                <a:off x="714332" y="5307026"/>
                <a:ext cx="392909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i="1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Em situações em que se passa muito tempo procurando por uma vaga você fica...</a:t>
                </a:r>
                <a:endParaRPr lang="pt-BR" sz="2000" i="1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5706716" y="6286520"/>
              <a:ext cx="15084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+mn-lt"/>
                </a:rPr>
                <a:t>213 </a:t>
              </a:r>
              <a:r>
                <a:rPr lang="en-US" sz="1400" b="1" dirty="0" err="1" smtClean="0">
                  <a:latin typeface="+mn-lt"/>
                </a:rPr>
                <a:t>Entrevistados</a:t>
              </a:r>
              <a:endParaRPr lang="en-US" sz="1400" b="1" dirty="0">
                <a:latin typeface="+mn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82531" y="1285860"/>
            <a:ext cx="1818427" cy="2022289"/>
            <a:chOff x="3428989" y="1785926"/>
            <a:chExt cx="1857391" cy="2059265"/>
          </a:xfrm>
        </p:grpSpPr>
        <p:pic>
          <p:nvPicPr>
            <p:cNvPr id="10" name="Picture 5" descr="E:\carros.png"/>
            <p:cNvPicPr>
              <a:picLocks noChangeAspect="1" noChangeArrowheads="1"/>
            </p:cNvPicPr>
            <p:nvPr/>
          </p:nvPicPr>
          <p:blipFill>
            <a:blip r:embed="rId2"/>
            <a:srcRect l="22500" r="21249"/>
            <a:stretch>
              <a:fillRect/>
            </a:stretch>
          </p:blipFill>
          <p:spPr bwMode="auto">
            <a:xfrm>
              <a:off x="4214810" y="1857364"/>
              <a:ext cx="1071570" cy="1704975"/>
            </a:xfrm>
            <a:prstGeom prst="rect">
              <a:avLst/>
            </a:prstGeom>
            <a:noFill/>
          </p:spPr>
        </p:pic>
        <p:pic>
          <p:nvPicPr>
            <p:cNvPr id="11" name="Picture 2" descr="E:\png\Vista Users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28989" y="1785926"/>
              <a:ext cx="1504951" cy="150495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681068" y="3531787"/>
              <a:ext cx="1532184" cy="313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Clientes em geral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71538" y="4877805"/>
            <a:ext cx="1714512" cy="1522226"/>
            <a:chOff x="1222352" y="4357694"/>
            <a:chExt cx="1547822" cy="1495774"/>
          </a:xfrm>
        </p:grpSpPr>
        <p:pic>
          <p:nvPicPr>
            <p:cNvPr id="16" name="Picture 4" descr="E:\png\Administrator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28728" y="4357694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1222352" y="5551039"/>
              <a:ext cx="1547822" cy="3024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Shopping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929322" y="4826414"/>
            <a:ext cx="1571636" cy="1625008"/>
            <a:chOff x="6728129" y="4357694"/>
            <a:chExt cx="1285884" cy="1465972"/>
          </a:xfrm>
        </p:grpSpPr>
        <p:pic>
          <p:nvPicPr>
            <p:cNvPr id="19" name="Picture 3" descr="E:\png\User 2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86578" y="4357694"/>
              <a:ext cx="1219200" cy="1219200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6728129" y="5546010"/>
              <a:ext cx="1285884" cy="2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accent3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Lojas</a:t>
              </a:r>
              <a:endParaRPr lang="pt-BR" sz="14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86116" y="4857760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Lojas vendendo mais, shopping feliz</a:t>
            </a:r>
            <a:endParaRPr lang="pt-BR" sz="16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 smtClean="0">
                <a:solidFill>
                  <a:srgbClr val="80A331"/>
                </a:solidFill>
              </a:rPr>
              <a:t>Impacto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da</a:t>
            </a:r>
            <a:r>
              <a:rPr lang="en-US" b="1" dirty="0" smtClean="0">
                <a:solidFill>
                  <a:srgbClr val="80A331"/>
                </a:solidFill>
              </a:rPr>
              <a:t> </a:t>
            </a:r>
            <a:r>
              <a:rPr lang="en-US" b="1" dirty="0" err="1" smtClean="0">
                <a:solidFill>
                  <a:srgbClr val="80A331"/>
                </a:solidFill>
              </a:rPr>
              <a:t>solução</a:t>
            </a:r>
            <a:r>
              <a:rPr lang="en-US" b="1" dirty="0" smtClean="0">
                <a:solidFill>
                  <a:srgbClr val="80A331"/>
                </a:solidFill>
              </a:rPr>
              <a:t/>
            </a:r>
            <a:br>
              <a:rPr lang="en-US" b="1" dirty="0" smtClean="0">
                <a:solidFill>
                  <a:srgbClr val="80A331"/>
                </a:solidFill>
              </a:rPr>
            </a:br>
            <a:r>
              <a:rPr lang="en-US" sz="3200" b="1" dirty="0" err="1" smtClean="0">
                <a:solidFill>
                  <a:srgbClr val="80A331"/>
                </a:solidFill>
              </a:rPr>
              <a:t>Caso</a:t>
            </a:r>
            <a:r>
              <a:rPr lang="en-US" sz="3200" b="1" dirty="0" smtClean="0">
                <a:solidFill>
                  <a:srgbClr val="80A331"/>
                </a:solidFill>
              </a:rPr>
              <a:t> de </a:t>
            </a:r>
            <a:r>
              <a:rPr lang="en-US" sz="3200" b="1" dirty="0" err="1" smtClean="0">
                <a:solidFill>
                  <a:srgbClr val="80A331"/>
                </a:solidFill>
              </a:rPr>
              <a:t>estudo</a:t>
            </a:r>
            <a:r>
              <a:rPr lang="en-US" sz="3200" b="1" dirty="0" smtClean="0">
                <a:solidFill>
                  <a:srgbClr val="80A331"/>
                </a:solidFill>
              </a:rPr>
              <a:t>: Shopping</a:t>
            </a:r>
            <a:endParaRPr lang="en-US" sz="3200" b="1" dirty="0">
              <a:solidFill>
                <a:srgbClr val="80A331"/>
              </a:solidFill>
            </a:endParaRPr>
          </a:p>
        </p:txBody>
      </p:sp>
      <p:sp>
        <p:nvSpPr>
          <p:cNvPr id="28" name="Left Arrow 27"/>
          <p:cNvSpPr/>
          <p:nvPr/>
        </p:nvSpPr>
        <p:spPr>
          <a:xfrm>
            <a:off x="2643174" y="5429264"/>
            <a:ext cx="3143272" cy="285752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6572264" y="3357562"/>
            <a:ext cx="285752" cy="1285884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715172" y="3500438"/>
            <a:ext cx="2285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Clientes menos irritados estão mais dispostos a comprar; lojas felizes</a:t>
            </a:r>
            <a:endParaRPr lang="pt-BR" sz="16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4634" y="1915531"/>
            <a:ext cx="2370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Stakeholders</a:t>
            </a:r>
            <a:endParaRPr lang="pt-BR" sz="32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14744" y="1714488"/>
            <a:ext cx="2000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i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Encontrar vagas rapidamente deixam os clientes menos irritados</a:t>
            </a:r>
            <a:endParaRPr lang="pt-BR" sz="1600" b="1" i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 animBg="1"/>
      <p:bldP spid="29" grpId="0" animBg="1"/>
      <p:bldP spid="22" grpId="0"/>
      <p:bldP spid="34" grpId="0"/>
    </p:bldLst>
  </p:timing>
</p:sld>
</file>

<file path=ppt/theme/theme1.xml><?xml version="1.0" encoding="utf-8"?>
<a:theme xmlns:a="http://schemas.openxmlformats.org/drawingml/2006/main" name="118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A331"/>
      </a:hlink>
      <a:folHlink>
        <a:srgbClr val="80A3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1236</Words>
  <Application>Microsoft Office PowerPoint</Application>
  <PresentationFormat>Apresentação na tela (4:3)</PresentationFormat>
  <Paragraphs>321</Paragraphs>
  <Slides>38</Slides>
  <Notes>1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118</vt:lpstr>
      <vt:lpstr>Slide 1</vt:lpstr>
      <vt:lpstr>Agenda</vt:lpstr>
      <vt:lpstr>O problema</vt:lpstr>
      <vt:lpstr>O problema</vt:lpstr>
      <vt:lpstr>O problema</vt:lpstr>
      <vt:lpstr>Impacto da solução Caso de estudo: Shopping</vt:lpstr>
      <vt:lpstr>Impacto da solução Caso de estudo: Shopping</vt:lpstr>
      <vt:lpstr>Impacto da solução Caso de estudo: Shopping</vt:lpstr>
      <vt:lpstr>Impacto da solução Caso de estudo: Shopping</vt:lpstr>
      <vt:lpstr>Como o problema é resolvido hoje?</vt:lpstr>
      <vt:lpstr>Sensores por vaga</vt:lpstr>
      <vt:lpstr>Sensores por vaga</vt:lpstr>
      <vt:lpstr>Sensores de passagem</vt:lpstr>
      <vt:lpstr>Sensores de passagem</vt:lpstr>
      <vt:lpstr>Problemas dessas abordagens</vt:lpstr>
      <vt:lpstr>Poli-USP Projeto Piloto</vt:lpstr>
      <vt:lpstr>Slide 17</vt:lpstr>
      <vt:lpstr>Slide 18</vt:lpstr>
      <vt:lpstr>Nossa solução</vt:lpstr>
      <vt:lpstr>Nossa solução</vt:lpstr>
      <vt:lpstr>Nossa solução</vt:lpstr>
      <vt:lpstr>Interface</vt:lpstr>
      <vt:lpstr>Embarcado</vt:lpstr>
      <vt:lpstr>Processamento de Imagem</vt:lpstr>
      <vt:lpstr>Comparação com a concorrência</vt:lpstr>
      <vt:lpstr>Comparação com a concorrência</vt:lpstr>
      <vt:lpstr>Processo adotado</vt:lpstr>
      <vt:lpstr>Processo adotado</vt:lpstr>
      <vt:lpstr>Alocação de pessoal</vt:lpstr>
      <vt:lpstr>Alocação de pessoal</vt:lpstr>
      <vt:lpstr>Alocação de pessoal</vt:lpstr>
      <vt:lpstr>Alocação de pessoal</vt:lpstr>
      <vt:lpstr>Alocação de pessoal</vt:lpstr>
      <vt:lpstr>Definição dos releases</vt:lpstr>
      <vt:lpstr>Definição dos releases</vt:lpstr>
      <vt:lpstr>Cronograma</vt:lpstr>
      <vt:lpstr>EPF</vt:lpstr>
      <vt:lpstr>Dúvidas?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</dc:creator>
  <cp:lastModifiedBy>Administrator</cp:lastModifiedBy>
  <cp:revision>314</cp:revision>
  <dcterms:created xsi:type="dcterms:W3CDTF">2009-03-22T14:57:52Z</dcterms:created>
  <dcterms:modified xsi:type="dcterms:W3CDTF">2009-04-24T20:59:45Z</dcterms:modified>
</cp:coreProperties>
</file>