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306" r:id="rId4"/>
    <p:sldId id="295" r:id="rId5"/>
    <p:sldId id="313" r:id="rId6"/>
    <p:sldId id="314" r:id="rId7"/>
    <p:sldId id="318" r:id="rId8"/>
    <p:sldId id="279" r:id="rId9"/>
    <p:sldId id="317" r:id="rId10"/>
    <p:sldId id="309" r:id="rId11"/>
    <p:sldId id="310" r:id="rId12"/>
    <p:sldId id="311" r:id="rId13"/>
    <p:sldId id="312" r:id="rId14"/>
    <p:sldId id="326" r:id="rId15"/>
    <p:sldId id="329" r:id="rId16"/>
    <p:sldId id="282" r:id="rId17"/>
    <p:sldId id="275" r:id="rId18"/>
    <p:sldId id="271" r:id="rId19"/>
    <p:sldId id="330" r:id="rId20"/>
    <p:sldId id="327" r:id="rId21"/>
    <p:sldId id="302" r:id="rId22"/>
    <p:sldId id="290" r:id="rId23"/>
    <p:sldId id="291" r:id="rId24"/>
    <p:sldId id="292" r:id="rId25"/>
    <p:sldId id="293" r:id="rId26"/>
    <p:sldId id="294" r:id="rId27"/>
    <p:sldId id="272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6" autoAdjust="0"/>
    <p:restoredTop sz="86898" autoAdjust="0"/>
  </p:normalViewPr>
  <p:slideViewPr>
    <p:cSldViewPr>
      <p:cViewPr>
        <p:scale>
          <a:sx n="80" d="100"/>
          <a:sy n="80" d="100"/>
        </p:scale>
        <p:origin x="4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en-US" sz="2800" dirty="0" err="1" smtClean="0"/>
              <a:t>Gastos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mensais</a:t>
            </a:r>
            <a:endParaRPr lang="en-US" sz="2800" baseline="0" dirty="0" smtClean="0"/>
          </a:p>
        </c:rich>
      </c:tx>
      <c:layout>
        <c:manualLayout>
          <c:xMode val="edge"/>
          <c:yMode val="edge"/>
          <c:x val="0.33784366797900328"/>
          <c:y val="2.5000000000000015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cat>
            <c:strRef>
              <c:f>Sheet1!$A$2:$A$8</c:f>
              <c:strCache>
                <c:ptCount val="7"/>
                <c:pt idx="0">
                  <c:v>COMBUSTÍVEL</c:v>
                </c:pt>
                <c:pt idx="1">
                  <c:v>LUBRIFICANTES E ADITIVOS</c:v>
                </c:pt>
                <c:pt idx="2">
                  <c:v>PEÇAS MECÂNICAS</c:v>
                </c:pt>
                <c:pt idx="3">
                  <c:v>MATERIAL PARA CARROCERIA</c:v>
                </c:pt>
                <c:pt idx="4">
                  <c:v>PEÇAS ELÉTRICAS</c:v>
                </c:pt>
                <c:pt idx="5">
                  <c:v>SERVIÇOS DE TERCEIROS</c:v>
                </c:pt>
                <c:pt idx="6">
                  <c:v>RODAGEM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0.72675000000000045</c:v>
                </c:pt>
                <c:pt idx="1">
                  <c:v>1.219999999999999E-2</c:v>
                </c:pt>
                <c:pt idx="2">
                  <c:v>0.12870000000000001</c:v>
                </c:pt>
                <c:pt idx="3">
                  <c:v>3.4100000000000005E-2</c:v>
                </c:pt>
                <c:pt idx="4">
                  <c:v>2.2150000000000006E-2</c:v>
                </c:pt>
                <c:pt idx="5">
                  <c:v>1.2650000000000003E-2</c:v>
                </c:pt>
                <c:pt idx="6">
                  <c:v>6.3500000000000029E-2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600"/>
          </a:pPr>
          <a:endParaRPr lang="pt-BR"/>
        </a:p>
      </c:txPr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8.8731642612038766E-2"/>
          <c:y val="2.5071767554544992E-2"/>
          <c:w val="0.90505818022747153"/>
          <c:h val="0.4567936716243803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Seva/Grupo Satélite</c:v>
                </c:pt>
              </c:strCache>
            </c:strRef>
          </c:tx>
          <c:spPr>
            <a:ln w="38100"/>
          </c:spPr>
          <c:cat>
            <c:strRef>
              <c:f>Sheet1!$A$2:$A$5</c:f>
              <c:strCache>
                <c:ptCount val="4"/>
                <c:pt idx="0">
                  <c:v>Abastecimento Automatizado</c:v>
                </c:pt>
                <c:pt idx="1">
                  <c:v>Eficiência na Coleta de Informações</c:v>
                </c:pt>
                <c:pt idx="2">
                  <c:v>Dados Amostrados</c:v>
                </c:pt>
                <c:pt idx="3">
                  <c:v>Gerenciamento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Ionics/GeoTecno</c:v>
                </c:pt>
              </c:strCache>
            </c:strRef>
          </c:tx>
          <c:spPr>
            <a:ln w="38100"/>
          </c:spPr>
          <c:cat>
            <c:strRef>
              <c:f>Sheet1!$A$2:$A$5</c:f>
              <c:strCache>
                <c:ptCount val="4"/>
                <c:pt idx="0">
                  <c:v>Abastecimento Automatizado</c:v>
                </c:pt>
                <c:pt idx="1">
                  <c:v>Eficiência na Coleta de Informações</c:v>
                </c:pt>
                <c:pt idx="2">
                  <c:v>Dados Amostrados</c:v>
                </c:pt>
                <c:pt idx="3">
                  <c:v>Gerenciamento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Bluetec</c:v>
                </c:pt>
              </c:strCache>
            </c:strRef>
          </c:tx>
          <c:spPr>
            <a:ln w="38100"/>
          </c:spPr>
          <c:cat>
            <c:strRef>
              <c:f>Sheet1!$A$2:$A$5</c:f>
              <c:strCache>
                <c:ptCount val="4"/>
                <c:pt idx="0">
                  <c:v>Abastecimento Automatizado</c:v>
                </c:pt>
                <c:pt idx="1">
                  <c:v>Eficiência na Coleta de Informações</c:v>
                </c:pt>
                <c:pt idx="2">
                  <c:v>Dados Amostrados</c:v>
                </c:pt>
                <c:pt idx="3">
                  <c:v>Gerenciamento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marker val="1"/>
        <c:axId val="92542080"/>
        <c:axId val="92543616"/>
      </c:lineChart>
      <c:catAx>
        <c:axId val="925420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92543616"/>
        <c:crosses val="autoZero"/>
        <c:auto val="1"/>
        <c:lblAlgn val="ctr"/>
        <c:lblOffset val="100"/>
      </c:catAx>
      <c:valAx>
        <c:axId val="92543616"/>
        <c:scaling>
          <c:orientation val="minMax"/>
        </c:scaling>
        <c:axPos val="l"/>
        <c:majorGridlines>
          <c:spPr>
            <a:ln w="6350"/>
          </c:spPr>
        </c:majorGridlines>
        <c:numFmt formatCode="General" sourceLinked="1"/>
        <c:tickLblPos val="nextTo"/>
        <c:crossAx val="92542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508036852028741"/>
          <c:y val="0.67674498116999271"/>
          <c:w val="0.30885140365617031"/>
          <c:h val="0.23817739973235624"/>
        </c:manualLayout>
      </c:layout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8.8731642612038766E-2"/>
          <c:y val="2.5071767554544967E-2"/>
          <c:w val="0.90505818022747153"/>
          <c:h val="0.4567936716243803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Seva/Grupo Satélite</c:v>
                </c:pt>
              </c:strCache>
            </c:strRef>
          </c:tx>
          <c:spPr>
            <a:ln w="38100"/>
          </c:spPr>
          <c:cat>
            <c:strRef>
              <c:f>Sheet1!$A$2:$A$5</c:f>
              <c:strCache>
                <c:ptCount val="4"/>
                <c:pt idx="0">
                  <c:v>Abastecimento Automatizado</c:v>
                </c:pt>
                <c:pt idx="1">
                  <c:v>Eficiência na Coleta de Informações</c:v>
                </c:pt>
                <c:pt idx="2">
                  <c:v>Dados Amostrados</c:v>
                </c:pt>
                <c:pt idx="3">
                  <c:v>Gerenciamento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Ionics/GeoTecno</c:v>
                </c:pt>
              </c:strCache>
            </c:strRef>
          </c:tx>
          <c:spPr>
            <a:ln w="38100"/>
          </c:spPr>
          <c:cat>
            <c:strRef>
              <c:f>Sheet1!$A$2:$A$5</c:f>
              <c:strCache>
                <c:ptCount val="4"/>
                <c:pt idx="0">
                  <c:v>Abastecimento Automatizado</c:v>
                </c:pt>
                <c:pt idx="1">
                  <c:v>Eficiência na Coleta de Informações</c:v>
                </c:pt>
                <c:pt idx="2">
                  <c:v>Dados Amostrados</c:v>
                </c:pt>
                <c:pt idx="3">
                  <c:v>Gerenciamento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Bluetec</c:v>
                </c:pt>
              </c:strCache>
            </c:strRef>
          </c:tx>
          <c:spPr>
            <a:ln w="38100"/>
          </c:spPr>
          <c:cat>
            <c:strRef>
              <c:f>Sheet1!$A$2:$A$5</c:f>
              <c:strCache>
                <c:ptCount val="4"/>
                <c:pt idx="0">
                  <c:v>Abastecimento Automatizado</c:v>
                </c:pt>
                <c:pt idx="1">
                  <c:v>Eficiência na Coleta de Informações</c:v>
                </c:pt>
                <c:pt idx="2">
                  <c:v>Dados Amostrados</c:v>
                </c:pt>
                <c:pt idx="3">
                  <c:v>Gerenciamento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Englobus</c:v>
                </c:pt>
              </c:strCache>
            </c:strRef>
          </c:tx>
          <c:spPr>
            <a:ln w="76200"/>
          </c:spPr>
          <c:cat>
            <c:strRef>
              <c:f>Sheet1!$A$2:$A$5</c:f>
              <c:strCache>
                <c:ptCount val="4"/>
                <c:pt idx="0">
                  <c:v>Abastecimento Automatizado</c:v>
                </c:pt>
                <c:pt idx="1">
                  <c:v>Eficiência na Coleta de Informações</c:v>
                </c:pt>
                <c:pt idx="2">
                  <c:v>Dados Amostrados</c:v>
                </c:pt>
                <c:pt idx="3">
                  <c:v>Gerenciamento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marker val="1"/>
        <c:axId val="93047808"/>
        <c:axId val="93057792"/>
      </c:lineChart>
      <c:catAx>
        <c:axId val="93047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93057792"/>
        <c:crosses val="autoZero"/>
        <c:auto val="1"/>
        <c:lblAlgn val="ctr"/>
        <c:lblOffset val="100"/>
      </c:catAx>
      <c:valAx>
        <c:axId val="93057792"/>
        <c:scaling>
          <c:orientation val="minMax"/>
        </c:scaling>
        <c:axPos val="l"/>
        <c:majorGridlines>
          <c:spPr>
            <a:ln w="6350"/>
          </c:spPr>
        </c:majorGridlines>
        <c:numFmt formatCode="General" sourceLinked="1"/>
        <c:tickLblPos val="nextTo"/>
        <c:crossAx val="93047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508036852028741"/>
          <c:y val="0.67674498116999227"/>
          <c:w val="0.30885140365617031"/>
          <c:h val="0.23817739973235624"/>
        </c:manualLayout>
      </c:layout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51197EF-AAED-4F79-A70E-118F236A996C}" type="datetimeFigureOut">
              <a:rPr lang="pt-BR"/>
              <a:pPr>
                <a:defRPr/>
              </a:pPr>
              <a:t>8/9/2009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B8D0A80-FCE3-4521-8D56-0B27FE43BD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Bom dia a todos, meu nome e</a:t>
            </a:r>
            <a:r>
              <a:rPr lang="pt-BR" baseline="0" dirty="0" smtClean="0"/>
              <a:t> Felipe Muniz e eu estou representando a empresa </a:t>
            </a:r>
            <a:r>
              <a:rPr lang="pt-BR" baseline="0" dirty="0" err="1" smtClean="0"/>
              <a:t>Ingeniu</a:t>
            </a:r>
            <a:r>
              <a:rPr lang="pt-BR" baseline="0" dirty="0" smtClean="0"/>
              <a:t> com o produto </a:t>
            </a:r>
            <a:r>
              <a:rPr lang="pt-BR" baseline="0" dirty="0" err="1" smtClean="0"/>
              <a:t>Englobus</a:t>
            </a:r>
            <a:r>
              <a:rPr lang="pt-BR" baseline="0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D0A80-FCE3-4521-8D56-0B27FE43BDAA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As trocas do cartão de memória e do disco de tacógrafo juntas duram em média 6 minutos por ônibus e são feitas todos os dias.</a:t>
            </a:r>
          </a:p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715FAC-C9E6-494B-8CEF-69662F99D973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1 = </a:t>
            </a:r>
            <a:r>
              <a:rPr lang="en-US" smtClean="0"/>
              <a:t>Diversos dispositivos para armazenamento de informações</a:t>
            </a:r>
          </a:p>
          <a:p>
            <a:pPr lvl="1" eaLnBrk="1" hangingPunct="1"/>
            <a:r>
              <a:rPr lang="en-US" smtClean="0"/>
              <a:t>Cartões de memória, tabelas, discos de tacógrafo </a:t>
            </a:r>
          </a:p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27D10-3325-40B6-A3D0-4502DE23C3E5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1 = </a:t>
            </a:r>
            <a:r>
              <a:rPr lang="en-US" smtClean="0"/>
              <a:t>Diversos dispositivos para armazenamento de informações</a:t>
            </a:r>
          </a:p>
          <a:p>
            <a:pPr lvl="1" eaLnBrk="1" hangingPunct="1"/>
            <a:r>
              <a:rPr lang="en-US" smtClean="0"/>
              <a:t>Cartões de memória, tabelas, discos de tacógrafo </a:t>
            </a:r>
          </a:p>
          <a:p>
            <a:endParaRPr lang="pt-BR" smtClean="0"/>
          </a:p>
          <a:p>
            <a:r>
              <a:rPr lang="pt-BR" smtClean="0"/>
              <a:t>2 = Os processos podem ser fraudados </a:t>
            </a:r>
          </a:p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90D26E-0A08-4360-88B3-34D1958EB739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1 = A cada dispositivo está atrelado um processo diferente a ser gerenciado</a:t>
            </a:r>
          </a:p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151982-E2EE-4C15-93CE-8082EEBC37FD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1Ionics</a:t>
            </a:r>
            <a:r>
              <a:rPr lang="pt-BR" baseline="0" dirty="0" smtClean="0"/>
              <a:t> (</a:t>
            </a:r>
            <a:r>
              <a:rPr lang="pt-BR" baseline="0" dirty="0" err="1" smtClean="0"/>
              <a:t>Saaf</a:t>
            </a:r>
            <a:r>
              <a:rPr lang="pt-BR" baseline="0" dirty="0" smtClean="0"/>
              <a:t>),  </a:t>
            </a:r>
            <a:r>
              <a:rPr lang="pt-BR" baseline="0" dirty="0" err="1" smtClean="0"/>
              <a:t>GeoTecno</a:t>
            </a:r>
            <a:r>
              <a:rPr lang="pt-BR" baseline="0" dirty="0" smtClean="0"/>
              <a:t> (Monitora)/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u="sng" dirty="0" smtClean="0"/>
              <a:t>Agilidade e segurança dos dados no gerenciamento do processo de abastecimento.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80489-3064-47AE-98DA-9539300AE522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Falar sobre melhoria no processo de gestão e usos das informações, benefícios de uma solução integrada agregado à uma ferramenta de gestão (SI)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A8283B-C3B8-44B3-84B4-3A439D8DD8E7}" type="slidenum">
              <a:rPr lang="pt-BR" smtClean="0"/>
              <a:pPr>
                <a:defRPr/>
              </a:pPr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Falar sobre melhoria no processo de gestão e usos das informações, benefícios de uma solução integrada agregado à uma ferramenta de gestão (SI)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A8283B-C3B8-44B3-84B4-3A439D8DD8E7}" type="slidenum">
              <a:rPr lang="pt-BR" smtClean="0"/>
              <a:pPr>
                <a:defRPr/>
              </a:pPr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Falar sobre melhoria no processo de gestão e usos das informações, benefícios de uma solução integrada agregado à uma ferramenta de gestão (SI)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E78EDE-8FEC-46EF-8067-519AC1F23135}" type="slidenum">
              <a:rPr lang="pt-BR" smtClean="0"/>
              <a:pPr>
                <a:defRPr/>
              </a:pPr>
              <a:t>18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1 = A cada dispositivo está atrelado um processo diferente a ser gerenciado</a:t>
            </a:r>
          </a:p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151982-E2EE-4C15-93CE-8082EEBC37FD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Falar sobre melhoria no processo de gestão e usos das informações, benefícios de uma solução integrada agregado à uma ferramenta de gestão (SI)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A8283B-C3B8-44B3-84B4-3A439D8DD8E7}" type="slidenum">
              <a:rPr lang="pt-BR" smtClean="0"/>
              <a:pPr>
                <a:defRPr/>
              </a:pPr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Nossa</a:t>
            </a:r>
            <a:r>
              <a:rPr lang="pt-BR" baseline="0" dirty="0" smtClean="0"/>
              <a:t> empresa tem como </a:t>
            </a:r>
            <a:r>
              <a:rPr lang="pt-BR" baseline="0" dirty="0" err="1" smtClean="0"/>
              <a:t>missao</a:t>
            </a:r>
            <a:r>
              <a:rPr lang="pt-BR" baseline="0" dirty="0" smtClean="0"/>
              <a:t> </a:t>
            </a:r>
            <a:r>
              <a:rPr lang="pt-BR" i="1" dirty="0" smtClean="0"/>
              <a:t>Tornar-se referência em </a:t>
            </a:r>
            <a:r>
              <a:rPr lang="pt-BR" b="1" i="1" dirty="0" smtClean="0"/>
              <a:t>inovação</a:t>
            </a:r>
            <a:r>
              <a:rPr lang="pt-BR" i="1" dirty="0" smtClean="0"/>
              <a:t> e </a:t>
            </a:r>
            <a:r>
              <a:rPr lang="pt-BR" b="1" i="1" dirty="0" smtClean="0"/>
              <a:t>eficácia</a:t>
            </a:r>
            <a:r>
              <a:rPr lang="pt-BR" i="1" dirty="0" smtClean="0"/>
              <a:t> na </a:t>
            </a:r>
            <a:r>
              <a:rPr lang="pt-BR" b="1" i="1" dirty="0" smtClean="0"/>
              <a:t>automação de processos</a:t>
            </a:r>
            <a:r>
              <a:rPr lang="pt-BR" i="1" dirty="0" smtClean="0"/>
              <a:t> e atividades empresariais.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D0A80-FCE3-4521-8D56-0B27FE43BDAA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Falar sobre melhoria no processo de gestão e usos das informações, benefícios de uma solução integrada agregado à uma ferramenta de gestão (SI)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E78EDE-8FEC-46EF-8067-519AC1F23135}" type="slidenum">
              <a:rPr lang="pt-BR" smtClean="0"/>
              <a:pPr>
                <a:defRPr/>
              </a:pPr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Bom,</a:t>
            </a:r>
            <a:r>
              <a:rPr lang="pt-BR" baseline="0" dirty="0" smtClean="0"/>
              <a:t> vamos dar uma breve descrição do que será mostrado nessa apresentação.</a:t>
            </a:r>
          </a:p>
          <a:p>
            <a:r>
              <a:rPr lang="pt-BR" baseline="0" dirty="0" smtClean="0"/>
              <a:t>Primeiramente vamos dar uma introdução ao sistema de transporte público utilizado no nosso país. Após esse momento, veremos como se comporta o cenário atual e os problemas referentes ao mesmo. A seguir veremos quais as </a:t>
            </a:r>
            <a:r>
              <a:rPr lang="pt-BR" baseline="0" dirty="0" err="1" smtClean="0"/>
              <a:t>soluçoes</a:t>
            </a:r>
            <a:r>
              <a:rPr lang="pt-BR" baseline="0" dirty="0" smtClean="0"/>
              <a:t> que o mercado já oferece e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D0A80-FCE3-4521-8D56-0B27FE43BDAA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  mercado de transporte urbano é dos mais amplos e fornece um dos serviços mais utilizados pela população, principalmente no Brasil. Aqui cerca de 1/3 das pessoas utilizam o transporte público diariamente e, dessas, a grande maioria – 90% – utiliza o ônibus. Não há alguém que não o utilize ou que não conheça alguém que o faça. É quase impossível. São 60 milhões de usuários e um mercado estimado em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bilhões de reais. Para abastecer esse mercado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as empresas contam com frotas com centenas ou até milhares de ônibus, totalizando uma circulação de cerca de 410 mil ônibus no Brasil todos os dias. </a:t>
            </a:r>
          </a:p>
          <a:p>
            <a:endParaRPr lang="pt-B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Assim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, o gasto com logística e organização de tantas unidades se torna um dos maiores problemas para empresas do ramo.  Introdução e exposição do mercado.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Típica gestão de uma empresa do ramo 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D0A80-FCE3-4521-8D56-0B27FE43BDAA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Vamos ver agora como se configuram os gastos típicos de uma empresa de frotas urbanas.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 gráfico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 possui a informação de mão de obra, apenas de __________________.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vocês podem perceber, 73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são gastos com combustível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“””””</a:t>
            </a:r>
            <a:r>
              <a:rPr lang="pt-BR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 manutenção”””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esses dois pontos configuram grande parte do orçamento de um grupo empresarial de transporte.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D0A80-FCE3-4521-8D56-0B27FE43BDAA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Segundo  uma empresa do grande Recife, a Metropolitana, a maior preocupação financeira e de gestão se encontra justamente nesses pontos, e por isso pequenas mudanças na eficiência desses processos já têm um grande impacto na administração total. Uma  política de incentivo à economia de combustível, por exemplo, através de bonificações dadas a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motoristas que economizassem mais combustível,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si só obteve um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“”impacto””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5%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balanço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Da mesma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forma, a instalação de câmeras para aumentar a segurança e para fiscalizar o trabalho dos cobradores fez a empresa ter um aumento de 6% nos lucros.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l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outro lado, a manutenção necessária, causada tanto pelo uso quanto por vandalismo, é responsável pela implantação de câmeras de vigilância e contratação de mão-de-obra de várias pessoas durante vários turnos por dia – uma mão-de-obra que poderia claramente ser reduzida</a:t>
            </a:r>
            <a:r>
              <a:rPr lang="pt-BR" dirty="0" smtClean="0"/>
              <a:t> 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D0A80-FCE3-4521-8D56-0B27FE43BDAA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  seguida, fomos mais a fundo nas necessidades e processos dessa empresa com que conseguimos contato e verificamos que, além dos problemas já citados,  havia aqueles relacionados à insegurança causada pela má fé dos próprios funcionários. Na política de bonificação, por exemplo, havia erro humano e até mesmo fraude nos dados referentes ao abastecimento - como ele é feito manualmente, o erro torna-se quase inevitável; e, por outro lado, eram fornecidos dados errados premeditadamente, a fim de bonificar o funcionário mesmo sem ele ter merecido.  Logo ficou claro que tudo isso acontecia porque, atualmente, os processos cruciais da empresa são todos realizados de forma bastante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manual.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Vejamos a seguir o cenário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atual de uma empresa de frotas de ônibus.</a:t>
            </a:r>
            <a:r>
              <a:rPr lang="pt-BR" dirty="0" smtClean="0"/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--Continuando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cenário: como ele é e, rapidamente, alguns problemas.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D0A80-FCE3-4521-8D56-0B27FE43BDAA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D0A80-FCE3-4521-8D56-0B27FE43BDAA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finalizar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cenário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atual</a:t>
            </a:r>
            <a:r>
              <a:rPr lang="en-US" baseline="0" dirty="0" smtClean="0"/>
              <a:t>, as </a:t>
            </a:r>
            <a:r>
              <a:rPr lang="en-US" baseline="0" dirty="0" err="1" smtClean="0"/>
              <a:t>informações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coletadas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analisadas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sala</a:t>
            </a:r>
            <a:r>
              <a:rPr lang="en-US" baseline="0" dirty="0" smtClean="0"/>
              <a:t>. E é </a:t>
            </a:r>
            <a:r>
              <a:rPr lang="en-US" baseline="0" dirty="0" err="1" smtClean="0"/>
              <a:t>nesta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ônibus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monitorados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através</a:t>
            </a:r>
            <a:r>
              <a:rPr lang="en-US" baseline="0" dirty="0" smtClean="0"/>
              <a:t> do GPS e </a:t>
            </a:r>
            <a:r>
              <a:rPr lang="en-US" baseline="0" dirty="0" err="1" smtClean="0"/>
              <a:t>posteriomente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relatório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gerado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informações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refentes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pontualidade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trajeto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ônibus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Paralelamente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isso</a:t>
            </a:r>
            <a:r>
              <a:rPr lang="en-US" baseline="0" dirty="0" smtClean="0"/>
              <a:t>, o </a:t>
            </a:r>
            <a:r>
              <a:rPr lang="en-US" baseline="0" dirty="0" err="1" smtClean="0"/>
              <a:t>motorista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______ e </a:t>
            </a:r>
            <a:r>
              <a:rPr lang="en-US" baseline="0" dirty="0" err="1" smtClean="0"/>
              <a:t>falar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viagens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</a:t>
            </a:r>
            <a:r>
              <a:rPr lang="en-US" baseline="0" dirty="0" smtClean="0"/>
              <a:t> fez no </a:t>
            </a:r>
            <a:r>
              <a:rPr lang="en-US" baseline="0" dirty="0" err="1" smtClean="0"/>
              <a:t>dia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atualizar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D0A80-FCE3-4521-8D56-0B27FE43BDAA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6393-31D5-43FA-84D1-9BDD7A8AC30C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C118-A741-43D9-8D0A-CEBC186FF1B0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9249-473E-419C-A39E-100A85360E54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2DE6-03A8-4384-A4BE-A5BB7DFA37BC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AB61-D930-456B-9250-47861841E34E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4F210-DF66-45EC-B487-D1C501DC219E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8391-7C58-4A48-99AC-0769AC68337F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CD7C-38C4-463B-B900-B8D1577F1410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5008-06C9-405A-8078-2E7F9C5A0428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4B6C-8C8A-4FE8-BB86-F173593AC149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F65D-9ECB-4A81-B467-55E8ACCC82D1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A286-986F-4244-B950-BCB475840C2D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0AC0-32C0-48B9-915A-E6045409EB65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3A91-0EAC-4E81-B07D-503C13110588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0CB9B-0172-4964-8DA3-D82366DB5EC1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D837F-B070-46AC-A122-95BE38E00362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6075D-B966-44A3-8C7B-9EB5D2D7287D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4437A-5372-4C08-8344-228452462C97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8AA9-4467-400A-BDF7-DF008B6086DA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C418-A069-4165-81E7-2D7D47AEAC5E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4BB7-7D8C-4167-A386-3D0629BB43A5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DFF8-A897-400F-AB5D-F5EC3D7DB90E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2D6C57-CC72-4633-B40C-ECBA1FFF9523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E48AD0-FBF2-40C2-B866-7F283D2F4F53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7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in\Cadeiras\2009.2\Projet&#227;o\projetaodefesa(03-09)\apresentacao\video1.avi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7.jpe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6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n.ufpe.br/~englobus/EP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file:///C:\Users\Fernando\Documents\CIn\8P\Projet&#227;o\CartaoSDeTacografo.wmv" TargetMode="External"/><Relationship Id="rId1" Type="http://schemas.openxmlformats.org/officeDocument/2006/relationships/video" Target="file:///C:\Users\Fernando\Documents\CIn\8P\Projet&#227;o\Abastecimento.wmv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icture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CaixaDeTexto 4"/>
          <p:cNvSpPr txBox="1">
            <a:spLocks noChangeArrowheads="1"/>
          </p:cNvSpPr>
          <p:nvPr/>
        </p:nvSpPr>
        <p:spPr bwMode="auto">
          <a:xfrm>
            <a:off x="0" y="6417254"/>
            <a:ext cx="3428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Apresentador: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 Felipe Muniz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  <p:pic>
        <p:nvPicPr>
          <p:cNvPr id="1028" name="Picture 4" descr="C:\Documents and Settings\fcm\Desktop\logo\logo_3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-428652"/>
            <a:ext cx="6513546" cy="6513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Problemas</a:t>
            </a:r>
            <a:endParaRPr lang="pt-BR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lum bright="59000" contrast="-52000"/>
          </a:blip>
          <a:srcRect/>
          <a:stretch>
            <a:fillRect/>
          </a:stretch>
        </p:blipFill>
        <p:spPr bwMode="auto">
          <a:xfrm>
            <a:off x="1500134" y="500042"/>
            <a:ext cx="7643866" cy="573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076" name="Content Placeholder 6"/>
          <p:cNvSpPr>
            <a:spLocks noGrp="1"/>
          </p:cNvSpPr>
          <p:nvPr>
            <p:ph idx="1"/>
          </p:nvPr>
        </p:nvSpPr>
        <p:spPr>
          <a:xfrm>
            <a:off x="2214563" y="1357313"/>
            <a:ext cx="6500812" cy="5000625"/>
          </a:xfrm>
        </p:spPr>
        <p:txBody>
          <a:bodyPr/>
          <a:lstStyle/>
          <a:p>
            <a:pPr eaLnBrk="1" hangingPunct="1"/>
            <a:r>
              <a:rPr lang="en-US" dirty="0" smtClean="0"/>
              <a:t>6 </a:t>
            </a:r>
            <a:r>
              <a:rPr lang="en-US" dirty="0" err="1" smtClean="0"/>
              <a:t>minutos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ônibus</a:t>
            </a:r>
            <a:endParaRPr lang="en-US" dirty="0" smtClean="0"/>
          </a:p>
          <a:p>
            <a:pPr lvl="1" eaLnBrk="1" hangingPunct="1"/>
            <a:endParaRPr lang="en-US" sz="1000" dirty="0" smtClean="0"/>
          </a:p>
          <a:p>
            <a:pPr eaLnBrk="1" hangingPunct="1"/>
            <a:r>
              <a:rPr lang="en-US" dirty="0" smtClean="0"/>
              <a:t>120 </a:t>
            </a:r>
            <a:r>
              <a:rPr lang="en-US" dirty="0" err="1" smtClean="0"/>
              <a:t>ônibus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garagem</a:t>
            </a:r>
            <a:endParaRPr lang="en-US" dirty="0" smtClean="0"/>
          </a:p>
          <a:p>
            <a:pPr lvl="1" eaLnBrk="1" hangingPunct="1"/>
            <a:endParaRPr lang="en-US" sz="1000" dirty="0" smtClean="0"/>
          </a:p>
          <a:p>
            <a:pPr eaLnBrk="1" hangingPunct="1"/>
            <a:r>
              <a:rPr lang="en-US" dirty="0" smtClean="0"/>
              <a:t>5 </a:t>
            </a:r>
            <a:r>
              <a:rPr lang="en-US" dirty="0" err="1" smtClean="0"/>
              <a:t>garagens</a:t>
            </a:r>
            <a:r>
              <a:rPr lang="en-US" dirty="0" smtClean="0"/>
              <a:t> no total</a:t>
            </a:r>
          </a:p>
          <a:p>
            <a:pPr lvl="1" eaLnBrk="1" hangingPunct="1"/>
            <a:endParaRPr lang="en-US" sz="1000" dirty="0" smtClean="0"/>
          </a:p>
          <a:p>
            <a:pPr eaLnBrk="1" hangingPunct="1"/>
            <a:r>
              <a:rPr lang="en-US" dirty="0" smtClean="0"/>
              <a:t>6*120*5 = 3600 </a:t>
            </a:r>
            <a:r>
              <a:rPr lang="en-US" dirty="0" err="1" smtClean="0"/>
              <a:t>minutos</a:t>
            </a:r>
            <a:r>
              <a:rPr lang="en-US" dirty="0" smtClean="0"/>
              <a:t> = </a:t>
            </a:r>
          </a:p>
          <a:p>
            <a:pPr eaLnBrk="1" hangingPunct="1"/>
            <a:endParaRPr lang="pt-BR" dirty="0" smtClean="0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7000892" y="3286124"/>
            <a:ext cx="17859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60 </a:t>
            </a:r>
            <a:r>
              <a:rPr lang="en-US" sz="2800" b="1" dirty="0" err="1" smtClean="0">
                <a:solidFill>
                  <a:srgbClr val="C00000"/>
                </a:solidFill>
              </a:rPr>
              <a:t>horas</a:t>
            </a:r>
            <a:r>
              <a:rPr lang="en-US" sz="2800" b="1" dirty="0" smtClean="0">
                <a:solidFill>
                  <a:srgbClr val="C00000"/>
                </a:solidFill>
              </a:rPr>
              <a:t>     de </a:t>
            </a:r>
            <a:r>
              <a:rPr lang="en-US" sz="2800" b="1" dirty="0" err="1" smtClean="0">
                <a:solidFill>
                  <a:srgbClr val="C00000"/>
                </a:solidFill>
              </a:rPr>
              <a:t>trabalho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3571875" y="5000625"/>
            <a:ext cx="3321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dirty="0"/>
              <a:t>Calculando ...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ntr" presetSubtype="0" fill="hold" grpId="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  <p:bldP spid="7" grpId="0"/>
      <p:bldP spid="8" grpId="0"/>
      <p:bldP spid="8" grpId="1"/>
      <p:bldP spid="8" grpId="2"/>
      <p:bldP spid="8" grpId="3"/>
      <p:bldP spid="8" grpId="4"/>
      <p:bldP spid="8" grpId="5"/>
      <p:bldP spid="8" grpId="6"/>
      <p:bldP spid="8" grpId="7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lum bright="52000" contrast="-60000"/>
          </a:blip>
          <a:srcRect/>
          <a:stretch>
            <a:fillRect/>
          </a:stretch>
        </p:blipFill>
        <p:spPr bwMode="auto">
          <a:xfrm>
            <a:off x="1714480" y="0"/>
            <a:ext cx="7216696" cy="707236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076" name="Content Placeholder 6"/>
          <p:cNvSpPr>
            <a:spLocks noGrp="1"/>
          </p:cNvSpPr>
          <p:nvPr>
            <p:ph idx="1"/>
          </p:nvPr>
        </p:nvSpPr>
        <p:spPr>
          <a:xfrm>
            <a:off x="2357438" y="1714500"/>
            <a:ext cx="6500812" cy="5000625"/>
          </a:xfrm>
        </p:spPr>
        <p:txBody>
          <a:bodyPr/>
          <a:lstStyle/>
          <a:p>
            <a:pPr eaLnBrk="1" hangingPunct="1"/>
            <a:r>
              <a:rPr lang="pt-BR" dirty="0" smtClean="0"/>
              <a:t>A cada dispositivo está atrelado um processo diferente a ser gerenciado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Dados relevantes são perdidos</a:t>
            </a:r>
          </a:p>
        </p:txBody>
      </p:sp>
      <p:sp>
        <p:nvSpPr>
          <p:cNvPr id="30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Problemas</a:t>
            </a:r>
            <a:endParaRPr lang="pt-BR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>
            <a:lum bright="31000" contrast="1000"/>
          </a:blip>
          <a:srcRect/>
          <a:stretch>
            <a:fillRect/>
          </a:stretch>
        </p:blipFill>
        <p:spPr bwMode="auto">
          <a:xfrm>
            <a:off x="2786050" y="214290"/>
            <a:ext cx="4714908" cy="628654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076" name="Content Placeholder 6"/>
          <p:cNvSpPr>
            <a:spLocks noGrp="1"/>
          </p:cNvSpPr>
          <p:nvPr>
            <p:ph idx="1"/>
          </p:nvPr>
        </p:nvSpPr>
        <p:spPr>
          <a:xfrm>
            <a:off x="1714500" y="1643063"/>
            <a:ext cx="6500813" cy="5000625"/>
          </a:xfrm>
        </p:spPr>
        <p:txBody>
          <a:bodyPr/>
          <a:lstStyle/>
          <a:p>
            <a:pPr eaLnBrk="1" hangingPunct="1"/>
            <a:r>
              <a:rPr lang="pt-BR" dirty="0" smtClean="0"/>
              <a:t>Os processos são susceptíveis a falha humana.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Os processos podem ser fraudados</a:t>
            </a:r>
          </a:p>
        </p:txBody>
      </p:sp>
      <p:sp>
        <p:nvSpPr>
          <p:cNvPr id="410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Problemas</a:t>
            </a:r>
            <a:endParaRPr lang="pt-BR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Problemas</a:t>
            </a:r>
            <a:endParaRPr lang="pt-BR" smtClean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2000250"/>
            <a:ext cx="15700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715125" y="1785938"/>
            <a:ext cx="1047750" cy="877887"/>
          </a:xfrm>
          <a:noFill/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1857375"/>
            <a:ext cx="4746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ta para a direita 10"/>
          <p:cNvSpPr/>
          <p:nvPr/>
        </p:nvSpPr>
        <p:spPr>
          <a:xfrm>
            <a:off x="3714750" y="2428875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12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8" y="2000250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ta para a direita 12"/>
          <p:cNvSpPr/>
          <p:nvPr/>
        </p:nvSpPr>
        <p:spPr>
          <a:xfrm>
            <a:off x="5357813" y="2428875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131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44291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4643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27860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ta para a direita 16"/>
          <p:cNvSpPr/>
          <p:nvPr/>
        </p:nvSpPr>
        <p:spPr>
          <a:xfrm rot="5400000">
            <a:off x="6179344" y="3607594"/>
            <a:ext cx="121443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26614 0.2831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itle 4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Soluções</a:t>
            </a:r>
            <a:r>
              <a:rPr lang="en-US" dirty="0" smtClean="0"/>
              <a:t> </a:t>
            </a:r>
            <a:r>
              <a:rPr lang="en-US" dirty="0" err="1" smtClean="0"/>
              <a:t>Atuais</a:t>
            </a:r>
            <a:endParaRPr lang="pt-BR" dirty="0" smtClean="0"/>
          </a:p>
        </p:txBody>
      </p:sp>
      <p:pic>
        <p:nvPicPr>
          <p:cNvPr id="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5286388"/>
            <a:ext cx="152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928934"/>
            <a:ext cx="29241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5214950"/>
            <a:ext cx="13936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Imagem 36" descr="logo_geotecn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2786058"/>
            <a:ext cx="1950802" cy="1352556"/>
          </a:xfrm>
          <a:prstGeom prst="rect">
            <a:avLst/>
          </a:prstGeom>
        </p:spPr>
      </p:pic>
      <p:pic>
        <p:nvPicPr>
          <p:cNvPr id="38" name="Imagem 37" descr="ionic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0496" y="1071546"/>
            <a:ext cx="1739900" cy="1346200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286124"/>
            <a:ext cx="92869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5072074"/>
            <a:ext cx="92869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000372"/>
            <a:ext cx="1000132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TextBox 12"/>
          <p:cNvSpPr txBox="1"/>
          <p:nvPr/>
        </p:nvSpPr>
        <p:spPr>
          <a:xfrm>
            <a:off x="5143504" y="307181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!@#$%&amp;</a:t>
            </a:r>
            <a:endParaRPr lang="pt-BR" sz="2000" b="1" dirty="0"/>
          </a:p>
        </p:txBody>
      </p:sp>
      <p:pic>
        <p:nvPicPr>
          <p:cNvPr id="44" name="Imagem 43" descr="MonitoraFoto02.jpg"/>
          <p:cNvPicPr>
            <a:picLocks noChangeAspect="1"/>
          </p:cNvPicPr>
          <p:nvPr/>
        </p:nvPicPr>
        <p:blipFill>
          <a:blip r:embed="rId12" cstate="print"/>
          <a:srcRect l="2789" t="2778" r="5189" b="5556"/>
          <a:stretch>
            <a:fillRect/>
          </a:stretch>
        </p:blipFill>
        <p:spPr>
          <a:xfrm>
            <a:off x="3714744" y="2643182"/>
            <a:ext cx="2357454" cy="2357454"/>
          </a:xfrm>
          <a:prstGeom prst="rect">
            <a:avLst/>
          </a:prstGeom>
        </p:spPr>
      </p:pic>
      <p:pic>
        <p:nvPicPr>
          <p:cNvPr id="45" name="Imagem 44" descr="tacografoSev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43306" y="3000372"/>
            <a:ext cx="2428924" cy="1791469"/>
          </a:xfrm>
          <a:prstGeom prst="rect">
            <a:avLst/>
          </a:prstGeom>
        </p:spPr>
      </p:pic>
      <p:pic>
        <p:nvPicPr>
          <p:cNvPr id="46" name="Imagem 45" descr="gruposatelit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00430" y="2714620"/>
            <a:ext cx="2865161" cy="2143140"/>
          </a:xfrm>
          <a:prstGeom prst="rect">
            <a:avLst/>
          </a:prstGeom>
        </p:spPr>
      </p:pic>
      <p:pic>
        <p:nvPicPr>
          <p:cNvPr id="47" name="Imagem 46" descr="bluetec_40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714744" y="3000372"/>
            <a:ext cx="2381250" cy="1457325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980106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1177E-7 L 0.00434 -0.298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29864 L -0.31858 0.26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255 L 0.63333 -0.3097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33 -0.30974 L -0.03368 -0.3018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09 L 0.61737 0.3152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36 0.31529 L 0.3559 0.0263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ítulo 11"/>
          <p:cNvSpPr>
            <a:spLocks noGrp="1"/>
          </p:cNvSpPr>
          <p:nvPr>
            <p:ph type="title"/>
          </p:nvPr>
        </p:nvSpPr>
        <p:spPr>
          <a:xfrm>
            <a:off x="1428728" y="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/>
              <a:t>Curva de valor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1938318" y="785794"/>
          <a:ext cx="7205682" cy="591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357694"/>
            <a:ext cx="48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3214688"/>
            <a:ext cx="48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4071938"/>
            <a:ext cx="48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429132"/>
            <a:ext cx="3364264" cy="214311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3714750"/>
            <a:ext cx="3127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357187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3500438"/>
            <a:ext cx="664047" cy="571503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5 -3.29325E-6 L 0.5658 -0.0025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18316E-6 L 0.13385 -0.0104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13959 0.01087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61795E-6 L -0.13455 0.01087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Picture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ítulo 11"/>
          <p:cNvSpPr>
            <a:spLocks noGrp="1"/>
          </p:cNvSpPr>
          <p:nvPr>
            <p:ph type="title"/>
          </p:nvPr>
        </p:nvSpPr>
        <p:spPr>
          <a:xfrm>
            <a:off x="1500188" y="214313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/>
              <a:t>Solução Integrada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2286000"/>
            <a:ext cx="43402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ipse 12"/>
          <p:cNvSpPr/>
          <p:nvPr/>
        </p:nvSpPr>
        <p:spPr>
          <a:xfrm>
            <a:off x="5143500" y="3000375"/>
            <a:ext cx="71438" cy="714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286248" y="142873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Aplicações</a:t>
            </a:r>
            <a:endParaRPr lang="pt-BR" sz="2800" dirty="0"/>
          </a:p>
        </p:txBody>
      </p:sp>
      <p:pic>
        <p:nvPicPr>
          <p:cNvPr id="10" name="video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85720" y="2285992"/>
            <a:ext cx="4095758" cy="3071818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C 0.00781 0.00047 0.01354 -2.59259E-6 0.02048 0.00278 C 0.025 0.00972 0.025 0.02153 0.02916 0.02986 C 0.02951 0.03542 0.03003 0.0375 0.0309 0.04236 C 0.03125 0.04908 0.0309 0.05347 0.0342 0.05787 C 0.03472 0.06343 0.03472 0.0676 0.03906 0.06945 C 0.0401 0.07037 0.04166 0.07199 0.04288 0.07246 C 0.04461 0.07315 0.04843 0.07385 0.04843 0.07385 C 0.05034 0.0757 0.05052 0.07685 0.05121 0.07986 C 0.05208 0.09931 0.04791 0.12662 0.06059 0.14121 C 0.06111 0.14375 0.06197 0.14514 0.06319 0.14722 C 0.06388 0.15 0.06423 0.15209 0.06545 0.1544 C 0.06788 0.16829 0.0717 0.18195 0.07482 0.1956 C 0.07447 0.20209 0.075 0.21135 0.07309 0.2176 C 0.07187 0.23079 0.07274 0.24375 0.07864 0.25417 C 0.08072 0.25787 0.08229 0.26181 0.08576 0.26297 C 0.08802 0.26482 0.09045 0.26829 0.09236 0.27107 C 0.09409 0.27685 0.09444 0.27338 0.09739 0.27685 C 0.09826 0.28033 0.09965 0.28264 0.10173 0.28496 C 0.10329 0.29144 0.10625 0.29398 0.11111 0.29584 C 0.11388 0.30185 0.11875 0.3044 0.12378 0.30533 C 0.12656 0.30648 0.12864 0.30625 0.13038 0.30324 C 0.13281 0.2926 0.13298 0.28935 0.13802 0.28056 C 0.13958 0.27385 0.14218 0.2676 0.1467 0.26366 C 0.14739 0.25996 0.14809 0.25533 0.15 0.25255 C 0.15017 0.25093 0.15069 0.24491 0.15173 0.24306 C 0.15399 0.23889 0.15885 0.23727 0.16163 0.23357 C 0.16371 0.23079 0.16493 0.22732 0.16718 0.22477 C 0.1684 0.22014 0.17066 0.21597 0.17309 0.21227 C 0.17378 0.20926 0.17413 0.2081 0.17638 0.20718 C 0.17812 0.2051 0.1802 0.2051 0.18246 0.2044 C 0.18541 0.19977 0.19236 0.19074 0.1967 0.18889 C 0.19878 0.18658 0.20017 0.18496 0.20277 0.1838 C 0.20399 0.18241 0.20572 0.18102 0.20729 0.1801 C 0.20833 0.1794 0.21059 0.17871 0.21059 0.17871 C 0.2118 0.17685 0.21614 0.17269 0.2177 0.17199 C 0.22066 0.16945 0.22309 0.16829 0.22638 0.1669 C 0.22934 0.16343 0.2342 0.15996 0.23802 0.1588 C 0.24427 0.15324 0.25104 0.15301 0.25833 0.15232 C 0.26336 0.15023 0.26041 0.15116 0.26718 0.15 C 0.26996 0.14885 0.27118 0.14584 0.27378 0.14491 C 0.27916 0.14005 0.2842 0.13843 0.29079 0.13773 C 0.2934 0.13611 0.29288 0.13496 0.29618 0.13403 C 0.29687 0.1331 0.29878 0.1331 0.29895 0.13172 C 0.29965 0.12593 0.29895 0.12338 0.29618 0.12014 C 0.29548 0.11412 0.29496 0.10834 0.29236 0.10324 C 0.29114 0.09769 0.28923 0.09213 0.28802 0.08635 C 0.28767 0.08079 0.28784 0.0757 0.2835 0.07385 C 0.27413 0.07547 0.25104 0.07199 0.24409 0.07176 C 0.24114 0.06898 0.23663 0.06875 0.23298 0.06736 C 0.23142 0.06667 0.22951 0.06482 0.22812 0.06435 C 0.22031 0.06204 0.21197 0.06135 0.20399 0.05996 C 0.19618 0.05672 0.18507 0.05602 0.17708 0.05556 C 0.17395 0.05463 0.17517 0.05371 0.17309 0.05116 C 0.17239 0.04607 0.17222 0.04815 0.16979 0.04537 C 0.16909 0.0419 0.16875 0.03982 0.16649 0.03797 C 0.16562 0.03449 0.16545 0.03195 0.16267 0.03056 C 0.16197 0.02755 0.16197 0.02662 0.15989 0.02477 C 0.15885 0.02385 0.15659 0.02199 0.15659 0.02199 C 0.15451 0.01297 0.15555 0.0176 0.15225 0.01227 C 0.15086 0.00695 0.14861 0.00324 0.14513 -2.59259E-6 C 0.14409 -0.00463 0.14375 -0.0044 0.14184 -0.0081 C 0.1401 -0.01574 0.13941 -0.02453 0.13298 -0.02731 C 0.13142 -0.0294 0.13125 -0.03148 0.12968 -0.0331 C 0.12586 -0.0368 0.11961 -0.03703 0.11493 -0.03819 C 0.11267 -0.04004 0.1118 -0.04305 0.10937 -0.04398 C 0.10729 -0.04606 0.10694 -0.04884 0.10607 -0.05208 C 0.10572 -0.0574 0.10468 -0.06342 0.10781 -0.06759 C 0.11684 -0.0669 0.12517 -0.06574 0.1342 -0.06528 C 0.14097 -0.06319 0.14479 -0.06203 0.15225 -0.06157 C 0.15659 -0.05972 0.1592 -0.05995 0.16441 -0.05949 C 0.17013 -0.0537 0.18628 -0.05231 0.1934 -0.05139 C 0.20121 -0.04815 0.20885 -0.04884 0.21718 -0.04838 C 0.23003 -0.0449 0.24236 -0.04259 0.25555 -0.0419 C 0.26406 -0.03935 0.27291 -0.03588 0.28142 -0.0324 C 0.28298 -0.03055 0.28715 -0.02592 0.28906 -0.025 C 0.2901 -0.01782 0.29479 -0.01342 0.3 -0.0118 C 0.30104 -0.01065 0.30295 -0.01111 0.30399 -0.00972 C 0.30486 -0.00856 0.30503 -0.00393 0.30555 -0.00231 C 0.30677 0.00209 0.31111 0.0051 0.31441 0.00648 C 0.31684 0.0088 0.31944 0.00857 0.32204 0.01019 C 0.32395 0.01135 0.32447 0.01297 0.32638 0.01389 C 0.32829 0.01597 0.33055 0.01597 0.33298 0.01667 C 0.33489 0.01922 0.3375 0.02176 0.3401 0.02269 C 0.34236 0.02523 0.34322 0.02847 0.34618 0.02986 C 0.34843 0.03195 0.35121 0.03727 0.35277 0.03866 C 0.35503 0.04051 0.35816 0.04051 0.36059 0.04236 C 0.36041 0.04306 0.35989 0.04468 0.35989 0.04468 " pathEditMode="relative" ptsTypes="fffffffffffffffffffffffffffffffffffffffffffffffffffffffffffffffffffffffffffffffffffffffA">
                                      <p:cBhvr>
                                        <p:cTn id="6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6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icture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Solução</a:t>
            </a:r>
            <a:r>
              <a:rPr lang="en-US" dirty="0" smtClean="0"/>
              <a:t> </a:t>
            </a:r>
            <a:r>
              <a:rPr lang="en-US" dirty="0" err="1" smtClean="0"/>
              <a:t>Integrada</a:t>
            </a:r>
            <a:endParaRPr lang="pt-BR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429000"/>
            <a:ext cx="43735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688" y="3357563"/>
            <a:ext cx="10096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1500188"/>
            <a:ext cx="17287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63" y="3857625"/>
            <a:ext cx="48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75" y="1428750"/>
            <a:ext cx="18161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50" y="1571625"/>
            <a:ext cx="18542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4744" y="1643050"/>
            <a:ext cx="10017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15250" y="3214688"/>
            <a:ext cx="12858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980106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8000" y="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32932E-6 L 0.39375 0.440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47239 0.335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Solução</a:t>
            </a:r>
            <a:r>
              <a:rPr lang="en-US" dirty="0" smtClean="0"/>
              <a:t> </a:t>
            </a:r>
            <a:r>
              <a:rPr lang="en-US" dirty="0" err="1" smtClean="0"/>
              <a:t>integrada</a:t>
            </a:r>
            <a:endParaRPr lang="pt-BR" dirty="0" smtClean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2000250"/>
            <a:ext cx="15700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715125" y="1785938"/>
            <a:ext cx="1047750" cy="877887"/>
          </a:xfrm>
          <a:noFill/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1857375"/>
            <a:ext cx="4746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ta para a direita 10"/>
          <p:cNvSpPr/>
          <p:nvPr/>
        </p:nvSpPr>
        <p:spPr>
          <a:xfrm>
            <a:off x="3714750" y="2428875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12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8" y="2000250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ta para a direita 12"/>
          <p:cNvSpPr/>
          <p:nvPr/>
        </p:nvSpPr>
        <p:spPr>
          <a:xfrm>
            <a:off x="5357813" y="2428875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131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44291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4643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27860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ta para a direita 16"/>
          <p:cNvSpPr/>
          <p:nvPr/>
        </p:nvSpPr>
        <p:spPr>
          <a:xfrm rot="5400000">
            <a:off x="6393665" y="3821899"/>
            <a:ext cx="785812" cy="28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2023346">
            <a:off x="3391954" y="3488451"/>
            <a:ext cx="2939289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7" grpId="1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icture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1357290" y="21429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Missão</a:t>
            </a:r>
            <a:endParaRPr lang="pt-BR" dirty="0" smtClean="0"/>
          </a:p>
        </p:txBody>
      </p:sp>
      <p:sp>
        <p:nvSpPr>
          <p:cNvPr id="3076" name="Content Placeholder 6"/>
          <p:cNvSpPr>
            <a:spLocks noGrp="1"/>
          </p:cNvSpPr>
          <p:nvPr>
            <p:ph idx="1"/>
          </p:nvPr>
        </p:nvSpPr>
        <p:spPr>
          <a:xfrm>
            <a:off x="2214546" y="1214422"/>
            <a:ext cx="6500812" cy="5000625"/>
          </a:xfrm>
        </p:spPr>
        <p:txBody>
          <a:bodyPr/>
          <a:lstStyle/>
          <a:p>
            <a:pPr eaLnBrk="1" hangingPunct="1">
              <a:buNone/>
            </a:pPr>
            <a:r>
              <a:rPr lang="pt-BR" dirty="0" smtClean="0"/>
              <a:t>	</a:t>
            </a:r>
          </a:p>
          <a:p>
            <a:pPr eaLnBrk="1" hangingPunct="1">
              <a:buNone/>
            </a:pPr>
            <a:endParaRPr lang="pt-BR" dirty="0" smtClean="0"/>
          </a:p>
          <a:p>
            <a:pPr algn="r" eaLnBrk="1" hangingPunct="1">
              <a:buNone/>
            </a:pPr>
            <a:r>
              <a:rPr lang="pt-BR" i="1" dirty="0" smtClean="0"/>
              <a:t>		</a:t>
            </a:r>
            <a:r>
              <a:rPr lang="pt-BR" dirty="0" smtClean="0"/>
              <a:t> </a:t>
            </a:r>
            <a:r>
              <a:rPr lang="pt-BR" i="1" dirty="0" smtClean="0"/>
              <a:t>Tornar-se referência em </a:t>
            </a:r>
            <a:r>
              <a:rPr lang="pt-BR" b="1" i="1" dirty="0" smtClean="0"/>
              <a:t>inovação</a:t>
            </a:r>
            <a:r>
              <a:rPr lang="pt-BR" i="1" dirty="0" smtClean="0"/>
              <a:t> e </a:t>
            </a:r>
            <a:r>
              <a:rPr lang="pt-BR" b="1" i="1" dirty="0" smtClean="0"/>
              <a:t>eficácia</a:t>
            </a:r>
            <a:r>
              <a:rPr lang="pt-BR" i="1" dirty="0" smtClean="0"/>
              <a:t> na </a:t>
            </a:r>
            <a:r>
              <a:rPr lang="pt-BR" b="1" i="1" dirty="0" smtClean="0"/>
              <a:t>automação de processos</a:t>
            </a:r>
            <a:r>
              <a:rPr lang="pt-BR" i="1" dirty="0" smtClean="0"/>
              <a:t> e atividades empresariais.</a:t>
            </a:r>
          </a:p>
          <a:p>
            <a:pPr eaLnBrk="1" hangingPunct="1"/>
            <a:endParaRPr lang="pt-BR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ítulo 11"/>
          <p:cNvSpPr>
            <a:spLocks noGrp="1"/>
          </p:cNvSpPr>
          <p:nvPr>
            <p:ph type="title"/>
          </p:nvPr>
        </p:nvSpPr>
        <p:spPr>
          <a:xfrm>
            <a:off x="1428728" y="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/>
              <a:t>Curva de valor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1938318" y="785794"/>
          <a:ext cx="7205682" cy="591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icture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Arquitetura</a:t>
            </a:r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5" t="2362" r="6195" b="9449"/>
          <a:stretch>
            <a:fillRect/>
          </a:stretch>
        </p:blipFill>
        <p:spPr bwMode="auto">
          <a:xfrm>
            <a:off x="1643042" y="1571612"/>
            <a:ext cx="75009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1285852" y="21429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Funcionalidades</a:t>
            </a:r>
            <a:r>
              <a:rPr lang="en-US" dirty="0" smtClean="0"/>
              <a:t> (1º Release)</a:t>
            </a:r>
            <a:endParaRPr lang="pt-B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143108" y="1214422"/>
            <a:ext cx="715452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+mn-lt"/>
              </a:rPr>
              <a:t> </a:t>
            </a:r>
            <a:r>
              <a:rPr lang="pt-BR" sz="2000" dirty="0" smtClean="0">
                <a:latin typeface="+mn-lt"/>
              </a:rPr>
              <a:t>Rastreamento/GPS (2 pessoas)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Transmissão via GPRS</a:t>
            </a:r>
          </a:p>
          <a:p>
            <a:pPr lvl="1"/>
            <a:endParaRPr lang="pt-BR" sz="1600" dirty="0" smtClean="0">
              <a:latin typeface="+mn-lt"/>
            </a:endParaRPr>
          </a:p>
          <a:p>
            <a:pPr lvl="1"/>
            <a:endParaRPr lang="pt-BR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+mn-lt"/>
              </a:rPr>
              <a:t> Transmissão sem fio de vídeo interno (4 pessoas)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Compatível com sistemas de filmagem existentes: interface SD/Controlador</a:t>
            </a:r>
          </a:p>
          <a:p>
            <a:pPr lvl="1"/>
            <a:endParaRPr lang="pt-BR" sz="1600" dirty="0" smtClean="0">
              <a:latin typeface="+mn-lt"/>
            </a:endParaRPr>
          </a:p>
          <a:p>
            <a:pPr lvl="1"/>
            <a:endParaRPr lang="pt-BR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+mn-lt"/>
              </a:rPr>
              <a:t>Abastecimento Automático (3 pessoas)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Identificação do ônibus (RFID), abastecimento somente de veículos cadastrados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Controle de quantidade do abastecimento</a:t>
            </a:r>
          </a:p>
          <a:p>
            <a:pPr lvl="1"/>
            <a:endParaRPr lang="pt-BR" sz="1600" dirty="0" smtClean="0">
              <a:latin typeface="+mn-lt"/>
            </a:endParaRPr>
          </a:p>
          <a:p>
            <a:pPr lvl="1"/>
            <a:endParaRPr lang="pt-BR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+mn-lt"/>
              </a:rPr>
              <a:t> Software Gestão – Integração de informações (2 pessoas)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Trajetória do ônibus + Filmagem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</a:t>
            </a:r>
            <a:r>
              <a:rPr lang="pt-BR" sz="1600" dirty="0" err="1" smtClean="0">
                <a:latin typeface="+mn-lt"/>
              </a:rPr>
              <a:t>Tacógrafo</a:t>
            </a:r>
            <a:r>
              <a:rPr lang="pt-BR" sz="1600" dirty="0" smtClean="0">
                <a:latin typeface="+mn-lt"/>
              </a:rPr>
              <a:t> Digital: Distância percorrida, dados de velocidade (instantânea, média, histórico), detecção de movimento do ônibus.</a:t>
            </a:r>
          </a:p>
          <a:p>
            <a:endParaRPr lang="pt-BR" sz="1400" dirty="0"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1285852" y="21429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Funcionalidades</a:t>
            </a:r>
            <a:r>
              <a:rPr lang="en-US" dirty="0" smtClean="0"/>
              <a:t> (2º Release)</a:t>
            </a:r>
            <a:endParaRPr lang="pt-B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989477" y="1357298"/>
            <a:ext cx="71545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+mn-lt"/>
              </a:rPr>
              <a:t> Abastecimento no modo “manual”</a:t>
            </a:r>
          </a:p>
          <a:p>
            <a:endParaRPr lang="pt-B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+mn-lt"/>
              </a:rPr>
              <a:t> Transmissão de vídeo interno em tempo real, interface para alertar a central(*)</a:t>
            </a:r>
          </a:p>
          <a:p>
            <a:endParaRPr lang="pt-B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+mn-lt"/>
              </a:rPr>
              <a:t>Sensores(*)</a:t>
            </a:r>
          </a:p>
          <a:p>
            <a:r>
              <a:rPr lang="pt-BR" sz="1400" dirty="0" smtClean="0">
                <a:latin typeface="+mn-lt"/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+mn-lt"/>
              </a:rPr>
              <a:t> Software de Gestão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/>
              <a:t> </a:t>
            </a:r>
            <a:r>
              <a:rPr lang="pt-BR" sz="1600" dirty="0" smtClean="0">
                <a:latin typeface="+mj-lt"/>
              </a:rPr>
              <a:t>Triagem de vídeos com “possíveis” ocorrências (Processamento de imagem)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 Sorteio automático dos vídeos para análise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 Interface WEB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 Avaliação de eficiência dos motoristas (Consumo de combustível, análise dos sensores e informações de manutenção)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Geração de relatórios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</a:t>
            </a:r>
            <a:r>
              <a:rPr lang="pt-BR" sz="1600" dirty="0" err="1" smtClean="0">
                <a:latin typeface="+mj-lt"/>
              </a:rPr>
              <a:t>Log</a:t>
            </a:r>
            <a:r>
              <a:rPr lang="pt-BR" sz="1600" dirty="0" smtClean="0">
                <a:latin typeface="+mj-lt"/>
              </a:rPr>
              <a:t> de manutenção (Histórico de intervenções, Incremento automático de km das peças no sistema, alocação e agendamento na oficina) </a:t>
            </a:r>
            <a:endParaRPr lang="pt-B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endParaRPr lang="pt-BR" sz="1600" dirty="0" smtClean="0">
              <a:latin typeface="+mn-lt"/>
            </a:endParaRPr>
          </a:p>
          <a:p>
            <a:pPr lvl="1"/>
            <a:endParaRPr lang="pt-BR" sz="1400" dirty="0" smtClean="0">
              <a:latin typeface="+mn-lt"/>
            </a:endParaRPr>
          </a:p>
          <a:p>
            <a:endParaRPr lang="pt-BR" sz="1400" dirty="0"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Papéis</a:t>
            </a:r>
            <a:endParaRPr lang="pt-BR" dirty="0" smtClean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214546" y="1600200"/>
            <a:ext cx="6472254" cy="4525963"/>
          </a:xfrm>
        </p:spPr>
        <p:txBody>
          <a:bodyPr/>
          <a:lstStyle/>
          <a:p>
            <a:r>
              <a:rPr lang="pt-BR" dirty="0" smtClean="0"/>
              <a:t>Gerente</a:t>
            </a:r>
          </a:p>
          <a:p>
            <a:pPr lvl="1"/>
            <a:r>
              <a:rPr lang="pt-BR" sz="2000" dirty="0" smtClean="0"/>
              <a:t>Antonio Henrique Araújo</a:t>
            </a:r>
          </a:p>
          <a:p>
            <a:r>
              <a:rPr lang="pt-BR" dirty="0" smtClean="0"/>
              <a:t>Gerente de Tecnologia</a:t>
            </a:r>
          </a:p>
          <a:p>
            <a:pPr lvl="1"/>
            <a:r>
              <a:rPr lang="pt-BR" sz="2000" dirty="0" smtClean="0"/>
              <a:t>Fernando Rodrigues</a:t>
            </a:r>
          </a:p>
          <a:p>
            <a:r>
              <a:rPr lang="pt-BR" dirty="0" smtClean="0"/>
              <a:t>Gerente de Usabilidade</a:t>
            </a:r>
          </a:p>
          <a:p>
            <a:pPr lvl="1"/>
            <a:r>
              <a:rPr lang="pt-BR" sz="2000" dirty="0" smtClean="0"/>
              <a:t>Hugo Albuquerque</a:t>
            </a:r>
          </a:p>
          <a:p>
            <a:r>
              <a:rPr lang="pt-BR" dirty="0" smtClean="0"/>
              <a:t>Arquiteto</a:t>
            </a:r>
          </a:p>
          <a:p>
            <a:pPr lvl="1"/>
            <a:r>
              <a:rPr lang="pt-BR" sz="2000" dirty="0" smtClean="0"/>
              <a:t>Vinicius </a:t>
            </a:r>
            <a:r>
              <a:rPr lang="pt-BR" sz="2000" dirty="0" err="1" smtClean="0"/>
              <a:t>Kursancew</a:t>
            </a:r>
            <a:endParaRPr lang="pt-BR" sz="20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Processo</a:t>
            </a:r>
            <a:endParaRPr lang="pt-BR" dirty="0" smtClean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143108" y="1142984"/>
            <a:ext cx="6472254" cy="4525963"/>
          </a:xfrm>
        </p:spPr>
        <p:txBody>
          <a:bodyPr/>
          <a:lstStyle/>
          <a:p>
            <a:r>
              <a:rPr lang="pt-BR" sz="2400" dirty="0" smtClean="0"/>
              <a:t>XP</a:t>
            </a:r>
          </a:p>
          <a:p>
            <a:pPr lvl="1"/>
            <a:r>
              <a:rPr lang="pt-BR" sz="2000" dirty="0" smtClean="0"/>
              <a:t>Projeto dividido em Releases / </a:t>
            </a:r>
            <a:r>
              <a:rPr lang="pt-BR" sz="2000" dirty="0" err="1" smtClean="0"/>
              <a:t>Builds</a:t>
            </a:r>
            <a:endParaRPr lang="pt-BR" sz="2000" dirty="0" smtClean="0"/>
          </a:p>
          <a:p>
            <a:pPr lvl="1"/>
            <a:r>
              <a:rPr lang="pt-BR" sz="2000" dirty="0" smtClean="0"/>
              <a:t>Programação em par</a:t>
            </a:r>
          </a:p>
          <a:p>
            <a:pPr lvl="1"/>
            <a:r>
              <a:rPr lang="pt-BR" sz="2000" dirty="0" smtClean="0"/>
              <a:t>Desenvolvimento orientado à testes</a:t>
            </a:r>
          </a:p>
          <a:p>
            <a:pPr lvl="1"/>
            <a:r>
              <a:rPr lang="pt-BR" sz="2000" dirty="0" smtClean="0"/>
              <a:t>Integração Contínua</a:t>
            </a:r>
          </a:p>
          <a:p>
            <a:pPr lvl="1"/>
            <a:r>
              <a:rPr lang="pt-BR" sz="2000" dirty="0" smtClean="0"/>
              <a:t>Código Coletivo / Padrões de Codificação</a:t>
            </a:r>
          </a:p>
          <a:p>
            <a:r>
              <a:rPr lang="pt-BR" sz="2400" dirty="0" smtClean="0"/>
              <a:t>EPF</a:t>
            </a:r>
          </a:p>
          <a:p>
            <a:pPr lvl="1"/>
            <a:r>
              <a:rPr lang="pt-BR" sz="2000" dirty="0" smtClean="0"/>
              <a:t>(*) </a:t>
            </a:r>
            <a:r>
              <a:rPr lang="pt-BR" sz="2000" dirty="0" smtClean="0">
                <a:hlinkClick r:id="rId3"/>
              </a:rPr>
              <a:t>www.cin.ufpe.br/~englobus/EPF</a:t>
            </a:r>
            <a:endParaRPr lang="pt-BR" sz="20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1285852" y="21429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Cronograma</a:t>
            </a:r>
            <a:endParaRPr lang="pt-BR" dirty="0" smtClean="0"/>
          </a:p>
        </p:txBody>
      </p:sp>
      <p:sp>
        <p:nvSpPr>
          <p:cNvPr id="5" name="TextBox 11"/>
          <p:cNvSpPr txBox="1"/>
          <p:nvPr/>
        </p:nvSpPr>
        <p:spPr>
          <a:xfrm>
            <a:off x="2214547" y="1214423"/>
            <a:ext cx="671517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LEMBRAR DE COLOCAR LINK!!</a:t>
            </a: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 31/08 – Defesa da proposta</a:t>
            </a:r>
          </a:p>
          <a:p>
            <a:pPr lvl="1">
              <a:buFont typeface="Wingdings" pitchFamily="2" charset="2"/>
              <a:buChar char="v"/>
            </a:pPr>
            <a:r>
              <a:rPr lang="pt-BR" sz="1600" dirty="0" smtClean="0">
                <a:latin typeface="+mj-lt"/>
              </a:rPr>
              <a:t> Build 1: pesquisa, criação de documentos preliminares, escolha e aprendizado das tecnologias</a:t>
            </a:r>
          </a:p>
          <a:p>
            <a:pPr lvl="1">
              <a:buFont typeface="Wingdings" pitchFamily="2" charset="2"/>
              <a:buChar char="v"/>
            </a:pPr>
            <a:endParaRPr lang="pt-BR" sz="16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21/09 – Status </a:t>
            </a:r>
            <a:r>
              <a:rPr lang="pt-BR" sz="2000" dirty="0" err="1" smtClean="0">
                <a:latin typeface="+mj-lt"/>
              </a:rPr>
              <a:t>report</a:t>
            </a:r>
            <a:r>
              <a:rPr lang="pt-BR" sz="2000" dirty="0" smtClean="0">
                <a:latin typeface="+mj-lt"/>
              </a:rPr>
              <a:t> 1.1</a:t>
            </a:r>
          </a:p>
          <a:p>
            <a:pPr lvl="1">
              <a:buFont typeface="Wingdings" pitchFamily="2" charset="2"/>
              <a:buChar char="v"/>
            </a:pPr>
            <a:r>
              <a:rPr lang="pt-BR" sz="1600" dirty="0" smtClean="0">
                <a:latin typeface="+mj-lt"/>
              </a:rPr>
              <a:t> Build 2: Implementação das fases iniciais sistema de abastecimento automático  e de transmissão de vídeo</a:t>
            </a:r>
          </a:p>
          <a:p>
            <a:pPr lvl="1">
              <a:buFont typeface="Wingdings" pitchFamily="2" charset="2"/>
              <a:buChar char="v"/>
            </a:pPr>
            <a:endParaRPr lang="pt-BR" sz="16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05/10 – Status </a:t>
            </a:r>
            <a:r>
              <a:rPr lang="pt-BR" sz="2000" dirty="0" err="1" smtClean="0">
                <a:latin typeface="+mj-lt"/>
              </a:rPr>
              <a:t>report</a:t>
            </a:r>
            <a:r>
              <a:rPr lang="pt-BR" sz="2000" dirty="0" smtClean="0">
                <a:latin typeface="+mj-lt"/>
              </a:rPr>
              <a:t> 1.2</a:t>
            </a:r>
          </a:p>
          <a:p>
            <a:pPr lvl="1">
              <a:buFont typeface="Wingdings" pitchFamily="2" charset="2"/>
              <a:buChar char="v"/>
            </a:pPr>
            <a:r>
              <a:rPr lang="pt-BR" sz="1600" dirty="0" smtClean="0">
                <a:latin typeface="+mj-lt"/>
              </a:rPr>
              <a:t>Build 3: </a:t>
            </a:r>
            <a:r>
              <a:rPr lang="pt-BR" sz="1600" dirty="0" smtClean="0"/>
              <a:t>Implementação da fase inicial sistema de abastecimento automático e </a:t>
            </a:r>
            <a:endParaRPr lang="pt-BR" sz="1600" dirty="0" smtClean="0">
              <a:latin typeface="+mj-lt"/>
            </a:endParaRPr>
          </a:p>
          <a:p>
            <a:pPr lvl="1">
              <a:buFont typeface="Wingdings" pitchFamily="2" charset="2"/>
              <a:buChar char="v"/>
            </a:pPr>
            <a:endParaRPr lang="pt-BR" sz="16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19/10 – Release 1</a:t>
            </a:r>
          </a:p>
          <a:p>
            <a:pPr lvl="1">
              <a:buFont typeface="Wingdings" pitchFamily="2" charset="2"/>
              <a:buChar char="v"/>
            </a:pPr>
            <a:r>
              <a:rPr lang="pt-BR" sz="2000" dirty="0" smtClean="0">
                <a:latin typeface="+mj-lt"/>
              </a:rPr>
              <a:t> </a:t>
            </a:r>
            <a:r>
              <a:rPr lang="pt-BR" sz="1600" dirty="0" smtClean="0">
                <a:latin typeface="+mj-lt"/>
              </a:rPr>
              <a:t>Build 4: desenvolvimento</a:t>
            </a:r>
          </a:p>
          <a:p>
            <a:pPr lvl="1">
              <a:buFont typeface="Wingdings" pitchFamily="2" charset="2"/>
              <a:buChar char="v"/>
            </a:pPr>
            <a:endParaRPr lang="pt-BR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16/11 – Status </a:t>
            </a:r>
            <a:r>
              <a:rPr lang="pt-BR" sz="2000" dirty="0" err="1" smtClean="0">
                <a:latin typeface="+mj-lt"/>
              </a:rPr>
              <a:t>Report</a:t>
            </a:r>
            <a:r>
              <a:rPr lang="pt-BR" sz="2000" dirty="0" smtClean="0">
                <a:latin typeface="+mj-lt"/>
              </a:rPr>
              <a:t> 2.1</a:t>
            </a:r>
          </a:p>
          <a:p>
            <a:pPr lvl="1">
              <a:buFont typeface="Wingdings" pitchFamily="2" charset="2"/>
              <a:buChar char="v"/>
            </a:pPr>
            <a:r>
              <a:rPr lang="pt-BR" sz="1600" dirty="0" smtClean="0">
                <a:latin typeface="+mj-lt"/>
              </a:rPr>
              <a:t> Build 5: finalização</a:t>
            </a:r>
          </a:p>
          <a:p>
            <a:pPr lvl="1">
              <a:buFont typeface="Wingdings" pitchFamily="2" charset="2"/>
              <a:buChar char="v"/>
            </a:pPr>
            <a:endParaRPr lang="pt-BR" sz="16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30/11 – Release 2</a:t>
            </a:r>
          </a:p>
          <a:p>
            <a:pPr lvl="1">
              <a:buFont typeface="Wingdings" pitchFamily="2" charset="2"/>
              <a:buChar char="v"/>
            </a:pPr>
            <a:r>
              <a:rPr lang="pt-BR" sz="1600" dirty="0" smtClean="0">
                <a:latin typeface="+mj-lt"/>
              </a:rPr>
              <a:t> Build 6: ajustes</a:t>
            </a:r>
          </a:p>
          <a:p>
            <a:pPr lvl="1">
              <a:buFont typeface="Wingdings" pitchFamily="2" charset="2"/>
              <a:buChar char="v"/>
            </a:pPr>
            <a:endParaRPr lang="pt-BR" sz="16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07/12 – Feira de apresentação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re 1"/>
          <p:cNvSpPr>
            <a:spLocks noGrp="1"/>
          </p:cNvSpPr>
          <p:nvPr>
            <p:ph type="ctrTitle"/>
          </p:nvPr>
        </p:nvSpPr>
        <p:spPr>
          <a:xfrm>
            <a:off x="857250" y="2928938"/>
            <a:ext cx="7772400" cy="1012825"/>
          </a:xfrm>
        </p:spPr>
        <p:txBody>
          <a:bodyPr/>
          <a:lstStyle/>
          <a:p>
            <a:pPr eaLnBrk="1" hangingPunct="1"/>
            <a:r>
              <a:rPr lang="fr-CA" sz="9600" smtClean="0">
                <a:solidFill>
                  <a:schemeClr val="bg1"/>
                </a:solidFill>
              </a:rPr>
              <a:t>Dúvidas?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icture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Roteiro</a:t>
            </a:r>
            <a:endParaRPr lang="pt-BR" dirty="0" smtClean="0"/>
          </a:p>
        </p:txBody>
      </p:sp>
      <p:sp>
        <p:nvSpPr>
          <p:cNvPr id="3076" name="Content Placeholder 6"/>
          <p:cNvSpPr>
            <a:spLocks noGrp="1"/>
          </p:cNvSpPr>
          <p:nvPr>
            <p:ph idx="1"/>
          </p:nvPr>
        </p:nvSpPr>
        <p:spPr>
          <a:xfrm>
            <a:off x="2214563" y="1428750"/>
            <a:ext cx="6500812" cy="5000625"/>
          </a:xfrm>
        </p:spPr>
        <p:txBody>
          <a:bodyPr/>
          <a:lstStyle/>
          <a:p>
            <a:pPr eaLnBrk="1" hangingPunct="1"/>
            <a:r>
              <a:rPr lang="en-US" dirty="0" err="1" smtClean="0"/>
              <a:t>Introdução</a:t>
            </a:r>
            <a:endParaRPr lang="en-US" dirty="0" smtClean="0"/>
          </a:p>
          <a:p>
            <a:pPr eaLnBrk="1" hangingPunct="1"/>
            <a:r>
              <a:rPr lang="en-US" dirty="0" err="1" smtClean="0"/>
              <a:t>Cenário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endParaRPr lang="en-US" dirty="0" smtClean="0"/>
          </a:p>
          <a:p>
            <a:pPr eaLnBrk="1" hangingPunct="1"/>
            <a:r>
              <a:rPr lang="en-US" dirty="0" err="1" smtClean="0"/>
              <a:t>Problemas</a:t>
            </a:r>
            <a:endParaRPr lang="en-US" dirty="0" smtClean="0"/>
          </a:p>
          <a:p>
            <a:pPr eaLnBrk="1" hangingPunct="1"/>
            <a:r>
              <a:rPr lang="en-US" dirty="0" err="1" smtClean="0"/>
              <a:t>Soluções</a:t>
            </a:r>
            <a:r>
              <a:rPr lang="en-US" dirty="0" smtClean="0"/>
              <a:t> </a:t>
            </a:r>
            <a:r>
              <a:rPr lang="en-US" dirty="0" err="1" smtClean="0"/>
              <a:t>atuais</a:t>
            </a:r>
            <a:endParaRPr lang="en-US" dirty="0" smtClean="0"/>
          </a:p>
          <a:p>
            <a:pPr eaLnBrk="1" hangingPunct="1"/>
            <a:r>
              <a:rPr lang="en-US" dirty="0" err="1" smtClean="0"/>
              <a:t>Cenário</a:t>
            </a:r>
            <a:r>
              <a:rPr lang="en-US" dirty="0" smtClean="0"/>
              <a:t> </a:t>
            </a:r>
            <a:r>
              <a:rPr lang="en-US" dirty="0" err="1" smtClean="0"/>
              <a:t>proposto</a:t>
            </a:r>
            <a:endParaRPr lang="en-US" dirty="0" smtClean="0"/>
          </a:p>
          <a:p>
            <a:pPr eaLnBrk="1" hangingPunct="1"/>
            <a:r>
              <a:rPr lang="en-US" dirty="0" err="1" smtClean="0"/>
              <a:t>Planejamento</a:t>
            </a:r>
            <a:endParaRPr lang="pt-BR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1285852" y="21429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Introdução</a:t>
            </a:r>
            <a:endParaRPr lang="pt-BR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3108" y="1142984"/>
            <a:ext cx="7286676" cy="5072098"/>
          </a:xfrm>
        </p:spPr>
        <p:txBody>
          <a:bodyPr/>
          <a:lstStyle/>
          <a:p>
            <a:r>
              <a:rPr lang="en-US" sz="2800" b="1" dirty="0" smtClean="0"/>
              <a:t>1/3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população</a:t>
            </a:r>
            <a:r>
              <a:rPr lang="en-US" sz="2800" dirty="0" smtClean="0"/>
              <a:t> </a:t>
            </a:r>
            <a:r>
              <a:rPr lang="en-US" sz="2800" dirty="0" err="1" smtClean="0"/>
              <a:t>utiliza</a:t>
            </a:r>
            <a:r>
              <a:rPr lang="en-US" sz="2800" dirty="0" smtClean="0"/>
              <a:t> o </a:t>
            </a:r>
            <a:r>
              <a:rPr lang="en-US" sz="2800" dirty="0" err="1" smtClean="0"/>
              <a:t>transporte</a:t>
            </a:r>
            <a:r>
              <a:rPr lang="en-US" sz="2800" dirty="0" smtClean="0"/>
              <a:t> </a:t>
            </a:r>
            <a:r>
              <a:rPr lang="en-US" sz="2800" dirty="0" err="1" smtClean="0"/>
              <a:t>público</a:t>
            </a:r>
            <a:r>
              <a:rPr lang="en-US" sz="2800" dirty="0" smtClean="0"/>
              <a:t> </a:t>
            </a:r>
            <a:r>
              <a:rPr lang="en-US" sz="2800" dirty="0" err="1" smtClean="0"/>
              <a:t>diariamente</a:t>
            </a:r>
            <a:endParaRPr lang="en-US" sz="2800" dirty="0" smtClean="0"/>
          </a:p>
          <a:p>
            <a:pPr lvl="1"/>
            <a:r>
              <a:rPr lang="en-US" sz="1100" dirty="0" err="1" smtClean="0"/>
              <a:t>Fonte</a:t>
            </a:r>
            <a:r>
              <a:rPr lang="en-US" sz="1100" dirty="0" smtClean="0"/>
              <a:t>: </a:t>
            </a:r>
            <a:r>
              <a:rPr lang="en-US" sz="1100" dirty="0" err="1" smtClean="0"/>
              <a:t>Associação</a:t>
            </a:r>
            <a:r>
              <a:rPr lang="en-US" sz="1100" dirty="0" smtClean="0"/>
              <a:t> </a:t>
            </a:r>
            <a:r>
              <a:rPr lang="en-US" sz="1100" dirty="0" err="1" smtClean="0"/>
              <a:t>Nacional</a:t>
            </a:r>
            <a:r>
              <a:rPr lang="en-US" sz="1100" dirty="0" smtClean="0"/>
              <a:t> de </a:t>
            </a:r>
            <a:r>
              <a:rPr lang="en-US" sz="1100" dirty="0" err="1" smtClean="0"/>
              <a:t>Empresas</a:t>
            </a:r>
            <a:r>
              <a:rPr lang="en-US" sz="1100" dirty="0" smtClean="0"/>
              <a:t> de </a:t>
            </a:r>
            <a:r>
              <a:rPr lang="en-US" sz="1100" dirty="0" err="1" smtClean="0"/>
              <a:t>Transportes</a:t>
            </a:r>
            <a:r>
              <a:rPr lang="en-US" sz="1100" dirty="0" smtClean="0"/>
              <a:t> </a:t>
            </a:r>
            <a:r>
              <a:rPr lang="en-US" sz="1100" dirty="0" err="1" smtClean="0"/>
              <a:t>Urbanos</a:t>
            </a:r>
            <a:endParaRPr lang="en-US" sz="1100" dirty="0" smtClean="0"/>
          </a:p>
          <a:p>
            <a:pPr lvl="1"/>
            <a:endParaRPr lang="en-US" sz="1100" dirty="0" smtClean="0"/>
          </a:p>
          <a:p>
            <a:r>
              <a:rPr lang="en-US" sz="2800" b="1" dirty="0" smtClean="0"/>
              <a:t>90% </a:t>
            </a:r>
            <a:r>
              <a:rPr lang="en-US" sz="2800" dirty="0" smtClean="0"/>
              <a:t>do </a:t>
            </a:r>
            <a:r>
              <a:rPr lang="en-US" sz="2800" dirty="0" err="1" smtClean="0"/>
              <a:t>transporte</a:t>
            </a:r>
            <a:r>
              <a:rPr lang="en-US" sz="2800" dirty="0" smtClean="0"/>
              <a:t> </a:t>
            </a:r>
            <a:r>
              <a:rPr lang="en-US" sz="2800" dirty="0" err="1" smtClean="0"/>
              <a:t>público</a:t>
            </a:r>
            <a:r>
              <a:rPr lang="en-US" sz="2800" dirty="0" smtClean="0"/>
              <a:t> é de </a:t>
            </a:r>
            <a:r>
              <a:rPr lang="en-US" sz="2800" dirty="0" err="1" smtClean="0"/>
              <a:t>ônibus</a:t>
            </a:r>
            <a:endParaRPr lang="en-US" sz="2800" dirty="0" smtClean="0"/>
          </a:p>
          <a:p>
            <a:pPr lvl="1"/>
            <a:r>
              <a:rPr lang="en-US" sz="1100" dirty="0" err="1" smtClean="0"/>
              <a:t>Fonte</a:t>
            </a:r>
            <a:r>
              <a:rPr lang="en-US" sz="1100" dirty="0" smtClean="0"/>
              <a:t>: </a:t>
            </a:r>
            <a:r>
              <a:rPr lang="en-US" sz="1100" dirty="0" err="1" smtClean="0"/>
              <a:t>Associação</a:t>
            </a:r>
            <a:r>
              <a:rPr lang="en-US" sz="1100" dirty="0" smtClean="0"/>
              <a:t> </a:t>
            </a:r>
            <a:r>
              <a:rPr lang="en-US" sz="1100" dirty="0" err="1" smtClean="0"/>
              <a:t>Nacional</a:t>
            </a:r>
            <a:r>
              <a:rPr lang="en-US" sz="1100" dirty="0" smtClean="0"/>
              <a:t> de </a:t>
            </a:r>
            <a:r>
              <a:rPr lang="en-US" sz="1100" dirty="0" err="1" smtClean="0"/>
              <a:t>Empresas</a:t>
            </a:r>
            <a:r>
              <a:rPr lang="en-US" sz="1100" dirty="0" smtClean="0"/>
              <a:t> de </a:t>
            </a:r>
            <a:r>
              <a:rPr lang="en-US" sz="1100" dirty="0" err="1" smtClean="0"/>
              <a:t>Transportes</a:t>
            </a:r>
            <a:r>
              <a:rPr lang="en-US" sz="1100" dirty="0" smtClean="0"/>
              <a:t> </a:t>
            </a:r>
            <a:r>
              <a:rPr lang="en-US" sz="1100" dirty="0" err="1" smtClean="0"/>
              <a:t>Urbanos</a:t>
            </a:r>
            <a:endParaRPr lang="en-US" sz="1100" dirty="0" smtClean="0"/>
          </a:p>
          <a:p>
            <a:pPr lvl="1"/>
            <a:endParaRPr lang="en-US" sz="1100" dirty="0" smtClean="0"/>
          </a:p>
          <a:p>
            <a:r>
              <a:rPr lang="en-US" sz="2800" b="1" dirty="0" smtClean="0"/>
              <a:t>R$15 </a:t>
            </a:r>
            <a:r>
              <a:rPr lang="en-US" sz="2800" b="1" dirty="0" err="1" smtClean="0"/>
              <a:t>bilhões</a:t>
            </a:r>
            <a:r>
              <a:rPr lang="en-US" sz="2800" b="1" dirty="0" smtClean="0"/>
              <a:t> </a:t>
            </a:r>
            <a:r>
              <a:rPr lang="en-US" sz="2800" dirty="0" err="1" smtClean="0"/>
              <a:t>movimentados</a:t>
            </a:r>
            <a:r>
              <a:rPr lang="en-US" sz="2800" dirty="0" smtClean="0"/>
              <a:t> </a:t>
            </a:r>
            <a:r>
              <a:rPr lang="en-US" sz="2800" dirty="0" err="1" smtClean="0"/>
              <a:t>anualmente</a:t>
            </a:r>
            <a:endParaRPr lang="en-US" sz="2800" dirty="0" smtClean="0"/>
          </a:p>
          <a:p>
            <a:pPr lvl="1"/>
            <a:r>
              <a:rPr lang="en-US" sz="1100" dirty="0" err="1" smtClean="0"/>
              <a:t>Fonte</a:t>
            </a:r>
            <a:r>
              <a:rPr lang="en-US" sz="1100" dirty="0" smtClean="0"/>
              <a:t>: </a:t>
            </a:r>
            <a:r>
              <a:rPr lang="en-US" sz="1100" dirty="0" err="1" smtClean="0"/>
              <a:t>Associação</a:t>
            </a:r>
            <a:r>
              <a:rPr lang="en-US" sz="1100" dirty="0" smtClean="0"/>
              <a:t> </a:t>
            </a:r>
            <a:r>
              <a:rPr lang="en-US" sz="1100" dirty="0" err="1" smtClean="0"/>
              <a:t>Nacional</a:t>
            </a:r>
            <a:r>
              <a:rPr lang="en-US" sz="1100" dirty="0" smtClean="0"/>
              <a:t> de </a:t>
            </a:r>
            <a:r>
              <a:rPr lang="en-US" sz="1100" dirty="0" err="1" smtClean="0"/>
              <a:t>Empresas</a:t>
            </a:r>
            <a:r>
              <a:rPr lang="en-US" sz="1100" dirty="0" smtClean="0"/>
              <a:t> de </a:t>
            </a:r>
            <a:r>
              <a:rPr lang="en-US" sz="1100" dirty="0" err="1" smtClean="0"/>
              <a:t>Transportes</a:t>
            </a:r>
            <a:r>
              <a:rPr lang="en-US" sz="1100" dirty="0" smtClean="0"/>
              <a:t> </a:t>
            </a:r>
            <a:r>
              <a:rPr lang="en-US" sz="1100" dirty="0" err="1" smtClean="0"/>
              <a:t>Urbanos</a:t>
            </a:r>
            <a:endParaRPr lang="en-US" sz="1100" dirty="0" smtClean="0"/>
          </a:p>
          <a:p>
            <a:pPr lvl="1"/>
            <a:endParaRPr lang="en-US" sz="1100" b="1" dirty="0" smtClean="0"/>
          </a:p>
          <a:p>
            <a:r>
              <a:rPr lang="pt-BR" sz="2800" b="1" dirty="0" smtClean="0"/>
              <a:t>409.692</a:t>
            </a:r>
            <a:r>
              <a:rPr lang="pt-BR" sz="2800" dirty="0" smtClean="0"/>
              <a:t> </a:t>
            </a:r>
            <a:r>
              <a:rPr lang="pt-BR" sz="2800" dirty="0" smtClean="0"/>
              <a:t>ônibus no Brasil (maio/2009)</a:t>
            </a:r>
          </a:p>
          <a:p>
            <a:pPr lvl="1"/>
            <a:r>
              <a:rPr lang="en-US" sz="1100" dirty="0" err="1" smtClean="0"/>
              <a:t>Fonte</a:t>
            </a:r>
            <a:r>
              <a:rPr lang="en-US" sz="1100" dirty="0" smtClean="0"/>
              <a:t>: </a:t>
            </a:r>
            <a:r>
              <a:rPr lang="en-US" sz="1100" dirty="0" smtClean="0"/>
              <a:t>DENATRAN</a:t>
            </a:r>
          </a:p>
          <a:p>
            <a:endParaRPr lang="en-US" sz="1500" dirty="0" smtClean="0"/>
          </a:p>
          <a:p>
            <a:r>
              <a:rPr lang="pt-BR" sz="2800" b="1" dirty="0" smtClean="0"/>
              <a:t>De centenas a milhares </a:t>
            </a:r>
            <a:r>
              <a:rPr lang="pt-BR" sz="2800" dirty="0" smtClean="0"/>
              <a:t>de ônibus por </a:t>
            </a:r>
            <a:r>
              <a:rPr lang="pt-BR" sz="2800" dirty="0" smtClean="0"/>
              <a:t>empresa</a:t>
            </a:r>
            <a:endParaRPr lang="en-US" sz="2800" dirty="0" smtClean="0"/>
          </a:p>
          <a:p>
            <a:pPr lvl="1"/>
            <a:endParaRPr lang="en-US" sz="1100" dirty="0" smtClean="0"/>
          </a:p>
          <a:p>
            <a:endParaRPr lang="pt-BR" b="1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980106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1285852" y="21429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/>
              <a:t>Gestão Empresarial do Ramo</a:t>
            </a:r>
          </a:p>
        </p:txBody>
      </p:sp>
      <p:graphicFrame>
        <p:nvGraphicFramePr>
          <p:cNvPr id="8" name="Chart 3"/>
          <p:cNvGraphicFramePr>
            <a:graphicFrameLocks noGrp="1"/>
          </p:cNvGraphicFramePr>
          <p:nvPr>
            <p:ph idx="1"/>
          </p:nvPr>
        </p:nvGraphicFramePr>
        <p:xfrm>
          <a:off x="2000250" y="1357298"/>
          <a:ext cx="7143750" cy="466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500298" y="5929330"/>
            <a:ext cx="720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+mn-lt"/>
              </a:rPr>
              <a:t>Fontes</a:t>
            </a:r>
            <a:r>
              <a:rPr lang="pt-BR" sz="1400" dirty="0" smtClean="0"/>
              <a:t>:</a:t>
            </a:r>
            <a:endParaRPr lang="pt-BR" sz="1400" dirty="0"/>
          </a:p>
        </p:txBody>
      </p:sp>
      <p:pic>
        <p:nvPicPr>
          <p:cNvPr id="10" name="Imagem 9" descr="Logo e-mail corporativo.bmp"/>
          <p:cNvPicPr>
            <a:picLocks noChangeAspect="1"/>
          </p:cNvPicPr>
          <p:nvPr/>
        </p:nvPicPr>
        <p:blipFill>
          <a:blip r:embed="rId5" cstate="print"/>
          <a:srcRect b="30084"/>
          <a:stretch>
            <a:fillRect/>
          </a:stretch>
        </p:blipFill>
        <p:spPr>
          <a:xfrm>
            <a:off x="2571736" y="6215082"/>
            <a:ext cx="2214578" cy="43383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1285852" y="21429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Exemplo</a:t>
            </a:r>
            <a:r>
              <a:rPr lang="en-US" dirty="0" smtClean="0"/>
              <a:t> Local</a:t>
            </a:r>
            <a:endParaRPr lang="pt-BR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0232" y="1500174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Política de incentivo à economia de combustível: </a:t>
            </a:r>
          </a:p>
          <a:p>
            <a:pPr lvl="1"/>
            <a:r>
              <a:rPr lang="pt-BR" dirty="0" smtClean="0"/>
              <a:t>Impacto de 5% no balanço</a:t>
            </a:r>
          </a:p>
          <a:p>
            <a:pPr lvl="1">
              <a:buNone/>
            </a:pPr>
            <a:endParaRPr lang="pt-BR" dirty="0" smtClean="0"/>
          </a:p>
          <a:p>
            <a:r>
              <a:rPr lang="pt-BR" dirty="0" smtClean="0"/>
              <a:t>Instalação de câmeras:</a:t>
            </a:r>
          </a:p>
          <a:p>
            <a:pPr lvl="1"/>
            <a:r>
              <a:rPr lang="pt-BR" dirty="0" smtClean="0"/>
              <a:t>Impacto de 6% no balanço</a:t>
            </a:r>
          </a:p>
        </p:txBody>
      </p:sp>
      <p:pic>
        <p:nvPicPr>
          <p:cNvPr id="6" name="Imagem 5" descr="Logo e-mail corporativo.bmp"/>
          <p:cNvPicPr>
            <a:picLocks noChangeAspect="1"/>
          </p:cNvPicPr>
          <p:nvPr/>
        </p:nvPicPr>
        <p:blipFill>
          <a:blip r:embed="rId4" cstate="print"/>
          <a:srcRect b="30084"/>
          <a:stretch>
            <a:fillRect/>
          </a:stretch>
        </p:blipFill>
        <p:spPr>
          <a:xfrm>
            <a:off x="3357554" y="1214422"/>
            <a:ext cx="4011351" cy="78581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1285852" y="21429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/>
              <a:t>Exemplo Local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0232" y="1500174"/>
            <a:ext cx="7143768" cy="4525963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Gastos indesejados com essas medidas:</a:t>
            </a:r>
          </a:p>
          <a:p>
            <a:pPr lvl="1"/>
            <a:endParaRPr lang="pt-BR" dirty="0" smtClean="0"/>
          </a:p>
          <a:p>
            <a:pPr lvl="1"/>
            <a:r>
              <a:rPr lang="pt-BR" dirty="0" err="1" smtClean="0"/>
              <a:t>Mão-de-obra</a:t>
            </a:r>
            <a:r>
              <a:rPr lang="pt-BR" dirty="0" smtClean="0"/>
              <a:t> extra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 Fraude e falhas humanas</a:t>
            </a:r>
          </a:p>
          <a:p>
            <a:pPr lvl="1">
              <a:buNone/>
            </a:pPr>
            <a:endParaRPr lang="pt-BR" dirty="0" smtClean="0"/>
          </a:p>
        </p:txBody>
      </p:sp>
      <p:pic>
        <p:nvPicPr>
          <p:cNvPr id="6" name="Imagem 5" descr="Logo e-mail corporativo.bmp"/>
          <p:cNvPicPr>
            <a:picLocks noChangeAspect="1"/>
          </p:cNvPicPr>
          <p:nvPr/>
        </p:nvPicPr>
        <p:blipFill>
          <a:blip r:embed="rId4" cstate="print"/>
          <a:srcRect b="30084"/>
          <a:stretch>
            <a:fillRect/>
          </a:stretch>
        </p:blipFill>
        <p:spPr>
          <a:xfrm>
            <a:off x="3357554" y="1214422"/>
            <a:ext cx="4011351" cy="78581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429132"/>
            <a:ext cx="3364264" cy="214311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214818"/>
            <a:ext cx="2428892" cy="209039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1428736"/>
            <a:ext cx="20621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143380"/>
            <a:ext cx="2292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 explicativo retangular 16"/>
          <p:cNvSpPr/>
          <p:nvPr/>
        </p:nvSpPr>
        <p:spPr>
          <a:xfrm>
            <a:off x="-142908" y="-285776"/>
            <a:ext cx="10215634" cy="7643866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9" name="Texto explicativo retangular 18"/>
          <p:cNvSpPr/>
          <p:nvPr/>
        </p:nvSpPr>
        <p:spPr>
          <a:xfrm flipH="1">
            <a:off x="-142908" y="-285776"/>
            <a:ext cx="10215634" cy="7643866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13" name="Abasteciment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285852" y="1142984"/>
            <a:ext cx="6858000" cy="4572000"/>
          </a:xfrm>
          <a:prstGeom prst="rect">
            <a:avLst/>
          </a:prstGeom>
        </p:spPr>
      </p:pic>
      <p:pic>
        <p:nvPicPr>
          <p:cNvPr id="14" name="CartaoSDeTacografo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1714480" y="114298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37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6793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7293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8293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4108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7742E-6 L -0.24514 0.256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29325E-6 L 0.5658 -0.002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006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69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569"/>
                            </p:stCondLst>
                            <p:childTnLst>
                              <p:par>
                                <p:cTn id="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6569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8585E-6 L -0.21788 -0.1198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fill="hold"/>
                                        <p:tgtEl>
                                          <p:spTgt spid="4109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019E-7 L -0.18663 -0.12373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Outras etapas</a:t>
            </a:r>
          </a:p>
        </p:txBody>
      </p:sp>
      <p:pic>
        <p:nvPicPr>
          <p:cNvPr id="9" name="Picture 8" descr="gps01.jpg"/>
          <p:cNvPicPr>
            <a:picLocks noChangeAspect="1"/>
          </p:cNvPicPr>
          <p:nvPr/>
        </p:nvPicPr>
        <p:blipFill>
          <a:blip r:embed="rId4" cstate="print"/>
          <a:srcRect l="13379" t="22257" r="11714" b="14488"/>
          <a:stretch>
            <a:fillRect/>
          </a:stretch>
        </p:blipFill>
        <p:spPr>
          <a:xfrm>
            <a:off x="2571735" y="1357298"/>
            <a:ext cx="6091029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gps02.jpg"/>
          <p:cNvPicPr>
            <a:picLocks noChangeAspect="1"/>
          </p:cNvPicPr>
          <p:nvPr/>
        </p:nvPicPr>
        <p:blipFill>
          <a:blip r:embed="rId5" cstate="print"/>
          <a:srcRect t="6720"/>
          <a:stretch>
            <a:fillRect/>
          </a:stretch>
        </p:blipFill>
        <p:spPr>
          <a:xfrm>
            <a:off x="2571736" y="1357298"/>
            <a:ext cx="6143668" cy="429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náli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1357298"/>
            <a:ext cx="6096851" cy="457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1357298"/>
            <a:ext cx="6286544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980106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138</Template>
  <TotalTime>1904</TotalTime>
  <Words>861</Words>
  <Application>Microsoft Office PowerPoint</Application>
  <PresentationFormat>Apresentação na tela (4:3)</PresentationFormat>
  <Paragraphs>203</Paragraphs>
  <Slides>27</Slides>
  <Notes>20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138</vt:lpstr>
      <vt:lpstr>Slide 1</vt:lpstr>
      <vt:lpstr>Missão</vt:lpstr>
      <vt:lpstr>Roteiro</vt:lpstr>
      <vt:lpstr>Introdução</vt:lpstr>
      <vt:lpstr>Gestão Empresarial do Ramo</vt:lpstr>
      <vt:lpstr>Exemplo Local</vt:lpstr>
      <vt:lpstr>Exemplo Local</vt:lpstr>
      <vt:lpstr>Slide 8</vt:lpstr>
      <vt:lpstr>Outras etapas</vt:lpstr>
      <vt:lpstr>Problemas</vt:lpstr>
      <vt:lpstr>Problemas</vt:lpstr>
      <vt:lpstr>Problemas</vt:lpstr>
      <vt:lpstr>Problemas</vt:lpstr>
      <vt:lpstr>Soluções Atuais</vt:lpstr>
      <vt:lpstr>Curva de valor</vt:lpstr>
      <vt:lpstr>Slide 16</vt:lpstr>
      <vt:lpstr>Solução Integrada</vt:lpstr>
      <vt:lpstr>Solução Integrada</vt:lpstr>
      <vt:lpstr>Solução integrada</vt:lpstr>
      <vt:lpstr>Curva de valor</vt:lpstr>
      <vt:lpstr>Arquitetura</vt:lpstr>
      <vt:lpstr>Funcionalidades (1º Release)</vt:lpstr>
      <vt:lpstr>Funcionalidades (2º Release)</vt:lpstr>
      <vt:lpstr>Papéis</vt:lpstr>
      <vt:lpstr>Processo</vt:lpstr>
      <vt:lpstr>Cronograma</vt:lpstr>
      <vt:lpstr>Dúvidas?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Fernando</dc:creator>
  <cp:lastModifiedBy>fcm</cp:lastModifiedBy>
  <cp:revision>246</cp:revision>
  <dcterms:created xsi:type="dcterms:W3CDTF">2009-08-23T18:26:25Z</dcterms:created>
  <dcterms:modified xsi:type="dcterms:W3CDTF">2009-09-08T21:52:16Z</dcterms:modified>
</cp:coreProperties>
</file>