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1" r:id="rId2"/>
    <p:sldId id="262" r:id="rId3"/>
    <p:sldId id="263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6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A22A8-1866-DF42-BAA0-3174559F5F42}" type="datetimeFigureOut">
              <a:rPr lang="en-US" smtClean="0"/>
              <a:t>27/05/14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29FEE-6A36-2D49-A81E-A2DC92A5D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43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B681E-D740-4E6A-A84A-5EA95E0C03E2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74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C11C-63BD-084E-95B1-F1F58AE494E0}" type="datetimeFigureOut">
              <a:rPr lang="en-US" smtClean="0"/>
              <a:t>27/05/14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A2D4-FEB6-2C46-A546-ED1A7B5A9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6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C11C-63BD-084E-95B1-F1F58AE494E0}" type="datetimeFigureOut">
              <a:rPr lang="en-US" smtClean="0"/>
              <a:t>27/05/14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A2D4-FEB6-2C46-A546-ED1A7B5A9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7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C11C-63BD-084E-95B1-F1F58AE494E0}" type="datetimeFigureOut">
              <a:rPr lang="en-US" smtClean="0"/>
              <a:t>27/05/14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A2D4-FEB6-2C46-A546-ED1A7B5A9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6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C11C-63BD-084E-95B1-F1F58AE494E0}" type="datetimeFigureOut">
              <a:rPr lang="en-US" smtClean="0"/>
              <a:t>27/05/14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A2D4-FEB6-2C46-A546-ED1A7B5A9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4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C11C-63BD-084E-95B1-F1F58AE494E0}" type="datetimeFigureOut">
              <a:rPr lang="en-US" smtClean="0"/>
              <a:t>27/05/14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A2D4-FEB6-2C46-A546-ED1A7B5A9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C11C-63BD-084E-95B1-F1F58AE494E0}" type="datetimeFigureOut">
              <a:rPr lang="en-US" smtClean="0"/>
              <a:t>27/05/14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A2D4-FEB6-2C46-A546-ED1A7B5A9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5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C11C-63BD-084E-95B1-F1F58AE494E0}" type="datetimeFigureOut">
              <a:rPr lang="en-US" smtClean="0"/>
              <a:t>27/05/14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A2D4-FEB6-2C46-A546-ED1A7B5A9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0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C11C-63BD-084E-95B1-F1F58AE494E0}" type="datetimeFigureOut">
              <a:rPr lang="en-US" smtClean="0"/>
              <a:t>27/05/14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A2D4-FEB6-2C46-A546-ED1A7B5A9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7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C11C-63BD-084E-95B1-F1F58AE494E0}" type="datetimeFigureOut">
              <a:rPr lang="en-US" smtClean="0"/>
              <a:t>27/05/14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A2D4-FEB6-2C46-A546-ED1A7B5A9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C11C-63BD-084E-95B1-F1F58AE494E0}" type="datetimeFigureOut">
              <a:rPr lang="en-US" smtClean="0"/>
              <a:t>27/05/14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A2D4-FEB6-2C46-A546-ED1A7B5A9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7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C11C-63BD-084E-95B1-F1F58AE494E0}" type="datetimeFigureOut">
              <a:rPr lang="en-US" smtClean="0"/>
              <a:t>27/05/14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A2D4-FEB6-2C46-A546-ED1A7B5A9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BC11C-63BD-084E-95B1-F1F58AE494E0}" type="datetimeFigureOut">
              <a:rPr lang="en-US" smtClean="0"/>
              <a:t>27/05/14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5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pPr/>
              <a:t>1</a:t>
            </a:fld>
            <a:endParaRPr lang="pt-BR"/>
          </a:p>
        </p:txBody>
      </p:sp>
      <p:pic>
        <p:nvPicPr>
          <p:cNvPr id="9" name="Picture 4" descr="20140227150529_CIn40Anos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353" y="4721461"/>
            <a:ext cx="1973295" cy="21365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38200" y="111550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Aula </a:t>
            </a:r>
            <a:r>
              <a:rPr lang="en-US" dirty="0" err="1"/>
              <a:t>Prática</a:t>
            </a:r>
            <a:r>
              <a:rPr lang="en-US" dirty="0"/>
              <a:t> PL/SQL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524000" y="312126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Curso de Sistemas de Informação</a:t>
            </a:r>
          </a:p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Disciplina de Banco de Dados – IF976</a:t>
            </a:r>
          </a:p>
          <a:p>
            <a:endParaRPr lang="en-US" smtClean="0"/>
          </a:p>
          <a:p>
            <a:r>
              <a:rPr lang="en-US" sz="3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Profa. Bernadette Farias Lóscio</a:t>
            </a:r>
          </a:p>
          <a:p>
            <a:r>
              <a:rPr lang="en-US" smtClean="0"/>
              <a:t>bfl@cin.ufpe.br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5773" y="5705812"/>
            <a:ext cx="3018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Slides </a:t>
            </a:r>
            <a:r>
              <a:rPr lang="en-US" sz="2000" dirty="0" err="1" smtClean="0"/>
              <a:t>preparados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Danusa</a:t>
            </a:r>
            <a:r>
              <a:rPr lang="en-US" sz="2000" dirty="0" smtClean="0"/>
              <a:t> </a:t>
            </a:r>
            <a:r>
              <a:rPr lang="en-US" sz="2000" dirty="0" err="1" smtClean="0"/>
              <a:t>Ribeiro</a:t>
            </a:r>
            <a:r>
              <a:rPr lang="en-US" sz="2000" dirty="0" smtClean="0"/>
              <a:t> Cunha (</a:t>
            </a:r>
            <a:r>
              <a:rPr lang="en-US" sz="2000" dirty="0" err="1" smtClean="0"/>
              <a:t>drbc@cin.ufpe.br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983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260648"/>
            <a:ext cx="9540000" cy="619268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lvl="0" hangingPunct="0"/>
            <a:r>
              <a:rPr lang="pt-BR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CREATE OR REPLACE PROCEDURE </a:t>
            </a:r>
            <a:r>
              <a:rPr lang="pt-BR" b="1" dirty="0" err="1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pesquisa_projeto</a:t>
            </a:r>
            <a:endParaRPr lang="pt-BR" b="1" dirty="0">
              <a:solidFill>
                <a:schemeClr val="tx2"/>
              </a:solidFill>
              <a:latin typeface="Courier New" pitchFamily="49"/>
              <a:ea typeface="Lucida Sans Unicode" pitchFamily="2"/>
              <a:cs typeface="Mangal" pitchFamily="2"/>
            </a:endParaRPr>
          </a:p>
          <a:p>
            <a:pPr lvl="0" hangingPunct="0"/>
            <a:r>
              <a:rPr lang="pt-BR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(</a:t>
            </a:r>
            <a:r>
              <a:rPr lang="pt-BR" b="1" dirty="0" err="1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par_titulo</a:t>
            </a:r>
            <a:r>
              <a:rPr lang="pt-BR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 IN </a:t>
            </a:r>
            <a:r>
              <a:rPr lang="pt-BR" b="1" dirty="0" err="1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projeto.titulo%TYPE</a:t>
            </a:r>
            <a:r>
              <a:rPr lang="pt-BR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) IS</a:t>
            </a:r>
          </a:p>
          <a:p>
            <a:pPr lvl="0" hangingPunct="0"/>
            <a:r>
              <a:rPr lang="pt-BR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</a:t>
            </a:r>
          </a:p>
          <a:p>
            <a:pPr lvl="0" hangingPunct="0"/>
            <a:r>
              <a:rPr lang="pt-BR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</a:t>
            </a:r>
            <a:r>
              <a:rPr lang="pt-BR" b="1" dirty="0" err="1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v_codigo_projeto</a:t>
            </a:r>
            <a:r>
              <a:rPr lang="pt-BR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 </a:t>
            </a:r>
            <a:r>
              <a:rPr lang="pt-BR" b="1" dirty="0" err="1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projeto.codigo_projeto%TYPE</a:t>
            </a:r>
            <a:r>
              <a:rPr lang="pt-BR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;</a:t>
            </a:r>
          </a:p>
          <a:p>
            <a:pPr lvl="0" hangingPunct="0"/>
            <a:r>
              <a:rPr lang="pt-BR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</a:t>
            </a:r>
            <a:r>
              <a:rPr lang="pt-BR" b="1" dirty="0" err="1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v_titulo</a:t>
            </a:r>
            <a:r>
              <a:rPr lang="pt-BR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 </a:t>
            </a:r>
            <a:r>
              <a:rPr lang="pt-BR" b="1" dirty="0" err="1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projeto.titulo%TYPE</a:t>
            </a:r>
            <a:r>
              <a:rPr lang="pt-BR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;</a:t>
            </a:r>
          </a:p>
          <a:p>
            <a:pPr lvl="0" hangingPunct="0"/>
            <a:r>
              <a:rPr lang="pt-BR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</a:t>
            </a:r>
            <a:r>
              <a:rPr lang="pt-BR" b="1" dirty="0" err="1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v_conceito</a:t>
            </a:r>
            <a:r>
              <a:rPr lang="pt-BR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 </a:t>
            </a:r>
            <a:r>
              <a:rPr lang="pt-BR" b="1" dirty="0" err="1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projeto.conceito%TYPE</a:t>
            </a:r>
            <a:r>
              <a:rPr lang="pt-BR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;</a:t>
            </a:r>
          </a:p>
          <a:p>
            <a:pPr lvl="0" hangingPunct="0"/>
            <a:r>
              <a:rPr lang="pt-BR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</a:t>
            </a:r>
            <a:r>
              <a:rPr lang="pt-BR" b="1" dirty="0" err="1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v_hp</a:t>
            </a:r>
            <a:r>
              <a:rPr lang="pt-BR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 </a:t>
            </a:r>
            <a:r>
              <a:rPr lang="pt-BR" b="1" dirty="0" err="1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projeto.hp%TYPE</a:t>
            </a:r>
            <a:r>
              <a:rPr lang="pt-BR" b="1" dirty="0" smtClean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;</a:t>
            </a:r>
            <a:endParaRPr lang="pt-BR" b="1" i="0" u="none" strike="noStrike" kern="1200" spc="0" baseline="0" dirty="0" smtClean="0">
              <a:ln>
                <a:noFill/>
              </a:ln>
              <a:solidFill>
                <a:schemeClr val="tx2"/>
              </a:solidFill>
              <a:latin typeface="Courier New" pitchFamily="49"/>
              <a:ea typeface="Lucida Sans Unicode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b="1" i="0" u="none" strike="noStrike" kern="1200" spc="0" baseline="0" dirty="0" smtClean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BEGIN</a:t>
            </a:r>
            <a:endParaRPr lang="pt-BR" b="1" i="0" u="none" strike="noStrike" kern="1200" spc="0" baseline="0" dirty="0">
              <a:ln>
                <a:noFill/>
              </a:ln>
              <a:solidFill>
                <a:schemeClr val="tx2"/>
              </a:solidFill>
              <a:latin typeface="Courier New" pitchFamily="49"/>
              <a:ea typeface="Lucida Sans Unicode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SELECT </a:t>
            </a:r>
            <a:r>
              <a:rPr lang="pt-BR" b="1" i="0" u="none" strike="noStrike" kern="1200" spc="0" baseline="0" dirty="0" err="1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codigo_projeto</a:t>
            </a:r>
            <a:r>
              <a:rPr lang="pt-BR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, titulo, conceito, </a:t>
            </a:r>
            <a:r>
              <a:rPr lang="pt-BR" b="1" i="0" u="none" strike="noStrike" kern="1200" spc="0" baseline="0" dirty="0" err="1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hp</a:t>
            </a:r>
            <a:endParaRPr lang="pt-BR" b="1" i="0" u="none" strike="noStrike" kern="1200" spc="0" baseline="0" dirty="0">
              <a:ln>
                <a:noFill/>
              </a:ln>
              <a:solidFill>
                <a:schemeClr val="tx2"/>
              </a:solidFill>
              <a:latin typeface="Courier New" pitchFamily="49"/>
              <a:ea typeface="Lucida Sans Unicode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	INTO </a:t>
            </a:r>
            <a:r>
              <a:rPr lang="pt-BR" b="1" i="0" u="none" strike="noStrike" kern="1200" spc="0" baseline="0" dirty="0" err="1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v_codigo_projeto,v_titulo,v_conceito,v_hp</a:t>
            </a:r>
            <a:endParaRPr lang="pt-BR" b="1" i="0" u="none" strike="noStrike" kern="1200" spc="0" baseline="0" dirty="0">
              <a:ln>
                <a:noFill/>
              </a:ln>
              <a:solidFill>
                <a:schemeClr val="tx2"/>
              </a:solidFill>
              <a:latin typeface="Courier New" pitchFamily="49"/>
              <a:ea typeface="Lucida Sans Unicode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	FROM projeto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	WHERE titulo LIKE </a:t>
            </a:r>
            <a:r>
              <a:rPr lang="pt-BR" b="1" i="0" u="none" strike="noStrike" kern="1200" spc="0" baseline="0" dirty="0" err="1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par_titulo</a:t>
            </a:r>
            <a:r>
              <a:rPr lang="pt-BR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</a:t>
            </a:r>
            <a:r>
              <a:rPr lang="pt-BR" b="1" i="0" u="none" strike="noStrike" kern="1200" spc="0" baseline="0" dirty="0" err="1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dbms_output.put_line</a:t>
            </a:r>
            <a:r>
              <a:rPr lang="pt-BR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(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	'COD: ' ||	</a:t>
            </a:r>
            <a:r>
              <a:rPr lang="pt-BR" b="1" i="0" u="none" strike="noStrike" kern="1200" spc="0" baseline="0" dirty="0" err="1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v_codigo_projeto</a:t>
            </a:r>
            <a:r>
              <a:rPr lang="pt-BR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||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	' - TIT: ' || </a:t>
            </a:r>
            <a:r>
              <a:rPr lang="pt-BR" b="1" i="0" u="none" strike="noStrike" kern="1200" spc="0" baseline="0" dirty="0" err="1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v_titulo</a:t>
            </a:r>
            <a:r>
              <a:rPr lang="pt-BR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 ||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	' - CON: ' || </a:t>
            </a:r>
            <a:r>
              <a:rPr lang="pt-BR" b="1" i="0" u="none" strike="noStrike" kern="1200" spc="0" baseline="0" dirty="0" err="1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v_conceito</a:t>
            </a:r>
            <a:r>
              <a:rPr lang="pt-BR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 ||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	' - HP: ' || </a:t>
            </a:r>
            <a:r>
              <a:rPr lang="pt-BR" b="1" i="0" u="none" strike="noStrike" kern="1200" spc="0" baseline="0" dirty="0" err="1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v_hp</a:t>
            </a:r>
            <a:r>
              <a:rPr lang="pt-BR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);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END;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b="1" i="0" u="none" strike="noStrike" kern="1200" spc="0" baseline="0" dirty="0" smtClean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/</a:t>
            </a:r>
            <a:endParaRPr lang="pt-BR" b="1" i="0" u="none" strike="noStrike" kern="1200" spc="0" baseline="0" dirty="0">
              <a:ln>
                <a:noFill/>
              </a:ln>
              <a:solidFill>
                <a:schemeClr val="tx2"/>
              </a:solidFill>
              <a:latin typeface="Courier New" pitchFamily="49"/>
              <a:ea typeface="Lucida Sans Unicode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b="1" i="0" u="none" strike="noStrike" kern="1200" spc="0" baseline="0" dirty="0">
              <a:ln>
                <a:noFill/>
              </a:ln>
              <a:solidFill>
                <a:schemeClr val="tx2"/>
              </a:solidFill>
              <a:latin typeface="Courier New" pitchFamily="49"/>
              <a:ea typeface="Lucida Sans Unicode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--TESTANDO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EXECUTE </a:t>
            </a:r>
            <a:r>
              <a:rPr lang="pt-BR" b="1" i="0" u="none" strike="noStrike" kern="1200" spc="0" baseline="0" dirty="0" err="1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pesquisa_projeto</a:t>
            </a:r>
            <a:r>
              <a:rPr lang="pt-BR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('Rede Aberta');</a:t>
            </a:r>
          </a:p>
        </p:txBody>
      </p:sp>
    </p:spTree>
    <p:extLst>
      <p:ext uri="{BB962C8B-B14F-4D97-AF65-F5344CB8AC3E}">
        <p14:creationId xmlns:p14="http://schemas.microsoft.com/office/powerpoint/2010/main" val="286908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Exercício 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Implemente um novo procedimento, semelhante ao anterior, que seja mais genérico e pesquise todos os projetos que possuam o valor do parâmetro como substring do seu título. (Utilize LIKE '%' e CURSOR)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789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55576" y="260648"/>
            <a:ext cx="9540000" cy="63176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lvl="0" hangingPunct="0"/>
            <a:r>
              <a:rPr lang="pt-BR" sz="17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CREATE OR REPLACE </a:t>
            </a:r>
            <a:r>
              <a:rPr lang="pt-BR" sz="1700" b="1" dirty="0" smtClean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PROCEDURE</a:t>
            </a:r>
            <a:r>
              <a:rPr lang="pt-BR" sz="17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</a:t>
            </a:r>
            <a:r>
              <a:rPr lang="pt-BR" sz="1700" b="1" dirty="0" err="1" smtClean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pesquisa_projeto_generico</a:t>
            </a:r>
            <a:endParaRPr lang="pt-BR" sz="1700" b="1" dirty="0">
              <a:solidFill>
                <a:schemeClr val="tx2"/>
              </a:solidFill>
              <a:latin typeface="Courier New" pitchFamily="49"/>
              <a:ea typeface="Lucida Sans Unicode" pitchFamily="2"/>
              <a:cs typeface="Mangal" pitchFamily="2"/>
            </a:endParaRPr>
          </a:p>
          <a:p>
            <a:pPr lvl="0" hangingPunct="0"/>
            <a:r>
              <a:rPr lang="pt-BR" sz="17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</a:t>
            </a:r>
            <a:r>
              <a:rPr lang="pt-BR" sz="1700" b="1" dirty="0" smtClean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	(</a:t>
            </a:r>
            <a:r>
              <a:rPr lang="pt-BR" sz="1700" b="1" dirty="0" err="1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par_titulo</a:t>
            </a:r>
            <a:r>
              <a:rPr lang="pt-BR" sz="17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 IN </a:t>
            </a:r>
            <a:r>
              <a:rPr lang="pt-BR" sz="1700" b="1" dirty="0" err="1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projeto.titulo%TYPE</a:t>
            </a:r>
            <a:r>
              <a:rPr lang="pt-BR" sz="17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) IS</a:t>
            </a:r>
          </a:p>
          <a:p>
            <a:pPr lvl="0" hangingPunct="0"/>
            <a:r>
              <a:rPr lang="pt-BR" sz="17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</a:t>
            </a:r>
            <a:r>
              <a:rPr lang="pt-BR" sz="1700" b="1" dirty="0" smtClean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CURSOR </a:t>
            </a:r>
            <a:r>
              <a:rPr lang="pt-BR" sz="1700" b="1" dirty="0" err="1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cursor_projetos</a:t>
            </a:r>
            <a:r>
              <a:rPr lang="pt-BR" sz="17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 IS</a:t>
            </a:r>
          </a:p>
          <a:p>
            <a:pPr lvl="0" hangingPunct="0"/>
            <a:r>
              <a:rPr lang="pt-BR" sz="17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	SELECT *</a:t>
            </a:r>
          </a:p>
          <a:p>
            <a:pPr lvl="0" hangingPunct="0"/>
            <a:r>
              <a:rPr lang="pt-BR" sz="17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	FROM projeto</a:t>
            </a:r>
          </a:p>
          <a:p>
            <a:pPr lvl="0" hangingPunct="0"/>
            <a:r>
              <a:rPr lang="pt-BR" sz="17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	WHERE LOWER(titulo)</a:t>
            </a:r>
          </a:p>
          <a:p>
            <a:pPr lvl="0" hangingPunct="0"/>
            <a:r>
              <a:rPr lang="pt-BR" sz="17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		LIKE LOWER('%'||</a:t>
            </a:r>
            <a:r>
              <a:rPr lang="pt-BR" sz="1700" b="1" dirty="0" err="1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par_titulo</a:t>
            </a:r>
            <a:r>
              <a:rPr lang="pt-BR" sz="1700" b="1" dirty="0" smtClean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||'%');</a:t>
            </a:r>
            <a:endParaRPr lang="pt-BR" sz="1700" b="1" dirty="0">
              <a:solidFill>
                <a:schemeClr val="tx2"/>
              </a:solidFill>
              <a:latin typeface="Courier New" pitchFamily="49"/>
              <a:ea typeface="Lucida Sans Unicode" pitchFamily="2"/>
              <a:cs typeface="Mangal" pitchFamily="2"/>
            </a:endParaRPr>
          </a:p>
          <a:p>
            <a:pPr lvl="0" hangingPunct="0"/>
            <a:r>
              <a:rPr lang="pt-BR" sz="17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</a:t>
            </a:r>
            <a:r>
              <a:rPr lang="pt-BR" sz="1700" b="1" dirty="0" err="1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registro_projeto</a:t>
            </a:r>
            <a:r>
              <a:rPr lang="pt-BR" sz="17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 </a:t>
            </a:r>
            <a:r>
              <a:rPr lang="pt-BR" sz="1700" b="1" dirty="0" err="1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projeto%ROWTYPE</a:t>
            </a:r>
            <a:r>
              <a:rPr lang="pt-BR" sz="1700" b="1" dirty="0" smtClean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;</a:t>
            </a:r>
            <a:endParaRPr lang="pt-BR" sz="1700" b="1" i="0" u="none" strike="noStrike" kern="1200" spc="0" baseline="0" dirty="0" smtClean="0">
              <a:ln>
                <a:noFill/>
              </a:ln>
              <a:solidFill>
                <a:schemeClr val="tx2"/>
              </a:solidFill>
              <a:latin typeface="Courier New" pitchFamily="49"/>
              <a:ea typeface="Lucida Sans Unicode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700" b="1" i="0" u="none" strike="noStrike" kern="1200" spc="0" baseline="0" dirty="0" smtClean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BEGIN</a:t>
            </a:r>
            <a:endParaRPr lang="pt-BR" sz="1700" b="1" i="0" u="none" strike="noStrike" kern="1200" spc="0" baseline="0" dirty="0">
              <a:ln>
                <a:noFill/>
              </a:ln>
              <a:solidFill>
                <a:schemeClr val="tx2"/>
              </a:solidFill>
              <a:latin typeface="Courier New" pitchFamily="49"/>
              <a:ea typeface="Lucida Sans Unicode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7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OPEN </a:t>
            </a:r>
            <a:r>
              <a:rPr lang="pt-BR" sz="1700" b="1" i="0" u="none" strike="noStrike" kern="1200" spc="0" baseline="0" dirty="0" err="1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cursor_projetos</a:t>
            </a:r>
            <a:r>
              <a:rPr lang="pt-BR" sz="17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7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LOOP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7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	FETCH </a:t>
            </a:r>
            <a:r>
              <a:rPr lang="pt-BR" sz="1700" b="1" i="0" u="none" strike="noStrike" kern="1200" spc="0" baseline="0" dirty="0" err="1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cursor_projetos</a:t>
            </a:r>
            <a:r>
              <a:rPr lang="pt-BR" sz="17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 INTO </a:t>
            </a:r>
            <a:r>
              <a:rPr lang="pt-BR" sz="1700" b="1" i="0" u="none" strike="noStrike" kern="1200" spc="0" baseline="0" dirty="0" err="1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registro_projeto</a:t>
            </a:r>
            <a:r>
              <a:rPr lang="pt-BR" sz="17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7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	EXIT WHEN </a:t>
            </a:r>
            <a:r>
              <a:rPr lang="pt-BR" sz="1700" b="1" i="0" u="none" strike="noStrike" kern="1200" spc="0" baseline="0" dirty="0" err="1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cursor_projetos%NOTFOUND</a:t>
            </a:r>
            <a:r>
              <a:rPr lang="pt-BR" sz="17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7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		</a:t>
            </a:r>
            <a:r>
              <a:rPr lang="pt-BR" sz="1700" b="1" i="0" u="none" strike="noStrike" kern="1200" spc="0" baseline="0" dirty="0" err="1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dbms_output.put_line</a:t>
            </a:r>
            <a:r>
              <a:rPr lang="pt-BR" sz="17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(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7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	'COD: '||</a:t>
            </a:r>
            <a:r>
              <a:rPr lang="pt-BR" sz="1700" b="1" i="0" u="none" strike="noStrike" kern="1200" spc="0" baseline="0" dirty="0" err="1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registro_projeto.codigo_projeto</a:t>
            </a:r>
            <a:r>
              <a:rPr lang="pt-BR" sz="17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||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7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	' - TIT: ' || </a:t>
            </a:r>
            <a:r>
              <a:rPr lang="pt-BR" sz="1700" b="1" i="0" u="none" strike="noStrike" kern="1200" spc="0" baseline="0" dirty="0" err="1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registro_projeto.titulo</a:t>
            </a:r>
            <a:r>
              <a:rPr lang="pt-BR" sz="17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||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7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	' - CON: ' || </a:t>
            </a:r>
            <a:r>
              <a:rPr lang="pt-BR" sz="1700" b="1" i="0" u="none" strike="noStrike" kern="1200" spc="0" baseline="0" dirty="0" err="1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registro_projeto.conceito</a:t>
            </a:r>
            <a:r>
              <a:rPr lang="pt-BR" sz="17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||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7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	' - HP: ' || </a:t>
            </a:r>
            <a:r>
              <a:rPr lang="pt-BR" sz="1700" b="1" i="0" u="none" strike="noStrike" kern="1200" spc="0" baseline="0" dirty="0" err="1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registro_projeto.hp</a:t>
            </a:r>
            <a:r>
              <a:rPr lang="pt-BR" sz="17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);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7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END LOOP;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7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CLOSE </a:t>
            </a:r>
            <a:r>
              <a:rPr lang="pt-BR" sz="1700" b="1" i="0" u="none" strike="noStrike" kern="1200" spc="0" baseline="0" dirty="0" err="1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cursor_projetos</a:t>
            </a:r>
            <a:r>
              <a:rPr lang="pt-BR" sz="17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7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END;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7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/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700" b="1" i="0" u="none" strike="noStrike" kern="1200" spc="0" baseline="0" dirty="0">
              <a:ln>
                <a:noFill/>
              </a:ln>
              <a:solidFill>
                <a:schemeClr val="tx2"/>
              </a:solidFill>
              <a:latin typeface="Courier New" pitchFamily="49"/>
              <a:ea typeface="Lucida Sans Unicode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7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--TESTANDO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7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EXECUTE </a:t>
            </a:r>
            <a:r>
              <a:rPr lang="pt-BR" sz="1700" b="1" i="0" u="none" strike="noStrike" kern="1200" spc="0" baseline="0" dirty="0" err="1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pesquisa_projeto_generico</a:t>
            </a:r>
            <a:r>
              <a:rPr lang="pt-BR" sz="17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('</a:t>
            </a:r>
            <a:r>
              <a:rPr lang="pt-BR" sz="1700" b="1" i="0" u="none" strike="noStrike" kern="1200" spc="0" baseline="0" dirty="0" err="1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cin</a:t>
            </a:r>
            <a:r>
              <a:rPr lang="pt-BR" sz="17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');</a:t>
            </a:r>
          </a:p>
        </p:txBody>
      </p:sp>
    </p:spTree>
    <p:extLst>
      <p:ext uri="{BB962C8B-B14F-4D97-AF65-F5344CB8AC3E}">
        <p14:creationId xmlns:p14="http://schemas.microsoft.com/office/powerpoint/2010/main" val="345045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Exercício 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Crie um PROCEDURE que recebe um VARCHAR do tipo </a:t>
            </a:r>
            <a:r>
              <a:rPr lang="pt-BR" sz="2800" dirty="0" err="1" smtClean="0"/>
              <a:t>ano_semestre</a:t>
            </a:r>
            <a:r>
              <a:rPr lang="pt-BR" sz="2800" dirty="0" smtClean="0"/>
              <a:t> e produz dois parâmetros numéricos de saída: ano e semestre;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08032" y="2924944"/>
            <a:ext cx="9180000" cy="309634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lvl="0" hangingPunct="0"/>
            <a:r>
              <a:rPr lang="pt-BR" sz="20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CREATE OR REPLACE PROCEDURE </a:t>
            </a:r>
            <a:r>
              <a:rPr lang="pt-BR" sz="2000" b="1" dirty="0" err="1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des_semestre</a:t>
            </a:r>
            <a:endParaRPr lang="pt-BR" sz="2000" b="1" dirty="0">
              <a:solidFill>
                <a:schemeClr val="tx2"/>
              </a:solidFill>
              <a:latin typeface="Courier New" pitchFamily="49"/>
              <a:ea typeface="Lucida Sans Unicode" pitchFamily="2"/>
              <a:cs typeface="Mangal" pitchFamily="2"/>
            </a:endParaRPr>
          </a:p>
          <a:p>
            <a:pPr lvl="0" hangingPunct="0"/>
            <a:r>
              <a:rPr lang="pt-BR" sz="20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(</a:t>
            </a:r>
            <a:r>
              <a:rPr lang="pt-BR" sz="2000" b="1" dirty="0" err="1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p_ano_semestre</a:t>
            </a:r>
            <a:r>
              <a:rPr lang="pt-BR" sz="20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 IN </a:t>
            </a:r>
            <a:r>
              <a:rPr lang="pt-BR" sz="2000" b="1" dirty="0" err="1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turma.ano_semestre%TYPE</a:t>
            </a:r>
            <a:r>
              <a:rPr lang="pt-BR" sz="20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) IS</a:t>
            </a:r>
          </a:p>
          <a:p>
            <a:pPr lvl="0" hangingPunct="0"/>
            <a:r>
              <a:rPr lang="pt-BR" sz="20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ano </a:t>
            </a:r>
            <a:r>
              <a:rPr lang="pt-BR" sz="2000" b="1" dirty="0" err="1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number</a:t>
            </a:r>
            <a:r>
              <a:rPr lang="pt-BR" sz="20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;</a:t>
            </a:r>
          </a:p>
          <a:p>
            <a:pPr lvl="0" hangingPunct="0"/>
            <a:r>
              <a:rPr lang="pt-BR" sz="20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semestre </a:t>
            </a:r>
            <a:r>
              <a:rPr lang="pt-BR" sz="2000" b="1" dirty="0" err="1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number</a:t>
            </a:r>
            <a:r>
              <a:rPr lang="pt-BR" sz="20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;</a:t>
            </a:r>
          </a:p>
          <a:p>
            <a:pPr lvl="0" hangingPunct="0"/>
            <a:r>
              <a:rPr lang="pt-BR" sz="20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BEGIN</a:t>
            </a:r>
          </a:p>
          <a:p>
            <a:pPr lvl="0" hangingPunct="0"/>
            <a:r>
              <a:rPr lang="pt-BR" sz="20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ano := </a:t>
            </a:r>
            <a:r>
              <a:rPr lang="pt-BR" sz="2000" b="1" dirty="0" err="1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to_char</a:t>
            </a:r>
            <a:r>
              <a:rPr lang="pt-BR" sz="20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(</a:t>
            </a:r>
            <a:r>
              <a:rPr lang="pt-BR" sz="2000" b="1" dirty="0" err="1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substr</a:t>
            </a:r>
            <a:r>
              <a:rPr lang="pt-BR" sz="20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(p_ano_semestre,1,4));</a:t>
            </a:r>
          </a:p>
          <a:p>
            <a:pPr lvl="0" hangingPunct="0"/>
            <a:r>
              <a:rPr lang="pt-BR" sz="20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semestre := </a:t>
            </a:r>
            <a:r>
              <a:rPr lang="pt-BR" sz="2000" b="1" dirty="0" err="1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to_char</a:t>
            </a:r>
            <a:r>
              <a:rPr lang="pt-BR" sz="20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(</a:t>
            </a:r>
            <a:r>
              <a:rPr lang="pt-BR" sz="2000" b="1" dirty="0" err="1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substr</a:t>
            </a:r>
            <a:r>
              <a:rPr lang="pt-BR" sz="20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(p_ano_semestre,6,1));</a:t>
            </a:r>
          </a:p>
          <a:p>
            <a:pPr lvl="0" hangingPunct="0"/>
            <a:r>
              <a:rPr lang="pt-BR" sz="20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  </a:t>
            </a:r>
            <a:r>
              <a:rPr lang="pt-BR" sz="2000" b="1" dirty="0" err="1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dbms_output.put_line</a:t>
            </a:r>
            <a:r>
              <a:rPr lang="pt-BR" sz="20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('Ano' || ano || 'Semestre' || semestre);</a:t>
            </a:r>
          </a:p>
          <a:p>
            <a:pPr lvl="0" hangingPunct="0"/>
            <a:r>
              <a:rPr lang="pt-BR" sz="20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END;</a:t>
            </a:r>
          </a:p>
          <a:p>
            <a:pPr lvl="0" hangingPunct="0"/>
            <a:r>
              <a:rPr lang="pt-BR" sz="20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/</a:t>
            </a:r>
            <a:endParaRPr lang="pt-BR" sz="2400" b="1" i="0" u="none" strike="noStrike" kern="1200" spc="0" baseline="0" dirty="0">
              <a:ln>
                <a:noFill/>
              </a:ln>
              <a:latin typeface="Courier New" pitchFamily="49"/>
              <a:ea typeface="Lucida Sans Unicode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68633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Na próxima aula...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736501"/>
          </a:xfrm>
        </p:spPr>
        <p:txBody>
          <a:bodyPr>
            <a:normAutofit/>
          </a:bodyPr>
          <a:lstStyle/>
          <a:p>
            <a:r>
              <a:rPr lang="pt-BR" dirty="0" err="1" smtClean="0">
                <a:solidFill>
                  <a:schemeClr val="tx1"/>
                </a:solidFill>
              </a:rPr>
              <a:t>Trigger’s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e Procedures e </a:t>
            </a:r>
            <a:r>
              <a:rPr lang="pt-BR" dirty="0" err="1" smtClean="0">
                <a:solidFill>
                  <a:schemeClr val="tx1"/>
                </a:solidFill>
              </a:rPr>
              <a:t>Function</a:t>
            </a:r>
            <a:r>
              <a:rPr lang="pt-BR" dirty="0" smtClean="0">
                <a:solidFill>
                  <a:schemeClr val="tx1"/>
                </a:solidFill>
              </a:rPr>
              <a:t> mais difíceis..</a:t>
            </a:r>
          </a:p>
        </p:txBody>
      </p:sp>
    </p:spTree>
    <p:extLst>
      <p:ext uri="{BB962C8B-B14F-4D97-AF65-F5344CB8AC3E}">
        <p14:creationId xmlns:p14="http://schemas.microsoft.com/office/powerpoint/2010/main" val="411633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07504"/>
          </a:xfrm>
        </p:spPr>
        <p:txBody>
          <a:bodyPr/>
          <a:lstStyle/>
          <a:p>
            <a:r>
              <a:rPr lang="en-US" sz="4800" dirty="0" err="1" smtClean="0"/>
              <a:t>Estudo</a:t>
            </a:r>
            <a:r>
              <a:rPr lang="en-US" sz="4800" dirty="0" smtClean="0"/>
              <a:t> de </a:t>
            </a:r>
            <a:r>
              <a:rPr lang="en-US" sz="4800" dirty="0" err="1" smtClean="0"/>
              <a:t>caso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Arquivos para cria</a:t>
            </a:r>
            <a:r>
              <a:rPr lang="pt-BR" dirty="0" smtClean="0"/>
              <a:t>ção e povoamento do BD:</a:t>
            </a:r>
            <a:endParaRPr lang="pt-BR" dirty="0" smtClean="0"/>
          </a:p>
          <a:p>
            <a:pPr lvl="1"/>
            <a:r>
              <a:rPr lang="pt-BR" dirty="0" err="1" smtClean="0"/>
              <a:t>BDUniversidadeCompleto_criacaoTabelas.sql</a:t>
            </a:r>
            <a:endParaRPr lang="pt-BR" dirty="0" smtClean="0"/>
          </a:p>
          <a:p>
            <a:pPr lvl="1"/>
            <a:r>
              <a:rPr lang="pt-BR" dirty="0" err="1"/>
              <a:t>BDUniversidadeCompleto_povoamento.sql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65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7504"/>
          </a:xfrm>
        </p:spPr>
        <p:txBody>
          <a:bodyPr/>
          <a:lstStyle/>
          <a:p>
            <a:r>
              <a:rPr lang="en-US" sz="4800" dirty="0" err="1" smtClean="0"/>
              <a:t>Estudo</a:t>
            </a:r>
            <a:r>
              <a:rPr lang="en-US" sz="4800" dirty="0" smtClean="0"/>
              <a:t> de </a:t>
            </a:r>
            <a:r>
              <a:rPr lang="en-US" sz="4800" dirty="0" err="1" smtClean="0"/>
              <a:t>Caso</a:t>
            </a:r>
            <a:r>
              <a:rPr lang="en-US" sz="4800" dirty="0" smtClean="0"/>
              <a:t> - </a:t>
            </a:r>
            <a:r>
              <a:rPr lang="en-US" sz="4800" dirty="0" err="1" smtClean="0"/>
              <a:t>Modelo</a:t>
            </a:r>
            <a:r>
              <a:rPr lang="en-US" sz="4800" dirty="0" smtClean="0"/>
              <a:t> </a:t>
            </a:r>
            <a:r>
              <a:rPr lang="en-US" sz="4800" dirty="0" err="1" smtClean="0"/>
              <a:t>Lógico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9469-242C-4602-92B9-EB925CA2D704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2050" name="Picture 2" descr="C:\Users\Eduardo Pires\Downloads\gdi(1)\gdi\2 - PL-SQL\Aula\Modelo Log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52736"/>
            <a:ext cx="9096163" cy="5661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0774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PL/SQL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Procedural </a:t>
            </a:r>
            <a:r>
              <a:rPr lang="pt-BR" b="1" dirty="0" err="1" smtClean="0"/>
              <a:t>Language</a:t>
            </a:r>
            <a:r>
              <a:rPr lang="pt-BR" b="1" dirty="0" smtClean="0"/>
              <a:t> / </a:t>
            </a:r>
            <a:r>
              <a:rPr lang="pt-BR" b="1" dirty="0" err="1" smtClean="0"/>
              <a:t>Structured</a:t>
            </a:r>
            <a:r>
              <a:rPr lang="pt-BR" b="1" dirty="0" smtClean="0"/>
              <a:t> </a:t>
            </a:r>
            <a:r>
              <a:rPr lang="pt-BR" b="1" dirty="0"/>
              <a:t>Query </a:t>
            </a:r>
            <a:r>
              <a:rPr lang="pt-BR" b="1" dirty="0" err="1"/>
              <a:t>Language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303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PROCEDURE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Por padrão não retornam valor (exceção: modo OUT ou IN OUT).</a:t>
            </a:r>
          </a:p>
          <a:p>
            <a:r>
              <a:rPr lang="pt-BR" smtClean="0"/>
              <a:t>Estrutura básica de um PROCEDURE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847693" y="395730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PROCEDURE nome IS</a:t>
            </a:r>
          </a:p>
          <a:p>
            <a:r>
              <a:rPr lang="pt-BR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BEGIN</a:t>
            </a:r>
          </a:p>
          <a:p>
            <a:r>
              <a:rPr lang="pt-BR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[</a:t>
            </a:r>
            <a:r>
              <a:rPr lang="pt-BR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EXCEPTION]</a:t>
            </a:r>
          </a:p>
          <a:p>
            <a:r>
              <a:rPr lang="pt-BR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END;</a:t>
            </a:r>
            <a:endParaRPr lang="pt-BR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71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FUNCTION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Por padrão, necessariamente, retornam um único valor.</a:t>
            </a:r>
          </a:p>
          <a:p>
            <a:r>
              <a:rPr lang="pt-BR" smtClean="0"/>
              <a:t>Estrutura básica de uma FUNCTION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971600" y="373561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nome</a:t>
            </a:r>
            <a:r>
              <a:rPr lang="en-US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RETURN </a:t>
            </a:r>
            <a:r>
              <a:rPr lang="en-US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tipo</a:t>
            </a:r>
            <a:r>
              <a:rPr lang="en-US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IS</a:t>
            </a:r>
          </a:p>
          <a:p>
            <a:r>
              <a:rPr lang="pt-BR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BEGIN</a:t>
            </a:r>
          </a:p>
          <a:p>
            <a:r>
              <a:rPr lang="pt-BR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RETURN </a:t>
            </a:r>
            <a:r>
              <a:rPr lang="pt-BR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valor</a:t>
            </a:r>
          </a:p>
          <a:p>
            <a:r>
              <a:rPr lang="pt-BR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[</a:t>
            </a:r>
            <a:r>
              <a:rPr lang="pt-BR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EXCEPTION]</a:t>
            </a:r>
          </a:p>
          <a:p>
            <a:r>
              <a:rPr lang="pt-BR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END;</a:t>
            </a:r>
            <a:endParaRPr lang="pt-BR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89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Exercício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Admita que cada uma das cadeiras que um aluno paga vale 5 créditos, que cada projeto vale 1 e que cada monitoria vale 2 créditos. Implemente uma função que, dado um número de matrícula, retorna os créditos totais da carreira estudantil do aluno.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478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8544" y="194400"/>
            <a:ext cx="7910713" cy="6527075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lvl="0" hangingPunct="0"/>
            <a:r>
              <a:rPr lang="pt-BR" sz="20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CREATE OR REPLACE FUNCTION </a:t>
            </a:r>
            <a:r>
              <a:rPr lang="pt-BR" sz="2000" b="1" dirty="0" err="1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qtd_creditos</a:t>
            </a:r>
            <a:endParaRPr lang="pt-BR" sz="2000" b="1" dirty="0">
              <a:solidFill>
                <a:schemeClr val="tx2"/>
              </a:solidFill>
              <a:latin typeface="Courier New" pitchFamily="49"/>
              <a:ea typeface="Lucida Sans Unicode" pitchFamily="2"/>
              <a:cs typeface="Mangal" pitchFamily="2"/>
            </a:endParaRPr>
          </a:p>
          <a:p>
            <a:pPr lvl="0" hangingPunct="0"/>
            <a:r>
              <a:rPr lang="pt-BR" sz="20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(</a:t>
            </a:r>
            <a:r>
              <a:rPr lang="pt-BR" sz="2000" b="1" dirty="0" err="1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mat</a:t>
            </a:r>
            <a:r>
              <a:rPr lang="pt-BR" sz="20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 </a:t>
            </a:r>
            <a:r>
              <a:rPr lang="pt-BR" sz="2000" b="1" dirty="0" err="1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aluno.matricula_aluno%TYPE</a:t>
            </a:r>
            <a:r>
              <a:rPr lang="pt-BR" sz="20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)</a:t>
            </a:r>
          </a:p>
          <a:p>
            <a:pPr lvl="0" hangingPunct="0"/>
            <a:r>
              <a:rPr lang="pt-BR" sz="20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RETURN NUMBER IS</a:t>
            </a:r>
          </a:p>
          <a:p>
            <a:pPr lvl="0" hangingPunct="0"/>
            <a:r>
              <a:rPr lang="pt-BR" sz="20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</a:t>
            </a:r>
          </a:p>
          <a:p>
            <a:pPr lvl="0" hangingPunct="0"/>
            <a:r>
              <a:rPr lang="pt-BR" sz="2000" b="1" dirty="0"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retorno NUMBER;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000" b="1" i="0" u="none" strike="noStrike" kern="1200" spc="0" baseline="0" dirty="0" smtClean="0">
              <a:ln>
                <a:noFill/>
              </a:ln>
              <a:solidFill>
                <a:schemeClr val="tx2"/>
              </a:solidFill>
              <a:latin typeface="Courier New" pitchFamily="49"/>
              <a:ea typeface="Lucida Sans Unicode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b="1" i="0" u="none" strike="noStrike" kern="1200" spc="0" baseline="0" dirty="0" smtClean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BEGIN</a:t>
            </a:r>
            <a:endParaRPr lang="pt-BR" sz="2000" b="1" i="0" u="none" strike="noStrike" kern="1200" spc="0" baseline="0" dirty="0">
              <a:ln>
                <a:noFill/>
              </a:ln>
              <a:solidFill>
                <a:schemeClr val="tx2"/>
              </a:solidFill>
              <a:latin typeface="Courier New" pitchFamily="49"/>
              <a:ea typeface="Lucida Sans Unicode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SELECT COUNT(</a:t>
            </a:r>
            <a:r>
              <a:rPr lang="pt-BR" sz="2000" b="1" i="0" u="none" strike="noStrike" kern="1200" spc="0" baseline="0" dirty="0" err="1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a_t.matricula_aluno</a:t>
            </a:r>
            <a:r>
              <a:rPr lang="pt-BR" sz="20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)*5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	+ COUNT(</a:t>
            </a:r>
            <a:r>
              <a:rPr lang="pt-BR" sz="2000" b="1" i="0" u="none" strike="noStrike" kern="1200" spc="0" baseline="0" dirty="0" err="1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a_t.codigo_projeto</a:t>
            </a:r>
            <a:r>
              <a:rPr lang="pt-BR" sz="20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)*1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	+ COUNT(</a:t>
            </a:r>
            <a:r>
              <a:rPr lang="pt-BR" sz="2000" b="1" i="0" u="none" strike="noStrike" kern="1200" spc="0" baseline="0" dirty="0" err="1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m.matricula_aluno</a:t>
            </a:r>
            <a:r>
              <a:rPr lang="pt-BR" sz="20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)*2 INTO retorno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FROM </a:t>
            </a:r>
            <a:r>
              <a:rPr lang="pt-BR" sz="2000" b="1" i="0" u="none" strike="noStrike" kern="1200" spc="0" baseline="0" dirty="0" err="1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aluno_turma</a:t>
            </a:r>
            <a:r>
              <a:rPr lang="pt-BR" sz="20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 </a:t>
            </a:r>
            <a:r>
              <a:rPr lang="pt-BR" sz="2000" b="1" i="0" u="none" strike="noStrike" kern="1200" spc="0" baseline="0" dirty="0" err="1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a_t</a:t>
            </a:r>
            <a:r>
              <a:rPr lang="pt-BR" sz="20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, monitoria m, aluno a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WHERE </a:t>
            </a:r>
            <a:r>
              <a:rPr lang="pt-BR" sz="2000" b="1" i="0" u="none" strike="noStrike" kern="1200" spc="0" baseline="0" dirty="0" err="1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a.matricula_aluno</a:t>
            </a:r>
            <a:r>
              <a:rPr lang="pt-BR" sz="20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 = </a:t>
            </a:r>
            <a:r>
              <a:rPr lang="pt-BR" sz="2000" b="1" i="0" u="none" strike="noStrike" kern="1200" spc="0" baseline="0" dirty="0" err="1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a_t.matricula_aluno</a:t>
            </a:r>
            <a:endParaRPr lang="pt-BR" sz="2000" b="1" i="0" u="none" strike="noStrike" kern="1200" spc="0" baseline="0" dirty="0">
              <a:ln>
                <a:noFill/>
              </a:ln>
              <a:solidFill>
                <a:schemeClr val="tx2"/>
              </a:solidFill>
              <a:latin typeface="Courier New" pitchFamily="49"/>
              <a:ea typeface="Lucida Sans Unicode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	AND </a:t>
            </a:r>
            <a:r>
              <a:rPr lang="pt-BR" sz="2000" b="1" i="0" u="none" strike="noStrike" kern="1200" spc="0" baseline="0" dirty="0" err="1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m.matricula_aluno</a:t>
            </a:r>
            <a:r>
              <a:rPr lang="pt-BR" sz="20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 = </a:t>
            </a:r>
            <a:r>
              <a:rPr lang="pt-BR" sz="2000" b="1" i="0" u="none" strike="noStrike" kern="1200" spc="0" baseline="0" dirty="0" err="1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a.matricula_aluno</a:t>
            </a:r>
            <a:endParaRPr lang="pt-BR" sz="2000" b="1" i="0" u="none" strike="noStrike" kern="1200" spc="0" baseline="0" dirty="0">
              <a:ln>
                <a:noFill/>
              </a:ln>
              <a:solidFill>
                <a:schemeClr val="tx2"/>
              </a:solidFill>
              <a:latin typeface="Courier New" pitchFamily="49"/>
              <a:ea typeface="Lucida Sans Unicode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	AND </a:t>
            </a:r>
            <a:r>
              <a:rPr lang="pt-BR" sz="2000" b="1" i="0" u="none" strike="noStrike" kern="1200" spc="0" baseline="0" dirty="0" err="1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a.matricula_aluno</a:t>
            </a:r>
            <a:r>
              <a:rPr lang="pt-BR" sz="20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 = </a:t>
            </a:r>
            <a:r>
              <a:rPr lang="pt-BR" sz="2000" b="1" i="0" u="none" strike="noStrike" kern="1200" spc="0" baseline="0" dirty="0" err="1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mat</a:t>
            </a:r>
            <a:r>
              <a:rPr lang="pt-BR" sz="20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	RETURN retorno;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END;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b="1" i="0" u="none" strike="noStrike" kern="1200" spc="0" baseline="0" dirty="0" smtClean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/</a:t>
            </a:r>
            <a:endParaRPr lang="pt-BR" sz="2000" b="1" i="0" u="none" strike="noStrike" kern="1200" spc="0" baseline="0" dirty="0">
              <a:ln>
                <a:noFill/>
              </a:ln>
              <a:solidFill>
                <a:schemeClr val="tx2"/>
              </a:solidFill>
              <a:latin typeface="Courier New" pitchFamily="49"/>
              <a:ea typeface="Lucida Sans Unicode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000" b="1" i="0" u="none" strike="noStrike" kern="1200" spc="0" baseline="0" dirty="0">
              <a:ln>
                <a:noFill/>
              </a:ln>
              <a:solidFill>
                <a:schemeClr val="tx2"/>
              </a:solidFill>
              <a:latin typeface="Courier New" pitchFamily="49"/>
              <a:ea typeface="Lucida Sans Unicode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b="1" i="0" u="none" strike="noStrike" kern="1200" spc="0" baseline="0" dirty="0">
                <a:ln>
                  <a:noFill/>
                </a:ln>
                <a:solidFill>
                  <a:schemeClr val="tx2"/>
                </a:solidFill>
                <a:latin typeface="Courier New" pitchFamily="49"/>
                <a:ea typeface="Lucida Sans Unicode" pitchFamily="2"/>
                <a:cs typeface="Mangal" pitchFamily="2"/>
              </a:rPr>
              <a:t>--TESTANDO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000" b="1" i="0" u="none" strike="noStrike" kern="1200" spc="0" baseline="0" dirty="0" smtClean="0">
              <a:ln>
                <a:noFill/>
              </a:ln>
              <a:solidFill>
                <a:schemeClr val="tx2"/>
              </a:solidFill>
              <a:latin typeface="Courier New" pitchFamily="49"/>
              <a:ea typeface="Lucida Sans Unicode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400" b="1" i="0" u="none" strike="noStrike" kern="1200" spc="0" baseline="0" dirty="0">
              <a:ln>
                <a:noFill/>
              </a:ln>
              <a:latin typeface="Courier New" pitchFamily="49"/>
              <a:ea typeface="Lucida Sans Unicode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400" b="1" i="0" u="none" strike="noStrike" kern="1200" spc="0" baseline="0" dirty="0">
              <a:ln>
                <a:noFill/>
              </a:ln>
              <a:latin typeface="Courier New" pitchFamily="49"/>
              <a:ea typeface="Lucida Sans Unicode" pitchFamily="2"/>
              <a:cs typeface="Mangal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400" b="1" i="0" u="none" strike="noStrike" kern="1200" spc="0" baseline="0" dirty="0">
              <a:ln>
                <a:noFill/>
              </a:ln>
              <a:latin typeface="Courier New" pitchFamily="49"/>
              <a:ea typeface="Lucida Sans Unicode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91899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Exercício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Implemente um procedimento que recebe como parâmetro de entrada um título de um projeto e imprime os seus dados.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383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293</Words>
  <Application>Microsoft Macintosh PowerPoint</Application>
  <PresentationFormat>On-screen Show (4:3)</PresentationFormat>
  <Paragraphs>122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Estudo de caso</vt:lpstr>
      <vt:lpstr>Estudo de Caso - Modelo Lógico</vt:lpstr>
      <vt:lpstr>PL/SQL</vt:lpstr>
      <vt:lpstr>PROCEDURE</vt:lpstr>
      <vt:lpstr>FUNCTION</vt:lpstr>
      <vt:lpstr>Exercício 1</vt:lpstr>
      <vt:lpstr>PowerPoint Presentation</vt:lpstr>
      <vt:lpstr>Exercício 2</vt:lpstr>
      <vt:lpstr>PowerPoint Presentation</vt:lpstr>
      <vt:lpstr>Exercício 3</vt:lpstr>
      <vt:lpstr>PowerPoint Presentation</vt:lpstr>
      <vt:lpstr>Exercício 4</vt:lpstr>
      <vt:lpstr>Na próxima aula...</vt:lpstr>
    </vt:vector>
  </TitlesOfParts>
  <Company>Universidade Federal de Pernambuco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Linguagem SQL – Visões</dc:title>
  <dc:creator>Bernadette Farias Loscio</dc:creator>
  <cp:lastModifiedBy>Bernadette Farias Lóscio</cp:lastModifiedBy>
  <cp:revision>12</cp:revision>
  <dcterms:created xsi:type="dcterms:W3CDTF">2014-05-07T17:13:48Z</dcterms:created>
  <dcterms:modified xsi:type="dcterms:W3CDTF">2014-05-27T15:51:41Z</dcterms:modified>
</cp:coreProperties>
</file>