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5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97" r:id="rId17"/>
    <p:sldId id="296" r:id="rId18"/>
    <p:sldId id="298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90" r:id="rId34"/>
    <p:sldId id="292" r:id="rId35"/>
    <p:sldId id="293" r:id="rId36"/>
    <p:sldId id="294" r:id="rId37"/>
    <p:sldId id="299" r:id="rId38"/>
    <p:sldId id="288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20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B5F0-0379-F342-9108-BED3D26886EE}" type="datetimeFigureOut">
              <a:rPr lang="en-US" smtClean="0"/>
              <a:t>28/04/14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1036-BE1C-684B-9017-89A97150D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2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B5F0-0379-F342-9108-BED3D26886EE}" type="datetimeFigureOut">
              <a:rPr lang="en-US" smtClean="0"/>
              <a:t>28/04/14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1036-BE1C-684B-9017-89A97150D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7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B5F0-0379-F342-9108-BED3D26886EE}" type="datetimeFigureOut">
              <a:rPr lang="en-US" smtClean="0"/>
              <a:t>28/04/14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1036-BE1C-684B-9017-89A97150D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9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B5F0-0379-F342-9108-BED3D26886EE}" type="datetimeFigureOut">
              <a:rPr lang="en-US" smtClean="0"/>
              <a:t>28/04/14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1036-BE1C-684B-9017-89A97150D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6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B5F0-0379-F342-9108-BED3D26886EE}" type="datetimeFigureOut">
              <a:rPr lang="en-US" smtClean="0"/>
              <a:t>28/04/14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1036-BE1C-684B-9017-89A97150D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77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B5F0-0379-F342-9108-BED3D26886EE}" type="datetimeFigureOut">
              <a:rPr lang="en-US" smtClean="0"/>
              <a:t>28/04/14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1036-BE1C-684B-9017-89A97150D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3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B5F0-0379-F342-9108-BED3D26886EE}" type="datetimeFigureOut">
              <a:rPr lang="en-US" smtClean="0"/>
              <a:t>28/04/14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1036-BE1C-684B-9017-89A97150D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0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B5F0-0379-F342-9108-BED3D26886EE}" type="datetimeFigureOut">
              <a:rPr lang="en-US" smtClean="0"/>
              <a:t>28/04/14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1036-BE1C-684B-9017-89A97150D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9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B5F0-0379-F342-9108-BED3D26886EE}" type="datetimeFigureOut">
              <a:rPr lang="en-US" smtClean="0"/>
              <a:t>28/04/14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1036-BE1C-684B-9017-89A97150D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3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B5F0-0379-F342-9108-BED3D26886EE}" type="datetimeFigureOut">
              <a:rPr lang="en-US" smtClean="0"/>
              <a:t>28/04/14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1036-BE1C-684B-9017-89A97150D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6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B5F0-0379-F342-9108-BED3D26886EE}" type="datetimeFigureOut">
              <a:rPr lang="en-US" smtClean="0"/>
              <a:t>28/04/14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1036-BE1C-684B-9017-89A97150D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35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7B5F0-0379-F342-9108-BED3D26886EE}" type="datetimeFigureOut">
              <a:rPr lang="en-US" smtClean="0"/>
              <a:t>28/04/14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31036-BE1C-684B-9017-89A97150D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0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96310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Linguagem</a:t>
            </a:r>
            <a:r>
              <a:rPr lang="en-US" dirty="0" smtClean="0"/>
              <a:t> SQL </a:t>
            </a:r>
            <a:r>
              <a:rPr lang="en-US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Consultas</a:t>
            </a:r>
            <a:r>
              <a:rPr lang="en-US" dirty="0" smtClean="0"/>
              <a:t> </a:t>
            </a:r>
            <a:r>
              <a:rPr lang="en-US" dirty="0" err="1" smtClean="0"/>
              <a:t>aninhadas</a:t>
            </a:r>
            <a:r>
              <a:rPr lang="en-US" dirty="0" smtClean="0"/>
              <a:t> e </a:t>
            </a:r>
            <a:r>
              <a:rPr lang="en-US" dirty="0" err="1" smtClean="0"/>
              <a:t>Fun</a:t>
            </a:r>
            <a:r>
              <a:rPr lang="en-US" dirty="0" err="1" smtClean="0"/>
              <a:t>ções</a:t>
            </a:r>
            <a:r>
              <a:rPr lang="en-US" dirty="0" smtClean="0"/>
              <a:t> de </a:t>
            </a:r>
            <a:r>
              <a:rPr lang="en-US" dirty="0" err="1" smtClean="0"/>
              <a:t>Agregação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296886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Curso de Sistemas de Informação</a:t>
            </a:r>
          </a:p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Disciplina de Banco de Dados – IF976</a:t>
            </a:r>
          </a:p>
          <a:p>
            <a:endParaRPr lang="en-US" smtClean="0"/>
          </a:p>
          <a:p>
            <a:r>
              <a:rPr lang="en-US" sz="3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Profa. Bernadette Farias Lóscio</a:t>
            </a:r>
          </a:p>
          <a:p>
            <a:r>
              <a:rPr lang="en-US" smtClean="0"/>
              <a:t>bfl@cin.ufpe.br</a:t>
            </a:r>
            <a:endParaRPr lang="en-US" dirty="0"/>
          </a:p>
        </p:txBody>
      </p:sp>
      <p:pic>
        <p:nvPicPr>
          <p:cNvPr id="6" name="Picture 5" descr="20140227150529_CIn40Anos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353" y="4721461"/>
            <a:ext cx="1973295" cy="21365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97613"/>
            <a:ext cx="3976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Slides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adaptados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Fernanda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ígia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Rodrigues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29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Cláusulas</a:t>
            </a:r>
            <a:r>
              <a:rPr lang="en-US" dirty="0" smtClean="0"/>
              <a:t> ANY e SOME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Exemplo</a:t>
            </a:r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r>
              <a:rPr lang="pt-BR" dirty="0" smtClean="0"/>
              <a:t>SELECT  </a:t>
            </a:r>
            <a:r>
              <a:rPr lang="pt-BR" dirty="0" err="1" smtClean="0"/>
              <a:t>siape</a:t>
            </a:r>
            <a:r>
              <a:rPr lang="pt-BR" dirty="0" smtClean="0"/>
              <a:t>, salario </a:t>
            </a:r>
          </a:p>
          <a:p>
            <a:pPr marL="457200" lvl="1" indent="0">
              <a:buNone/>
            </a:pPr>
            <a:r>
              <a:rPr lang="pt-BR" dirty="0" smtClean="0"/>
              <a:t>FROM Professor</a:t>
            </a:r>
          </a:p>
          <a:p>
            <a:pPr marL="457200" lvl="1" indent="0">
              <a:buNone/>
            </a:pPr>
            <a:r>
              <a:rPr lang="pt-BR" dirty="0" smtClean="0"/>
              <a:t>WHERE salario &gt; </a:t>
            </a:r>
          </a:p>
          <a:p>
            <a:pPr marL="457200" lvl="1" indent="0">
              <a:buNone/>
            </a:pPr>
            <a:r>
              <a:rPr lang="pt-BR" dirty="0" smtClean="0"/>
              <a:t>SOME ( SELECT salario FROM Professor</a:t>
            </a:r>
          </a:p>
          <a:p>
            <a:pPr marL="457200" lvl="1" indent="0">
              <a:buNone/>
            </a:pPr>
            <a:r>
              <a:rPr lang="pt-BR" dirty="0" smtClean="0"/>
              <a:t>              WHERE </a:t>
            </a:r>
            <a:r>
              <a:rPr lang="pt-BR" dirty="0" err="1" smtClean="0"/>
              <a:t>cod_depto</a:t>
            </a:r>
            <a:r>
              <a:rPr lang="pt-BR" dirty="0" smtClean="0"/>
              <a:t> =  </a:t>
            </a:r>
            <a:r>
              <a:rPr lang="pt-BR" dirty="0" smtClean="0"/>
              <a:t>‘D001’</a:t>
            </a:r>
            <a:r>
              <a:rPr lang="pt-BR" dirty="0" smtClean="0"/>
              <a:t>) 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996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Cláusula</a:t>
            </a:r>
            <a:r>
              <a:rPr lang="en-US" dirty="0" smtClean="0"/>
              <a:t>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condição</a:t>
            </a:r>
            <a:r>
              <a:rPr lang="en-US" dirty="0" smtClean="0"/>
              <a:t> de </a:t>
            </a:r>
            <a:r>
              <a:rPr lang="en-US" dirty="0" err="1" smtClean="0"/>
              <a:t>comparação</a:t>
            </a:r>
            <a:r>
              <a:rPr lang="en-US" dirty="0" smtClean="0"/>
              <a:t> ALL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utilizada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comparar</a:t>
            </a:r>
            <a:r>
              <a:rPr lang="en-US" dirty="0" smtClean="0"/>
              <a:t> um valor a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subconsulta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precedida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=, !=, &gt;, &lt;, &lt;=, &gt;= e  </a:t>
            </a:r>
            <a:r>
              <a:rPr lang="pt-BR" dirty="0" smtClean="0"/>
              <a:t>seguida por uma lista ou </a:t>
            </a:r>
            <a:r>
              <a:rPr lang="pt-BR" dirty="0" err="1" smtClean="0"/>
              <a:t>subconsulta</a:t>
            </a:r>
            <a:r>
              <a:rPr lang="pt-BR" dirty="0" smtClean="0"/>
              <a:t>. </a:t>
            </a:r>
          </a:p>
          <a:p>
            <a:pPr lvl="1"/>
            <a:r>
              <a:rPr lang="pt-BR" dirty="0" smtClean="0"/>
              <a:t>Essa expressão deve ser usada com </a:t>
            </a:r>
            <a:r>
              <a:rPr lang="pt-BR" dirty="0" err="1" smtClean="0"/>
              <a:t>subconsultas</a:t>
            </a:r>
            <a:r>
              <a:rPr lang="pt-BR" dirty="0" smtClean="0"/>
              <a:t> que produzem </a:t>
            </a:r>
            <a:r>
              <a:rPr lang="pt-BR" dirty="0" smtClean="0">
                <a:solidFill>
                  <a:srgbClr val="FF0000"/>
                </a:solidFill>
              </a:rPr>
              <a:t>uma única coluna de números</a:t>
            </a:r>
            <a:r>
              <a:rPr lang="pt-BR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22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Cláusula</a:t>
            </a:r>
            <a:r>
              <a:rPr lang="en-US" dirty="0" smtClean="0"/>
              <a:t>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Exemplo</a:t>
            </a:r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r>
              <a:rPr lang="pt-BR" dirty="0" smtClean="0"/>
              <a:t>SELECT  </a:t>
            </a:r>
            <a:r>
              <a:rPr lang="pt-BR" dirty="0" err="1" smtClean="0"/>
              <a:t>siape</a:t>
            </a:r>
            <a:r>
              <a:rPr lang="pt-BR" dirty="0" smtClean="0"/>
              <a:t>, salario </a:t>
            </a:r>
          </a:p>
          <a:p>
            <a:pPr marL="457200" lvl="1" indent="0">
              <a:buNone/>
            </a:pPr>
            <a:r>
              <a:rPr lang="pt-BR" dirty="0" smtClean="0"/>
              <a:t>FROM Professor</a:t>
            </a:r>
          </a:p>
          <a:p>
            <a:pPr marL="457200" lvl="1" indent="0">
              <a:buNone/>
            </a:pPr>
            <a:r>
              <a:rPr lang="pt-BR" dirty="0" smtClean="0"/>
              <a:t>WHERE salario &gt; </a:t>
            </a:r>
          </a:p>
          <a:p>
            <a:pPr marL="457200" lvl="1" indent="0">
              <a:buNone/>
            </a:pPr>
            <a:r>
              <a:rPr lang="pt-BR" dirty="0" smtClean="0"/>
              <a:t>ALL ( SELECT salario FROM Professor</a:t>
            </a:r>
          </a:p>
          <a:p>
            <a:pPr marL="457200" lvl="1" indent="0">
              <a:buNone/>
            </a:pPr>
            <a:r>
              <a:rPr lang="pt-BR" dirty="0" smtClean="0"/>
              <a:t>              WHERE </a:t>
            </a:r>
            <a:r>
              <a:rPr lang="pt-BR" dirty="0" err="1" smtClean="0"/>
              <a:t>cod_depto</a:t>
            </a:r>
            <a:r>
              <a:rPr lang="pt-BR" dirty="0" smtClean="0"/>
              <a:t> =  </a:t>
            </a:r>
            <a:r>
              <a:rPr lang="pt-BR" dirty="0" smtClean="0"/>
              <a:t>‘D003</a:t>
            </a:r>
            <a:r>
              <a:rPr lang="pt-BR" dirty="0" smtClean="0"/>
              <a:t>'</a:t>
            </a:r>
            <a:r>
              <a:rPr lang="pt-BR" dirty="0" smtClean="0"/>
              <a:t>) 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44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Cláusula</a:t>
            </a:r>
            <a:r>
              <a:rPr lang="en-US" dirty="0" smtClean="0"/>
              <a:t>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especificar</a:t>
            </a:r>
            <a:r>
              <a:rPr lang="en-US" dirty="0" smtClean="0"/>
              <a:t> </a:t>
            </a:r>
            <a:r>
              <a:rPr lang="en-US" dirty="0" err="1" smtClean="0"/>
              <a:t>múltiplos</a:t>
            </a:r>
            <a:r>
              <a:rPr lang="en-US" dirty="0" smtClean="0"/>
              <a:t> </a:t>
            </a:r>
            <a:r>
              <a:rPr lang="en-US" dirty="0" err="1" smtClean="0"/>
              <a:t>valores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cláusula</a:t>
            </a:r>
            <a:r>
              <a:rPr lang="en-US" dirty="0" smtClean="0"/>
              <a:t> WHERE. 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cláusula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utilizada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comparar</a:t>
            </a:r>
            <a:r>
              <a:rPr lang="en-US" dirty="0" smtClean="0"/>
              <a:t> um valor a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subconsulta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Procura</a:t>
            </a:r>
            <a:r>
              <a:rPr lang="en-US" dirty="0" smtClean="0"/>
              <a:t> um valor </a:t>
            </a:r>
            <a:r>
              <a:rPr lang="en-US" dirty="0" err="1" smtClean="0"/>
              <a:t>em</a:t>
            </a:r>
            <a:r>
              <a:rPr lang="en-US" dirty="0" smtClean="0"/>
              <a:t> um </a:t>
            </a:r>
            <a:r>
              <a:rPr lang="en-US" dirty="0" err="1" smtClean="0"/>
              <a:t>subconjunto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28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Cláusula</a:t>
            </a:r>
            <a:r>
              <a:rPr lang="en-US" dirty="0" smtClean="0"/>
              <a:t>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err="1" smtClean="0"/>
              <a:t>Exemplo</a:t>
            </a:r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r>
              <a:rPr lang="pt-BR" dirty="0" smtClean="0"/>
              <a:t>SELECT  </a:t>
            </a:r>
            <a:r>
              <a:rPr lang="pt-BR" dirty="0" err="1" smtClean="0"/>
              <a:t>siape</a:t>
            </a:r>
            <a:r>
              <a:rPr lang="pt-BR" dirty="0" smtClean="0"/>
              <a:t>, salario </a:t>
            </a:r>
          </a:p>
          <a:p>
            <a:pPr marL="457200" lvl="1" indent="0">
              <a:buNone/>
            </a:pPr>
            <a:r>
              <a:rPr lang="pt-BR" dirty="0" smtClean="0"/>
              <a:t>FROM Professor</a:t>
            </a:r>
          </a:p>
          <a:p>
            <a:pPr marL="457200" lvl="1" indent="0">
              <a:buNone/>
            </a:pPr>
            <a:r>
              <a:rPr lang="pt-BR" dirty="0" smtClean="0"/>
              <a:t>WHERE </a:t>
            </a:r>
            <a:r>
              <a:rPr lang="pt-BR" dirty="0" err="1" smtClean="0"/>
              <a:t>cod_depto</a:t>
            </a:r>
            <a:r>
              <a:rPr lang="pt-BR" dirty="0" smtClean="0"/>
              <a:t> IN (SELECT </a:t>
            </a:r>
            <a:r>
              <a:rPr lang="pt-BR" dirty="0" err="1" smtClean="0"/>
              <a:t>numero_depto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		   FROM Departamento</a:t>
            </a:r>
          </a:p>
          <a:p>
            <a:pPr marL="457200" lvl="1" indent="0">
              <a:buNone/>
            </a:pPr>
            <a:r>
              <a:rPr lang="pt-BR" dirty="0" smtClean="0"/>
              <a:t>    		   WHERE </a:t>
            </a:r>
            <a:r>
              <a:rPr lang="pt-BR" dirty="0" err="1" smtClean="0"/>
              <a:t>nome_depto</a:t>
            </a:r>
            <a:r>
              <a:rPr lang="pt-BR" dirty="0" smtClean="0"/>
              <a:t> = </a:t>
            </a:r>
          </a:p>
          <a:p>
            <a:pPr marL="457200" lvl="1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‘</a:t>
            </a:r>
            <a:r>
              <a:rPr lang="en-US" dirty="0" err="1" smtClean="0"/>
              <a:t>Informação</a:t>
            </a:r>
            <a:r>
              <a:rPr lang="en-US" dirty="0" smtClean="0"/>
              <a:t> e </a:t>
            </a:r>
            <a:r>
              <a:rPr lang="en-US" dirty="0" err="1" smtClean="0"/>
              <a:t>Sistemas</a:t>
            </a:r>
            <a:r>
              <a:rPr lang="pt-BR" dirty="0" smtClean="0"/>
              <a:t>’) 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33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EXISTS e NOT EXISTS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smtClean="0"/>
              <a:t>Foram projetadas para uso apenas com subconsultas.</a:t>
            </a:r>
          </a:p>
          <a:p>
            <a:r>
              <a:rPr lang="pt-BR" smtClean="0"/>
              <a:t>Sempre que uma condição na cláusula WHERE de uma consulta aninhada referencia algum atributo de uma relação em uma consulta externa, dizemos que essas duas consultas estão correlacionadas.</a:t>
            </a:r>
          </a:p>
          <a:p>
            <a:r>
              <a:rPr lang="pt-BR" smtClean="0"/>
              <a:t>A função do EXISTS é verificar se o resultado de uma consulta aninhada correlacionada é vazio. Mais especificamente, o EXISTS irá recuperar cada tupla da relação da consulta interna que se relaciona com a tupla da consulta externa.</a:t>
            </a:r>
          </a:p>
          <a:p>
            <a:r>
              <a:rPr lang="pt-BR" smtClean="0"/>
              <a:t>NOT EXISTS funciona de maneira semelhante ao EXISTS, sendo a negação.</a:t>
            </a:r>
          </a:p>
          <a:p>
            <a:r>
              <a:rPr lang="pt-BR" smtClean="0"/>
              <a:t>EXISTS</a:t>
            </a:r>
          </a:p>
          <a:p>
            <a:pPr lvl="1"/>
            <a:r>
              <a:rPr lang="pt-BR" smtClean="0"/>
              <a:t>Retorna TRUE </a:t>
            </a:r>
            <a:r>
              <a:rPr lang="pt-BR" smtClean="0">
                <a:sym typeface="Symbol" pitchFamily="18" charset="2"/>
              </a:rPr>
              <a:t> existe pelo menos uma linha produzida pela subconsulta. </a:t>
            </a:r>
          </a:p>
          <a:p>
            <a:pPr lvl="1"/>
            <a:r>
              <a:rPr lang="pt-BR" smtClean="0">
                <a:sym typeface="Symbol" pitchFamily="18" charset="2"/>
              </a:rPr>
              <a:t>Retorna FALSE  a subconsulta produz uma tabela resultante vazia.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91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EXISTS e NOT EXISTS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63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Foram projetadas para uso apenas com </a:t>
            </a:r>
            <a:r>
              <a:rPr lang="pt-BR" dirty="0" err="1" smtClean="0"/>
              <a:t>subconsultas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Consultas correlacionadas: a condição na cláusula WHERE de uma consulta aninhada referencia algum atributo de uma relação em uma consulta externa</a:t>
            </a:r>
          </a:p>
          <a:p>
            <a:endParaRPr lang="pt-BR" dirty="0"/>
          </a:p>
          <a:p>
            <a:pPr marL="457200" lvl="1" indent="0">
              <a:buNone/>
            </a:pPr>
            <a:r>
              <a:rPr lang="pt-BR" dirty="0" smtClean="0"/>
              <a:t>SELECT P.</a:t>
            </a:r>
            <a:r>
              <a:rPr lang="en-US" dirty="0" err="1" smtClean="0"/>
              <a:t>siape</a:t>
            </a:r>
            <a:endParaRPr lang="pt-BR" dirty="0" smtClean="0"/>
          </a:p>
          <a:p>
            <a:pPr marL="457200" lvl="1" indent="0">
              <a:buNone/>
            </a:pPr>
            <a:r>
              <a:rPr lang="pt-BR" dirty="0" smtClean="0"/>
              <a:t>FROM  </a:t>
            </a:r>
            <a:r>
              <a:rPr lang="da-DK" dirty="0" smtClean="0">
                <a:solidFill>
                  <a:srgbClr val="FF0000"/>
                </a:solidFill>
              </a:rPr>
              <a:t>Professor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err="1" smtClean="0">
                <a:solidFill>
                  <a:srgbClr val="FF0000"/>
                </a:solidFill>
              </a:rPr>
              <a:t>P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WHERE EXISTS</a:t>
            </a:r>
          </a:p>
          <a:p>
            <a:pPr marL="457200" lvl="1" indent="0">
              <a:buNone/>
            </a:pPr>
            <a:r>
              <a:rPr lang="pt-BR" dirty="0" smtClean="0"/>
              <a:t> ( SELECT   M.* FROM  Ministra M </a:t>
            </a:r>
          </a:p>
          <a:p>
            <a:pPr marL="457200" lvl="1" indent="0">
              <a:buNone/>
            </a:pPr>
            <a:r>
              <a:rPr lang="pt-BR" dirty="0" smtClean="0"/>
              <a:t>    WHERE  </a:t>
            </a:r>
            <a:r>
              <a:rPr lang="pt-BR" dirty="0" smtClean="0">
                <a:solidFill>
                  <a:srgbClr val="FF0000"/>
                </a:solidFill>
              </a:rPr>
              <a:t>P.</a:t>
            </a:r>
            <a:r>
              <a:rPr lang="en-US" dirty="0" err="1" smtClean="0">
                <a:solidFill>
                  <a:srgbClr val="FF0000"/>
                </a:solidFill>
              </a:rPr>
              <a:t>siape</a:t>
            </a:r>
            <a:r>
              <a:rPr lang="pt-BR" dirty="0" smtClean="0"/>
              <a:t>  =  M.</a:t>
            </a:r>
            <a:r>
              <a:rPr lang="en-US" dirty="0" err="1" smtClean="0"/>
              <a:t>siape</a:t>
            </a:r>
            <a:r>
              <a:rPr lang="en-US" dirty="0" smtClean="0"/>
              <a:t> and </a:t>
            </a:r>
            <a:r>
              <a:rPr lang="en-US" dirty="0" err="1" smtClean="0"/>
              <a:t>M.cod_disciplina</a:t>
            </a:r>
            <a:r>
              <a:rPr lang="en-US" dirty="0" smtClean="0"/>
              <a:t> = ‘IF976’</a:t>
            </a:r>
            <a:r>
              <a:rPr lang="pt-BR" dirty="0" smtClean="0"/>
              <a:t> ) ;</a:t>
            </a:r>
          </a:p>
          <a:p>
            <a:endParaRPr lang="pt-BR" dirty="0" smtClean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803002" y="4490728"/>
            <a:ext cx="1655587" cy="510310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66741" y="5300861"/>
            <a:ext cx="1655587" cy="510310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78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EXISTS e NOT EXISTS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58573"/>
          </a:xfrm>
        </p:spPr>
        <p:txBody>
          <a:bodyPr>
            <a:normAutofit/>
          </a:bodyPr>
          <a:lstStyle/>
          <a:p>
            <a:r>
              <a:rPr lang="pt-BR" dirty="0" smtClean="0"/>
              <a:t>EXISTS verifica se o resultado de uma consulta aninhada correlacionada é vazio. </a:t>
            </a:r>
          </a:p>
          <a:p>
            <a:r>
              <a:rPr lang="pt-BR" dirty="0" smtClean="0"/>
              <a:t>Recupera cada </a:t>
            </a:r>
            <a:r>
              <a:rPr lang="pt-BR" dirty="0" err="1" smtClean="0"/>
              <a:t>tupla</a:t>
            </a:r>
            <a:r>
              <a:rPr lang="pt-BR" dirty="0" smtClean="0"/>
              <a:t> da relação da consulta interna que se relaciona com a </a:t>
            </a:r>
            <a:r>
              <a:rPr lang="pt-BR" dirty="0" err="1" smtClean="0"/>
              <a:t>tupla</a:t>
            </a:r>
            <a:r>
              <a:rPr lang="pt-BR" dirty="0" smtClean="0"/>
              <a:t> da consulta externa.</a:t>
            </a:r>
          </a:p>
          <a:p>
            <a:r>
              <a:rPr lang="pt-BR" dirty="0" smtClean="0"/>
              <a:t>EXISTS</a:t>
            </a:r>
          </a:p>
          <a:p>
            <a:pPr lvl="1"/>
            <a:r>
              <a:rPr lang="pt-BR" dirty="0" smtClean="0"/>
              <a:t>Retorna TRUE </a:t>
            </a:r>
            <a:r>
              <a:rPr lang="pt-BR" dirty="0" smtClean="0">
                <a:sym typeface="Symbol" pitchFamily="18" charset="2"/>
              </a:rPr>
              <a:t> existe pelo menos uma linha produzida pela </a:t>
            </a:r>
            <a:r>
              <a:rPr lang="pt-BR" dirty="0" err="1" smtClean="0">
                <a:sym typeface="Symbol" pitchFamily="18" charset="2"/>
              </a:rPr>
              <a:t>subconsulta</a:t>
            </a:r>
            <a:r>
              <a:rPr lang="pt-BR" dirty="0" smtClean="0">
                <a:sym typeface="Symbol" pitchFamily="18" charset="2"/>
              </a:rPr>
              <a:t>. </a:t>
            </a:r>
          </a:p>
          <a:p>
            <a:pPr lvl="1"/>
            <a:r>
              <a:rPr lang="pt-BR" dirty="0" smtClean="0">
                <a:sym typeface="Symbol" pitchFamily="18" charset="2"/>
              </a:rPr>
              <a:t>Retorna FALSE  a </a:t>
            </a:r>
            <a:r>
              <a:rPr lang="pt-BR" dirty="0" err="1" smtClean="0">
                <a:sym typeface="Symbol" pitchFamily="18" charset="2"/>
              </a:rPr>
              <a:t>subconsulta</a:t>
            </a:r>
            <a:r>
              <a:rPr lang="pt-BR" dirty="0" smtClean="0">
                <a:sym typeface="Symbol" pitchFamily="18" charset="2"/>
              </a:rPr>
              <a:t> produz uma tabela resultante vazia.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32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EXISTS e NOT EXISTS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58573"/>
          </a:xfrm>
        </p:spPr>
        <p:txBody>
          <a:bodyPr>
            <a:normAutofit/>
          </a:bodyPr>
          <a:lstStyle/>
          <a:p>
            <a:r>
              <a:rPr lang="pt-BR" dirty="0" smtClean="0"/>
              <a:t>NOT EXISTS funciona de maneira semelhante ao EXISTS, sendo a negação!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147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EXISTS e NOT EXISTS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Exemplo</a:t>
            </a:r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r>
              <a:rPr lang="pt-BR" dirty="0" smtClean="0"/>
              <a:t>SELECT P.</a:t>
            </a:r>
            <a:r>
              <a:rPr lang="en-US" dirty="0" err="1" smtClean="0"/>
              <a:t>siape</a:t>
            </a:r>
            <a:endParaRPr lang="pt-BR" dirty="0" smtClean="0"/>
          </a:p>
          <a:p>
            <a:pPr marL="457200" lvl="1" indent="0">
              <a:buNone/>
            </a:pPr>
            <a:r>
              <a:rPr lang="pt-BR" dirty="0" smtClean="0"/>
              <a:t>FROM  </a:t>
            </a:r>
            <a:r>
              <a:rPr lang="da-DK" dirty="0" smtClean="0"/>
              <a:t>Professor</a:t>
            </a:r>
            <a:r>
              <a:rPr lang="pt-BR" dirty="0" smtClean="0"/>
              <a:t> </a:t>
            </a:r>
            <a:r>
              <a:rPr lang="pt-BR" dirty="0" err="1" smtClean="0"/>
              <a:t>P</a:t>
            </a:r>
            <a:r>
              <a:rPr lang="pt-BR" dirty="0" smtClean="0"/>
              <a:t> WHERE EXISTS</a:t>
            </a:r>
          </a:p>
          <a:p>
            <a:pPr marL="457200" lvl="1" indent="0">
              <a:buNone/>
            </a:pPr>
            <a:r>
              <a:rPr lang="pt-BR" dirty="0" smtClean="0"/>
              <a:t> (SELECT   M.* FROM  Ministra M </a:t>
            </a:r>
          </a:p>
          <a:p>
            <a:pPr marL="457200" lvl="1" indent="0">
              <a:buNone/>
            </a:pPr>
            <a:r>
              <a:rPr lang="pt-BR" dirty="0" smtClean="0"/>
              <a:t>    WHERE  P.</a:t>
            </a:r>
            <a:r>
              <a:rPr lang="en-US" dirty="0" err="1" smtClean="0"/>
              <a:t>siape</a:t>
            </a:r>
            <a:r>
              <a:rPr lang="pt-BR" dirty="0" smtClean="0"/>
              <a:t>  =  M.</a:t>
            </a:r>
            <a:r>
              <a:rPr lang="en-US" dirty="0" err="1" smtClean="0"/>
              <a:t>siape</a:t>
            </a:r>
            <a:r>
              <a:rPr lang="en-US" dirty="0" smtClean="0"/>
              <a:t> and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</a:t>
            </a:r>
            <a:r>
              <a:rPr lang="en-US" dirty="0" err="1" smtClean="0"/>
              <a:t>cod_disciplina</a:t>
            </a:r>
            <a:r>
              <a:rPr lang="en-US" dirty="0" smtClean="0"/>
              <a:t> = </a:t>
            </a:r>
            <a:r>
              <a:rPr lang="en-US" dirty="0" smtClean="0"/>
              <a:t>‘IF976’</a:t>
            </a:r>
            <a:r>
              <a:rPr lang="pt-BR" dirty="0" smtClean="0"/>
              <a:t> ) 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07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Exemplo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pt-BR" dirty="0" smtClean="0"/>
          </a:p>
          <a:p>
            <a:r>
              <a:rPr lang="en-US" dirty="0" smtClean="0"/>
              <a:t>Professor(</a:t>
            </a:r>
            <a:r>
              <a:rPr lang="en-US" dirty="0" err="1" smtClean="0"/>
              <a:t>nome</a:t>
            </a:r>
            <a:r>
              <a:rPr lang="en-US" dirty="0" smtClean="0"/>
              <a:t>, </a:t>
            </a:r>
            <a:r>
              <a:rPr lang="en-US" dirty="0" err="1" smtClean="0"/>
              <a:t>siape</a:t>
            </a:r>
            <a:r>
              <a:rPr lang="en-US" dirty="0" smtClean="0"/>
              <a:t>, </a:t>
            </a:r>
            <a:r>
              <a:rPr lang="en-US" dirty="0" err="1" smtClean="0"/>
              <a:t>categoria</a:t>
            </a:r>
            <a:r>
              <a:rPr lang="en-US" dirty="0" smtClean="0"/>
              <a:t>, </a:t>
            </a:r>
            <a:r>
              <a:rPr lang="en-US" dirty="0" err="1" smtClean="0"/>
              <a:t>salario</a:t>
            </a:r>
            <a:r>
              <a:rPr lang="en-US" dirty="0" smtClean="0"/>
              <a:t>, </a:t>
            </a:r>
            <a:r>
              <a:rPr lang="en-US" dirty="0" err="1" smtClean="0"/>
              <a:t>cod_depto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Disciplina</a:t>
            </a:r>
            <a:r>
              <a:rPr lang="en-US" dirty="0" smtClean="0"/>
              <a:t>(</a:t>
            </a:r>
            <a:r>
              <a:rPr lang="en-US" dirty="0" err="1" smtClean="0"/>
              <a:t>nome</a:t>
            </a:r>
            <a:r>
              <a:rPr lang="en-US" dirty="0" smtClean="0"/>
              <a:t>, </a:t>
            </a:r>
            <a:r>
              <a:rPr lang="en-US" dirty="0" err="1" smtClean="0"/>
              <a:t>cod_disciplina</a:t>
            </a:r>
            <a:r>
              <a:rPr lang="en-US" dirty="0" smtClean="0"/>
              <a:t>, </a:t>
            </a:r>
            <a:r>
              <a:rPr lang="en-US" dirty="0" err="1" smtClean="0"/>
              <a:t>carga_horária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Departamento</a:t>
            </a:r>
            <a:r>
              <a:rPr lang="en-US" dirty="0" smtClean="0"/>
              <a:t>(</a:t>
            </a:r>
            <a:r>
              <a:rPr lang="en-US" dirty="0" err="1" smtClean="0"/>
              <a:t>nome_depto</a:t>
            </a:r>
            <a:r>
              <a:rPr lang="en-US" dirty="0" smtClean="0"/>
              <a:t>, </a:t>
            </a:r>
            <a:r>
              <a:rPr lang="en-US" dirty="0" err="1" smtClean="0"/>
              <a:t>numero_depto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Ministra</a:t>
            </a:r>
            <a:r>
              <a:rPr lang="en-US" dirty="0" smtClean="0"/>
              <a:t>(</a:t>
            </a:r>
            <a:r>
              <a:rPr lang="en-US" dirty="0" err="1" smtClean="0"/>
              <a:t>siape</a:t>
            </a:r>
            <a:r>
              <a:rPr lang="en-US" dirty="0" smtClean="0"/>
              <a:t>, </a:t>
            </a:r>
            <a:r>
              <a:rPr lang="en-US" dirty="0" err="1" smtClean="0"/>
              <a:t>cod_disciplina</a:t>
            </a:r>
            <a:r>
              <a:rPr lang="en-US" dirty="0" smtClean="0"/>
              <a:t>, </a:t>
            </a:r>
            <a:r>
              <a:rPr lang="en-US" dirty="0" err="1" smtClean="0"/>
              <a:t>periodo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9110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EXISTS e NOT EXISTS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Exemplo</a:t>
            </a:r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r>
              <a:rPr lang="pt-BR" dirty="0" smtClean="0"/>
              <a:t>SELECT  P.</a:t>
            </a:r>
            <a:r>
              <a:rPr lang="en-US" dirty="0" err="1" smtClean="0"/>
              <a:t>siape</a:t>
            </a:r>
            <a:endParaRPr lang="pt-BR" dirty="0" smtClean="0"/>
          </a:p>
          <a:p>
            <a:pPr marL="457200" lvl="1" indent="0">
              <a:buNone/>
            </a:pPr>
            <a:r>
              <a:rPr lang="pt-BR" dirty="0" smtClean="0"/>
              <a:t>FROM  Professor </a:t>
            </a:r>
            <a:r>
              <a:rPr lang="pt-BR" dirty="0" err="1" smtClean="0"/>
              <a:t>P</a:t>
            </a:r>
            <a:r>
              <a:rPr lang="pt-BR" dirty="0" smtClean="0"/>
              <a:t> WHERE NOT EXISTS</a:t>
            </a:r>
          </a:p>
          <a:p>
            <a:pPr marL="457200" lvl="1" indent="0">
              <a:buNone/>
            </a:pPr>
            <a:r>
              <a:rPr lang="pt-BR" dirty="0" smtClean="0"/>
              <a:t> (SELECT   </a:t>
            </a:r>
            <a:r>
              <a:rPr lang="pt-BR" dirty="0" err="1" smtClean="0"/>
              <a:t>D.numero_depto</a:t>
            </a:r>
            <a:r>
              <a:rPr lang="pt-BR" dirty="0" smtClean="0"/>
              <a:t> FROM  Departamento </a:t>
            </a:r>
            <a:r>
              <a:rPr lang="pt-BR" dirty="0" err="1" smtClean="0"/>
              <a:t>D</a:t>
            </a:r>
            <a:r>
              <a:rPr lang="pt-BR" dirty="0" smtClean="0"/>
              <a:t> </a:t>
            </a:r>
          </a:p>
          <a:p>
            <a:pPr marL="457200" lvl="1" indent="0">
              <a:buNone/>
            </a:pPr>
            <a:r>
              <a:rPr lang="pt-BR" dirty="0" smtClean="0"/>
              <a:t>    WHERE  </a:t>
            </a:r>
            <a:r>
              <a:rPr lang="pt-BR" dirty="0" err="1" smtClean="0"/>
              <a:t>P.cod_depto</a:t>
            </a:r>
            <a:r>
              <a:rPr lang="pt-BR" dirty="0" smtClean="0"/>
              <a:t>  =  </a:t>
            </a:r>
            <a:r>
              <a:rPr lang="pt-BR" dirty="0" err="1" smtClean="0"/>
              <a:t>D.numero_depto</a:t>
            </a:r>
            <a:r>
              <a:rPr lang="pt-BR" dirty="0" smtClean="0"/>
              <a:t> AND</a:t>
            </a:r>
          </a:p>
          <a:p>
            <a:pPr marL="457200" lvl="1" indent="0">
              <a:buNone/>
            </a:pPr>
            <a:r>
              <a:rPr lang="pt-BR" dirty="0" smtClean="0"/>
              <a:t>              </a:t>
            </a:r>
            <a:r>
              <a:rPr lang="pt-BR" dirty="0" err="1" smtClean="0"/>
              <a:t>D.nome</a:t>
            </a:r>
            <a:r>
              <a:rPr lang="pt-BR" dirty="0" smtClean="0"/>
              <a:t> =  ‘Informa</a:t>
            </a:r>
            <a:r>
              <a:rPr lang="pt-BR" dirty="0" smtClean="0"/>
              <a:t>ção e Sistemas</a:t>
            </a:r>
            <a:r>
              <a:rPr lang="pt-BR" dirty="0" smtClean="0"/>
              <a:t>’) 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099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Consultas</a:t>
            </a:r>
            <a:r>
              <a:rPr lang="en-US" dirty="0" smtClean="0"/>
              <a:t> </a:t>
            </a:r>
            <a:r>
              <a:rPr lang="en-US" dirty="0" err="1" smtClean="0"/>
              <a:t>aninhadas</a:t>
            </a:r>
            <a:r>
              <a:rPr lang="en-US" dirty="0" smtClean="0"/>
              <a:t> </a:t>
            </a:r>
            <a:r>
              <a:rPr lang="en-US" dirty="0" smtClean="0"/>
              <a:t>–</a:t>
            </a:r>
            <a:r>
              <a:rPr lang="en-US" dirty="0" smtClean="0"/>
              <a:t> IMPORTANTE!!!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smtClean="0"/>
              <a:t>A cláusula ORDER BY não pode ser usada em uma subconsulta</a:t>
            </a:r>
          </a:p>
          <a:p>
            <a:r>
              <a:rPr lang="pt-BR" smtClean="0"/>
              <a:t>A lista de atributos especificados no SELECT de uma subconsulta deve conter um único elemento (exceto para EXISTS)</a:t>
            </a:r>
          </a:p>
          <a:p>
            <a:r>
              <a:rPr lang="pt-BR" smtClean="0"/>
              <a:t>Nomes de atributos especificados na subconsulta estão associados às tabelas listadas na cláusula FROM da mesma</a:t>
            </a:r>
          </a:p>
          <a:p>
            <a:pPr lvl="1"/>
            <a:r>
              <a:rPr lang="pt-BR" smtClean="0"/>
              <a:t>É possível referir-se a uma tabela da cláusula FROM da consulta mais externa utilizando qualificadores de atributos (referância com “alias”).</a:t>
            </a:r>
          </a:p>
          <a:p>
            <a:r>
              <a:rPr lang="pt-BR" smtClean="0"/>
              <a:t>Quando a subconsulta é um dos operandos envolvidos em uma comparação, ela deve aparecer no lado direito da comparação.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968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Funções</a:t>
            </a:r>
            <a:r>
              <a:rPr lang="en-US" dirty="0" smtClean="0"/>
              <a:t> de </a:t>
            </a:r>
            <a:r>
              <a:rPr lang="en-US" dirty="0" err="1" smtClean="0"/>
              <a:t>Agregação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Utilização de funções sobre conjuntos</a:t>
            </a:r>
          </a:p>
          <a:p>
            <a:pPr lvl="1"/>
            <a:r>
              <a:rPr lang="pt-BR" dirty="0" smtClean="0"/>
              <a:t>Disparadas a partir do SELECT</a:t>
            </a:r>
          </a:p>
          <a:p>
            <a:pPr lvl="1"/>
            <a:r>
              <a:rPr lang="pt-BR" dirty="0" smtClean="0"/>
              <a:t>São funções que resumem as informações de várias </a:t>
            </a:r>
            <a:r>
              <a:rPr lang="pt-BR" dirty="0" err="1" smtClean="0"/>
              <a:t>tuplas</a:t>
            </a:r>
            <a:r>
              <a:rPr lang="pt-BR" dirty="0" smtClean="0"/>
              <a:t> em uma única </a:t>
            </a:r>
            <a:r>
              <a:rPr lang="pt-BR" dirty="0" err="1" smtClean="0"/>
              <a:t>tupla</a:t>
            </a:r>
            <a:r>
              <a:rPr lang="pt-BR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333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Funções</a:t>
            </a:r>
            <a:r>
              <a:rPr lang="en-US" dirty="0" smtClean="0"/>
              <a:t> de </a:t>
            </a:r>
            <a:r>
              <a:rPr lang="en-US" dirty="0" err="1" smtClean="0"/>
              <a:t>Agregação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pt-BR" dirty="0" smtClean="0"/>
              <a:t>MAX : Retorna o valor máximo entre o conjunto de valores de uma coluna em uma relação.</a:t>
            </a:r>
          </a:p>
          <a:p>
            <a:pPr lvl="0"/>
            <a:endParaRPr lang="pt-BR" dirty="0" smtClean="0"/>
          </a:p>
          <a:p>
            <a:pPr lvl="0"/>
            <a:r>
              <a:rPr lang="pt-BR" dirty="0" smtClean="0"/>
              <a:t>MIN : Retorna o valor mínimo entre o conjunto de valores de uma coluna em uma relação.</a:t>
            </a:r>
          </a:p>
          <a:p>
            <a:pPr lvl="0"/>
            <a:endParaRPr lang="pt-BR" dirty="0" smtClean="0"/>
          </a:p>
          <a:p>
            <a:pPr lvl="0"/>
            <a:r>
              <a:rPr lang="pt-BR" dirty="0" smtClean="0"/>
              <a:t>SUM: Retorna a soma dos valores de uma coluna em uma relação.</a:t>
            </a:r>
          </a:p>
          <a:p>
            <a:pPr lvl="0"/>
            <a:endParaRPr lang="pt-BR" dirty="0" smtClean="0"/>
          </a:p>
          <a:p>
            <a:pPr lvl="0"/>
            <a:r>
              <a:rPr lang="pt-BR" dirty="0" smtClean="0"/>
              <a:t>COUNT: Retorna o número de </a:t>
            </a:r>
            <a:r>
              <a:rPr lang="pt-BR" dirty="0" err="1" smtClean="0"/>
              <a:t>tuplas</a:t>
            </a:r>
            <a:r>
              <a:rPr lang="pt-BR" dirty="0" smtClean="0"/>
              <a:t> de uma relação.</a:t>
            </a:r>
          </a:p>
          <a:p>
            <a:pPr lvl="0"/>
            <a:endParaRPr lang="pt-BR" dirty="0" smtClean="0"/>
          </a:p>
          <a:p>
            <a:r>
              <a:rPr lang="pt-BR" dirty="0" smtClean="0"/>
              <a:t>AVG: Retorna a média aritmética dos valores de uma coluna em uma relação.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71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Funções</a:t>
            </a:r>
            <a:r>
              <a:rPr lang="en-US" dirty="0" smtClean="0"/>
              <a:t> de </a:t>
            </a:r>
            <a:r>
              <a:rPr lang="en-US" dirty="0" err="1" smtClean="0"/>
              <a:t>Agregação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Exemplo</a:t>
            </a:r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r>
              <a:rPr lang="pt-BR" dirty="0" smtClean="0"/>
              <a:t>SELECT MAX(</a:t>
            </a:r>
            <a:r>
              <a:rPr lang="pt-BR" dirty="0" err="1" smtClean="0"/>
              <a:t>P.salario</a:t>
            </a:r>
            <a:r>
              <a:rPr lang="pt-BR" dirty="0" smtClean="0"/>
              <a:t>) FROM </a:t>
            </a:r>
            <a:r>
              <a:rPr lang="da-DK" dirty="0" smtClean="0"/>
              <a:t>Professor</a:t>
            </a:r>
            <a:r>
              <a:rPr lang="pt-BR" dirty="0" smtClean="0"/>
              <a:t> </a:t>
            </a:r>
            <a:r>
              <a:rPr lang="pt-BR" dirty="0" err="1" smtClean="0"/>
              <a:t>P</a:t>
            </a:r>
            <a:r>
              <a:rPr lang="pt-BR" dirty="0" smtClean="0"/>
              <a:t>, Departamento </a:t>
            </a:r>
            <a:r>
              <a:rPr lang="pt-BR" dirty="0" err="1" smtClean="0"/>
              <a:t>D</a:t>
            </a:r>
            <a:r>
              <a:rPr lang="pt-BR" dirty="0" smtClean="0"/>
              <a:t> </a:t>
            </a:r>
          </a:p>
          <a:p>
            <a:pPr marL="457200" lvl="1" indent="0">
              <a:buNone/>
            </a:pPr>
            <a:r>
              <a:rPr lang="pt-BR" dirty="0" smtClean="0"/>
              <a:t> WHERE </a:t>
            </a:r>
            <a:r>
              <a:rPr lang="pt-BR" dirty="0" err="1" smtClean="0"/>
              <a:t>D.numero_depto</a:t>
            </a:r>
            <a:r>
              <a:rPr lang="pt-BR" dirty="0" smtClean="0"/>
              <a:t> = </a:t>
            </a:r>
            <a:r>
              <a:rPr lang="pt-BR" dirty="0" err="1" smtClean="0"/>
              <a:t>P.cod_depto</a:t>
            </a:r>
            <a:endParaRPr lang="pt-BR" dirty="0" smtClean="0"/>
          </a:p>
          <a:p>
            <a:pPr marL="457200" lvl="1" indent="0">
              <a:buNone/>
            </a:pPr>
            <a:r>
              <a:rPr lang="pt-BR" dirty="0" smtClean="0"/>
              <a:t>AND </a:t>
            </a:r>
            <a:r>
              <a:rPr lang="pt-BR" dirty="0" err="1" smtClean="0"/>
              <a:t>D.nome</a:t>
            </a:r>
            <a:r>
              <a:rPr lang="pt-BR" dirty="0" smtClean="0"/>
              <a:t> = ‘Informa</a:t>
            </a:r>
            <a:r>
              <a:rPr lang="pt-BR" dirty="0" smtClean="0"/>
              <a:t>ção e Sistemas</a:t>
            </a:r>
            <a:r>
              <a:rPr lang="pt-BR" dirty="0" smtClean="0"/>
              <a:t>’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94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Funções</a:t>
            </a:r>
            <a:r>
              <a:rPr lang="en-US" dirty="0" smtClean="0"/>
              <a:t> de </a:t>
            </a:r>
            <a:r>
              <a:rPr lang="en-US" dirty="0" err="1" smtClean="0"/>
              <a:t>Agregação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Exemplo</a:t>
            </a:r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r>
              <a:rPr lang="pt-BR" dirty="0" smtClean="0"/>
              <a:t>SELECT COUNT(*) </a:t>
            </a:r>
          </a:p>
          <a:p>
            <a:pPr marL="457200" lvl="1" indent="0">
              <a:buNone/>
            </a:pPr>
            <a:r>
              <a:rPr lang="pt-BR" dirty="0" smtClean="0"/>
              <a:t>FROM </a:t>
            </a:r>
            <a:r>
              <a:rPr lang="da-DK" dirty="0" smtClean="0"/>
              <a:t>Professor</a:t>
            </a:r>
            <a:r>
              <a:rPr lang="pt-BR" dirty="0" smtClean="0"/>
              <a:t> </a:t>
            </a:r>
            <a:r>
              <a:rPr lang="pt-BR" dirty="0" err="1" smtClean="0"/>
              <a:t>P</a:t>
            </a:r>
            <a:r>
              <a:rPr lang="pt-BR" dirty="0" smtClean="0"/>
              <a:t>, Departamento </a:t>
            </a:r>
            <a:r>
              <a:rPr lang="pt-BR" dirty="0" err="1" smtClean="0"/>
              <a:t>D</a:t>
            </a:r>
            <a:r>
              <a:rPr lang="pt-BR" dirty="0" smtClean="0"/>
              <a:t> </a:t>
            </a:r>
          </a:p>
          <a:p>
            <a:pPr marL="457200" lvl="1" indent="0">
              <a:buNone/>
            </a:pPr>
            <a:r>
              <a:rPr lang="pt-BR" dirty="0" smtClean="0"/>
              <a:t>WHERE </a:t>
            </a:r>
            <a:r>
              <a:rPr lang="pt-BR" dirty="0" err="1" smtClean="0"/>
              <a:t>D.numero_depto</a:t>
            </a:r>
            <a:r>
              <a:rPr lang="pt-BR" dirty="0" smtClean="0"/>
              <a:t> = </a:t>
            </a:r>
            <a:r>
              <a:rPr lang="pt-BR" dirty="0" err="1" smtClean="0"/>
              <a:t>P.cod_depto</a:t>
            </a:r>
            <a:endParaRPr lang="pt-BR" dirty="0" smtClean="0"/>
          </a:p>
          <a:p>
            <a:pPr marL="457200" lvl="1" indent="0">
              <a:buNone/>
            </a:pPr>
            <a:r>
              <a:rPr lang="pt-BR" dirty="0" smtClean="0"/>
              <a:t>AND </a:t>
            </a:r>
            <a:r>
              <a:rPr lang="pt-BR" dirty="0" err="1" smtClean="0"/>
              <a:t>D.nome</a:t>
            </a:r>
            <a:r>
              <a:rPr lang="pt-BR" dirty="0" smtClean="0"/>
              <a:t> = ‘Informa</a:t>
            </a:r>
            <a:r>
              <a:rPr lang="pt-BR" dirty="0" smtClean="0"/>
              <a:t>ção e Sistemas</a:t>
            </a:r>
            <a:r>
              <a:rPr lang="pt-BR" dirty="0" smtClean="0"/>
              <a:t>’</a:t>
            </a:r>
          </a:p>
          <a:p>
            <a:pPr marL="457200" lvl="1" indent="0">
              <a:buNone/>
            </a:pPr>
            <a:r>
              <a:rPr lang="pt-BR" dirty="0" smtClean="0"/>
              <a:t>AND </a:t>
            </a:r>
            <a:r>
              <a:rPr lang="pt-BR" dirty="0" err="1" smtClean="0"/>
              <a:t>P.salario</a:t>
            </a:r>
            <a:r>
              <a:rPr lang="pt-BR" dirty="0" smtClean="0"/>
              <a:t> &gt; 1000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833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Funções</a:t>
            </a:r>
            <a:r>
              <a:rPr lang="en-US" dirty="0" smtClean="0"/>
              <a:t> de </a:t>
            </a:r>
            <a:r>
              <a:rPr lang="en-US" dirty="0" err="1" smtClean="0"/>
              <a:t>Agregação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Exemplo</a:t>
            </a:r>
            <a:endParaRPr lang="pt-BR" dirty="0" smtClean="0"/>
          </a:p>
          <a:p>
            <a:pPr lvl="1"/>
            <a:endParaRPr lang="pt-BR" dirty="0"/>
          </a:p>
          <a:p>
            <a:pPr marL="457200" lvl="1" indent="0">
              <a:buNone/>
            </a:pPr>
            <a:r>
              <a:rPr lang="pt-BR" dirty="0" smtClean="0"/>
              <a:t>SELECT SUM(</a:t>
            </a:r>
            <a:r>
              <a:rPr lang="pt-BR" dirty="0" err="1" smtClean="0"/>
              <a:t>P.Salario</a:t>
            </a:r>
            <a:r>
              <a:rPr lang="pt-BR" dirty="0" smtClean="0"/>
              <a:t>) FROM </a:t>
            </a:r>
            <a:r>
              <a:rPr lang="da-DK" dirty="0" smtClean="0"/>
              <a:t>Professor</a:t>
            </a:r>
            <a:r>
              <a:rPr lang="pt-BR" dirty="0" smtClean="0"/>
              <a:t> </a:t>
            </a:r>
            <a:r>
              <a:rPr lang="pt-BR" dirty="0" err="1" smtClean="0"/>
              <a:t>P</a:t>
            </a:r>
            <a:r>
              <a:rPr lang="pt-BR" dirty="0" smtClean="0"/>
              <a:t>, Departamento </a:t>
            </a:r>
            <a:r>
              <a:rPr lang="pt-BR" dirty="0" err="1" smtClean="0"/>
              <a:t>D</a:t>
            </a:r>
            <a:r>
              <a:rPr lang="pt-BR" dirty="0" smtClean="0"/>
              <a:t> </a:t>
            </a:r>
          </a:p>
          <a:p>
            <a:pPr marL="457200" lvl="1" indent="0">
              <a:buNone/>
            </a:pPr>
            <a:r>
              <a:rPr lang="pt-BR" dirty="0" smtClean="0"/>
              <a:t>WHERE </a:t>
            </a:r>
            <a:r>
              <a:rPr lang="pt-BR" dirty="0" err="1" smtClean="0"/>
              <a:t>D.numero_depto</a:t>
            </a:r>
            <a:r>
              <a:rPr lang="pt-BR" dirty="0" smtClean="0"/>
              <a:t> = </a:t>
            </a:r>
            <a:r>
              <a:rPr lang="pt-BR" dirty="0" err="1" smtClean="0"/>
              <a:t>P.cod_depto</a:t>
            </a:r>
            <a:endParaRPr lang="pt-BR" dirty="0" smtClean="0"/>
          </a:p>
          <a:p>
            <a:pPr marL="457200" lvl="1" indent="0">
              <a:buNone/>
            </a:pPr>
            <a:r>
              <a:rPr lang="pt-BR" dirty="0" smtClean="0"/>
              <a:t>AND </a:t>
            </a:r>
            <a:r>
              <a:rPr lang="pt-BR" dirty="0" err="1" smtClean="0"/>
              <a:t>D.nome</a:t>
            </a:r>
            <a:r>
              <a:rPr lang="pt-BR" dirty="0" smtClean="0"/>
              <a:t> = ‘Informação e Sistemas’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83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Funções</a:t>
            </a:r>
            <a:r>
              <a:rPr lang="en-US" dirty="0" smtClean="0"/>
              <a:t> de </a:t>
            </a:r>
            <a:r>
              <a:rPr lang="en-US" dirty="0" err="1" smtClean="0"/>
              <a:t>Agregação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Exemplo</a:t>
            </a: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marL="457200" lvl="1" indent="0">
              <a:buNone/>
            </a:pPr>
            <a:r>
              <a:rPr lang="pt-BR" dirty="0" smtClean="0"/>
              <a:t>SELECT AVG(</a:t>
            </a:r>
            <a:r>
              <a:rPr lang="pt-BR" dirty="0" err="1" smtClean="0"/>
              <a:t>P.salario</a:t>
            </a:r>
            <a:r>
              <a:rPr lang="pt-BR" dirty="0" smtClean="0"/>
              <a:t>) FROM </a:t>
            </a:r>
            <a:r>
              <a:rPr lang="da-DK" dirty="0" smtClean="0"/>
              <a:t>Professor</a:t>
            </a:r>
            <a:r>
              <a:rPr lang="pt-BR" dirty="0" smtClean="0"/>
              <a:t> </a:t>
            </a:r>
            <a:r>
              <a:rPr lang="pt-BR" dirty="0" err="1" smtClean="0"/>
              <a:t>P</a:t>
            </a:r>
            <a:r>
              <a:rPr lang="pt-BR" dirty="0" smtClean="0"/>
              <a:t>, Departamento </a:t>
            </a:r>
            <a:r>
              <a:rPr lang="pt-BR" dirty="0" err="1" smtClean="0"/>
              <a:t>D</a:t>
            </a:r>
            <a:r>
              <a:rPr lang="pt-BR" dirty="0" smtClean="0"/>
              <a:t> </a:t>
            </a:r>
          </a:p>
          <a:p>
            <a:pPr marL="457200" lvl="1" indent="0">
              <a:buNone/>
            </a:pPr>
            <a:r>
              <a:rPr lang="pt-BR" dirty="0" smtClean="0"/>
              <a:t>WHERE </a:t>
            </a:r>
            <a:r>
              <a:rPr lang="pt-BR" dirty="0" err="1" smtClean="0"/>
              <a:t>D.numero_depto</a:t>
            </a:r>
            <a:r>
              <a:rPr lang="pt-BR" dirty="0" smtClean="0"/>
              <a:t> = </a:t>
            </a:r>
            <a:r>
              <a:rPr lang="pt-BR" dirty="0" err="1" smtClean="0"/>
              <a:t>P.cod_depto</a:t>
            </a:r>
            <a:endParaRPr lang="pt-BR" dirty="0" smtClean="0"/>
          </a:p>
          <a:p>
            <a:pPr marL="457200" lvl="1" indent="0">
              <a:buNone/>
            </a:pPr>
            <a:r>
              <a:rPr lang="pt-BR" dirty="0" smtClean="0"/>
              <a:t>AND </a:t>
            </a:r>
            <a:r>
              <a:rPr lang="pt-BR" dirty="0" err="1" smtClean="0"/>
              <a:t>D.nome</a:t>
            </a:r>
            <a:r>
              <a:rPr lang="pt-BR" dirty="0" smtClean="0"/>
              <a:t> = ‘Informação e Sistemas’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4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Funções</a:t>
            </a:r>
            <a:r>
              <a:rPr lang="en-US" dirty="0" smtClean="0"/>
              <a:t> de </a:t>
            </a:r>
            <a:r>
              <a:rPr lang="en-US" dirty="0" err="1" smtClean="0"/>
              <a:t>Agregação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Funções agregadas podem estar em consultas aninhadas. </a:t>
            </a:r>
          </a:p>
          <a:p>
            <a:endParaRPr lang="en-US" dirty="0" smtClean="0"/>
          </a:p>
          <a:p>
            <a:pPr marL="457200" lvl="1" indent="0">
              <a:buNone/>
            </a:pPr>
            <a:r>
              <a:rPr lang="pt-BR" dirty="0" smtClean="0"/>
              <a:t>SELECT nome, salario FROM </a:t>
            </a:r>
            <a:r>
              <a:rPr lang="da-DK" dirty="0" smtClean="0"/>
              <a:t>Professor</a:t>
            </a:r>
            <a:endParaRPr lang="pt-BR" dirty="0" smtClean="0"/>
          </a:p>
          <a:p>
            <a:pPr marL="457200" lvl="1" indent="0">
              <a:buNone/>
            </a:pPr>
            <a:r>
              <a:rPr lang="pt-BR" dirty="0" smtClean="0"/>
              <a:t>WHERE salario IN (SELECT MAX (salario)</a:t>
            </a:r>
          </a:p>
          <a:p>
            <a:pPr marL="457200" lvl="1" indent="0">
              <a:buNone/>
            </a:pPr>
            <a:r>
              <a:rPr lang="pt-BR" dirty="0" smtClean="0"/>
              <a:t> FROM </a:t>
            </a:r>
            <a:r>
              <a:rPr lang="da-DK" dirty="0" smtClean="0"/>
              <a:t>Professor</a:t>
            </a:r>
            <a:r>
              <a:rPr lang="pt-BR" dirty="0" smtClean="0"/>
              <a:t>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67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Funções</a:t>
            </a:r>
            <a:r>
              <a:rPr lang="en-US" dirty="0" smtClean="0"/>
              <a:t> de </a:t>
            </a:r>
            <a:r>
              <a:rPr lang="en-US" dirty="0" err="1" smtClean="0"/>
              <a:t>Agregação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Aplica</a:t>
            </a:r>
            <a:r>
              <a:rPr lang="pt-BR" dirty="0" smtClean="0"/>
              <a:t>ção de funções de agregação à subgrupos de </a:t>
            </a:r>
            <a:r>
              <a:rPr lang="pt-BR" dirty="0" err="1" smtClean="0"/>
              <a:t>tuplas</a:t>
            </a:r>
            <a:endParaRPr lang="pt-BR" dirty="0" smtClean="0"/>
          </a:p>
          <a:p>
            <a:r>
              <a:rPr lang="pt-BR" dirty="0" smtClean="0"/>
              <a:t>Por exemplo: </a:t>
            </a:r>
          </a:p>
          <a:p>
            <a:pPr lvl="1"/>
            <a:r>
              <a:rPr lang="pt-BR" dirty="0" smtClean="0"/>
              <a:t>Qual salário médio dos </a:t>
            </a:r>
            <a:r>
              <a:rPr lang="da-DK" dirty="0" smtClean="0"/>
              <a:t>professor</a:t>
            </a:r>
            <a:r>
              <a:rPr lang="pt-BR" dirty="0" err="1" smtClean="0"/>
              <a:t>s</a:t>
            </a:r>
            <a:r>
              <a:rPr lang="pt-BR" dirty="0" smtClean="0"/>
              <a:t> em cada departamento?</a:t>
            </a:r>
          </a:p>
          <a:p>
            <a:pPr lvl="1"/>
            <a:r>
              <a:rPr lang="pt-BR" dirty="0" smtClean="0"/>
              <a:t>Qual é o número de </a:t>
            </a:r>
            <a:r>
              <a:rPr lang="da-DK" dirty="0" err="1" smtClean="0"/>
              <a:t>professore</a:t>
            </a:r>
            <a:r>
              <a:rPr lang="pt-BR" dirty="0" err="1" smtClean="0"/>
              <a:t>s</a:t>
            </a:r>
            <a:r>
              <a:rPr lang="pt-BR" dirty="0" smtClean="0"/>
              <a:t> que trabalham em cada departamento?</a:t>
            </a:r>
          </a:p>
          <a:p>
            <a:r>
              <a:rPr lang="pt-BR" dirty="0" smtClean="0"/>
              <a:t>É preciso </a:t>
            </a:r>
            <a:r>
              <a:rPr lang="pt-BR" dirty="0" smtClean="0"/>
              <a:t>particionar a relação em grupos de </a:t>
            </a:r>
            <a:r>
              <a:rPr lang="pt-BR" dirty="0" err="1" smtClean="0"/>
              <a:t>tuplas</a:t>
            </a:r>
            <a:r>
              <a:rPr lang="pt-BR" dirty="0" smtClean="0"/>
              <a:t> que possuem o mesmo valor para determinados atributos, que são chamados de atributos agrupamento</a:t>
            </a:r>
          </a:p>
          <a:p>
            <a:r>
              <a:rPr lang="pt-BR" dirty="0" smtClean="0"/>
              <a:t>As funções de agregação s</a:t>
            </a:r>
            <a:r>
              <a:rPr lang="pt-BR" dirty="0" smtClean="0"/>
              <a:t>ão aplicadas</a:t>
            </a:r>
            <a:r>
              <a:rPr lang="pt-BR" dirty="0" smtClean="0"/>
              <a:t> a cada grupo separadamente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649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Consultas</a:t>
            </a:r>
            <a:r>
              <a:rPr lang="en-US" dirty="0" smtClean="0"/>
              <a:t> </a:t>
            </a:r>
            <a:r>
              <a:rPr lang="en-US" dirty="0" err="1" smtClean="0"/>
              <a:t>aninhadas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O resultado de uma consulta é utilizado por outra consulta, de forma encadeada e no mesmo comando SQL</a:t>
            </a:r>
          </a:p>
          <a:p>
            <a:r>
              <a:rPr lang="pt-BR" smtClean="0"/>
              <a:t>O resultado do comando SELECT mais interno (subselect) é usado por outro SELECT mais externo para obter o resultado final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04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</a:t>
            </a:r>
            <a:r>
              <a:rPr lang="en-US" dirty="0" err="1" smtClean="0"/>
              <a:t>áusula</a:t>
            </a:r>
            <a:r>
              <a:rPr lang="en-US" dirty="0" smtClean="0"/>
              <a:t> GROUP 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cláusula GROUP BY tem a finalidade de agrupar </a:t>
            </a:r>
            <a:r>
              <a:rPr lang="pt-BR" dirty="0" err="1" smtClean="0"/>
              <a:t>tuplas</a:t>
            </a:r>
            <a:r>
              <a:rPr lang="pt-BR" dirty="0" smtClean="0"/>
              <a:t> especificando os atributos de agrupamento. </a:t>
            </a:r>
          </a:p>
          <a:p>
            <a:r>
              <a:rPr lang="pt-BR" dirty="0" smtClean="0"/>
              <a:t>Esses atributos também devem aparecer na cláusula SELECT. 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Somente as funções de agregação podem aparecer no SELECT </a:t>
            </a:r>
            <a:r>
              <a:rPr lang="pt-BR" dirty="0" smtClean="0"/>
              <a:t>e não aparecerem no GROUP BY.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299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Cláusula GROUP BY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91746" y="1417638"/>
            <a:ext cx="7212231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pt-BR" sz="2800" b="1" dirty="0">
                <a:solidFill>
                  <a:srgbClr val="990000"/>
                </a:solidFill>
                <a:latin typeface="Arial" charset="0"/>
              </a:rPr>
              <a:t>SELECT</a:t>
            </a:r>
            <a:r>
              <a:rPr kumimoji="1" lang="pt-BR" sz="2800" b="1" dirty="0">
                <a:solidFill>
                  <a:srgbClr val="0000FF"/>
                </a:solidFill>
                <a:latin typeface="Arial" charset="0"/>
              </a:rPr>
              <a:t>  </a:t>
            </a:r>
            <a:r>
              <a:rPr kumimoji="1" lang="pt-BR" sz="2800" b="1" dirty="0" smtClean="0">
                <a:solidFill>
                  <a:srgbClr val="0000FF"/>
                </a:solidFill>
                <a:latin typeface="Arial" charset="0"/>
              </a:rPr>
              <a:t>Sexo</a:t>
            </a:r>
            <a:r>
              <a:rPr kumimoji="1" lang="pt-BR" sz="2800" b="1" dirty="0" smtClean="0">
                <a:solidFill>
                  <a:srgbClr val="990000"/>
                </a:solidFill>
                <a:latin typeface="Arial" charset="0"/>
              </a:rPr>
              <a:t>,</a:t>
            </a:r>
            <a:r>
              <a:rPr kumimoji="1" lang="pt-BR" sz="28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kumimoji="1" lang="pt-BR" sz="2800" b="1" dirty="0">
                <a:solidFill>
                  <a:srgbClr val="8E0000"/>
                </a:solidFill>
                <a:latin typeface="Arial" charset="0"/>
              </a:rPr>
              <a:t>Count(</a:t>
            </a:r>
            <a:r>
              <a:rPr kumimoji="1" lang="pt-BR" sz="2800" b="1" dirty="0">
                <a:solidFill>
                  <a:srgbClr val="0000FF"/>
                </a:solidFill>
                <a:latin typeface="Arial" charset="0"/>
              </a:rPr>
              <a:t>*</a:t>
            </a:r>
            <a:r>
              <a:rPr kumimoji="1" lang="pt-BR" sz="2800" b="1" dirty="0">
                <a:solidFill>
                  <a:srgbClr val="8E0000"/>
                </a:solidFill>
                <a:latin typeface="Arial" charset="0"/>
              </a:rPr>
              <a:t>)</a:t>
            </a:r>
            <a:r>
              <a:rPr kumimoji="1" lang="pt-BR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kumimoji="1" lang="pt-BR" sz="2800" b="1" dirty="0" smtClean="0">
                <a:solidFill>
                  <a:srgbClr val="990000"/>
                </a:solidFill>
                <a:latin typeface="Arial" charset="0"/>
              </a:rPr>
              <a:t>FROM</a:t>
            </a:r>
            <a:r>
              <a:rPr kumimoji="1" lang="pt-BR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kumimoji="1" lang="da-DK" sz="2800" b="1" dirty="0" smtClean="0">
                <a:solidFill>
                  <a:srgbClr val="0000FF"/>
                </a:solidFill>
                <a:latin typeface="Arial" charset="0"/>
              </a:rPr>
              <a:t>Professor</a:t>
            </a:r>
            <a:endParaRPr kumimoji="1" lang="pt-BR" sz="2800" b="1" dirty="0">
              <a:solidFill>
                <a:srgbClr val="0000FF"/>
              </a:solidFill>
              <a:latin typeface="Arial" charset="0"/>
            </a:endParaRPr>
          </a:p>
          <a:p>
            <a:pPr eaLnBrk="0" hangingPunct="0"/>
            <a:r>
              <a:rPr kumimoji="1" lang="pt-BR" sz="2800" b="1" dirty="0" smtClean="0">
                <a:solidFill>
                  <a:srgbClr val="990000"/>
                </a:solidFill>
                <a:latin typeface="Arial" charset="0"/>
              </a:rPr>
              <a:t>GROUP </a:t>
            </a:r>
            <a:r>
              <a:rPr kumimoji="1" lang="pt-BR" sz="2800" b="1" dirty="0">
                <a:solidFill>
                  <a:srgbClr val="990000"/>
                </a:solidFill>
                <a:latin typeface="Arial" charset="0"/>
              </a:rPr>
              <a:t>BY</a:t>
            </a:r>
            <a:r>
              <a:rPr kumimoji="1" lang="pt-BR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kumimoji="1" lang="pt-BR" sz="2800" b="1" dirty="0" smtClean="0">
                <a:solidFill>
                  <a:srgbClr val="0000FF"/>
                </a:solidFill>
                <a:latin typeface="Arial" charset="0"/>
              </a:rPr>
              <a:t>Sexo</a:t>
            </a:r>
            <a:r>
              <a:rPr kumimoji="1" lang="pt-BR" sz="2800" b="1" dirty="0" smtClean="0">
                <a:solidFill>
                  <a:srgbClr val="990000"/>
                </a:solidFill>
                <a:latin typeface="Arial" charset="0"/>
              </a:rPr>
              <a:t>;</a:t>
            </a:r>
            <a:endParaRPr kumimoji="1" lang="pt-BR" sz="2800" b="1" dirty="0">
              <a:solidFill>
                <a:srgbClr val="990000"/>
              </a:solidFill>
              <a:latin typeface="Arial" charset="0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468147" y="1493838"/>
            <a:ext cx="2154238" cy="1143000"/>
            <a:chOff x="2256" y="2832"/>
            <a:chExt cx="1357" cy="72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56" y="2832"/>
              <a:ext cx="586" cy="2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2842" y="3072"/>
              <a:ext cx="771" cy="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3613" y="3072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H="1">
              <a:off x="2797" y="3552"/>
              <a:ext cx="81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2797" y="336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AutoShape 11"/>
            <p:cNvSpPr>
              <a:spLocks/>
            </p:cNvSpPr>
            <p:nvPr/>
          </p:nvSpPr>
          <p:spPr bwMode="auto">
            <a:xfrm rot="16271424">
              <a:off x="2773" y="3026"/>
              <a:ext cx="61" cy="617"/>
            </a:xfrm>
            <a:prstGeom prst="leftBrace">
              <a:avLst>
                <a:gd name="adj1" fmla="val 117982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12" name="Grupo 13"/>
          <p:cNvGrpSpPr/>
          <p:nvPr/>
        </p:nvGrpSpPr>
        <p:grpSpPr>
          <a:xfrm>
            <a:off x="1040955" y="2636842"/>
            <a:ext cx="6636001" cy="976374"/>
            <a:chOff x="500034" y="4143379"/>
            <a:chExt cx="6636001" cy="976374"/>
          </a:xfrm>
          <a:solidFill>
            <a:srgbClr val="FFFFFF"/>
          </a:solidFill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500034" y="4719643"/>
              <a:ext cx="6636001" cy="4001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2000" b="1" dirty="0">
                  <a:solidFill>
                    <a:srgbClr val="0000FF"/>
                  </a:solidFill>
                  <a:latin typeface="Arial"/>
                  <a:cs typeface="Arial"/>
                </a:rPr>
                <a:t>Atributos do GROUP BY</a:t>
              </a:r>
              <a:r>
                <a:rPr lang="pt-BR" sz="2000" dirty="0">
                  <a:solidFill>
                    <a:srgbClr val="0000FF"/>
                  </a:solidFill>
                  <a:latin typeface="Arial"/>
                  <a:cs typeface="Arial"/>
                </a:rPr>
                <a:t> </a:t>
              </a:r>
              <a:r>
                <a:rPr lang="pt-BR" sz="2000" b="1" dirty="0">
                  <a:solidFill>
                    <a:srgbClr val="0000FF"/>
                  </a:solidFill>
                  <a:latin typeface="Arial"/>
                  <a:cs typeface="Arial"/>
                </a:rPr>
                <a:t>devem aparecer no SELECT</a:t>
              </a: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V="1">
              <a:off x="3235297" y="4143379"/>
              <a:ext cx="122258" cy="576263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latin typeface="Arial"/>
                <a:cs typeface="Arial"/>
              </a:endParaRPr>
            </a:p>
          </p:txBody>
        </p:sp>
      </p:grpSp>
      <p:grpSp>
        <p:nvGrpSpPr>
          <p:cNvPr id="15" name="Group 23"/>
          <p:cNvGrpSpPr>
            <a:grpSpLocks/>
          </p:cNvGrpSpPr>
          <p:nvPr/>
        </p:nvGrpSpPr>
        <p:grpSpPr bwMode="auto">
          <a:xfrm>
            <a:off x="3776240" y="1851025"/>
            <a:ext cx="5033963" cy="2790826"/>
            <a:chOff x="2533" y="2160"/>
            <a:chExt cx="3171" cy="1758"/>
          </a:xfrm>
          <a:solidFill>
            <a:srgbClr val="FFFFFF"/>
          </a:solidFill>
        </p:grpSpPr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2533" y="3627"/>
              <a:ext cx="3171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pt-BR" sz="2400" b="1" dirty="0">
                  <a:solidFill>
                    <a:srgbClr val="0000FF"/>
                  </a:solidFill>
                  <a:latin typeface="Arial"/>
                  <a:cs typeface="Arial"/>
                </a:rPr>
                <a:t>Exceção: Funções </a:t>
              </a:r>
              <a:r>
                <a:rPr lang="pt-BR" sz="2400" b="1" dirty="0" smtClean="0">
                  <a:solidFill>
                    <a:srgbClr val="0000FF"/>
                  </a:solidFill>
                  <a:latin typeface="Arial"/>
                  <a:cs typeface="Arial"/>
                </a:rPr>
                <a:t>de agrega</a:t>
              </a:r>
              <a:r>
                <a:rPr lang="pt-BR" sz="2400" b="1" dirty="0" smtClean="0">
                  <a:solidFill>
                    <a:srgbClr val="0000FF"/>
                  </a:solidFill>
                  <a:latin typeface="Arial"/>
                  <a:cs typeface="Arial"/>
                </a:rPr>
                <a:t>ção</a:t>
              </a:r>
              <a:endParaRPr lang="pt-BR" sz="2400" b="1" dirty="0">
                <a:solidFill>
                  <a:srgbClr val="0000FF"/>
                </a:solidFill>
                <a:latin typeface="Arial"/>
                <a:cs typeface="Arial"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4014" y="3430"/>
              <a:ext cx="0" cy="182"/>
            </a:xfrm>
            <a:prstGeom prst="line">
              <a:avLst/>
            </a:prstGeom>
            <a:grp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Arial"/>
                <a:cs typeface="Arial"/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4014" y="3430"/>
              <a:ext cx="1315" cy="0"/>
            </a:xfrm>
            <a:prstGeom prst="line">
              <a:avLst/>
            </a:prstGeom>
            <a:grp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Arial"/>
                <a:cs typeface="Arial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5329" y="2704"/>
              <a:ext cx="0" cy="726"/>
            </a:xfrm>
            <a:prstGeom prst="line">
              <a:avLst/>
            </a:prstGeom>
            <a:grp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Arial"/>
                <a:cs typeface="Arial"/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H="1">
              <a:off x="3152" y="2704"/>
              <a:ext cx="2177" cy="0"/>
            </a:xfrm>
            <a:prstGeom prst="line">
              <a:avLst/>
            </a:prstGeom>
            <a:grp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Arial"/>
                <a:cs typeface="Arial"/>
              </a:endParaRPr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3152" y="2160"/>
              <a:ext cx="0" cy="544"/>
            </a:xfrm>
            <a:prstGeom prst="line">
              <a:avLst/>
            </a:prstGeom>
            <a:grp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latin typeface="Arial"/>
                <a:cs typeface="Arial"/>
              </a:endParaRPr>
            </a:p>
          </p:txBody>
        </p:sp>
      </p:grpSp>
      <p:graphicFrame>
        <p:nvGraphicFramePr>
          <p:cNvPr id="22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685924"/>
              </p:ext>
            </p:extLst>
          </p:nvPr>
        </p:nvGraphicFramePr>
        <p:xfrm>
          <a:off x="2653291" y="5059135"/>
          <a:ext cx="3744416" cy="11125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44216"/>
                <a:gridCol w="18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Sexo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Count(*)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63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75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63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Cláusula</a:t>
            </a:r>
            <a:r>
              <a:rPr lang="en-US" dirty="0" smtClean="0"/>
              <a:t> GROUP BY</a:t>
            </a:r>
            <a:endParaRPr lang="en-US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Exemplo</a:t>
            </a:r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SELECT  </a:t>
            </a:r>
            <a:r>
              <a:rPr lang="pt-BR" dirty="0" err="1" smtClean="0"/>
              <a:t>cod_depto</a:t>
            </a:r>
            <a:r>
              <a:rPr lang="pt-BR" dirty="0" smtClean="0"/>
              <a:t>, </a:t>
            </a:r>
            <a:r>
              <a:rPr lang="pt-BR" dirty="0" err="1" smtClean="0"/>
              <a:t>Count</a:t>
            </a:r>
            <a:r>
              <a:rPr lang="pt-BR" dirty="0" smtClean="0"/>
              <a:t>(*), AVG (salario) </a:t>
            </a:r>
          </a:p>
          <a:p>
            <a:pPr marL="0" indent="0">
              <a:buNone/>
            </a:pPr>
            <a:r>
              <a:rPr lang="pt-BR" dirty="0" smtClean="0"/>
              <a:t>FROM </a:t>
            </a:r>
            <a:r>
              <a:rPr lang="da-DK" dirty="0" smtClean="0"/>
              <a:t>Professor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GROUP BY </a:t>
            </a:r>
            <a:r>
              <a:rPr lang="pt-BR" dirty="0" err="1" smtClean="0"/>
              <a:t>cod_depto</a:t>
            </a:r>
            <a:r>
              <a:rPr lang="pt-BR" dirty="0" smtClean="0"/>
              <a:t>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9069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Cláusula</a:t>
            </a:r>
            <a:r>
              <a:rPr lang="en-US" dirty="0" smtClean="0"/>
              <a:t> GROUP 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>
              <a:buNone/>
            </a:pPr>
            <a:endParaRPr lang="pt-BR" dirty="0" smtClean="0"/>
          </a:p>
          <a:p>
            <a:pPr marL="457200" lvl="1" indent="0" algn="ctr">
              <a:buNone/>
            </a:pPr>
            <a:r>
              <a:rPr lang="pt-BR" dirty="0" smtClean="0"/>
              <a:t>Se houver valores nulos no atributo de agrupamento (</a:t>
            </a:r>
            <a:r>
              <a:rPr lang="da-DK" dirty="0" smtClean="0"/>
              <a:t>Professor</a:t>
            </a:r>
            <a:r>
              <a:rPr lang="pt-BR" dirty="0" smtClean="0"/>
              <a:t> sem departamento), é criado um grupo separado para todas as </a:t>
            </a:r>
            <a:r>
              <a:rPr lang="pt-BR" dirty="0" err="1" smtClean="0"/>
              <a:t>tuplas</a:t>
            </a:r>
            <a:r>
              <a:rPr lang="pt-BR" dirty="0" smtClean="0"/>
              <a:t> com valor NULL no atributo de agrupamento.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1361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Cláusula</a:t>
            </a:r>
            <a:r>
              <a:rPr lang="en-US" dirty="0" smtClean="0"/>
              <a:t> HAVING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Aplicar condições sobre cada grupo, ou seja, </a:t>
            </a:r>
            <a:r>
              <a:rPr lang="pt-BR" dirty="0" smtClean="0"/>
              <a:t>recuperar valores das funções de agregação e do agrupamento somente para grupos que satisfazem certas condições</a:t>
            </a:r>
          </a:p>
          <a:p>
            <a:r>
              <a:rPr lang="pt-BR" dirty="0" err="1" smtClean="0"/>
              <a:t>Acláusula</a:t>
            </a:r>
            <a:r>
              <a:rPr lang="pt-BR" dirty="0" smtClean="0"/>
              <a:t> HAVING deve ser utilizada em conjunto com o GROUP BY</a:t>
            </a:r>
          </a:p>
          <a:p>
            <a:r>
              <a:rPr lang="pt-BR" dirty="0" smtClean="0"/>
              <a:t>Somente os grupos que satisfazem a condição do HAVING são recuperados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9512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Cláusula</a:t>
            </a:r>
            <a:r>
              <a:rPr lang="en-US" dirty="0" smtClean="0"/>
              <a:t> HAVING</a:t>
            </a:r>
            <a:endParaRPr lang="en-US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Exemplo</a:t>
            </a:r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SELECT  </a:t>
            </a:r>
            <a:r>
              <a:rPr lang="pt-BR" dirty="0" err="1" smtClean="0"/>
              <a:t>P.siape</a:t>
            </a:r>
            <a:r>
              <a:rPr lang="pt-BR" dirty="0" smtClean="0"/>
              <a:t>, </a:t>
            </a:r>
            <a:r>
              <a:rPr lang="pt-BR" dirty="0" err="1" smtClean="0"/>
              <a:t>P.nome</a:t>
            </a:r>
            <a:r>
              <a:rPr lang="pt-BR" dirty="0" smtClean="0"/>
              <a:t>, </a:t>
            </a:r>
            <a:r>
              <a:rPr lang="pt-BR" dirty="0" err="1" smtClean="0"/>
              <a:t>Count</a:t>
            </a:r>
            <a:r>
              <a:rPr lang="pt-BR" dirty="0" smtClean="0"/>
              <a:t>(*)</a:t>
            </a:r>
          </a:p>
          <a:p>
            <a:pPr marL="0" indent="0">
              <a:buNone/>
            </a:pPr>
            <a:r>
              <a:rPr lang="pt-BR" dirty="0" smtClean="0"/>
              <a:t>FROM Professor </a:t>
            </a:r>
            <a:r>
              <a:rPr lang="pt-BR" dirty="0" err="1" smtClean="0"/>
              <a:t>P</a:t>
            </a:r>
            <a:r>
              <a:rPr lang="pt-BR" dirty="0" smtClean="0"/>
              <a:t>, Ministra M</a:t>
            </a:r>
          </a:p>
          <a:p>
            <a:pPr marL="0" indent="0">
              <a:buNone/>
            </a:pPr>
            <a:r>
              <a:rPr lang="pt-BR" dirty="0" smtClean="0"/>
              <a:t>WHERE </a:t>
            </a:r>
            <a:r>
              <a:rPr lang="pt-BR" dirty="0" err="1" smtClean="0"/>
              <a:t>P.siape</a:t>
            </a:r>
            <a:r>
              <a:rPr lang="pt-BR" dirty="0" smtClean="0"/>
              <a:t> = </a:t>
            </a:r>
            <a:r>
              <a:rPr lang="pt-BR" dirty="0" err="1" smtClean="0"/>
              <a:t>M.siape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GROUP BY </a:t>
            </a:r>
            <a:r>
              <a:rPr lang="pt-BR" dirty="0" err="1" smtClean="0"/>
              <a:t>P.siape</a:t>
            </a:r>
            <a:r>
              <a:rPr lang="pt-BR" dirty="0" smtClean="0"/>
              <a:t>, </a:t>
            </a:r>
            <a:r>
              <a:rPr lang="pt-BR" dirty="0" err="1" smtClean="0"/>
              <a:t>P.nome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HAVING COUNT(*) &gt; 2;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3842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Cláusulas</a:t>
            </a:r>
            <a:r>
              <a:rPr lang="en-US" dirty="0" smtClean="0"/>
              <a:t> GROUP BY e HAVING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Tanto o GROUP BY quanto o HAVING são aplicados somente após a cláusula WHERE, após as condições de junção e demais condições. </a:t>
            </a:r>
          </a:p>
          <a:p>
            <a:r>
              <a:rPr lang="pt-BR" dirty="0" smtClean="0"/>
              <a:t>Primeiro, o SGBD seleciona as </a:t>
            </a:r>
            <a:r>
              <a:rPr lang="pt-BR" dirty="0" err="1" smtClean="0"/>
              <a:t>tuplas</a:t>
            </a:r>
            <a:r>
              <a:rPr lang="pt-BR" dirty="0" smtClean="0"/>
              <a:t> do WHERE e depois aplica HAVING.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8451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Cláusulas</a:t>
            </a:r>
            <a:r>
              <a:rPr lang="en-US" dirty="0" smtClean="0"/>
              <a:t> GROUP 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SELECT  </a:t>
            </a:r>
            <a:r>
              <a:rPr lang="pt-BR" dirty="0" err="1" smtClean="0"/>
              <a:t>cod_depto</a:t>
            </a:r>
            <a:r>
              <a:rPr lang="pt-BR" dirty="0" smtClean="0"/>
              <a:t>, </a:t>
            </a:r>
            <a:r>
              <a:rPr lang="pt-BR" dirty="0" err="1" smtClean="0"/>
              <a:t>Count</a:t>
            </a:r>
            <a:r>
              <a:rPr lang="pt-BR" dirty="0" smtClean="0"/>
              <a:t>(*), AVG (Salario) </a:t>
            </a:r>
          </a:p>
          <a:p>
            <a:pPr marL="0" indent="0">
              <a:buNone/>
            </a:pPr>
            <a:r>
              <a:rPr lang="pt-BR" dirty="0" smtClean="0"/>
              <a:t>FROM Professor</a:t>
            </a:r>
          </a:p>
          <a:p>
            <a:pPr marL="0" indent="0">
              <a:buNone/>
            </a:pPr>
            <a:r>
              <a:rPr lang="pt-BR" dirty="0" smtClean="0"/>
              <a:t>GROUP BY </a:t>
            </a:r>
            <a:r>
              <a:rPr lang="pt-BR" dirty="0" err="1" smtClean="0"/>
              <a:t>cod_depto</a:t>
            </a:r>
            <a:r>
              <a:rPr lang="pt-BR" dirty="0" smtClean="0"/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377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Cláusula</a:t>
            </a:r>
            <a:r>
              <a:rPr lang="en-US" dirty="0" smtClean="0"/>
              <a:t> GROUP BY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sz="2000" dirty="0" smtClean="0"/>
              <a:t>As </a:t>
            </a:r>
            <a:r>
              <a:rPr lang="pt-BR" sz="2000" dirty="0" err="1" smtClean="0"/>
              <a:t>tuplas</a:t>
            </a:r>
            <a:r>
              <a:rPr lang="pt-BR" sz="2000" dirty="0" smtClean="0"/>
              <a:t> da tabela </a:t>
            </a:r>
            <a:r>
              <a:rPr lang="da-DK" sz="2000" dirty="0" smtClean="0"/>
              <a:t>Professor</a:t>
            </a:r>
            <a:r>
              <a:rPr lang="pt-BR" sz="2000" dirty="0" smtClean="0"/>
              <a:t> são divididas em grupos: um grupo correspondente a cada departamento (cada valor de </a:t>
            </a:r>
            <a:r>
              <a:rPr lang="pt-BR" sz="2000" dirty="0" err="1" smtClean="0"/>
              <a:t>cod_depto</a:t>
            </a:r>
            <a:r>
              <a:rPr lang="pt-BR" sz="2000" dirty="0" smtClean="0"/>
              <a:t>). </a:t>
            </a:r>
          </a:p>
          <a:p>
            <a:r>
              <a:rPr lang="pt-BR" sz="2000" dirty="0" smtClean="0"/>
              <a:t>As funções COUNT e AVG são aplicadas a cada grupo de </a:t>
            </a:r>
            <a:r>
              <a:rPr lang="pt-BR" sz="2000" dirty="0" err="1" smtClean="0"/>
              <a:t>tuplas</a:t>
            </a:r>
            <a:r>
              <a:rPr lang="pt-BR" sz="2000" dirty="0" smtClean="0"/>
              <a:t>.</a:t>
            </a:r>
          </a:p>
          <a:p>
            <a:r>
              <a:rPr lang="pt-BR" sz="2000" dirty="0" smtClean="0"/>
              <a:t>Observe que a cláusula SELECT contém apenas o atributo de agrupamento e as funções de agregação a serem aplicadas nos grupos. 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pt-BR" dirty="0" smtClean="0"/>
          </a:p>
          <a:p>
            <a:pPr lvl="1"/>
            <a:endParaRPr lang="pt-BR" dirty="0" smtClean="0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460738"/>
            <a:ext cx="7344816" cy="216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upo 7"/>
          <p:cNvGrpSpPr/>
          <p:nvPr/>
        </p:nvGrpSpPr>
        <p:grpSpPr>
          <a:xfrm>
            <a:off x="1174026" y="5692985"/>
            <a:ext cx="4303006" cy="976375"/>
            <a:chOff x="500034" y="4143378"/>
            <a:chExt cx="4303006" cy="976375"/>
          </a:xfrm>
        </p:grpSpPr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500034" y="4719643"/>
              <a:ext cx="4303006" cy="400110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2000" b="1" dirty="0" smtClean="0">
                  <a:latin typeface="Arial"/>
                  <a:cs typeface="Arial"/>
                </a:rPr>
                <a:t>Agrupamento das </a:t>
              </a:r>
              <a:r>
                <a:rPr lang="pt-BR" sz="2000" b="1" dirty="0" err="1" smtClean="0">
                  <a:latin typeface="Arial"/>
                  <a:cs typeface="Arial"/>
                </a:rPr>
                <a:t>tuplas</a:t>
              </a:r>
              <a:r>
                <a:rPr lang="pt-BR" sz="2000" b="1" dirty="0" smtClean="0">
                  <a:latin typeface="Arial"/>
                  <a:cs typeface="Arial"/>
                </a:rPr>
                <a:t> pelo </a:t>
              </a:r>
              <a:r>
                <a:rPr lang="pt-BR" sz="2000" b="1" dirty="0" err="1" smtClean="0">
                  <a:latin typeface="Arial"/>
                  <a:cs typeface="Arial"/>
                </a:rPr>
                <a:t>Dnr</a:t>
              </a:r>
              <a:endParaRPr lang="pt-BR" sz="2000" b="1" dirty="0">
                <a:latin typeface="Arial"/>
                <a:cs typeface="Arial"/>
              </a:endParaRPr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 flipV="1">
              <a:off x="3235296" y="4143378"/>
              <a:ext cx="1166767" cy="5762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latin typeface="Arial"/>
                <a:cs typeface="Arial"/>
              </a:endParaRPr>
            </a:p>
          </p:txBody>
        </p:sp>
      </p:grp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084168" y="5260938"/>
            <a:ext cx="2920917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t-BR" sz="2000" b="1" dirty="0" smtClean="0">
                <a:latin typeface="Arial"/>
                <a:cs typeface="Arial"/>
              </a:rPr>
              <a:t>Resultado da consulta</a:t>
            </a:r>
            <a:endParaRPr lang="pt-BR" sz="2000" b="1" dirty="0">
              <a:latin typeface="Arial"/>
              <a:cs typeface="Arial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7308305" y="4540857"/>
            <a:ext cx="0" cy="72027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0490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Consultas</a:t>
            </a:r>
            <a:r>
              <a:rPr lang="en-US" dirty="0" smtClean="0"/>
              <a:t> </a:t>
            </a:r>
            <a:r>
              <a:rPr lang="en-US" dirty="0" err="1" smtClean="0"/>
              <a:t>aninhadas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Subconsultas devem ser escritas entre parênteses (  )</a:t>
            </a:r>
          </a:p>
          <a:p>
            <a:r>
              <a:rPr lang="pt-BR" smtClean="0"/>
              <a:t>Existem 3 tipos de subconsultas</a:t>
            </a:r>
          </a:p>
          <a:p>
            <a:pPr lvl="1"/>
            <a:r>
              <a:rPr lang="pt-BR" smtClean="0"/>
              <a:t>ESCALAR → Retornam um único valor</a:t>
            </a:r>
          </a:p>
          <a:p>
            <a:pPr lvl="1"/>
            <a:r>
              <a:rPr lang="pt-BR" smtClean="0"/>
              <a:t>ÚNICA LINHA → Retornam várias colunas, mas apenas uma única linha é obtida</a:t>
            </a:r>
          </a:p>
          <a:p>
            <a:pPr lvl="1"/>
            <a:r>
              <a:rPr lang="pt-BR" smtClean="0"/>
              <a:t>TABELA → Retornam uma ou mais colunas e múltiplas linhas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060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Consultas</a:t>
            </a:r>
            <a:r>
              <a:rPr lang="en-US" dirty="0" smtClean="0"/>
              <a:t> </a:t>
            </a:r>
            <a:r>
              <a:rPr lang="en-US" dirty="0" err="1" smtClean="0"/>
              <a:t>aninhadas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09677"/>
            <a:ext cx="7395845" cy="1678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994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Consultas</a:t>
            </a:r>
            <a:r>
              <a:rPr lang="en-US" dirty="0" smtClean="0"/>
              <a:t> </a:t>
            </a:r>
            <a:r>
              <a:rPr lang="en-US" dirty="0" err="1" smtClean="0"/>
              <a:t>aninhadas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Exemplo</a:t>
            </a:r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r>
              <a:rPr lang="pt-BR" dirty="0" smtClean="0"/>
              <a:t>SELECT  </a:t>
            </a:r>
            <a:r>
              <a:rPr lang="pt-BR" dirty="0" err="1" smtClean="0"/>
              <a:t>siape</a:t>
            </a:r>
            <a:r>
              <a:rPr lang="pt-BR" dirty="0" smtClean="0"/>
              <a:t>, nome, salario</a:t>
            </a:r>
          </a:p>
          <a:p>
            <a:pPr marL="457200" lvl="1" indent="0">
              <a:buNone/>
            </a:pPr>
            <a:r>
              <a:rPr lang="pt-BR" dirty="0" smtClean="0"/>
              <a:t>FROM  Professor</a:t>
            </a:r>
          </a:p>
          <a:p>
            <a:pPr marL="457200" lvl="1" indent="0">
              <a:buNone/>
            </a:pPr>
            <a:r>
              <a:rPr lang="pt-BR" dirty="0" smtClean="0"/>
              <a:t>WHERE </a:t>
            </a:r>
            <a:r>
              <a:rPr lang="pt-BR" dirty="0" err="1" smtClean="0"/>
              <a:t>cod_depto</a:t>
            </a:r>
            <a:r>
              <a:rPr lang="pt-BR" dirty="0" smtClean="0"/>
              <a:t>= (	SELECT  </a:t>
            </a:r>
            <a:r>
              <a:rPr lang="pt-BR" dirty="0" err="1" smtClean="0"/>
              <a:t>numero_depto</a:t>
            </a:r>
            <a:endParaRPr lang="pt-BR" dirty="0" smtClean="0"/>
          </a:p>
          <a:p>
            <a:pPr marL="457200" lvl="1" indent="0">
              <a:buNone/>
            </a:pPr>
            <a:r>
              <a:rPr lang="pt-BR" dirty="0" smtClean="0"/>
              <a:t>                               		FROM  Departamento</a:t>
            </a:r>
          </a:p>
          <a:p>
            <a:pPr marL="457200" lvl="1" indent="0">
              <a:buNone/>
            </a:pPr>
            <a:r>
              <a:rPr lang="pt-BR" dirty="0" smtClean="0"/>
              <a:t>                               		WHERE </a:t>
            </a:r>
            <a:r>
              <a:rPr lang="pt-BR" dirty="0" err="1" smtClean="0"/>
              <a:t>nome_depto</a:t>
            </a:r>
            <a:r>
              <a:rPr lang="pt-BR" dirty="0" smtClean="0"/>
              <a:t> = 							</a:t>
            </a:r>
            <a:r>
              <a:rPr lang="pt-BR" dirty="0" smtClean="0"/>
              <a:t>‘</a:t>
            </a:r>
            <a:r>
              <a:rPr lang="en-US" dirty="0" err="1" smtClean="0"/>
              <a:t>Informação</a:t>
            </a:r>
            <a:r>
              <a:rPr lang="en-US" dirty="0" smtClean="0"/>
              <a:t> e </a:t>
            </a:r>
            <a:r>
              <a:rPr lang="en-US" dirty="0" err="1" smtClean="0"/>
              <a:t>Sistemas</a:t>
            </a:r>
            <a:r>
              <a:rPr lang="pt-BR" dirty="0" smtClean="0"/>
              <a:t>’</a:t>
            </a:r>
            <a:r>
              <a:rPr lang="pt-BR" dirty="0" smtClean="0"/>
              <a:t>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65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Consultas</a:t>
            </a:r>
            <a:r>
              <a:rPr lang="en-US" dirty="0" smtClean="0"/>
              <a:t> </a:t>
            </a:r>
            <a:r>
              <a:rPr lang="en-US" dirty="0" err="1" smtClean="0"/>
              <a:t>aninhadas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932020" cy="452596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Exemplo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457200" lvl="1" indent="0">
              <a:buNone/>
            </a:pPr>
            <a:r>
              <a:rPr lang="pt-BR" dirty="0" smtClean="0"/>
              <a:t>SELECT  </a:t>
            </a:r>
            <a:r>
              <a:rPr lang="pt-BR" dirty="0" err="1" smtClean="0"/>
              <a:t>cod_disciplina</a:t>
            </a:r>
            <a:endParaRPr lang="pt-BR" dirty="0" smtClean="0"/>
          </a:p>
          <a:p>
            <a:pPr marL="457200" lvl="1" indent="0">
              <a:buNone/>
            </a:pPr>
            <a:r>
              <a:rPr lang="pt-BR" dirty="0" smtClean="0"/>
              <a:t>FROM Ministra WHERE  </a:t>
            </a:r>
            <a:r>
              <a:rPr lang="pt-BR" dirty="0" err="1" smtClean="0"/>
              <a:t>siape</a:t>
            </a:r>
            <a:r>
              <a:rPr lang="pt-BR" dirty="0" smtClean="0"/>
              <a:t> IN  </a:t>
            </a:r>
          </a:p>
          <a:p>
            <a:pPr marL="457200" lvl="1" indent="0">
              <a:buNone/>
            </a:pPr>
            <a:r>
              <a:rPr lang="pt-BR" dirty="0" smtClean="0"/>
              <a:t>( SELECT </a:t>
            </a:r>
            <a:r>
              <a:rPr lang="pt-BR" dirty="0" err="1" smtClean="0"/>
              <a:t>siape</a:t>
            </a:r>
            <a:r>
              <a:rPr lang="pt-BR" dirty="0" smtClean="0"/>
              <a:t> FROM Professor</a:t>
            </a:r>
          </a:p>
          <a:p>
            <a:pPr marL="457200" lvl="1" indent="0">
              <a:buNone/>
            </a:pPr>
            <a:r>
              <a:rPr lang="pt-BR" dirty="0" smtClean="0"/>
              <a:t>    		              WHERE </a:t>
            </a:r>
            <a:r>
              <a:rPr lang="pt-BR" dirty="0" err="1" smtClean="0"/>
              <a:t>cod_depto</a:t>
            </a:r>
            <a:r>
              <a:rPr lang="pt-BR" dirty="0" smtClean="0"/>
              <a:t>= (SELECT </a:t>
            </a:r>
            <a:r>
              <a:rPr lang="pt-BR" dirty="0" err="1" smtClean="0"/>
              <a:t>numero_depto</a:t>
            </a:r>
            <a:endParaRPr lang="pt-BR" dirty="0" smtClean="0"/>
          </a:p>
          <a:p>
            <a:pPr marL="457200" lvl="1" indent="0">
              <a:buNone/>
            </a:pPr>
            <a:r>
              <a:rPr lang="pt-BR" dirty="0" smtClean="0"/>
              <a:t>                               					   FROM  Departamento</a:t>
            </a:r>
          </a:p>
          <a:p>
            <a:pPr marL="457200" lvl="1" indent="0">
              <a:buNone/>
            </a:pPr>
            <a:r>
              <a:rPr lang="pt-BR" dirty="0" smtClean="0"/>
              <a:t>                               					   WHERE </a:t>
            </a:r>
            <a:r>
              <a:rPr lang="pt-BR" dirty="0" err="1" smtClean="0"/>
              <a:t>nome_depto</a:t>
            </a:r>
            <a:r>
              <a:rPr lang="pt-BR" dirty="0" smtClean="0"/>
              <a:t> = 										‘</a:t>
            </a:r>
            <a:r>
              <a:rPr lang="en-US" dirty="0" err="1" smtClean="0"/>
              <a:t>Informação</a:t>
            </a:r>
            <a:r>
              <a:rPr lang="en-US" dirty="0" smtClean="0"/>
              <a:t> e </a:t>
            </a:r>
            <a:r>
              <a:rPr lang="en-US" dirty="0" err="1" smtClean="0"/>
              <a:t>Sistemas</a:t>
            </a:r>
            <a:r>
              <a:rPr lang="pt-BR" dirty="0" smtClean="0"/>
              <a:t>’ 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972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</a:t>
            </a:r>
            <a:r>
              <a:rPr lang="en-US" dirty="0" err="1" smtClean="0"/>
              <a:t>áusulas</a:t>
            </a:r>
            <a:r>
              <a:rPr lang="en-US" dirty="0" smtClean="0"/>
              <a:t> </a:t>
            </a:r>
            <a:r>
              <a:rPr lang="en-US" dirty="0" smtClean="0"/>
              <a:t>ANY e SOME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condição</a:t>
            </a:r>
            <a:r>
              <a:rPr lang="en-US" dirty="0" smtClean="0"/>
              <a:t> de </a:t>
            </a:r>
            <a:r>
              <a:rPr lang="en-US" dirty="0" err="1" smtClean="0"/>
              <a:t>comparação</a:t>
            </a:r>
            <a:r>
              <a:rPr lang="en-US" dirty="0" smtClean="0"/>
              <a:t> ANY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utilizada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comparar</a:t>
            </a:r>
            <a:r>
              <a:rPr lang="en-US" dirty="0" smtClean="0"/>
              <a:t> um valor a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subconsulta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precedido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=, !=, &gt;, &lt;, &lt;=, &gt;= e  </a:t>
            </a:r>
            <a:r>
              <a:rPr lang="pt-BR" dirty="0" smtClean="0"/>
              <a:t>seguido por uma lista ou </a:t>
            </a:r>
            <a:r>
              <a:rPr lang="pt-BR" dirty="0" err="1" smtClean="0"/>
              <a:t>subconsulta</a:t>
            </a:r>
            <a:r>
              <a:rPr lang="pt-BR" dirty="0" smtClean="0"/>
              <a:t>. </a:t>
            </a:r>
          </a:p>
          <a:p>
            <a:r>
              <a:rPr lang="pt-BR" dirty="0" smtClean="0"/>
              <a:t>O SOME e o ANY fazem exatamente a mesma coisa e podem ser utilizados sem distinção. </a:t>
            </a:r>
            <a:endParaRPr lang="pt-BR" dirty="0" smtClean="0"/>
          </a:p>
          <a:p>
            <a:pPr lvl="1"/>
            <a:r>
              <a:rPr lang="pt-BR" dirty="0" smtClean="0"/>
              <a:t>Essas expressões devem ser usadas com </a:t>
            </a:r>
            <a:r>
              <a:rPr lang="pt-BR" dirty="0" err="1" smtClean="0"/>
              <a:t>subconsultas</a:t>
            </a:r>
            <a:r>
              <a:rPr lang="pt-BR" dirty="0" smtClean="0"/>
              <a:t> que produzem </a:t>
            </a:r>
            <a:r>
              <a:rPr lang="pt-BR" b="1" dirty="0" smtClean="0">
                <a:solidFill>
                  <a:srgbClr val="FF0000"/>
                </a:solidFill>
              </a:rPr>
              <a:t>uma única coluna de números</a:t>
            </a:r>
            <a:r>
              <a:rPr lang="pt-BR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79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Cláusulas</a:t>
            </a:r>
            <a:r>
              <a:rPr lang="en-US" dirty="0" smtClean="0"/>
              <a:t> ANY e SOME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Exemplo</a:t>
            </a:r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r>
              <a:rPr lang="pt-BR" dirty="0" smtClean="0"/>
              <a:t>SELECT  </a:t>
            </a:r>
            <a:r>
              <a:rPr lang="pt-BR" dirty="0" err="1" smtClean="0"/>
              <a:t>siape</a:t>
            </a:r>
            <a:r>
              <a:rPr lang="pt-BR" dirty="0" smtClean="0"/>
              <a:t>, salario </a:t>
            </a:r>
          </a:p>
          <a:p>
            <a:pPr marL="457200" lvl="1" indent="0">
              <a:buNone/>
            </a:pPr>
            <a:r>
              <a:rPr lang="pt-BR" dirty="0" smtClean="0"/>
              <a:t>FROM Professor</a:t>
            </a:r>
          </a:p>
          <a:p>
            <a:pPr marL="457200" lvl="1" indent="0">
              <a:buNone/>
            </a:pPr>
            <a:r>
              <a:rPr lang="pt-BR" dirty="0" smtClean="0"/>
              <a:t>WHERE salario &gt; </a:t>
            </a:r>
          </a:p>
          <a:p>
            <a:pPr marL="457200" lvl="1" indent="0">
              <a:buNone/>
            </a:pPr>
            <a:r>
              <a:rPr lang="pt-BR" dirty="0" smtClean="0"/>
              <a:t>ANY (2000, 1000) 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618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1563</Words>
  <Application>Microsoft Macintosh PowerPoint</Application>
  <PresentationFormat>On-screen Show (4:3)</PresentationFormat>
  <Paragraphs>252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Linguagem SQL – Consultas aninhadas e Funções de Agregação</vt:lpstr>
      <vt:lpstr>Exemplo</vt:lpstr>
      <vt:lpstr>Consultas aninhadas</vt:lpstr>
      <vt:lpstr>Consultas aninhadas</vt:lpstr>
      <vt:lpstr>Consultas aninhadas</vt:lpstr>
      <vt:lpstr>Consultas aninhadas</vt:lpstr>
      <vt:lpstr>Consultas aninhadas</vt:lpstr>
      <vt:lpstr>Cláusulas ANY e SOME</vt:lpstr>
      <vt:lpstr>Cláusulas ANY e SOME</vt:lpstr>
      <vt:lpstr>Cláusulas ANY e SOME</vt:lpstr>
      <vt:lpstr>Cláusula ALL</vt:lpstr>
      <vt:lpstr>Cláusula ALL</vt:lpstr>
      <vt:lpstr>Cláusula IN</vt:lpstr>
      <vt:lpstr>Cláusula IN</vt:lpstr>
      <vt:lpstr>EXISTS e NOT EXISTS</vt:lpstr>
      <vt:lpstr>EXISTS e NOT EXISTS</vt:lpstr>
      <vt:lpstr>EXISTS e NOT EXISTS</vt:lpstr>
      <vt:lpstr>EXISTS e NOT EXISTS</vt:lpstr>
      <vt:lpstr>EXISTS e NOT EXISTS</vt:lpstr>
      <vt:lpstr>EXISTS e NOT EXISTS</vt:lpstr>
      <vt:lpstr>Consultas aninhadas – IMPORTANTE!!!</vt:lpstr>
      <vt:lpstr>Funções de Agregação</vt:lpstr>
      <vt:lpstr>Funções de Agregação</vt:lpstr>
      <vt:lpstr>Funções de Agregação</vt:lpstr>
      <vt:lpstr>Funções de Agregação</vt:lpstr>
      <vt:lpstr>Funções de Agregação</vt:lpstr>
      <vt:lpstr>Funções de Agregação</vt:lpstr>
      <vt:lpstr>Funções de Agregação</vt:lpstr>
      <vt:lpstr>Funções de Agregação</vt:lpstr>
      <vt:lpstr>Cláusula GROUP BY</vt:lpstr>
      <vt:lpstr>Cláusula GROUP BY</vt:lpstr>
      <vt:lpstr>Cláusula GROUP BY</vt:lpstr>
      <vt:lpstr>Cláusula GROUP BY</vt:lpstr>
      <vt:lpstr>Cláusula HAVING</vt:lpstr>
      <vt:lpstr>Cláusula HAVING</vt:lpstr>
      <vt:lpstr>Cláusulas GROUP BY e HAVING</vt:lpstr>
      <vt:lpstr>Cláusulas GROUP BY</vt:lpstr>
      <vt:lpstr>Cláusula GROUP BY</vt:lpstr>
    </vt:vector>
  </TitlesOfParts>
  <Company>Universidade Federal de Pernambuco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Linguagem SQL – Consultas (cont.)</dc:title>
  <dc:creator>Bernadette Farias Loscio</dc:creator>
  <cp:lastModifiedBy>Bernadette Farias Loscio</cp:lastModifiedBy>
  <cp:revision>22</cp:revision>
  <dcterms:created xsi:type="dcterms:W3CDTF">2014-04-28T14:58:46Z</dcterms:created>
  <dcterms:modified xsi:type="dcterms:W3CDTF">2014-04-28T20:17:34Z</dcterms:modified>
</cp:coreProperties>
</file>