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2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5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9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5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1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1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5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EC0F7-A597-DD45-88C6-D0F3037D4078}" type="datetimeFigureOut">
              <a:rPr lang="en-US" smtClean="0"/>
              <a:t>05/05/14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603D-25B0-CA47-9594-374BCD3F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96310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Linguagem</a:t>
            </a:r>
            <a:r>
              <a:rPr lang="en-US" dirty="0" smtClean="0"/>
              <a:t> SQL – </a:t>
            </a:r>
            <a:r>
              <a:rPr lang="en-US" dirty="0" err="1" smtClean="0"/>
              <a:t>Opera</a:t>
            </a:r>
            <a:r>
              <a:rPr lang="en-US" dirty="0" err="1" smtClean="0"/>
              <a:t>ções</a:t>
            </a:r>
            <a:r>
              <a:rPr lang="en-US" dirty="0" smtClean="0"/>
              <a:t> com </a:t>
            </a:r>
            <a:r>
              <a:rPr lang="en-US" dirty="0" err="1" smtClean="0"/>
              <a:t>Conjuntos</a:t>
            </a:r>
            <a:r>
              <a:rPr lang="en-US" smtClean="0"/>
              <a:t> </a:t>
            </a:r>
            <a:r>
              <a:rPr lang="en-US" smtClean="0"/>
              <a:t>e </a:t>
            </a:r>
            <a:r>
              <a:rPr lang="en-US" dirty="0" err="1" smtClean="0"/>
              <a:t>Junções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2968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Curso de Sistemas de Informação</a:t>
            </a:r>
          </a:p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Disciplina de Banco de Dados – IF976</a:t>
            </a:r>
          </a:p>
          <a:p>
            <a:endParaRPr lang="en-US" smtClean="0"/>
          </a:p>
          <a:p>
            <a:r>
              <a:rPr lang="en-US" sz="3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Profa. Bernadette Farias Lóscio</a:t>
            </a:r>
          </a:p>
          <a:p>
            <a:r>
              <a:rPr lang="en-US" smtClean="0"/>
              <a:t>bfl@cin.ufpe.br</a:t>
            </a:r>
            <a:endParaRPr lang="en-US" dirty="0"/>
          </a:p>
        </p:txBody>
      </p:sp>
      <p:pic>
        <p:nvPicPr>
          <p:cNvPr id="6" name="Picture 5" descr="20140227150529_CIn40Ano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53" y="4721461"/>
            <a:ext cx="1973295" cy="2136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97613"/>
            <a:ext cx="397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Slides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adaptados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Fernanda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Lígia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Rodrigues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3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Inner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uma junção (junção simples) de duas ou mais tabelas que retorna somente as </a:t>
            </a:r>
            <a:r>
              <a:rPr lang="pt-BR" dirty="0" err="1" smtClean="0"/>
              <a:t>tuplas</a:t>
            </a:r>
            <a:r>
              <a:rPr lang="pt-BR" dirty="0" smtClean="0"/>
              <a:t> que satisfazem à condição de junção. </a:t>
            </a:r>
          </a:p>
          <a:p>
            <a:r>
              <a:rPr lang="pt-BR" dirty="0" smtClean="0"/>
              <a:t>O valor deve estar nas duas tabelas (</a:t>
            </a:r>
            <a:r>
              <a:rPr lang="pt-BR" dirty="0" err="1" smtClean="0"/>
              <a:t>tuplas</a:t>
            </a:r>
            <a:r>
              <a:rPr lang="pt-BR" dirty="0" smtClean="0"/>
              <a:t> comuns), se o valor é nulo em alguma delas, não é retornada.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5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Inner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BR" dirty="0" smtClean="0"/>
              <a:t>Forma geral:</a:t>
            </a:r>
          </a:p>
          <a:p>
            <a:pPr marL="400050" lvl="1" indent="0">
              <a:buNone/>
            </a:pPr>
            <a:r>
              <a:rPr lang="pt-BR" dirty="0" smtClean="0"/>
              <a:t>SELECT &lt;atributos&gt; </a:t>
            </a:r>
          </a:p>
          <a:p>
            <a:pPr marL="400050" lvl="1" indent="0">
              <a:buNone/>
            </a:pPr>
            <a:r>
              <a:rPr lang="pt-BR" dirty="0" smtClean="0"/>
              <a:t>FROM &lt;tabela A&gt; INNER JOIN &lt;tabela </a:t>
            </a:r>
            <a:r>
              <a:rPr lang="pt-BR" dirty="0" err="1" smtClean="0"/>
              <a:t>B</a:t>
            </a:r>
            <a:r>
              <a:rPr lang="pt-BR" dirty="0" smtClean="0"/>
              <a:t>&gt; </a:t>
            </a:r>
          </a:p>
          <a:p>
            <a:pPr marL="400050" lvl="1" indent="0">
              <a:buNone/>
            </a:pPr>
            <a:r>
              <a:rPr lang="pt-BR" dirty="0" smtClean="0"/>
              <a:t>ON &lt;condição de junção&gt;;</a:t>
            </a:r>
          </a:p>
          <a:p>
            <a:pPr marL="0" lvl="0" indent="0">
              <a:buNone/>
            </a:pPr>
            <a:endParaRPr lang="pt-BR" dirty="0" smtClean="0"/>
          </a:p>
          <a:p>
            <a:pPr marL="0" lvl="0" indent="0">
              <a:buNone/>
            </a:pPr>
            <a:r>
              <a:rPr lang="pt-BR" dirty="0" smtClean="0"/>
              <a:t>Exemplo: </a:t>
            </a:r>
          </a:p>
          <a:p>
            <a:pPr marL="400050" lvl="1" indent="0">
              <a:buNone/>
            </a:pPr>
            <a:r>
              <a:rPr lang="pt-BR" dirty="0" smtClean="0"/>
              <a:t>SELECT </a:t>
            </a:r>
            <a:r>
              <a:rPr lang="pt-BR" dirty="0" err="1" smtClean="0"/>
              <a:t>P.nome</a:t>
            </a:r>
            <a:r>
              <a:rPr lang="pt-BR" dirty="0" smtClean="0"/>
              <a:t>, </a:t>
            </a:r>
            <a:r>
              <a:rPr lang="pt-BR" dirty="0" err="1" smtClean="0"/>
              <a:t>D.nome</a:t>
            </a:r>
            <a:endParaRPr lang="pt-BR" dirty="0" smtClean="0"/>
          </a:p>
          <a:p>
            <a:pPr marL="400050" lvl="1" indent="0">
              <a:buNone/>
            </a:pPr>
            <a:r>
              <a:rPr lang="pt-BR" noProof="0" dirty="0" smtClean="0"/>
              <a:t>FROM Professor </a:t>
            </a:r>
            <a:r>
              <a:rPr lang="pt-BR" dirty="0" err="1" smtClean="0"/>
              <a:t>P</a:t>
            </a:r>
            <a:r>
              <a:rPr lang="pt-BR" dirty="0" smtClean="0"/>
              <a:t> INNER JOIN </a:t>
            </a:r>
            <a:r>
              <a:rPr lang="pt-BR" noProof="0" dirty="0" smtClean="0"/>
              <a:t>Departamento </a:t>
            </a:r>
            <a:r>
              <a:rPr lang="pt-BR" noProof="0" dirty="0" err="1" smtClean="0"/>
              <a:t>D</a:t>
            </a:r>
            <a:endParaRPr lang="pt-BR" noProof="0" dirty="0" smtClean="0"/>
          </a:p>
          <a:p>
            <a:pPr marL="400050" lvl="1" indent="0">
              <a:buNone/>
            </a:pPr>
            <a:r>
              <a:rPr lang="pt-BR" dirty="0" smtClean="0"/>
              <a:t>ON </a:t>
            </a:r>
            <a:r>
              <a:rPr lang="pt-BR" dirty="0" err="1" smtClean="0"/>
              <a:t>P.cod_depto</a:t>
            </a:r>
            <a:r>
              <a:rPr lang="pt-BR" dirty="0" smtClean="0"/>
              <a:t> = </a:t>
            </a:r>
            <a:r>
              <a:rPr lang="pt-BR" dirty="0" err="1" smtClean="0"/>
              <a:t>D.numero_depto</a:t>
            </a:r>
            <a:r>
              <a:rPr lang="pt-BR" dirty="0" smtClean="0"/>
              <a:t>;</a:t>
            </a:r>
          </a:p>
          <a:p>
            <a:pPr lvl="0"/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Outer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Retorna todas as </a:t>
            </a:r>
            <a:r>
              <a:rPr lang="pt-BR" dirty="0" err="1" smtClean="0"/>
              <a:t>tuplas</a:t>
            </a:r>
            <a:r>
              <a:rPr lang="pt-BR" dirty="0" smtClean="0"/>
              <a:t> de uma tabela  e as </a:t>
            </a:r>
            <a:r>
              <a:rPr lang="pt-BR" dirty="0" err="1" smtClean="0"/>
              <a:t>tuplas</a:t>
            </a:r>
            <a:r>
              <a:rPr lang="pt-BR" dirty="0" smtClean="0"/>
              <a:t> de outra tabela somente se os campos de junção são iguais (condição de junção é encontrada).</a:t>
            </a:r>
          </a:p>
          <a:p>
            <a:endParaRPr lang="pt-BR" dirty="0" smtClean="0"/>
          </a:p>
          <a:p>
            <a:r>
              <a:rPr lang="pt-BR" dirty="0" smtClean="0"/>
              <a:t>Para todas as </a:t>
            </a:r>
            <a:r>
              <a:rPr lang="pt-BR" dirty="0" err="1" smtClean="0"/>
              <a:t>tuplas</a:t>
            </a:r>
            <a:r>
              <a:rPr lang="pt-BR" dirty="0" smtClean="0"/>
              <a:t>  de uma das tabelas que não tenha nenhuma </a:t>
            </a:r>
            <a:r>
              <a:rPr lang="pt-BR" dirty="0" err="1" smtClean="0"/>
              <a:t>tupla</a:t>
            </a:r>
            <a:r>
              <a:rPr lang="pt-BR" dirty="0" smtClean="0"/>
              <a:t> correspondente na outra, pela condição de junção, é retornado </a:t>
            </a:r>
            <a:r>
              <a:rPr lang="pt-BR" dirty="0" err="1" smtClean="0"/>
              <a:t>null</a:t>
            </a:r>
            <a:r>
              <a:rPr lang="pt-BR" dirty="0" smtClean="0"/>
              <a:t> para todos os campos da lista do  </a:t>
            </a:r>
            <a:r>
              <a:rPr lang="pt-BR" dirty="0" err="1" smtClean="0"/>
              <a:t>select</a:t>
            </a:r>
            <a:r>
              <a:rPr lang="pt-BR" dirty="0" smtClean="0"/>
              <a:t> que sejam colunas da outra tabela.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8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Outer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Consulta que executa uma </a:t>
            </a:r>
            <a:r>
              <a:rPr lang="pt-BR" dirty="0" err="1" smtClean="0"/>
              <a:t>outer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r>
              <a:rPr lang="pt-BR" dirty="0" smtClean="0"/>
              <a:t> das tabelas A e </a:t>
            </a:r>
            <a:r>
              <a:rPr lang="pt-BR" dirty="0" err="1" smtClean="0"/>
              <a:t>B</a:t>
            </a:r>
            <a:r>
              <a:rPr lang="pt-BR" dirty="0" smtClean="0"/>
              <a:t> e retorna todas as </a:t>
            </a:r>
            <a:r>
              <a:rPr lang="pt-BR" dirty="0" err="1" smtClean="0"/>
              <a:t>tuplas</a:t>
            </a:r>
            <a:r>
              <a:rPr lang="pt-BR" dirty="0" smtClean="0"/>
              <a:t> de A (tabela da esquerda):</a:t>
            </a:r>
          </a:p>
          <a:p>
            <a:pPr lvl="0"/>
            <a:endParaRPr lang="pt-BR" dirty="0" smtClean="0"/>
          </a:p>
          <a:p>
            <a:pPr marL="0" lvl="0" indent="0">
              <a:buNone/>
            </a:pPr>
            <a:r>
              <a:rPr lang="pt-BR" dirty="0" smtClean="0"/>
              <a:t>SELECT &lt;atributos&gt; </a:t>
            </a:r>
          </a:p>
          <a:p>
            <a:pPr marL="0" lvl="0" indent="0">
              <a:buNone/>
            </a:pPr>
            <a:r>
              <a:rPr lang="pt-BR" dirty="0" smtClean="0"/>
              <a:t>FROM &lt;tabela A&gt; </a:t>
            </a:r>
            <a:r>
              <a:rPr lang="pt-BR" b="1" dirty="0" smtClean="0"/>
              <a:t>LEFT [OUTER] JOIN </a:t>
            </a:r>
            <a:r>
              <a:rPr lang="pt-BR" dirty="0" smtClean="0"/>
              <a:t>&lt;tabela </a:t>
            </a:r>
            <a:r>
              <a:rPr lang="pt-BR" dirty="0" err="1" smtClean="0"/>
              <a:t>B</a:t>
            </a:r>
            <a:r>
              <a:rPr lang="pt-BR" dirty="0" smtClean="0"/>
              <a:t>&gt; </a:t>
            </a:r>
          </a:p>
          <a:p>
            <a:pPr marL="0" lvl="0" indent="0">
              <a:buNone/>
            </a:pPr>
            <a:r>
              <a:rPr lang="pt-BR" dirty="0" smtClean="0"/>
              <a:t>ON &lt;condição de junção&gt;;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9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Outer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Exemplo</a:t>
            </a:r>
          </a:p>
          <a:p>
            <a:pPr marL="0" lvl="0" indent="0" algn="just">
              <a:buNone/>
            </a:pPr>
            <a:endParaRPr lang="pt-BR" dirty="0" smtClean="0"/>
          </a:p>
          <a:p>
            <a:pPr marL="0" lvl="0" indent="0" algn="just">
              <a:buNone/>
            </a:pPr>
            <a:r>
              <a:rPr lang="pt-BR" dirty="0" smtClean="0"/>
              <a:t>SELECT </a:t>
            </a:r>
            <a:r>
              <a:rPr lang="pt-BR" dirty="0" err="1" smtClean="0"/>
              <a:t>D.nome</a:t>
            </a:r>
            <a:r>
              <a:rPr lang="pt-BR" dirty="0" smtClean="0"/>
              <a:t>, </a:t>
            </a:r>
            <a:r>
              <a:rPr lang="pt-BR" dirty="0" err="1" smtClean="0"/>
              <a:t>P.nome</a:t>
            </a:r>
            <a:r>
              <a:rPr lang="pt-BR" dirty="0" smtClean="0"/>
              <a:t>, </a:t>
            </a:r>
            <a:r>
              <a:rPr lang="pt-BR" dirty="0" err="1" smtClean="0"/>
              <a:t>P.siape</a:t>
            </a:r>
            <a:r>
              <a:rPr lang="pt-BR" dirty="0" smtClean="0"/>
              <a:t>, </a:t>
            </a:r>
          </a:p>
          <a:p>
            <a:pPr marL="0" lvl="0" indent="0" algn="just">
              <a:buNone/>
            </a:pPr>
            <a:r>
              <a:rPr lang="pt-BR" dirty="0" smtClean="0"/>
              <a:t>FROM Departamento </a:t>
            </a:r>
            <a:r>
              <a:rPr lang="pt-BR" dirty="0" err="1" smtClean="0"/>
              <a:t>D</a:t>
            </a:r>
            <a:r>
              <a:rPr lang="pt-BR" dirty="0" smtClean="0"/>
              <a:t> LEFT OUTER JOIN  Professor </a:t>
            </a:r>
            <a:r>
              <a:rPr lang="pt-BR" dirty="0" err="1" smtClean="0"/>
              <a:t>P</a:t>
            </a:r>
            <a:r>
              <a:rPr lang="pt-BR" dirty="0" smtClean="0"/>
              <a:t>      </a:t>
            </a:r>
          </a:p>
          <a:p>
            <a:pPr marL="0" lvl="0" indent="0" algn="just">
              <a:buNone/>
            </a:pPr>
            <a:r>
              <a:rPr lang="pt-BR" dirty="0" smtClean="0"/>
              <a:t>ON </a:t>
            </a:r>
            <a:r>
              <a:rPr lang="pt-BR" dirty="0" err="1" smtClean="0"/>
              <a:t>D.numero_depto</a:t>
            </a:r>
            <a:r>
              <a:rPr lang="pt-BR" dirty="0" smtClean="0"/>
              <a:t> = </a:t>
            </a:r>
            <a:r>
              <a:rPr lang="pt-BR" dirty="0" err="1" smtClean="0"/>
              <a:t>P.cod_depto</a:t>
            </a:r>
            <a:r>
              <a:rPr lang="pt-BR" dirty="0" smtClean="0"/>
              <a:t>; </a:t>
            </a:r>
          </a:p>
          <a:p>
            <a:pPr marL="0" lvl="0" indent="0" algn="just">
              <a:buNone/>
            </a:pPr>
            <a:endParaRPr lang="pt-BR" dirty="0"/>
          </a:p>
          <a:p>
            <a:pPr marL="0" lvl="0" indent="0" algn="just">
              <a:buNone/>
            </a:pPr>
            <a:r>
              <a:rPr lang="pt-BR" dirty="0" smtClean="0"/>
              <a:t>Listar o nome de todos os departamentos e os dados dos professores (nome e </a:t>
            </a:r>
            <a:r>
              <a:rPr lang="pt-BR" dirty="0" err="1" smtClean="0"/>
              <a:t>siape</a:t>
            </a:r>
            <a:r>
              <a:rPr lang="pt-BR" dirty="0" smtClean="0"/>
              <a:t>) que trabalham no departamento.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7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Outer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escrever uma consulta que executa uma </a:t>
            </a:r>
            <a:r>
              <a:rPr lang="pt-BR" dirty="0" err="1" smtClean="0"/>
              <a:t>outer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r>
              <a:rPr lang="pt-BR" dirty="0" smtClean="0"/>
              <a:t> das tabelas A e </a:t>
            </a:r>
            <a:r>
              <a:rPr lang="pt-BR" dirty="0" err="1" smtClean="0"/>
              <a:t>B</a:t>
            </a:r>
            <a:r>
              <a:rPr lang="pt-BR" dirty="0" smtClean="0"/>
              <a:t> e retorna todas as </a:t>
            </a:r>
            <a:r>
              <a:rPr lang="pt-BR" dirty="0" err="1" smtClean="0"/>
              <a:t>tuplas</a:t>
            </a:r>
            <a:r>
              <a:rPr lang="pt-BR" dirty="0" smtClean="0"/>
              <a:t> de </a:t>
            </a:r>
            <a:r>
              <a:rPr lang="pt-BR" dirty="0" err="1" smtClean="0"/>
              <a:t>B</a:t>
            </a:r>
            <a:r>
              <a:rPr lang="pt-BR" dirty="0" smtClean="0"/>
              <a:t> (tabela da direita) além das </a:t>
            </a:r>
            <a:r>
              <a:rPr lang="pt-BR" dirty="0" err="1" smtClean="0"/>
              <a:t>tuplas</a:t>
            </a:r>
            <a:r>
              <a:rPr lang="pt-BR" dirty="0" smtClean="0"/>
              <a:t> comuns, utilizamos:</a:t>
            </a:r>
          </a:p>
          <a:p>
            <a:pPr lvl="1"/>
            <a:endParaRPr lang="pt-BR" dirty="0" smtClean="0"/>
          </a:p>
          <a:p>
            <a:pPr marL="0" lvl="0" indent="0">
              <a:buNone/>
            </a:pPr>
            <a:r>
              <a:rPr lang="pt-BR" sz="2800" dirty="0" smtClean="0"/>
              <a:t>SELECT &lt;atributos&gt; </a:t>
            </a:r>
          </a:p>
          <a:p>
            <a:pPr marL="0" lvl="0" indent="0">
              <a:buNone/>
            </a:pPr>
            <a:r>
              <a:rPr lang="pt-BR" sz="2800" dirty="0" smtClean="0"/>
              <a:t>FROM &lt;tabela A&gt; RIGHT[OUTER] JOIN &lt;tabela </a:t>
            </a:r>
            <a:r>
              <a:rPr lang="pt-BR" sz="2800" dirty="0" err="1" smtClean="0"/>
              <a:t>B</a:t>
            </a:r>
            <a:r>
              <a:rPr lang="pt-BR" sz="2800" dirty="0" smtClean="0"/>
              <a:t>&gt; </a:t>
            </a:r>
          </a:p>
          <a:p>
            <a:pPr marL="0" lvl="0" indent="0">
              <a:buNone/>
            </a:pPr>
            <a:r>
              <a:rPr lang="pt-BR" sz="2800" dirty="0" smtClean="0"/>
              <a:t>ON &lt;condição de junção&gt;;</a:t>
            </a:r>
          </a:p>
          <a:p>
            <a:pPr lvl="1"/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76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Outer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sz="2800" dirty="0" smtClean="0"/>
              <a:t>Exemplo</a:t>
            </a:r>
          </a:p>
          <a:p>
            <a:pPr marL="0" lvl="0" indent="0" algn="just">
              <a:buNone/>
            </a:pPr>
            <a:endParaRPr lang="pt-BR" sz="2800" dirty="0" smtClean="0"/>
          </a:p>
          <a:p>
            <a:pPr marL="0" lvl="0" indent="0" algn="just">
              <a:buNone/>
            </a:pPr>
            <a:r>
              <a:rPr lang="pt-BR" sz="2800" dirty="0" smtClean="0"/>
              <a:t>SELECT </a:t>
            </a:r>
            <a:r>
              <a:rPr lang="pt-BR" sz="2800" dirty="0" err="1" smtClean="0"/>
              <a:t>M.cod_disciplina</a:t>
            </a:r>
            <a:r>
              <a:rPr lang="pt-BR" sz="2800" dirty="0" smtClean="0"/>
              <a:t>, </a:t>
            </a:r>
            <a:r>
              <a:rPr lang="pt-BR" sz="2800" dirty="0" err="1" smtClean="0"/>
              <a:t>M.periodo</a:t>
            </a:r>
            <a:r>
              <a:rPr lang="pt-BR" sz="2800" dirty="0" smtClean="0"/>
              <a:t>, </a:t>
            </a:r>
            <a:r>
              <a:rPr lang="pt-BR" sz="2800" dirty="0" err="1" smtClean="0"/>
              <a:t>D.nome</a:t>
            </a:r>
            <a:endParaRPr lang="pt-BR" sz="2800" dirty="0" smtClean="0"/>
          </a:p>
          <a:p>
            <a:pPr marL="0" lvl="0" indent="0" algn="just">
              <a:buNone/>
            </a:pPr>
            <a:r>
              <a:rPr lang="pt-BR" sz="2800" dirty="0" smtClean="0"/>
              <a:t>FROM Ministra M RIGHT OUTER JOIN  Disciplina </a:t>
            </a:r>
            <a:r>
              <a:rPr lang="pt-BR" sz="2800" dirty="0" err="1" smtClean="0"/>
              <a:t>D</a:t>
            </a:r>
            <a:r>
              <a:rPr lang="pt-BR" sz="2800" dirty="0" smtClean="0"/>
              <a:t>      </a:t>
            </a:r>
          </a:p>
          <a:p>
            <a:pPr marL="0" lvl="0" indent="0" algn="just">
              <a:buNone/>
            </a:pPr>
            <a:r>
              <a:rPr lang="pt-BR" sz="2800" dirty="0" smtClean="0"/>
              <a:t>ON </a:t>
            </a:r>
            <a:r>
              <a:rPr lang="pt-BR" sz="2800" dirty="0" err="1" smtClean="0"/>
              <a:t>M.cod_disciplina</a:t>
            </a:r>
            <a:r>
              <a:rPr lang="pt-BR" sz="2800" dirty="0" smtClean="0"/>
              <a:t> = </a:t>
            </a:r>
            <a:r>
              <a:rPr lang="pt-BR" sz="2800" dirty="0" err="1" smtClean="0"/>
              <a:t>D.cod_disciplina</a:t>
            </a:r>
            <a:r>
              <a:rPr lang="pt-BR" sz="2800" dirty="0" smtClean="0"/>
              <a:t>; </a:t>
            </a:r>
          </a:p>
          <a:p>
            <a:pPr marL="0" lvl="0" indent="0" algn="just">
              <a:buNone/>
            </a:pPr>
            <a:endParaRPr lang="pt-BR" sz="2800" dirty="0" smtClean="0"/>
          </a:p>
          <a:p>
            <a:pPr marL="0" lvl="0" indent="0" algn="just">
              <a:buNone/>
            </a:pPr>
            <a:r>
              <a:rPr lang="pt-BR" sz="2800" dirty="0" smtClean="0"/>
              <a:t>Listar o nome o c</a:t>
            </a:r>
            <a:r>
              <a:rPr lang="pt-BR" sz="2800" dirty="0" smtClean="0"/>
              <a:t>ódigo e o nome das disciplinas que já foram ministradas</a:t>
            </a:r>
            <a:r>
              <a:rPr lang="pt-BR" sz="2800" dirty="0" smtClean="0"/>
              <a:t>, juntamente com o nome das demais disciplinas.</a:t>
            </a:r>
          </a:p>
          <a:p>
            <a:pPr marL="0" lvl="0" indent="0" algn="just">
              <a:buNone/>
            </a:pPr>
            <a:endParaRPr lang="pt-BR" sz="2800" dirty="0"/>
          </a:p>
          <a:p>
            <a:pPr marL="0" lvl="0" indent="0" algn="just">
              <a:buNone/>
            </a:pPr>
            <a:r>
              <a:rPr lang="pt-BR" sz="2800" dirty="0" smtClean="0"/>
              <a:t>Listar o nome de todas as disciplinas e para aquelas que j</a:t>
            </a:r>
            <a:r>
              <a:rPr lang="pt-BR" sz="2800" dirty="0" smtClean="0"/>
              <a:t>á foram ministradas listar o código da disciplina e o período em que foi ministrada.</a:t>
            </a:r>
            <a:endParaRPr lang="pt-BR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191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Outer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Consulta que executa um </a:t>
            </a:r>
            <a:r>
              <a:rPr lang="pt-BR" dirty="0" err="1" smtClean="0"/>
              <a:t>outer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r>
              <a:rPr lang="pt-BR" dirty="0" smtClean="0"/>
              <a:t> e retorna todas as </a:t>
            </a:r>
            <a:r>
              <a:rPr lang="pt-BR" dirty="0" err="1" smtClean="0"/>
              <a:t>tuplas</a:t>
            </a:r>
            <a:r>
              <a:rPr lang="pt-BR" dirty="0" smtClean="0"/>
              <a:t> de A e </a:t>
            </a:r>
            <a:r>
              <a:rPr lang="pt-BR" dirty="0" err="1" smtClean="0"/>
              <a:t>B</a:t>
            </a:r>
            <a:r>
              <a:rPr lang="pt-BR" dirty="0" smtClean="0"/>
              <a:t>, estendidas com </a:t>
            </a:r>
            <a:r>
              <a:rPr lang="pt-BR" dirty="0" err="1" smtClean="0"/>
              <a:t>nulls</a:t>
            </a:r>
            <a:r>
              <a:rPr lang="pt-BR" dirty="0" smtClean="0"/>
              <a:t> se elas não satisfizerem à condição de junção, </a:t>
            </a:r>
          </a:p>
          <a:p>
            <a:endParaRPr lang="pt-BR" dirty="0" smtClean="0"/>
          </a:p>
          <a:p>
            <a:pPr marL="0" lvl="0" indent="0">
              <a:buNone/>
            </a:pPr>
            <a:r>
              <a:rPr lang="pt-BR" dirty="0" smtClean="0"/>
              <a:t>SELECT &lt;atributos&gt; </a:t>
            </a:r>
          </a:p>
          <a:p>
            <a:pPr marL="0" lvl="0" indent="0">
              <a:buNone/>
            </a:pPr>
            <a:r>
              <a:rPr lang="pt-BR" dirty="0" smtClean="0"/>
              <a:t>FROM &lt;tabela A&gt; </a:t>
            </a:r>
            <a:r>
              <a:rPr lang="pt-BR" b="1" dirty="0" smtClean="0"/>
              <a:t>FULL [OUTER] JOIN </a:t>
            </a:r>
            <a:r>
              <a:rPr lang="pt-BR" dirty="0" smtClean="0"/>
              <a:t>&lt;tabela </a:t>
            </a:r>
            <a:r>
              <a:rPr lang="pt-BR" dirty="0" err="1" smtClean="0"/>
              <a:t>B</a:t>
            </a:r>
            <a:r>
              <a:rPr lang="pt-BR" dirty="0" smtClean="0"/>
              <a:t>&gt; </a:t>
            </a:r>
          </a:p>
          <a:p>
            <a:pPr marL="0" lvl="0" indent="0">
              <a:buNone/>
            </a:pPr>
            <a:r>
              <a:rPr lang="pt-BR" dirty="0" smtClean="0"/>
              <a:t>ON &lt;condição de junção&gt;;</a:t>
            </a:r>
          </a:p>
          <a:p>
            <a:pPr lvl="1"/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7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Outer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Exemplo</a:t>
            </a:r>
          </a:p>
          <a:p>
            <a:pPr marL="0" lvl="0" indent="0" algn="just">
              <a:buNone/>
            </a:pPr>
            <a:endParaRPr lang="pt-BR" dirty="0"/>
          </a:p>
          <a:p>
            <a:pPr marL="0" lvl="0" indent="0" algn="just">
              <a:buNone/>
            </a:pPr>
            <a:r>
              <a:rPr lang="pt-BR" dirty="0" smtClean="0"/>
              <a:t>SELECT </a:t>
            </a:r>
            <a:r>
              <a:rPr lang="pt-BR" dirty="0" err="1" smtClean="0"/>
              <a:t>D.nome</a:t>
            </a:r>
            <a:r>
              <a:rPr lang="pt-BR" dirty="0" smtClean="0"/>
              <a:t>, </a:t>
            </a:r>
            <a:r>
              <a:rPr lang="pt-BR" dirty="0" err="1" smtClean="0"/>
              <a:t>P.nome</a:t>
            </a:r>
            <a:r>
              <a:rPr lang="pt-BR" dirty="0" smtClean="0"/>
              <a:t>, </a:t>
            </a:r>
            <a:r>
              <a:rPr lang="pt-BR" dirty="0" err="1" smtClean="0"/>
              <a:t>P.siape</a:t>
            </a:r>
            <a:r>
              <a:rPr lang="pt-BR" dirty="0" smtClean="0"/>
              <a:t>, </a:t>
            </a:r>
          </a:p>
          <a:p>
            <a:pPr marL="0" lvl="0" indent="0">
              <a:buNone/>
            </a:pPr>
            <a:r>
              <a:rPr lang="pt-BR" dirty="0" smtClean="0"/>
              <a:t>FROM Departamento </a:t>
            </a:r>
            <a:r>
              <a:rPr lang="pt-BR" dirty="0" err="1" smtClean="0"/>
              <a:t>D</a:t>
            </a:r>
            <a:r>
              <a:rPr lang="pt-BR" dirty="0" smtClean="0"/>
              <a:t> FULL OUTER JOIN  Professor </a:t>
            </a:r>
            <a:r>
              <a:rPr lang="pt-BR" dirty="0" err="1" smtClean="0"/>
              <a:t>P</a:t>
            </a:r>
            <a:r>
              <a:rPr lang="pt-BR" dirty="0" smtClean="0"/>
              <a:t>      </a:t>
            </a:r>
          </a:p>
          <a:p>
            <a:pPr marL="0" lvl="0" indent="0" algn="just">
              <a:buNone/>
            </a:pPr>
            <a:r>
              <a:rPr lang="pt-BR" dirty="0" smtClean="0"/>
              <a:t>ON </a:t>
            </a:r>
            <a:r>
              <a:rPr lang="pt-BR" dirty="0" err="1" smtClean="0"/>
              <a:t>D.numero_depto</a:t>
            </a:r>
            <a:r>
              <a:rPr lang="pt-BR" dirty="0" smtClean="0"/>
              <a:t> = </a:t>
            </a:r>
            <a:r>
              <a:rPr lang="pt-BR" dirty="0" err="1" smtClean="0"/>
              <a:t>P.cod_depto</a:t>
            </a:r>
            <a:r>
              <a:rPr lang="pt-BR" dirty="0" smtClean="0"/>
              <a:t>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0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 smtClean="0"/>
              <a:t>Resumo – </a:t>
            </a:r>
            <a:r>
              <a:rPr lang="pt-BR" dirty="0" smtClean="0"/>
              <a:t>Comandos </a:t>
            </a:r>
            <a:r>
              <a:rPr lang="pt-BR" dirty="0" smtClean="0"/>
              <a:t>SQL</a:t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pt-BR" smtClean="0"/>
          </a:p>
          <a:p>
            <a:pPr lvl="1"/>
            <a:endParaRPr lang="pt-BR" smtClean="0"/>
          </a:p>
          <a:p>
            <a:pPr lvl="1"/>
            <a:endParaRPr lang="pt-BR" smtClean="0"/>
          </a:p>
          <a:p>
            <a:pPr lvl="1"/>
            <a:endParaRPr lang="pt-BR" smtClean="0"/>
          </a:p>
          <a:p>
            <a:pPr lvl="1"/>
            <a:endParaRPr lang="pt-BR" smtClean="0"/>
          </a:p>
          <a:p>
            <a:pPr lvl="1"/>
            <a:endParaRPr lang="pt-BR" smtClean="0"/>
          </a:p>
          <a:p>
            <a:pPr lvl="1"/>
            <a:endParaRPr lang="pt-BR" smtClean="0"/>
          </a:p>
          <a:p>
            <a:pPr lvl="1"/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pPr lvl="1"/>
            <a:endParaRPr lang="pt-BR" smtClean="0"/>
          </a:p>
          <a:p>
            <a:pPr lvl="1"/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en-US" smtClean="0"/>
          </a:p>
          <a:p>
            <a:pPr lvl="1"/>
            <a:endParaRPr lang="en-US" smtClean="0"/>
          </a:p>
          <a:p>
            <a:endParaRPr lang="pt-BR" smtClean="0"/>
          </a:p>
          <a:p>
            <a:pPr lvl="1"/>
            <a:endParaRPr lang="pt-BR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552" y="260648"/>
            <a:ext cx="8280920" cy="638944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7609223" cy="551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have direita 7"/>
          <p:cNvSpPr/>
          <p:nvPr/>
        </p:nvSpPr>
        <p:spPr>
          <a:xfrm>
            <a:off x="6516216" y="1052736"/>
            <a:ext cx="504056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/>
          <p:cNvSpPr/>
          <p:nvPr/>
        </p:nvSpPr>
        <p:spPr>
          <a:xfrm>
            <a:off x="7164288" y="2204864"/>
            <a:ext cx="50405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/>
          <p:cNvSpPr/>
          <p:nvPr/>
        </p:nvSpPr>
        <p:spPr>
          <a:xfrm>
            <a:off x="7164288" y="4509120"/>
            <a:ext cx="576064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308304" y="1340768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DDL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740352" y="306896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Consultas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884368" y="5301208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DML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90477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</a:t>
            </a:r>
            <a:r>
              <a:rPr lang="en-US" dirty="0" err="1" smtClean="0"/>
              <a:t>ções</a:t>
            </a:r>
            <a:r>
              <a:rPr lang="en-US" dirty="0" smtClean="0"/>
              <a:t> com </a:t>
            </a:r>
            <a:r>
              <a:rPr lang="en-US" dirty="0" err="1" smtClean="0"/>
              <a:t>Conjuntos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UNION</a:t>
            </a:r>
          </a:p>
          <a:p>
            <a:pPr lvl="1"/>
            <a:r>
              <a:rPr lang="pt-BR" dirty="0" smtClean="0"/>
              <a:t>Une as </a:t>
            </a:r>
            <a:r>
              <a:rPr lang="pt-BR" dirty="0" err="1" smtClean="0"/>
              <a:t>tuplas</a:t>
            </a:r>
            <a:r>
              <a:rPr lang="pt-BR" dirty="0" smtClean="0"/>
              <a:t> de duas relações.</a:t>
            </a:r>
          </a:p>
          <a:p>
            <a:pPr lvl="1"/>
            <a:r>
              <a:rPr lang="pt-BR" dirty="0" smtClean="0"/>
              <a:t>Linhas duplicadas são removidas da tabela resultante.</a:t>
            </a:r>
          </a:p>
          <a:p>
            <a:pPr lvl="1"/>
            <a:r>
              <a:rPr lang="pt-BR" dirty="0" smtClean="0"/>
              <a:t>As relações devem ser união compatíveis.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6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Operações</a:t>
            </a:r>
            <a:r>
              <a:rPr lang="en-US" dirty="0" smtClean="0"/>
              <a:t> com </a:t>
            </a:r>
            <a:r>
              <a:rPr lang="en-US" dirty="0" err="1" smtClean="0"/>
              <a:t>Conjuntos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Exemplo</a:t>
            </a:r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 smtClean="0"/>
              <a:t>SELECT </a:t>
            </a:r>
            <a:r>
              <a:rPr lang="pt-BR" sz="2400" dirty="0" err="1" smtClean="0"/>
              <a:t>P.siape</a:t>
            </a:r>
            <a:r>
              <a:rPr lang="pt-BR" sz="2400" dirty="0" smtClean="0"/>
              <a:t> FROM Professor </a:t>
            </a:r>
            <a:r>
              <a:rPr lang="pt-BR" sz="2400" dirty="0" err="1" smtClean="0"/>
              <a:t>P</a:t>
            </a:r>
            <a:r>
              <a:rPr lang="pt-BR" sz="2400" dirty="0" smtClean="0"/>
              <a:t>, Departamento </a:t>
            </a:r>
            <a:r>
              <a:rPr lang="pt-BR" sz="2400" dirty="0" err="1" smtClean="0"/>
              <a:t>D</a:t>
            </a:r>
            <a:r>
              <a:rPr lang="pt-BR" sz="2400" dirty="0" smtClean="0"/>
              <a:t> </a:t>
            </a:r>
          </a:p>
          <a:p>
            <a:pPr marL="457200" lvl="1" indent="0">
              <a:buNone/>
            </a:pPr>
            <a:r>
              <a:rPr lang="pt-BR" sz="2400" dirty="0" smtClean="0"/>
              <a:t>   WHERE </a:t>
            </a:r>
            <a:r>
              <a:rPr lang="pt-BR" sz="2400" dirty="0" err="1" smtClean="0"/>
              <a:t>D.numero_depto</a:t>
            </a:r>
            <a:r>
              <a:rPr lang="pt-BR" sz="2400" dirty="0" smtClean="0"/>
              <a:t> = </a:t>
            </a:r>
            <a:r>
              <a:rPr lang="pt-BR" sz="2400" dirty="0" err="1" smtClean="0"/>
              <a:t>P.cod_depto</a:t>
            </a:r>
            <a:endParaRPr lang="pt-BR" sz="2400" dirty="0" smtClean="0"/>
          </a:p>
          <a:p>
            <a:pPr marL="457200" lvl="1" indent="0">
              <a:buNone/>
            </a:pPr>
            <a:r>
              <a:rPr lang="pt-BR" sz="2400" dirty="0" smtClean="0"/>
              <a:t>   AND </a:t>
            </a:r>
            <a:r>
              <a:rPr lang="pt-BR" sz="2400" dirty="0" err="1" smtClean="0"/>
              <a:t>D.nome_depto</a:t>
            </a:r>
            <a:r>
              <a:rPr lang="pt-BR" sz="2400" dirty="0" smtClean="0"/>
              <a:t> = ‘Sistemas de Informação’ </a:t>
            </a:r>
          </a:p>
          <a:p>
            <a:pPr marL="457200" lvl="1" indent="0">
              <a:buNone/>
            </a:pPr>
            <a:r>
              <a:rPr lang="pt-BR" sz="2400" dirty="0" smtClean="0"/>
              <a:t>UNION</a:t>
            </a:r>
          </a:p>
          <a:p>
            <a:pPr marL="457200" lvl="1" indent="0">
              <a:buNone/>
            </a:pPr>
            <a:r>
              <a:rPr lang="pt-BR" sz="2400" dirty="0" smtClean="0"/>
              <a:t>   SELECT </a:t>
            </a:r>
            <a:r>
              <a:rPr lang="pt-BR" sz="2400" dirty="0" err="1" smtClean="0"/>
              <a:t>P.siape</a:t>
            </a:r>
            <a:r>
              <a:rPr lang="pt-BR" sz="2400" dirty="0" smtClean="0"/>
              <a:t> FROM Professor </a:t>
            </a:r>
            <a:r>
              <a:rPr lang="pt-BR" sz="2400" dirty="0" err="1" smtClean="0"/>
              <a:t>P</a:t>
            </a:r>
            <a:r>
              <a:rPr lang="pt-BR" sz="2400" dirty="0" smtClean="0"/>
              <a:t>, Departamento </a:t>
            </a:r>
            <a:r>
              <a:rPr lang="pt-BR" sz="2400" dirty="0" err="1" smtClean="0"/>
              <a:t>D</a:t>
            </a:r>
            <a:r>
              <a:rPr lang="pt-BR" sz="2400" dirty="0" smtClean="0"/>
              <a:t> </a:t>
            </a:r>
          </a:p>
          <a:p>
            <a:pPr marL="457200" lvl="1" indent="0">
              <a:buNone/>
            </a:pPr>
            <a:r>
              <a:rPr lang="pt-BR" sz="2400" dirty="0" smtClean="0"/>
              <a:t>   WHERE </a:t>
            </a:r>
            <a:r>
              <a:rPr lang="pt-BR" sz="2400" dirty="0" err="1" smtClean="0"/>
              <a:t>D.numero_depto</a:t>
            </a:r>
            <a:r>
              <a:rPr lang="pt-BR" sz="2400" dirty="0" smtClean="0"/>
              <a:t> = </a:t>
            </a:r>
            <a:r>
              <a:rPr lang="pt-BR" sz="2400" dirty="0" err="1" smtClean="0"/>
              <a:t>P.cod_depto</a:t>
            </a:r>
            <a:endParaRPr lang="pt-BR" sz="2400" dirty="0" smtClean="0"/>
          </a:p>
          <a:p>
            <a:pPr marL="457200" lvl="1" indent="0">
              <a:buNone/>
            </a:pPr>
            <a:r>
              <a:rPr lang="pt-BR" sz="2400" dirty="0" smtClean="0"/>
              <a:t>   AND </a:t>
            </a:r>
            <a:r>
              <a:rPr lang="pt-BR" sz="2400" dirty="0" err="1" smtClean="0"/>
              <a:t>D.nome_depto</a:t>
            </a:r>
            <a:r>
              <a:rPr lang="pt-BR" sz="2400" dirty="0" smtClean="0"/>
              <a:t> = ‘Tecnologia da Informação’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7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Operações</a:t>
            </a:r>
            <a:r>
              <a:rPr lang="en-US" dirty="0" smtClean="0"/>
              <a:t> com </a:t>
            </a:r>
            <a:r>
              <a:rPr lang="en-US" dirty="0" err="1" smtClean="0"/>
              <a:t>Conjuntos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UNION ALL</a:t>
            </a:r>
          </a:p>
          <a:p>
            <a:pPr lvl="1"/>
            <a:r>
              <a:rPr lang="pt-BR" smtClean="0"/>
              <a:t>Une as tuplas de relações (oriundas de consultas).</a:t>
            </a:r>
          </a:p>
          <a:p>
            <a:pPr lvl="1"/>
            <a:r>
              <a:rPr lang="pt-BR" smtClean="0"/>
              <a:t>Linhas duplicadas são mantidas da tabela resultante.</a:t>
            </a:r>
          </a:p>
          <a:p>
            <a:pPr lvl="1"/>
            <a:r>
              <a:rPr lang="pt-BR" smtClean="0"/>
              <a:t>As relações devem ser união compatíveis.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2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Operações com Conjuntos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cláusula INTERSECT tem como objetivo obter a interseç</a:t>
            </a:r>
            <a:r>
              <a:rPr lang="pt-BR" dirty="0" smtClean="0"/>
              <a:t>ão</a:t>
            </a:r>
            <a:r>
              <a:rPr lang="pt-BR" dirty="0" smtClean="0"/>
              <a:t> entre </a:t>
            </a:r>
            <a:r>
              <a:rPr lang="pt-BR" dirty="0" err="1" smtClean="0"/>
              <a:t>tuplas</a:t>
            </a:r>
            <a:r>
              <a:rPr lang="pt-BR" dirty="0" smtClean="0"/>
              <a:t> de duas relações. </a:t>
            </a:r>
          </a:p>
          <a:p>
            <a:r>
              <a:rPr lang="pt-BR" dirty="0" smtClean="0"/>
              <a:t>As tabelas devem ser união compatíveis.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Operações</a:t>
            </a:r>
            <a:r>
              <a:rPr lang="en-US" dirty="0" smtClean="0"/>
              <a:t> com </a:t>
            </a:r>
            <a:r>
              <a:rPr lang="en-US" dirty="0" err="1" smtClean="0"/>
              <a:t>Conjuntos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Exemplo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SELECT </a:t>
            </a:r>
            <a:r>
              <a:rPr lang="pt-BR" dirty="0" err="1" smtClean="0"/>
              <a:t>P.siape</a:t>
            </a:r>
            <a:r>
              <a:rPr lang="pt-BR" dirty="0" smtClean="0"/>
              <a:t> FROM Professor </a:t>
            </a:r>
            <a:r>
              <a:rPr lang="pt-BR" dirty="0" err="1" smtClean="0"/>
              <a:t>P</a:t>
            </a:r>
            <a:r>
              <a:rPr lang="pt-BR" dirty="0" smtClean="0"/>
              <a:t>, Ministra M</a:t>
            </a:r>
          </a:p>
          <a:p>
            <a:pPr marL="457200" lvl="1" indent="0">
              <a:buNone/>
            </a:pPr>
            <a:r>
              <a:rPr lang="pt-BR" dirty="0" smtClean="0"/>
              <a:t>   WHERE </a:t>
            </a:r>
            <a:r>
              <a:rPr lang="pt-BR" dirty="0" err="1" smtClean="0"/>
              <a:t>P.siape</a:t>
            </a:r>
            <a:r>
              <a:rPr lang="pt-BR" dirty="0" smtClean="0"/>
              <a:t> = </a:t>
            </a:r>
            <a:r>
              <a:rPr lang="pt-BR" dirty="0" err="1" smtClean="0"/>
              <a:t>M.siape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   AND </a:t>
            </a:r>
            <a:r>
              <a:rPr lang="pt-BR" dirty="0" err="1" smtClean="0"/>
              <a:t>M.cod_disciplina</a:t>
            </a:r>
            <a:r>
              <a:rPr lang="pt-BR" dirty="0" smtClean="0"/>
              <a:t> = </a:t>
            </a:r>
            <a:r>
              <a:rPr lang="pt-BR" dirty="0" smtClean="0"/>
              <a:t>‘IF973’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INTERSECT</a:t>
            </a:r>
          </a:p>
          <a:p>
            <a:pPr marL="457200" lvl="1" indent="0">
              <a:buNone/>
            </a:pPr>
            <a:r>
              <a:rPr lang="pt-BR" dirty="0" smtClean="0"/>
              <a:t>  </a:t>
            </a:r>
            <a:r>
              <a:rPr lang="pt-BR" dirty="0" smtClean="0"/>
              <a:t>SELECT </a:t>
            </a:r>
            <a:r>
              <a:rPr lang="pt-BR" dirty="0" err="1" smtClean="0"/>
              <a:t>P.siape</a:t>
            </a:r>
            <a:r>
              <a:rPr lang="pt-BR" dirty="0" smtClean="0"/>
              <a:t> FROM Professor </a:t>
            </a:r>
            <a:r>
              <a:rPr lang="pt-BR" dirty="0" err="1" smtClean="0"/>
              <a:t>P</a:t>
            </a:r>
            <a:r>
              <a:rPr lang="pt-BR" dirty="0" smtClean="0"/>
              <a:t>, Ministra M</a:t>
            </a:r>
          </a:p>
          <a:p>
            <a:pPr marL="457200" lvl="1" indent="0">
              <a:buNone/>
            </a:pPr>
            <a:r>
              <a:rPr lang="pt-BR" dirty="0" smtClean="0"/>
              <a:t>   WHERE </a:t>
            </a:r>
            <a:r>
              <a:rPr lang="pt-BR" dirty="0" err="1" smtClean="0"/>
              <a:t>P.siape</a:t>
            </a:r>
            <a:r>
              <a:rPr lang="pt-BR" dirty="0" smtClean="0"/>
              <a:t> = </a:t>
            </a:r>
            <a:r>
              <a:rPr lang="pt-BR" dirty="0" err="1" smtClean="0"/>
              <a:t>M.siape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   AND </a:t>
            </a:r>
            <a:r>
              <a:rPr lang="pt-BR" dirty="0" err="1" smtClean="0"/>
              <a:t>M.cod_disciplina</a:t>
            </a:r>
            <a:r>
              <a:rPr lang="pt-BR" dirty="0" smtClean="0"/>
              <a:t> = ‘IF992;’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2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Operações</a:t>
            </a:r>
            <a:r>
              <a:rPr lang="en-US" dirty="0" smtClean="0"/>
              <a:t> com </a:t>
            </a:r>
            <a:r>
              <a:rPr lang="en-US" dirty="0" err="1" smtClean="0"/>
              <a:t>Conjuntos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 smtClean="0"/>
              <a:t>Diferença entre conjuntos.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Retira de uma relação os elementos que se repetem em outra relação.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3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Operações com Conjuntos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Exemplo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SELECT </a:t>
            </a:r>
            <a:r>
              <a:rPr lang="pt-BR" dirty="0" err="1" smtClean="0"/>
              <a:t>M.cod_disciplina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FROM Professor </a:t>
            </a:r>
            <a:r>
              <a:rPr lang="pt-BR" dirty="0" err="1" smtClean="0"/>
              <a:t>P</a:t>
            </a:r>
            <a:r>
              <a:rPr lang="pt-BR" dirty="0" smtClean="0"/>
              <a:t>, Ministra M</a:t>
            </a:r>
          </a:p>
          <a:p>
            <a:pPr marL="457200" lvl="1" indent="0">
              <a:buNone/>
            </a:pPr>
            <a:r>
              <a:rPr lang="pt-BR" dirty="0" smtClean="0"/>
              <a:t>WHERE </a:t>
            </a:r>
            <a:r>
              <a:rPr lang="pt-BR" dirty="0" err="1" smtClean="0"/>
              <a:t>P.siape</a:t>
            </a:r>
            <a:r>
              <a:rPr lang="pt-BR" dirty="0" smtClean="0"/>
              <a:t> = </a:t>
            </a:r>
            <a:r>
              <a:rPr lang="pt-BR" dirty="0" err="1" smtClean="0"/>
              <a:t>M.siape</a:t>
            </a:r>
            <a:r>
              <a:rPr lang="pt-BR" dirty="0"/>
              <a:t> </a:t>
            </a:r>
            <a:r>
              <a:rPr lang="pt-BR" dirty="0" smtClean="0"/>
              <a:t>AND </a:t>
            </a:r>
            <a:r>
              <a:rPr lang="pt-BR" dirty="0" err="1" smtClean="0"/>
              <a:t>P.siape</a:t>
            </a:r>
            <a:r>
              <a:rPr lang="pt-BR" dirty="0" smtClean="0"/>
              <a:t> = </a:t>
            </a:r>
            <a:r>
              <a:rPr lang="pt-BR" dirty="0" smtClean="0"/>
              <a:t>‘1234’</a:t>
            </a:r>
            <a:r>
              <a:rPr lang="pt-BR" dirty="0" smtClean="0"/>
              <a:t> 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EXCEPT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SELECT </a:t>
            </a:r>
            <a:r>
              <a:rPr lang="pt-BR" dirty="0" err="1" smtClean="0"/>
              <a:t>M.cod_disciplina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FROM Professor </a:t>
            </a:r>
            <a:r>
              <a:rPr lang="pt-BR" dirty="0" err="1" smtClean="0"/>
              <a:t>P</a:t>
            </a:r>
            <a:r>
              <a:rPr lang="pt-BR" dirty="0" smtClean="0"/>
              <a:t>, Ministra M</a:t>
            </a:r>
          </a:p>
          <a:p>
            <a:pPr marL="457200" lvl="1" indent="0">
              <a:buNone/>
            </a:pPr>
            <a:r>
              <a:rPr lang="pt-BR" dirty="0" smtClean="0"/>
              <a:t>WHERE </a:t>
            </a:r>
            <a:r>
              <a:rPr lang="pt-BR" dirty="0" err="1" smtClean="0"/>
              <a:t>P.siape</a:t>
            </a:r>
            <a:r>
              <a:rPr lang="pt-BR" dirty="0" smtClean="0"/>
              <a:t> = </a:t>
            </a:r>
            <a:r>
              <a:rPr lang="pt-BR" dirty="0" err="1" smtClean="0"/>
              <a:t>M.siape</a:t>
            </a:r>
            <a:r>
              <a:rPr lang="pt-BR" dirty="0"/>
              <a:t> </a:t>
            </a:r>
            <a:r>
              <a:rPr lang="pt-BR" dirty="0" smtClean="0"/>
              <a:t>AND </a:t>
            </a:r>
            <a:r>
              <a:rPr lang="pt-BR" dirty="0" err="1" smtClean="0"/>
              <a:t>P.siape</a:t>
            </a:r>
            <a:r>
              <a:rPr lang="pt-BR" dirty="0" smtClean="0"/>
              <a:t> = ‘1234’; 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 </a:t>
            </a:r>
          </a:p>
          <a:p>
            <a:pPr marL="0" lvl="1" indent="0" algn="ctr">
              <a:buNone/>
            </a:pPr>
            <a:r>
              <a:rPr lang="pt-BR" dirty="0" smtClean="0">
                <a:sym typeface="Symbol" pitchFamily="18" charset="2"/>
              </a:rPr>
              <a:t>Selecione o c</a:t>
            </a:r>
            <a:r>
              <a:rPr lang="pt-BR" dirty="0" smtClean="0">
                <a:sym typeface="Symbol" pitchFamily="18" charset="2"/>
              </a:rPr>
              <a:t>ódigo das disciplinas </a:t>
            </a:r>
            <a:r>
              <a:rPr lang="pt-BR" dirty="0" smtClean="0">
                <a:sym typeface="Symbol" pitchFamily="18" charset="2"/>
              </a:rPr>
              <a:t>que s</a:t>
            </a:r>
            <a:r>
              <a:rPr lang="pt-BR" dirty="0" smtClean="0">
                <a:sym typeface="Symbol" pitchFamily="18" charset="2"/>
              </a:rPr>
              <a:t>ão ministradas pelo </a:t>
            </a:r>
            <a:r>
              <a:rPr lang="pt-BR" dirty="0" smtClean="0">
                <a:sym typeface="Symbol" pitchFamily="18" charset="2"/>
              </a:rPr>
              <a:t>professor de </a:t>
            </a:r>
            <a:r>
              <a:rPr lang="pt-BR" dirty="0" err="1" smtClean="0">
                <a:sym typeface="Symbol" pitchFamily="18" charset="2"/>
              </a:rPr>
              <a:t>siape</a:t>
            </a:r>
            <a:r>
              <a:rPr lang="pt-BR" dirty="0" smtClean="0">
                <a:sym typeface="Symbol" pitchFamily="18" charset="2"/>
              </a:rPr>
              <a:t> = ‘1234’</a:t>
            </a:r>
            <a:r>
              <a:rPr lang="pt-BR" dirty="0" smtClean="0">
                <a:sym typeface="Symbol" pitchFamily="18" charset="2"/>
              </a:rPr>
              <a:t> e que não s</a:t>
            </a:r>
            <a:r>
              <a:rPr lang="pt-BR" dirty="0" smtClean="0">
                <a:sym typeface="Symbol" pitchFamily="18" charset="2"/>
              </a:rPr>
              <a:t>ão ministradas pelo professor de </a:t>
            </a:r>
            <a:r>
              <a:rPr lang="pt-BR" dirty="0" err="1" smtClean="0">
                <a:sym typeface="Symbol" pitchFamily="18" charset="2"/>
              </a:rPr>
              <a:t>siape</a:t>
            </a:r>
            <a:r>
              <a:rPr lang="pt-BR" dirty="0" smtClean="0">
                <a:sym typeface="Symbol" pitchFamily="18" charset="2"/>
              </a:rPr>
              <a:t> = ‘5678’.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7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Inner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r>
              <a:rPr lang="pt-BR" dirty="0" smtClean="0"/>
              <a:t> </a:t>
            </a:r>
            <a:r>
              <a:rPr lang="pt-BR" dirty="0" err="1" smtClean="0"/>
              <a:t>x</a:t>
            </a:r>
            <a:r>
              <a:rPr lang="pt-BR" dirty="0" smtClean="0"/>
              <a:t> </a:t>
            </a:r>
            <a:r>
              <a:rPr lang="pt-BR" dirty="0" err="1" smtClean="0"/>
              <a:t>Outer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Em SQL, algumas colunas podem possuir valor nulo em uma </a:t>
            </a:r>
            <a:r>
              <a:rPr lang="pt-BR" dirty="0" err="1" smtClean="0"/>
              <a:t>tupla</a:t>
            </a:r>
            <a:r>
              <a:rPr lang="pt-BR" dirty="0" smtClean="0"/>
              <a:t>. Nesse caso, SQL considera que o valor é DESCONHECIDO. </a:t>
            </a:r>
          </a:p>
          <a:p>
            <a:r>
              <a:rPr lang="pt-BR" dirty="0" smtClean="0"/>
              <a:t>Portanto, temos três valores lógicos: VERDADEIRO, FALSO e DESCONHECIDO. </a:t>
            </a:r>
          </a:p>
          <a:p>
            <a:endParaRPr lang="pt-BR" dirty="0" smtClean="0"/>
          </a:p>
          <a:p>
            <a:r>
              <a:rPr lang="pt-BR" dirty="0" smtClean="0"/>
              <a:t>Nas consultas seleção-projeção-junção somente as combinações de </a:t>
            </a:r>
            <a:r>
              <a:rPr lang="pt-BR" dirty="0" err="1" smtClean="0"/>
              <a:t>tuplas</a:t>
            </a:r>
            <a:r>
              <a:rPr lang="pt-BR" dirty="0" smtClean="0"/>
              <a:t> que avaliam a expressão lógica como VERDADEIRA são selecionadas. As junções internas (</a:t>
            </a:r>
            <a:r>
              <a:rPr lang="pt-BR" dirty="0" err="1" smtClean="0"/>
              <a:t>inner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r>
              <a:rPr lang="pt-BR" dirty="0" smtClean="0"/>
              <a:t>) funcionam assim. </a:t>
            </a:r>
          </a:p>
          <a:p>
            <a:r>
              <a:rPr lang="pt-BR" dirty="0" smtClean="0"/>
              <a:t>Já as junções externas (</a:t>
            </a:r>
            <a:r>
              <a:rPr lang="pt-BR" dirty="0" err="1" smtClean="0"/>
              <a:t>outer</a:t>
            </a:r>
            <a:r>
              <a:rPr lang="pt-BR" dirty="0" smtClean="0"/>
              <a:t> </a:t>
            </a:r>
            <a:r>
              <a:rPr lang="pt-BR" dirty="0" err="1" smtClean="0"/>
              <a:t>join</a:t>
            </a:r>
            <a:r>
              <a:rPr lang="pt-BR" dirty="0" smtClean="0"/>
              <a:t>) podem retornar uma </a:t>
            </a:r>
            <a:r>
              <a:rPr lang="pt-BR" dirty="0" err="1" smtClean="0"/>
              <a:t>tupla</a:t>
            </a:r>
            <a:r>
              <a:rPr lang="pt-BR" dirty="0" smtClean="0"/>
              <a:t> mesmo que ela tenha um valor desconhecido (NULO).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71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883</Words>
  <Application>Microsoft Macintosh PowerPoint</Application>
  <PresentationFormat>On-screen Show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Linguagem SQL – Operações com Conjuntos e Junções</vt:lpstr>
      <vt:lpstr>Operações com Conjuntos</vt:lpstr>
      <vt:lpstr>Operações com Conjuntos</vt:lpstr>
      <vt:lpstr>Operações com Conjuntos</vt:lpstr>
      <vt:lpstr>Operações com Conjuntos</vt:lpstr>
      <vt:lpstr>Operações com Conjuntos</vt:lpstr>
      <vt:lpstr>Operações com Conjuntos</vt:lpstr>
      <vt:lpstr>Operações com Conjuntos</vt:lpstr>
      <vt:lpstr>Inner Join x Outer Join</vt:lpstr>
      <vt:lpstr>Inner join </vt:lpstr>
      <vt:lpstr>Inner join </vt:lpstr>
      <vt:lpstr>Outer join</vt:lpstr>
      <vt:lpstr>Outer join</vt:lpstr>
      <vt:lpstr>Outer join</vt:lpstr>
      <vt:lpstr>Outer join</vt:lpstr>
      <vt:lpstr>Outer join</vt:lpstr>
      <vt:lpstr>Outer join</vt:lpstr>
      <vt:lpstr>Outer join</vt:lpstr>
      <vt:lpstr>Resumo – Comandos SQL </vt:lpstr>
    </vt:vector>
  </TitlesOfParts>
  <Company>Universidade Federal de Pernambuco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Bernadette Farias Loscio</dc:creator>
  <cp:lastModifiedBy>Bernadette Farias Loscio</cp:lastModifiedBy>
  <cp:revision>17</cp:revision>
  <dcterms:created xsi:type="dcterms:W3CDTF">2014-05-05T14:55:25Z</dcterms:created>
  <dcterms:modified xsi:type="dcterms:W3CDTF">2014-05-05T17:59:01Z</dcterms:modified>
</cp:coreProperties>
</file>