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86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5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0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8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1CF5-DC73-B947-A5A6-3818E73B75E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4B032-C43D-A44E-B059-F1491F262E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2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3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14" name="MSREMIND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3106"/>
            <a:ext cx="7772400" cy="1470025"/>
          </a:xfrm>
        </p:spPr>
        <p:txBody>
          <a:bodyPr/>
          <a:lstStyle/>
          <a:p>
            <a:r>
              <a:rPr lang="en-US" dirty="0" err="1" smtClean="0"/>
              <a:t>Introdução</a:t>
            </a:r>
            <a:r>
              <a:rPr lang="en-US" dirty="0" smtClean="0"/>
              <a:t> a PL/SQL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2968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Curso de Sistemas de Informação</a:t>
            </a:r>
          </a:p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Disciplina de Banco de Dados – IF976</a:t>
            </a:r>
          </a:p>
          <a:p>
            <a:endParaRPr lang="en-US" smtClean="0"/>
          </a:p>
          <a:p>
            <a:r>
              <a:rPr lang="en-US" sz="3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Profa. Bernadette Farias Lóscio</a:t>
            </a:r>
          </a:p>
          <a:p>
            <a:r>
              <a:rPr lang="en-US" smtClean="0"/>
              <a:t>bfl@cin.ufpe.br</a:t>
            </a:r>
            <a:endParaRPr lang="en-US" dirty="0"/>
          </a:p>
        </p:txBody>
      </p:sp>
      <p:pic>
        <p:nvPicPr>
          <p:cNvPr id="5" name="Picture 4" descr="20140227150529_CIn40Anos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53" y="4721461"/>
            <a:ext cx="1973295" cy="213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4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4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Básicos de PL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Comando IF-THEN-ELSE</a:t>
            </a:r>
          </a:p>
          <a:p>
            <a:pPr marL="0" indent="0">
              <a:buNone/>
            </a:pPr>
            <a:endParaRPr lang="en-US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IF </a:t>
            </a:r>
            <a:r>
              <a:rPr lang="en-US" dirty="0"/>
              <a:t>&lt;</a:t>
            </a:r>
            <a:r>
              <a:rPr lang="en-US" dirty="0" err="1"/>
              <a:t>expressão</a:t>
            </a:r>
            <a:r>
              <a:rPr lang="en-US" dirty="0"/>
              <a:t> </a:t>
            </a:r>
            <a:r>
              <a:rPr lang="en-US" dirty="0" err="1"/>
              <a:t>booleana</a:t>
            </a:r>
            <a:r>
              <a:rPr lang="en-US" dirty="0"/>
              <a:t> 1&gt;</a:t>
            </a:r>
            <a:r>
              <a:rPr lang="en-US" dirty="0">
                <a:solidFill>
                  <a:srgbClr val="800000"/>
                </a:solidFill>
              </a:rPr>
              <a:t> </a:t>
            </a:r>
            <a:endParaRPr lang="en-US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THEN </a:t>
            </a:r>
            <a:r>
              <a:rPr lang="en-US" dirty="0"/>
              <a:t>&lt;instruções1&gt;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	[</a:t>
            </a:r>
            <a:r>
              <a:rPr lang="en-US" dirty="0">
                <a:solidFill>
                  <a:srgbClr val="800000"/>
                </a:solidFill>
              </a:rPr>
              <a:t>ELSIF </a:t>
            </a:r>
            <a:r>
              <a:rPr lang="en-US" dirty="0"/>
              <a:t>&lt;</a:t>
            </a:r>
            <a:r>
              <a:rPr lang="en-US" dirty="0" err="1"/>
              <a:t>expressão</a:t>
            </a:r>
            <a:r>
              <a:rPr lang="en-US" dirty="0"/>
              <a:t> </a:t>
            </a:r>
            <a:r>
              <a:rPr lang="en-US" dirty="0" err="1"/>
              <a:t>booleana</a:t>
            </a:r>
            <a:r>
              <a:rPr lang="en-US" dirty="0"/>
              <a:t> 2&gt; 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	</a:t>
            </a:r>
            <a:r>
              <a:rPr lang="en-US" dirty="0" smtClean="0">
                <a:solidFill>
                  <a:srgbClr val="800000"/>
                </a:solidFill>
              </a:rPr>
              <a:t>THEN </a:t>
            </a:r>
            <a:r>
              <a:rPr lang="en-US" dirty="0" smtClean="0"/>
              <a:t>&lt;instruções2</a:t>
            </a:r>
            <a:r>
              <a:rPr lang="en-US" dirty="0"/>
              <a:t>&gt;</a:t>
            </a:r>
            <a:r>
              <a:rPr lang="en-US" dirty="0">
                <a:solidFill>
                  <a:srgbClr val="800000"/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[ELSE </a:t>
            </a:r>
            <a:r>
              <a:rPr lang="en-US" dirty="0"/>
              <a:t>&lt;instruções3&gt;</a:t>
            </a:r>
            <a:r>
              <a:rPr lang="en-US" dirty="0">
                <a:solidFill>
                  <a:srgbClr val="800000"/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END IF;</a:t>
            </a:r>
          </a:p>
          <a:p>
            <a:pPr marL="0" indent="0">
              <a:buNone/>
            </a:pPr>
            <a:endParaRPr lang="pt-BR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/>
            <a:endParaRPr lang="pt-B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pt-BR" dirty="0" smtClean="0">
              <a:solidFill>
                <a:srgbClr val="92D050"/>
              </a:solidFill>
            </a:endParaRPr>
          </a:p>
          <a:p>
            <a:pPr marL="457200" lvl="1" indent="0">
              <a:buNone/>
            </a:pPr>
            <a:endParaRPr lang="pt-B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6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retangular 4"/>
          <p:cNvSpPr/>
          <p:nvPr/>
        </p:nvSpPr>
        <p:spPr>
          <a:xfrm>
            <a:off x="4640239" y="4925834"/>
            <a:ext cx="4046561" cy="1365784"/>
          </a:xfrm>
          <a:prstGeom prst="wedgeRectCallout">
            <a:avLst>
              <a:gd name="adj1" fmla="val -57595"/>
              <a:gd name="adj2" fmla="val -12436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Básicos de PL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</a:t>
            </a:r>
          </a:p>
          <a:p>
            <a:pPr marL="400050" lvl="1" indent="0">
              <a:buNone/>
            </a:pPr>
            <a:r>
              <a:rPr lang="pt-BR" b="1" dirty="0" smtClean="0"/>
              <a:t>IF</a:t>
            </a:r>
            <a:r>
              <a:rPr lang="pt-BR" dirty="0" smtClean="0"/>
              <a:t> media &gt;=  7.0 </a:t>
            </a:r>
            <a:r>
              <a:rPr lang="pt-BR" b="1" dirty="0" smtClean="0"/>
              <a:t>THEN</a:t>
            </a:r>
            <a:r>
              <a:rPr lang="pt-BR" dirty="0" smtClean="0"/>
              <a:t> </a:t>
            </a:r>
            <a:r>
              <a:rPr lang="pt-BR" dirty="0" err="1" smtClean="0"/>
              <a:t>situacao</a:t>
            </a:r>
            <a:r>
              <a:rPr lang="pt-BR" dirty="0" smtClean="0"/>
              <a:t> := 'Aprovado'</a:t>
            </a:r>
          </a:p>
          <a:p>
            <a:pPr marL="400050" lvl="1" indent="0">
              <a:buNone/>
            </a:pPr>
            <a:r>
              <a:rPr lang="pt-BR" b="1" dirty="0" smtClean="0"/>
              <a:t>ELSIF</a:t>
            </a:r>
            <a:r>
              <a:rPr lang="pt-BR" dirty="0" smtClean="0"/>
              <a:t> </a:t>
            </a:r>
            <a:r>
              <a:rPr lang="pt-BR" dirty="0"/>
              <a:t>media &lt; 5.0 </a:t>
            </a:r>
            <a:r>
              <a:rPr lang="pt-BR" b="1" dirty="0"/>
              <a:t>THEN</a:t>
            </a:r>
          </a:p>
          <a:p>
            <a:pPr marL="400050" lvl="1" indent="0">
              <a:buNone/>
            </a:pPr>
            <a:r>
              <a:rPr lang="pt-BR" dirty="0" err="1"/>
              <a:t>situacao</a:t>
            </a:r>
            <a:r>
              <a:rPr lang="pt-BR" dirty="0"/>
              <a:t> := 'Reprovado'</a:t>
            </a:r>
          </a:p>
          <a:p>
            <a:pPr marL="400050" lvl="1" indent="0">
              <a:buNone/>
            </a:pPr>
            <a:r>
              <a:rPr lang="pt-BR" b="1" dirty="0"/>
              <a:t>ELSE</a:t>
            </a:r>
            <a:r>
              <a:rPr lang="pt-BR" dirty="0"/>
              <a:t> </a:t>
            </a:r>
            <a:r>
              <a:rPr lang="pt-BR" dirty="0" err="1"/>
              <a:t>situacao</a:t>
            </a:r>
            <a:r>
              <a:rPr lang="pt-BR" dirty="0"/>
              <a:t> := 'Final'</a:t>
            </a:r>
          </a:p>
          <a:p>
            <a:pPr marL="400050" lvl="1" indent="0">
              <a:buNone/>
            </a:pPr>
            <a:r>
              <a:rPr lang="pt-BR" b="1" dirty="0"/>
              <a:t>END</a:t>
            </a:r>
            <a:r>
              <a:rPr lang="pt-BR" dirty="0"/>
              <a:t> </a:t>
            </a:r>
            <a:r>
              <a:rPr lang="pt-BR" b="1" dirty="0"/>
              <a:t>IF</a:t>
            </a:r>
            <a:r>
              <a:rPr lang="pt-BR" dirty="0"/>
              <a:t>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114800" y="49258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pt-BR" dirty="0"/>
              <a:t>Se a média do estudante for maior ou igual a 7.0, colocar em situação 'Aprovado', se for menor que 5.0, colocar 'Reprovado‘. Em caso contrário, 'Final'</a:t>
            </a:r>
          </a:p>
        </p:txBody>
      </p:sp>
    </p:spTree>
    <p:extLst>
      <p:ext uri="{BB962C8B-B14F-4D97-AF65-F5344CB8AC3E}">
        <p14:creationId xmlns:p14="http://schemas.microsoft.com/office/powerpoint/2010/main" val="36911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Básicos de PL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Comando </a:t>
            </a:r>
            <a:r>
              <a:rPr lang="pt-B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</a:p>
          <a:p>
            <a:pPr marL="400050" lvl="1" indent="0">
              <a:buNone/>
            </a:pPr>
            <a:endParaRPr lang="en-US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None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 </a:t>
            </a:r>
            <a:r>
              <a:rPr lang="en-US" dirty="0"/>
              <a:t>&lt;</a:t>
            </a:r>
            <a:r>
              <a:rPr lang="en-US" dirty="0" err="1"/>
              <a:t>seletor</a:t>
            </a:r>
            <a:r>
              <a:rPr lang="en-US" dirty="0"/>
              <a:t>&gt;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 </a:t>
            </a:r>
            <a:r>
              <a:rPr lang="en-US" dirty="0"/>
              <a:t>&lt;valor1&gt;</a:t>
            </a: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THEN </a:t>
            </a:r>
            <a:r>
              <a:rPr lang="en-US" dirty="0"/>
              <a:t>&lt;</a:t>
            </a:r>
            <a:r>
              <a:rPr lang="en-US" dirty="0" err="1"/>
              <a:t>instruções</a:t>
            </a:r>
            <a:r>
              <a:rPr lang="en-US" dirty="0"/>
              <a:t> 1&gt;</a:t>
            </a: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 </a:t>
            </a:r>
            <a:r>
              <a:rPr lang="en-US" dirty="0"/>
              <a:t>&lt;</a:t>
            </a:r>
            <a:r>
              <a:rPr lang="en-US" dirty="0" err="1"/>
              <a:t>valorn</a:t>
            </a:r>
            <a:r>
              <a:rPr lang="en-US" dirty="0"/>
              <a:t>&gt; </a:t>
            </a: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</a:t>
            </a:r>
            <a:r>
              <a:rPr lang="en-US" dirty="0"/>
              <a:t>&lt;</a:t>
            </a:r>
            <a:r>
              <a:rPr lang="en-US" dirty="0" err="1"/>
              <a:t>instruções</a:t>
            </a:r>
            <a:r>
              <a:rPr lang="en-US" dirty="0"/>
              <a:t> n&gt;</a:t>
            </a: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[ELSE  </a:t>
            </a:r>
            <a:r>
              <a:rPr lang="en-US" dirty="0">
                <a:solidFill>
                  <a:srgbClr val="800000"/>
                </a:solidFill>
              </a:rPr>
              <a:t>&lt;</a:t>
            </a:r>
            <a:r>
              <a:rPr lang="en-US" dirty="0" err="1">
                <a:solidFill>
                  <a:srgbClr val="800000"/>
                </a:solidFill>
              </a:rPr>
              <a:t>instruções</a:t>
            </a:r>
            <a:r>
              <a:rPr lang="en-US" dirty="0">
                <a:solidFill>
                  <a:srgbClr val="800000"/>
                </a:solidFill>
              </a:rPr>
              <a:t> m&gt;</a:t>
            </a: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;]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CASE;</a:t>
            </a:r>
            <a:endParaRPr lang="pt-B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8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retangular 4"/>
          <p:cNvSpPr/>
          <p:nvPr/>
        </p:nvSpPr>
        <p:spPr>
          <a:xfrm>
            <a:off x="4735773" y="5285433"/>
            <a:ext cx="4060209" cy="1320083"/>
          </a:xfrm>
          <a:prstGeom prst="wedgeRectCallout">
            <a:avLst>
              <a:gd name="adj1" fmla="val -61841"/>
              <a:gd name="adj2" fmla="val -1049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Básicos de PL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</a:p>
          <a:p>
            <a:endParaRPr lang="pt-BR" dirty="0"/>
          </a:p>
          <a:p>
            <a:pPr marL="400050" lvl="1" indent="0">
              <a:buNone/>
            </a:pPr>
            <a:r>
              <a:rPr lang="en-US" b="1" dirty="0"/>
              <a:t>CASE</a:t>
            </a:r>
            <a:r>
              <a:rPr lang="en-US" dirty="0"/>
              <a:t>  </a:t>
            </a:r>
            <a:r>
              <a:rPr lang="en-US" dirty="0" err="1"/>
              <a:t>i</a:t>
            </a:r>
            <a:endParaRPr lang="en-US" dirty="0"/>
          </a:p>
          <a:p>
            <a:pPr marL="400050" lvl="1" indent="0">
              <a:buNone/>
            </a:pPr>
            <a:r>
              <a:rPr lang="en-US" b="1" dirty="0"/>
              <a:t>WHEN</a:t>
            </a:r>
            <a:r>
              <a:rPr lang="en-US" dirty="0"/>
              <a:t>  2 </a:t>
            </a:r>
            <a:r>
              <a:rPr lang="en-US" b="1" dirty="0"/>
              <a:t>THEN</a:t>
            </a:r>
            <a:r>
              <a:rPr lang="en-US" dirty="0"/>
              <a:t> valor := 2 *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400050" lvl="1" indent="0">
              <a:buNone/>
            </a:pPr>
            <a:r>
              <a:rPr lang="en-US" b="1" dirty="0"/>
              <a:t>WHEN</a:t>
            </a:r>
            <a:r>
              <a:rPr lang="en-US" dirty="0"/>
              <a:t>  5 </a:t>
            </a:r>
            <a:r>
              <a:rPr lang="en-US" b="1" dirty="0"/>
              <a:t>THEN</a:t>
            </a:r>
            <a:r>
              <a:rPr lang="en-US" dirty="0"/>
              <a:t> valor := </a:t>
            </a:r>
            <a:r>
              <a:rPr lang="en-US" dirty="0" err="1"/>
              <a:t>i</a:t>
            </a:r>
            <a:r>
              <a:rPr lang="en-US" dirty="0"/>
              <a:t> + 15;</a:t>
            </a:r>
          </a:p>
          <a:p>
            <a:pPr marL="400050" lvl="1" indent="0">
              <a:buNone/>
            </a:pPr>
            <a:r>
              <a:rPr lang="en-US" b="1" dirty="0"/>
              <a:t>ELSE</a:t>
            </a:r>
            <a:r>
              <a:rPr lang="en-US" dirty="0"/>
              <a:t> valor := </a:t>
            </a:r>
            <a:r>
              <a:rPr lang="en-US" dirty="0" err="1"/>
              <a:t>i</a:t>
            </a:r>
            <a:r>
              <a:rPr lang="en-US" dirty="0"/>
              <a:t> * 3 ;</a:t>
            </a:r>
          </a:p>
          <a:p>
            <a:pPr marL="400050" lvl="1" indent="0">
              <a:buNone/>
            </a:pPr>
            <a:r>
              <a:rPr lang="en-US" b="1" dirty="0"/>
              <a:t>END</a:t>
            </a:r>
            <a:r>
              <a:rPr lang="en-US" dirty="0"/>
              <a:t> </a:t>
            </a:r>
            <a:r>
              <a:rPr lang="en-US" b="1" dirty="0"/>
              <a:t>CASE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223982" y="528543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pt-BR" dirty="0"/>
              <a:t>Se o valor de uma variável for 2, calcule o dobro; se for 5 some 15; para qualquer outro valor, calcule o  triplo. Armazene o resultado em uma variável chamada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</a:t>
            </a:r>
          </a:p>
        </p:txBody>
      </p:sp>
    </p:spTree>
    <p:extLst>
      <p:ext uri="{BB962C8B-B14F-4D97-AF65-F5344CB8AC3E}">
        <p14:creationId xmlns:p14="http://schemas.microsoft.com/office/powerpoint/2010/main" val="17510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Básicos de PL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35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Laços</a:t>
            </a:r>
          </a:p>
          <a:p>
            <a:pPr lvl="1"/>
            <a:r>
              <a:rPr lang="pt-BR" dirty="0"/>
              <a:t>Permitem executar a mesma </a:t>
            </a:r>
            <a:r>
              <a:rPr lang="pt-BR" dirty="0" err="1"/>
              <a:t>seqüência</a:t>
            </a:r>
            <a:r>
              <a:rPr lang="pt-BR" dirty="0"/>
              <a:t> de instruções várias vezes</a:t>
            </a:r>
          </a:p>
          <a:p>
            <a:pPr lvl="1"/>
            <a:r>
              <a:rPr lang="pt-BR" b="1" dirty="0" smtClean="0"/>
              <a:t>Laço Simples</a:t>
            </a:r>
          </a:p>
          <a:p>
            <a:pPr lvl="1"/>
            <a:endParaRPr lang="pt-BR" b="1" dirty="0"/>
          </a:p>
          <a:p>
            <a:pPr lvl="1"/>
            <a:endParaRPr lang="pt-BR" b="1" dirty="0" smtClean="0"/>
          </a:p>
          <a:p>
            <a:pPr lvl="1"/>
            <a:endParaRPr lang="pt-BR" b="1" dirty="0"/>
          </a:p>
          <a:p>
            <a:pPr lvl="1"/>
            <a:endParaRPr lang="pt-BR" b="1" dirty="0" smtClean="0"/>
          </a:p>
          <a:p>
            <a:pPr lvl="1"/>
            <a:endParaRPr lang="pt-BR" b="1" dirty="0"/>
          </a:p>
          <a:p>
            <a:pPr lvl="1"/>
            <a:r>
              <a:rPr lang="pt-BR" dirty="0"/>
              <a:t>Executam infinitamente, a menos que seja colocada instrução de saída</a:t>
            </a:r>
          </a:p>
          <a:p>
            <a:pPr lvl="1"/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2558955" y="329252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</a:t>
            </a:r>
          </a:p>
          <a:p>
            <a:pPr eaLnBrk="0" hangingPunct="0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&lt;instruções&gt;</a:t>
            </a:r>
          </a:p>
          <a:p>
            <a:pPr eaLnBrk="0" hangingPunct="0"/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LOOP;</a:t>
            </a:r>
          </a:p>
        </p:txBody>
      </p:sp>
    </p:spTree>
    <p:extLst>
      <p:ext uri="{BB962C8B-B14F-4D97-AF65-F5344CB8AC3E}">
        <p14:creationId xmlns:p14="http://schemas.microsoft.com/office/powerpoint/2010/main" val="26698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 explicativo retangular 6"/>
          <p:cNvSpPr/>
          <p:nvPr/>
        </p:nvSpPr>
        <p:spPr>
          <a:xfrm>
            <a:off x="4872251" y="4746680"/>
            <a:ext cx="4244453" cy="1379483"/>
          </a:xfrm>
          <a:prstGeom prst="wedgeRectCallout">
            <a:avLst>
              <a:gd name="adj1" fmla="val -84177"/>
              <a:gd name="adj2" fmla="val 808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Básicos de PL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Laço WHILE</a:t>
            </a:r>
          </a:p>
          <a:p>
            <a:endParaRPr lang="pt-B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</a:t>
            </a:r>
            <a:endParaRPr lang="pt-B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08579" y="232824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&lt;condição&gt;</a:t>
            </a:r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LOOP</a:t>
            </a:r>
          </a:p>
          <a:p>
            <a:pPr eaLnBrk="0" hangingPunct="0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&lt;instruções&gt;</a:t>
            </a:r>
          </a:p>
          <a:p>
            <a:pPr eaLnBrk="0" hangingPunct="0"/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LOOP;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8269" y="455465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&lt; B </a:t>
            </a:r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</a:t>
            </a:r>
          </a:p>
          <a:p>
            <a:pPr eaLnBrk="0" hangingPunct="0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:= C + 2;</a:t>
            </a:r>
          </a:p>
          <a:p>
            <a:pPr eaLnBrk="0" hangingPunct="0"/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LOOP;</a:t>
            </a:r>
          </a:p>
        </p:txBody>
      </p:sp>
      <p:sp>
        <p:nvSpPr>
          <p:cNvPr id="6" name="Retângulo 5"/>
          <p:cNvSpPr/>
          <p:nvPr/>
        </p:nvSpPr>
        <p:spPr>
          <a:xfrm>
            <a:off x="4367280" y="47466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algn="ctr">
              <a:spcBef>
                <a:spcPct val="20000"/>
              </a:spcBef>
              <a:buClr>
                <a:schemeClr val="tx1"/>
              </a:buClr>
            </a:pPr>
            <a:r>
              <a:rPr lang="pt-BR" sz="2000" kern="0" dirty="0"/>
              <a:t>Aumentar 2 no valor de uma variável C, enquanto o valor de C for menor que o valor de outra variável B</a:t>
            </a:r>
          </a:p>
        </p:txBody>
      </p:sp>
    </p:spTree>
    <p:extLst>
      <p:ext uri="{BB962C8B-B14F-4D97-AF65-F5344CB8AC3E}">
        <p14:creationId xmlns:p14="http://schemas.microsoft.com/office/powerpoint/2010/main" val="373363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 explicativo retangular 6"/>
          <p:cNvSpPr/>
          <p:nvPr/>
        </p:nvSpPr>
        <p:spPr>
          <a:xfrm>
            <a:off x="5220269" y="5144265"/>
            <a:ext cx="3022972" cy="944436"/>
          </a:xfrm>
          <a:prstGeom prst="wedgeRectCallout">
            <a:avLst>
              <a:gd name="adj1" fmla="val -84177"/>
              <a:gd name="adj2" fmla="val 808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Básicos de PL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Laço </a:t>
            </a:r>
            <a:r>
              <a:rPr lang="pt-BR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endParaRPr lang="pt-BR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</a:t>
            </a:r>
            <a:endParaRPr lang="pt-B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330657" y="2178121"/>
            <a:ext cx="78133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pt-B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contador&gt;</a:t>
            </a:r>
            <a:r>
              <a:rPr lang="pt-B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[REVERSE] &lt;inferior&gt; ... &lt;superior&gt; </a:t>
            </a:r>
            <a:br>
              <a:rPr lang="pt-B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&lt;instruções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  <a:p>
            <a:pPr eaLnBrk="0" hangingPunct="0"/>
            <a:r>
              <a:rPr lang="pt-BR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LOOP;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8269" y="455465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pt-BR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1..10 </a:t>
            </a:r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</a:t>
            </a:r>
          </a:p>
          <a:p>
            <a:pPr eaLnBrk="0" hangingPunct="0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:= C + 2;</a:t>
            </a:r>
          </a:p>
          <a:p>
            <a:pPr eaLnBrk="0" hangingPunct="0"/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LOOP;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90350" y="5108651"/>
            <a:ext cx="32618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spcBef>
                <a:spcPct val="20000"/>
              </a:spcBef>
              <a:buClr>
                <a:schemeClr val="tx1"/>
              </a:buClr>
            </a:pPr>
            <a:r>
              <a:rPr lang="pt-BR" sz="2000" kern="0" dirty="0"/>
              <a:t>Aumentar 2 no valor de uma variável </a:t>
            </a:r>
            <a:r>
              <a:rPr lang="pt-BR" sz="2000" kern="0" dirty="0" smtClean="0"/>
              <a:t>C dez vezes. </a:t>
            </a:r>
            <a:endParaRPr lang="pt-BR" sz="2000" kern="0" dirty="0"/>
          </a:p>
        </p:txBody>
      </p:sp>
    </p:spTree>
    <p:extLst>
      <p:ext uri="{BB962C8B-B14F-4D97-AF65-F5344CB8AC3E}">
        <p14:creationId xmlns:p14="http://schemas.microsoft.com/office/powerpoint/2010/main" val="25103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Básicos de PL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Saída de Dados</a:t>
            </a:r>
          </a:p>
          <a:p>
            <a:pPr lvl="1"/>
            <a:r>
              <a:rPr lang="pt-BR" dirty="0"/>
              <a:t>Para permitir Output (Saída)</a:t>
            </a:r>
          </a:p>
          <a:p>
            <a:pPr lvl="2"/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</a:t>
            </a:r>
            <a:r>
              <a:rPr lang="pt-BR" sz="32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serveroutput</a:t>
            </a:r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pt-BR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1"/>
            <a:r>
              <a:rPr lang="pt-BR" dirty="0"/>
              <a:t>Comandos de saída</a:t>
            </a:r>
          </a:p>
          <a:p>
            <a:pPr lvl="1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285999" y="4566145"/>
            <a:ext cx="5561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dbms_output.put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(' ... ')</a:t>
            </a:r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 </a:t>
            </a:r>
            <a:endParaRPr lang="pt-BR" sz="3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dbms_output.put_line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(' ... ')</a:t>
            </a: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58170" y="5593071"/>
            <a:ext cx="7057030" cy="917575"/>
            <a:chOff x="240" y="3216"/>
            <a:chExt cx="4032" cy="578"/>
          </a:xfrm>
        </p:grpSpPr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1392" y="3216"/>
              <a:ext cx="2880" cy="28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40" y="3506"/>
              <a:ext cx="28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solidFill>
                    <a:srgbClr val="800000"/>
                  </a:solidFill>
                </a:rPr>
                <a:t>Escreve e depois muda de linha</a:t>
              </a:r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3360" y="3504"/>
              <a:ext cx="0" cy="144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 flipH="1">
              <a:off x="3024" y="3648"/>
              <a:ext cx="336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2274464" y="3815402"/>
            <a:ext cx="7265321" cy="1257300"/>
            <a:chOff x="1488" y="2448"/>
            <a:chExt cx="4092" cy="720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360" y="2448"/>
              <a:ext cx="22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dirty="0">
                  <a:solidFill>
                    <a:srgbClr val="800000"/>
                  </a:solidFill>
                </a:rPr>
                <a:t>Escreve na mesma linha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488" y="2928"/>
              <a:ext cx="2256" cy="24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2832" y="2640"/>
              <a:ext cx="0" cy="288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832" y="2640"/>
              <a:ext cx="576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8361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imprimir a tabuada de 5?</a:t>
            </a:r>
          </a:p>
          <a:p>
            <a:pPr marL="0" indent="0">
              <a:buNone/>
            </a:pPr>
            <a:r>
              <a:rPr lang="pt-BR" dirty="0"/>
              <a:t>5 X 1 = 5</a:t>
            </a:r>
          </a:p>
          <a:p>
            <a:pPr marL="0" indent="0">
              <a:buNone/>
            </a:pPr>
            <a:r>
              <a:rPr lang="pt-BR" dirty="0"/>
              <a:t>5 X 2 = 10 </a:t>
            </a:r>
          </a:p>
          <a:p>
            <a:pPr marL="0" indent="0">
              <a:buNone/>
            </a:pPr>
            <a:r>
              <a:rPr lang="pt-BR" dirty="0"/>
              <a:t>... </a:t>
            </a:r>
          </a:p>
          <a:p>
            <a:pPr marL="0" indent="0">
              <a:buNone/>
            </a:pPr>
            <a:r>
              <a:rPr lang="pt-BR" dirty="0"/>
              <a:t>5 X 10 = 50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784144" y="3783883"/>
            <a:ext cx="62233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DECLARE </a:t>
            </a:r>
          </a:p>
          <a:p>
            <a:r>
              <a:rPr lang="pt-BR" sz="2400" dirty="0">
                <a:solidFill>
                  <a:srgbClr val="FF0000"/>
                </a:solidFill>
              </a:rPr>
              <a:t> V_N CONSTANT NUMBER(2) := 5; </a:t>
            </a:r>
          </a:p>
          <a:p>
            <a:r>
              <a:rPr lang="pt-BR" sz="2400" dirty="0">
                <a:solidFill>
                  <a:srgbClr val="FF0000"/>
                </a:solidFill>
              </a:rPr>
              <a:t>BEGIN </a:t>
            </a:r>
          </a:p>
          <a:p>
            <a:r>
              <a:rPr lang="pt-BR" sz="2400" dirty="0">
                <a:solidFill>
                  <a:srgbClr val="FF0000"/>
                </a:solidFill>
              </a:rPr>
              <a:t> FOR I IN 1..10 LOOP </a:t>
            </a:r>
          </a:p>
          <a:p>
            <a:r>
              <a:rPr lang="pt-BR" sz="2400" dirty="0">
                <a:solidFill>
                  <a:srgbClr val="FF0000"/>
                </a:solidFill>
              </a:rPr>
              <a:t> DBMS_OUTPUT.PUT_LINE(V_N || ' X ' || I || ' = ' || V_N*I); </a:t>
            </a:r>
          </a:p>
          <a:p>
            <a:r>
              <a:rPr lang="pt-BR" sz="2400" dirty="0">
                <a:solidFill>
                  <a:srgbClr val="FF0000"/>
                </a:solidFill>
              </a:rPr>
              <a:t> END LOOP; </a:t>
            </a:r>
          </a:p>
          <a:p>
            <a:r>
              <a:rPr lang="pt-BR" sz="2400" dirty="0">
                <a:solidFill>
                  <a:srgbClr val="FF0000"/>
                </a:solidFill>
              </a:rPr>
              <a:t>END; </a:t>
            </a:r>
          </a:p>
        </p:txBody>
      </p:sp>
    </p:spTree>
    <p:extLst>
      <p:ext uri="{BB962C8B-B14F-4D97-AF65-F5344CB8AC3E}">
        <p14:creationId xmlns:p14="http://schemas.microsoft.com/office/powerpoint/2010/main" val="22698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 vocês:</a:t>
            </a:r>
          </a:p>
          <a:p>
            <a:pPr lvl="1"/>
            <a:r>
              <a:rPr lang="pt-BR" dirty="0" smtClean="0"/>
              <a:t>E a sequência de Fibonacci?</a:t>
            </a:r>
          </a:p>
          <a:p>
            <a:pPr lvl="2"/>
            <a:r>
              <a:rPr lang="pt-BR" dirty="0" smtClean="0"/>
              <a:t>2</a:t>
            </a:r>
            <a:r>
              <a:rPr lang="pt-BR" dirty="0"/>
              <a:t>  3  5  8  13  21  34  55 </a:t>
            </a:r>
            <a:r>
              <a:rPr lang="pt-BR" dirty="0"/>
              <a:t> </a:t>
            </a:r>
            <a:r>
              <a:rPr lang="pt-BR" dirty="0"/>
              <a:t> </a:t>
            </a:r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254392" y="2638020"/>
            <a:ext cx="382137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DECLARE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V_A NUMBER(2) := 1;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V_B NUMBER(2) := 1;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V_C NUMBER(2) := 0;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BEGIN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FOR V_I IN 1..11 LOOP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V_A := V_B;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V_B := V_C;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DBMS_OUTPUT.PUT_LINE(V_C);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V_C := V_A + V_B;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END LOOP;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END;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/ 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PL/SQL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Procedural </a:t>
            </a:r>
            <a:r>
              <a:rPr lang="pt-BR" sz="2400" b="1" dirty="0" err="1"/>
              <a:t>L</a:t>
            </a:r>
            <a:r>
              <a:rPr lang="pt-BR" sz="2400" dirty="0" err="1"/>
              <a:t>anguage</a:t>
            </a:r>
            <a:r>
              <a:rPr lang="pt-BR" sz="2400" b="1" dirty="0"/>
              <a:t>/SQL</a:t>
            </a:r>
            <a:endParaRPr lang="pt-BR" sz="2400" dirty="0"/>
          </a:p>
          <a:p>
            <a:pPr lvl="1" algn="just"/>
            <a:r>
              <a:rPr lang="pt-BR" sz="2400" dirty="0"/>
              <a:t>Linguagem de programação sofisticada, utilizada para ter acesso a uma base de dados Oracle a partir de </a:t>
            </a:r>
            <a:r>
              <a:rPr lang="pt-BR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vários ambientes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O </a:t>
            </a:r>
            <a:r>
              <a:rPr lang="pt-BR" sz="2400" dirty="0"/>
              <a:t>Modelo para a criação de PL/SQL é a linguagem ADA 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Combina o poder e a flexibilidade de SQL com as estruturas de </a:t>
            </a:r>
            <a:r>
              <a:rPr lang="pt-BR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procedimentos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/>
              <a:t>encontradas nas linguagens de programação de 3a. geração</a:t>
            </a:r>
          </a:p>
          <a:p>
            <a:pPr algn="just"/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1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2" y="1583975"/>
            <a:ext cx="8932468" cy="4525963"/>
          </a:xfrm>
        </p:spPr>
        <p:txBody>
          <a:bodyPr>
            <a:normAutofit/>
          </a:bodyPr>
          <a:lstStyle/>
          <a:p>
            <a:pPr marL="0" lvl="0" indent="0" defTabSz="914400" eaLnBrk="0" hangingPunct="0">
              <a:buClr>
                <a:srgbClr val="8C0000"/>
              </a:buClr>
              <a:buSzPct val="90000"/>
              <a:buNone/>
              <a:defRPr/>
            </a:pPr>
            <a:endParaRPr kumimoji="1" lang="pt-BR" sz="2800" b="1" kern="0" dirty="0" smtClean="0">
              <a:solidFill>
                <a:srgbClr val="990000"/>
              </a:solidFill>
              <a:latin typeface="Arial" charset="0"/>
            </a:endParaRPr>
          </a:p>
          <a:p>
            <a:r>
              <a:rPr lang="en-US" sz="2800" dirty="0" err="1" smtClean="0"/>
              <a:t>Carro</a:t>
            </a:r>
            <a:r>
              <a:rPr lang="en-US" sz="2800" dirty="0" smtClean="0"/>
              <a:t> (</a:t>
            </a:r>
            <a:r>
              <a:rPr lang="en-US" sz="2800" dirty="0" err="1" smtClean="0"/>
              <a:t>modelo</a:t>
            </a:r>
            <a:r>
              <a:rPr lang="en-US" sz="2800" dirty="0" smtClean="0"/>
              <a:t>, </a:t>
            </a:r>
            <a:r>
              <a:rPr lang="en-US" sz="2800" u="sng" dirty="0" err="1" smtClean="0">
                <a:solidFill>
                  <a:srgbClr val="FF0000"/>
                </a:solidFill>
              </a:rPr>
              <a:t>chassi</a:t>
            </a:r>
            <a:r>
              <a:rPr lang="en-US" sz="2800" dirty="0" smtClean="0"/>
              <a:t>, </a:t>
            </a:r>
            <a:r>
              <a:rPr lang="en-US" sz="2800" dirty="0" err="1" smtClean="0"/>
              <a:t>km_carro</a:t>
            </a:r>
            <a:r>
              <a:rPr lang="en-US" sz="2800" dirty="0" smtClean="0"/>
              <a:t>, </a:t>
            </a:r>
            <a:r>
              <a:rPr lang="en-US" sz="2800" dirty="0" err="1" smtClean="0"/>
              <a:t>data_carro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Locação</a:t>
            </a:r>
            <a:r>
              <a:rPr lang="en-US" sz="2800" dirty="0" smtClean="0"/>
              <a:t> ( </a:t>
            </a:r>
            <a:r>
              <a:rPr lang="en-US" sz="2800" dirty="0" err="1" smtClean="0"/>
              <a:t>data_inicial</a:t>
            </a:r>
            <a:r>
              <a:rPr lang="en-US" sz="2800" dirty="0" smtClean="0"/>
              <a:t>, </a:t>
            </a:r>
            <a:r>
              <a:rPr lang="en-US" sz="2800" dirty="0" err="1" smtClean="0"/>
              <a:t>data_final</a:t>
            </a:r>
            <a:r>
              <a:rPr lang="en-US" sz="2800" dirty="0"/>
              <a:t>, </a:t>
            </a:r>
            <a:r>
              <a:rPr lang="en-US" sz="2800" dirty="0" err="1" smtClean="0"/>
              <a:t>km_inicial</a:t>
            </a:r>
            <a:r>
              <a:rPr lang="en-US" sz="2800" dirty="0" smtClean="0"/>
              <a:t>, </a:t>
            </a:r>
            <a:r>
              <a:rPr lang="en-US" sz="2800" dirty="0" err="1" smtClean="0"/>
              <a:t>km_final</a:t>
            </a:r>
            <a:r>
              <a:rPr lang="en-US" sz="2800" dirty="0" smtClean="0"/>
              <a:t>, </a:t>
            </a:r>
            <a:r>
              <a:rPr lang="en-US" sz="2800" dirty="0" err="1" smtClean="0"/>
              <a:t>data_entrega</a:t>
            </a:r>
            <a:r>
              <a:rPr lang="en-US" sz="2800" dirty="0" smtClean="0"/>
              <a:t>, </a:t>
            </a:r>
            <a:r>
              <a:rPr lang="en-US" sz="2800" u="sng" dirty="0" err="1" smtClean="0">
                <a:solidFill>
                  <a:srgbClr val="FF0000"/>
                </a:solidFill>
              </a:rPr>
              <a:t>chassi</a:t>
            </a:r>
            <a:r>
              <a:rPr lang="en-US" sz="2800" dirty="0" smtClean="0"/>
              <a:t>,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cpf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Cliente</a:t>
            </a:r>
            <a:r>
              <a:rPr lang="en-US" sz="2800" dirty="0" smtClean="0"/>
              <a:t> (</a:t>
            </a:r>
            <a:r>
              <a:rPr lang="en-US" sz="2800" dirty="0" err="1" smtClean="0"/>
              <a:t>nome</a:t>
            </a:r>
            <a:r>
              <a:rPr lang="en-US" sz="2800" dirty="0" smtClean="0"/>
              <a:t>, </a:t>
            </a:r>
            <a:r>
              <a:rPr lang="en-US" sz="2800" u="sng" dirty="0" err="1" smtClean="0">
                <a:solidFill>
                  <a:srgbClr val="FF0000"/>
                </a:solidFill>
              </a:rPr>
              <a:t>cpf</a:t>
            </a:r>
            <a:r>
              <a:rPr lang="en-US" sz="2800" dirty="0" smtClean="0"/>
              <a:t>, email, </a:t>
            </a:r>
            <a:r>
              <a:rPr lang="en-US" sz="2800" dirty="0" err="1" smtClean="0"/>
              <a:t>telefone</a:t>
            </a:r>
            <a:r>
              <a:rPr lang="en-US" sz="2800" dirty="0" smtClean="0"/>
              <a:t>, </a:t>
            </a:r>
            <a:r>
              <a:rPr lang="en-US" sz="2800" dirty="0" err="1" smtClean="0"/>
              <a:t>endereco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974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Recuperação de Dados para Variável com SELECT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Utilizar comando </a:t>
            </a:r>
            <a:r>
              <a:rPr kumimoji="1" lang="pt-BR" dirty="0">
                <a:latin typeface="Arial" charset="0"/>
              </a:rPr>
              <a:t>→ </a:t>
            </a:r>
            <a:r>
              <a:rPr kumimoji="1"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SELECT ... INTO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pt-BR" dirty="0" smtClean="0"/>
          </a:p>
          <a:p>
            <a:r>
              <a:rPr lang="pt-BR" dirty="0" smtClean="0"/>
              <a:t>Considere</a:t>
            </a:r>
            <a:endParaRPr lang="pt-BR" dirty="0"/>
          </a:p>
          <a:p>
            <a:pPr lvl="1"/>
            <a:r>
              <a:rPr lang="pt-BR" dirty="0"/>
              <a:t>Número de &lt;variável(</a:t>
            </a:r>
            <a:r>
              <a:rPr lang="pt-BR" dirty="0" err="1"/>
              <a:t>is</a:t>
            </a:r>
            <a:r>
              <a:rPr lang="pt-BR" dirty="0"/>
              <a:t>)&gt; deve ser igual ao número de &lt;atributo(s)&gt;</a:t>
            </a:r>
          </a:p>
          <a:p>
            <a:pPr lvl="1"/>
            <a:r>
              <a:rPr lang="pt-BR" dirty="0"/>
              <a:t>Os tipos de cada  &lt;atributo&gt; e da &lt;variável&gt; correspondente devem ser compatíveis</a:t>
            </a:r>
          </a:p>
          <a:p>
            <a:pPr lvl="1"/>
            <a:r>
              <a:rPr lang="pt-BR" dirty="0"/>
              <a:t>Deve ser recuperada  uma única </a:t>
            </a:r>
            <a:r>
              <a:rPr lang="pt-BR" dirty="0" err="1" smtClean="0"/>
              <a:t>tupla</a:t>
            </a:r>
            <a:endParaRPr lang="pt-BR" dirty="0" smtClean="0"/>
          </a:p>
          <a:p>
            <a:pPr lvl="1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&lt;variável(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)&gt; </a:t>
            </a:r>
            <a:r>
              <a:rPr lang="pt-BR" dirty="0"/>
              <a:t>devem ser declaradas</a:t>
            </a:r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0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Recuperação de Dados para Variável com SELECT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10186" y="3174073"/>
            <a:ext cx="72606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&lt;atributo(s)&gt; </a:t>
            </a:r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INTO 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&lt;variável(</a:t>
            </a:r>
            <a:r>
              <a:rPr lang="pt-B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)&gt; </a:t>
            </a:r>
          </a:p>
          <a:p>
            <a:r>
              <a:rPr lang="pt-BR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&lt;tabela(s)&gt;</a:t>
            </a:r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3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;</a:t>
            </a:r>
          </a:p>
        </p:txBody>
      </p:sp>
    </p:spTree>
    <p:extLst>
      <p:ext uri="{BB962C8B-B14F-4D97-AF65-F5344CB8AC3E}">
        <p14:creationId xmlns:p14="http://schemas.microsoft.com/office/powerpoint/2010/main" val="357148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Cursores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Utilizados para processar várias linhas obtidas a partir da base de dados (com uma instrução SELECT)</a:t>
            </a:r>
          </a:p>
          <a:p>
            <a:r>
              <a:rPr lang="pt-BR" dirty="0"/>
              <a:t>Programa pode percorrer o conjunto de linhas, devolver uma de cada vez e processar cada uma delas</a:t>
            </a:r>
          </a:p>
          <a:p>
            <a:r>
              <a:rPr lang="pt-BR" dirty="0"/>
              <a:t>Podem ser explícitos ou implícitos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17362" y="5772220"/>
            <a:ext cx="3164649" cy="707886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Declarados e gerenciados</a:t>
            </a:r>
          </a:p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pelo programador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405159" y="5319203"/>
            <a:ext cx="3164649" cy="1207952"/>
            <a:chOff x="5500694" y="4857760"/>
            <a:chExt cx="3164649" cy="1207952"/>
          </a:xfrm>
        </p:grpSpPr>
        <p:sp>
          <p:nvSpPr>
            <p:cNvPr id="6" name="CaixaDeTexto 5"/>
            <p:cNvSpPr txBox="1"/>
            <p:nvPr/>
          </p:nvSpPr>
          <p:spPr>
            <a:xfrm>
              <a:off x="5500694" y="5357826"/>
              <a:ext cx="3164649" cy="707886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Declarados e gerenciados</a:t>
              </a:r>
            </a:p>
            <a:p>
              <a:pPr algn="ctr"/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pelo Oracle</a:t>
              </a:r>
              <a:endPara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cxnSp>
          <p:nvCxnSpPr>
            <p:cNvPr id="7" name="Conector reto 6"/>
            <p:cNvCxnSpPr>
              <a:endCxn id="6" idx="0"/>
            </p:cNvCxnSpPr>
            <p:nvPr/>
          </p:nvCxnSpPr>
          <p:spPr>
            <a:xfrm>
              <a:off x="6000760" y="4857760"/>
              <a:ext cx="1082259" cy="50006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Conector de seta reta 8"/>
          <p:cNvCxnSpPr>
            <a:stCxn id="4" idx="0"/>
          </p:cNvCxnSpPr>
          <p:nvPr/>
        </p:nvCxnSpPr>
        <p:spPr>
          <a:xfrm flipV="1">
            <a:off x="2499687" y="5319203"/>
            <a:ext cx="748480" cy="453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 flipV="1">
            <a:off x="5786651" y="5319203"/>
            <a:ext cx="1200833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6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Cursores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2307"/>
          </a:xfrm>
        </p:spPr>
        <p:txBody>
          <a:bodyPr/>
          <a:lstStyle/>
          <a:p>
            <a:r>
              <a:rPr lang="pt-B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Cursores explícitos</a:t>
            </a:r>
          </a:p>
          <a:p>
            <a:pPr lvl="1"/>
            <a:r>
              <a:rPr lang="pt-BR" dirty="0"/>
              <a:t>Fluxo de </a:t>
            </a:r>
            <a:r>
              <a:rPr lang="pt-BR" dirty="0" smtClean="0"/>
              <a:t>controle</a:t>
            </a:r>
          </a:p>
          <a:p>
            <a:pPr lvl="1"/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28596" y="4071942"/>
            <a:ext cx="128588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DECLARE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786578" y="5429264"/>
            <a:ext cx="128588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71736" y="4071942"/>
            <a:ext cx="128588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00562" y="4071942"/>
            <a:ext cx="128588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FETCH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osango 7"/>
          <p:cNvSpPr/>
          <p:nvPr/>
        </p:nvSpPr>
        <p:spPr>
          <a:xfrm>
            <a:off x="6357950" y="3786190"/>
            <a:ext cx="2071702" cy="1143008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VAZIO?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ector de seta reta 8"/>
          <p:cNvCxnSpPr>
            <a:stCxn id="4" idx="3"/>
            <a:endCxn id="6" idx="1"/>
          </p:cNvCxnSpPr>
          <p:nvPr/>
        </p:nvCxnSpPr>
        <p:spPr>
          <a:xfrm>
            <a:off x="1714480" y="435769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stCxn id="6" idx="3"/>
            <a:endCxn id="7" idx="1"/>
          </p:cNvCxnSpPr>
          <p:nvPr/>
        </p:nvCxnSpPr>
        <p:spPr>
          <a:xfrm>
            <a:off x="3857620" y="435769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" name="Conector de seta reta 10"/>
          <p:cNvCxnSpPr>
            <a:stCxn id="7" idx="3"/>
            <a:endCxn id="8" idx="1"/>
          </p:cNvCxnSpPr>
          <p:nvPr/>
        </p:nvCxnSpPr>
        <p:spPr>
          <a:xfrm>
            <a:off x="5786446" y="435769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2" name="Grupo 11"/>
          <p:cNvGrpSpPr/>
          <p:nvPr/>
        </p:nvGrpSpPr>
        <p:grpSpPr>
          <a:xfrm>
            <a:off x="5142710" y="3214686"/>
            <a:ext cx="2591702" cy="858050"/>
            <a:chOff x="5142710" y="3214686"/>
            <a:chExt cx="2591702" cy="858050"/>
          </a:xfrm>
        </p:grpSpPr>
        <p:grpSp>
          <p:nvGrpSpPr>
            <p:cNvPr id="13" name="Grupo 12"/>
            <p:cNvGrpSpPr/>
            <p:nvPr/>
          </p:nvGrpSpPr>
          <p:grpSpPr>
            <a:xfrm>
              <a:off x="5142710" y="3214686"/>
              <a:ext cx="2251091" cy="858050"/>
              <a:chOff x="5142710" y="3214686"/>
              <a:chExt cx="2251091" cy="858050"/>
            </a:xfrm>
          </p:grpSpPr>
          <p:cxnSp>
            <p:nvCxnSpPr>
              <p:cNvPr id="15" name="Conector reto 14"/>
              <p:cNvCxnSpPr>
                <a:stCxn id="8" idx="0"/>
              </p:cNvCxnSpPr>
              <p:nvPr/>
            </p:nvCxnSpPr>
            <p:spPr>
              <a:xfrm rot="16200000" flipV="1">
                <a:off x="7090190" y="3482578"/>
                <a:ext cx="571504" cy="35719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" name="Conector reto 15"/>
              <p:cNvCxnSpPr/>
              <p:nvPr/>
            </p:nvCxnSpPr>
            <p:spPr>
              <a:xfrm rot="10800000">
                <a:off x="5143504" y="3214686"/>
                <a:ext cx="2214578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" name="Conector de seta reta 16"/>
              <p:cNvCxnSpPr>
                <a:endCxn id="7" idx="0"/>
              </p:cNvCxnSpPr>
              <p:nvPr/>
            </p:nvCxnSpPr>
            <p:spPr>
              <a:xfrm rot="5400000">
                <a:off x="4714876" y="3643314"/>
                <a:ext cx="85725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4" name="CaixaDeTexto 13"/>
            <p:cNvSpPr txBox="1"/>
            <p:nvPr/>
          </p:nvSpPr>
          <p:spPr>
            <a:xfrm>
              <a:off x="7429520" y="3357562"/>
              <a:ext cx="30489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7393800" y="4929198"/>
            <a:ext cx="501120" cy="500066"/>
            <a:chOff x="7393800" y="4929198"/>
            <a:chExt cx="501120" cy="500066"/>
          </a:xfrm>
        </p:grpSpPr>
        <p:cxnSp>
          <p:nvCxnSpPr>
            <p:cNvPr id="19" name="Conector de seta reta 18"/>
            <p:cNvCxnSpPr>
              <a:stCxn id="8" idx="2"/>
              <a:endCxn id="5" idx="0"/>
            </p:cNvCxnSpPr>
            <p:nvPr/>
          </p:nvCxnSpPr>
          <p:spPr>
            <a:xfrm rot="16200000" flipH="1">
              <a:off x="7161627" y="5161371"/>
              <a:ext cx="500066" cy="357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7572396" y="4929198"/>
              <a:ext cx="32252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endPara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571472" y="4786322"/>
            <a:ext cx="974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 um</a:t>
            </a:r>
          </a:p>
          <a:p>
            <a:pPr algn="ctr"/>
            <a:r>
              <a:rPr lang="pt-B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cursor</a:t>
            </a:r>
            <a:endParaRPr lang="pt-BR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143108" y="4786322"/>
            <a:ext cx="1987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Abre o cursor</a:t>
            </a:r>
          </a:p>
          <a:p>
            <a:pPr algn="ctr"/>
            <a:r>
              <a:rPr lang="pt-B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(Realiza consulta)</a:t>
            </a:r>
            <a:endParaRPr lang="pt-BR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286248" y="4786322"/>
            <a:ext cx="2306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Carrega a linha atual</a:t>
            </a:r>
          </a:p>
          <a:p>
            <a:pPr algn="ctr"/>
            <a:r>
              <a:rPr lang="pt-B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variáveis</a:t>
            </a:r>
            <a:endParaRPr lang="pt-BR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714876" y="2786058"/>
            <a:ext cx="30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Aponta para a próxima linha</a:t>
            </a:r>
            <a:endParaRPr lang="pt-BR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929322" y="6072206"/>
            <a:ext cx="170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 o cursor</a:t>
            </a:r>
            <a:endParaRPr lang="pt-BR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Cursores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pt-B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Declarar o cursor</a:t>
            </a:r>
          </a:p>
          <a:p>
            <a:pPr lvl="1"/>
            <a:r>
              <a:rPr lang="pt-BR" dirty="0"/>
              <a:t>CURSOR &lt;nome&gt; IS &lt;</a:t>
            </a:r>
            <a:r>
              <a:rPr lang="pt-BR" dirty="0" err="1"/>
              <a:t>comando_select</a:t>
            </a:r>
            <a:r>
              <a:rPr lang="pt-BR" dirty="0"/>
              <a:t>&gt;</a:t>
            </a:r>
          </a:p>
          <a:p>
            <a:r>
              <a:rPr lang="pt-B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Abrir o cursor para consulta</a:t>
            </a:r>
            <a:r>
              <a:rPr lang="pt-BR" dirty="0"/>
              <a:t>	</a:t>
            </a:r>
            <a:endParaRPr lang="pt-BR" dirty="0" smtClean="0"/>
          </a:p>
          <a:p>
            <a:pPr lvl="1"/>
            <a:r>
              <a:rPr lang="pt-BR" dirty="0"/>
              <a:t>OPEN &lt;nome&gt;;</a:t>
            </a:r>
          </a:p>
          <a:p>
            <a:r>
              <a:rPr lang="pt-B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Extrair os resultados para variáveis PL/SQL</a:t>
            </a:r>
          </a:p>
          <a:p>
            <a:pPr lvl="1"/>
            <a:r>
              <a:rPr lang="pt-BR" dirty="0"/>
              <a:t>FETCH &lt;nome&gt; INTO &lt;</a:t>
            </a:r>
            <a:r>
              <a:rPr lang="pt-BR" dirty="0" err="1"/>
              <a:t>lista_de_variáveis</a:t>
            </a:r>
            <a:r>
              <a:rPr lang="pt-BR" dirty="0"/>
              <a:t>&gt;;</a:t>
            </a:r>
          </a:p>
          <a:p>
            <a:r>
              <a:rPr lang="pt-B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Fechar </a:t>
            </a:r>
            <a:r>
              <a:rPr lang="pt-B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cursor</a:t>
            </a:r>
          </a:p>
          <a:p>
            <a:pPr lvl="1"/>
            <a:r>
              <a:rPr lang="pt-BR" dirty="0"/>
              <a:t>CLOSE &lt;nome</a:t>
            </a:r>
            <a:r>
              <a:rPr lang="pt-BR" dirty="0" smtClean="0"/>
              <a:t>&gt;;</a:t>
            </a:r>
            <a:endParaRPr lang="pt-BR" dirty="0"/>
          </a:p>
          <a:p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87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412" y="113111"/>
            <a:ext cx="8877869" cy="749501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set </a:t>
            </a:r>
            <a:r>
              <a:rPr lang="pt-BR" dirty="0" err="1">
                <a:solidFill>
                  <a:srgbClr val="FF0000"/>
                </a:solidFill>
              </a:rPr>
              <a:t>serveroutput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on</a:t>
            </a:r>
            <a:r>
              <a:rPr lang="pt-BR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pt-BR" b="1" dirty="0"/>
              <a:t>DECLARE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 /* Variáveis de saída para guardar resultados da consulta */</a:t>
            </a:r>
          </a:p>
          <a:p>
            <a:pPr marL="0" indent="0">
              <a:buNone/>
            </a:pPr>
            <a:r>
              <a:rPr lang="pt-BR" dirty="0"/>
              <a:t>  </a:t>
            </a:r>
            <a:r>
              <a:rPr lang="pt-BR" dirty="0" err="1"/>
              <a:t>v_chassi</a:t>
            </a:r>
            <a:r>
              <a:rPr lang="pt-BR" dirty="0"/>
              <a:t>    </a:t>
            </a:r>
            <a:r>
              <a:rPr lang="pt-BR" dirty="0" err="1"/>
              <a:t>carro.chassi%TYPE</a:t>
            </a:r>
            <a:r>
              <a:rPr lang="pt-BR" dirty="0"/>
              <a:t>;</a:t>
            </a:r>
          </a:p>
          <a:p>
            <a:pPr marL="0" indent="0">
              <a:buNone/>
            </a:pPr>
            <a:r>
              <a:rPr lang="pt-BR" dirty="0"/>
              <a:t>  </a:t>
            </a:r>
            <a:r>
              <a:rPr lang="pt-BR" dirty="0" err="1"/>
              <a:t>v_data_carro</a:t>
            </a:r>
            <a:r>
              <a:rPr lang="pt-BR" dirty="0"/>
              <a:t>  carro. </a:t>
            </a:r>
            <a:r>
              <a:rPr lang="pt-BR" dirty="0" err="1"/>
              <a:t>data_carro%TYPE</a:t>
            </a:r>
            <a:r>
              <a:rPr lang="pt-BR" dirty="0"/>
              <a:t>;</a:t>
            </a:r>
          </a:p>
          <a:p>
            <a:pPr marL="0" indent="0">
              <a:buNone/>
            </a:pPr>
            <a:r>
              <a:rPr lang="pt-BR" dirty="0"/>
              <a:t>  </a:t>
            </a:r>
            <a:r>
              <a:rPr lang="pt-BR" dirty="0" err="1"/>
              <a:t>v_km_carro</a:t>
            </a:r>
            <a:r>
              <a:rPr lang="pt-BR" dirty="0"/>
              <a:t>    </a:t>
            </a:r>
            <a:r>
              <a:rPr lang="pt-BR" dirty="0" err="1"/>
              <a:t>carro.km_carro%TYPE</a:t>
            </a:r>
            <a:r>
              <a:rPr lang="pt-BR" dirty="0"/>
              <a:t>;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-- Limitar modelo usado na consulta</a:t>
            </a:r>
          </a:p>
          <a:p>
            <a:pPr marL="0" indent="0">
              <a:buNone/>
            </a:pPr>
            <a:r>
              <a:rPr lang="pt-BR" dirty="0"/>
              <a:t>  </a:t>
            </a:r>
            <a:r>
              <a:rPr lang="pt-BR" dirty="0" err="1"/>
              <a:t>v_modelo</a:t>
            </a:r>
            <a:r>
              <a:rPr lang="pt-BR" dirty="0"/>
              <a:t>        </a:t>
            </a:r>
            <a:r>
              <a:rPr lang="pt-BR" dirty="0" err="1"/>
              <a:t>carro.modelo%TYPE</a:t>
            </a:r>
            <a:r>
              <a:rPr lang="pt-BR" dirty="0"/>
              <a:t> := </a:t>
            </a:r>
            <a:r>
              <a:rPr lang="pt-BR" dirty="0" smtClean="0"/>
              <a:t>‘Gol';</a:t>
            </a:r>
            <a:endParaRPr lang="pt-BR" dirty="0" smtClean="0"/>
          </a:p>
          <a:p>
            <a:pPr marL="0" indent="0">
              <a:buNone/>
            </a:pP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-- Declaração do Cursor</a:t>
            </a:r>
          </a:p>
          <a:p>
            <a:pPr marL="0" indent="0">
              <a:buNone/>
            </a:pPr>
            <a:r>
              <a:rPr lang="pt-BR" dirty="0"/>
              <a:t>  </a:t>
            </a:r>
            <a:r>
              <a:rPr lang="pt-BR" b="1" dirty="0"/>
              <a:t>CURSOR</a:t>
            </a:r>
            <a:r>
              <a:rPr lang="pt-BR" dirty="0"/>
              <a:t> </a:t>
            </a:r>
            <a:r>
              <a:rPr lang="pt-BR" dirty="0" err="1"/>
              <a:t>c_carro</a:t>
            </a:r>
            <a:r>
              <a:rPr lang="pt-BR" dirty="0"/>
              <a:t> </a:t>
            </a:r>
            <a:r>
              <a:rPr lang="pt-BR" b="1" dirty="0"/>
              <a:t>IS</a:t>
            </a:r>
          </a:p>
          <a:p>
            <a:pPr marL="0" indent="0">
              <a:buNone/>
            </a:pPr>
            <a:r>
              <a:rPr lang="pt-BR" dirty="0"/>
              <a:t>    </a:t>
            </a:r>
            <a:r>
              <a:rPr lang="pt-BR" b="1" dirty="0"/>
              <a:t>SELECT</a:t>
            </a:r>
            <a:r>
              <a:rPr lang="pt-BR" dirty="0"/>
              <a:t> chassi, </a:t>
            </a:r>
            <a:r>
              <a:rPr lang="pt-BR" dirty="0" err="1"/>
              <a:t>km_carro</a:t>
            </a:r>
            <a:r>
              <a:rPr lang="pt-BR" dirty="0"/>
              <a:t>, </a:t>
            </a:r>
            <a:r>
              <a:rPr lang="pt-BR" dirty="0" err="1"/>
              <a:t>data_carro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   </a:t>
            </a:r>
            <a:r>
              <a:rPr lang="pt-BR" b="1" dirty="0"/>
              <a:t>FROM</a:t>
            </a:r>
            <a:r>
              <a:rPr lang="pt-BR" dirty="0"/>
              <a:t> carro</a:t>
            </a:r>
          </a:p>
          <a:p>
            <a:pPr marL="0" indent="0">
              <a:buNone/>
            </a:pPr>
            <a:r>
              <a:rPr lang="pt-BR" dirty="0"/>
              <a:t>      </a:t>
            </a:r>
            <a:r>
              <a:rPr lang="pt-BR" b="1" dirty="0"/>
              <a:t>WHERE</a:t>
            </a:r>
            <a:r>
              <a:rPr lang="pt-BR" dirty="0"/>
              <a:t> modelo = </a:t>
            </a:r>
            <a:r>
              <a:rPr lang="pt-BR" dirty="0" err="1"/>
              <a:t>v_modelo</a:t>
            </a:r>
            <a:r>
              <a:rPr lang="pt-BR" dirty="0"/>
              <a:t>;</a:t>
            </a:r>
          </a:p>
          <a:p>
            <a:pPr marL="0" indent="0">
              <a:buNone/>
            </a:pPr>
            <a:r>
              <a:rPr lang="pt-BR" b="1" dirty="0"/>
              <a:t>BEGIN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/>
              <a:t>  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/* Preparar para futuro processamento dos dados – Abrir o cursor*/</a:t>
            </a:r>
          </a:p>
          <a:p>
            <a:pPr marL="0" indent="0">
              <a:buNone/>
            </a:pPr>
            <a:r>
              <a:rPr lang="pt-BR" dirty="0"/>
              <a:t>   </a:t>
            </a:r>
            <a:r>
              <a:rPr lang="pt-BR" b="1" dirty="0"/>
              <a:t>OPEN</a:t>
            </a:r>
            <a:r>
              <a:rPr lang="pt-BR" dirty="0"/>
              <a:t> </a:t>
            </a:r>
            <a:r>
              <a:rPr lang="pt-BR" dirty="0" err="1"/>
              <a:t>c_carro</a:t>
            </a:r>
            <a:r>
              <a:rPr lang="pt-BR" dirty="0"/>
              <a:t>;</a:t>
            </a:r>
          </a:p>
          <a:p>
            <a:pPr marL="0" indent="0">
              <a:buNone/>
            </a:pPr>
            <a:r>
              <a:rPr lang="pt-BR" b="1" dirty="0"/>
              <a:t>LOOP</a:t>
            </a:r>
          </a:p>
          <a:p>
            <a:pPr marL="0" indent="0">
              <a:buNone/>
            </a:pPr>
            <a:r>
              <a:rPr lang="pt-BR" dirty="0"/>
              <a:t>    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/* Recupera cada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tupla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do cursor em variáveis PL/SQL */</a:t>
            </a:r>
          </a:p>
          <a:p>
            <a:pPr marL="0" indent="0">
              <a:buNone/>
            </a:pPr>
            <a:r>
              <a:rPr lang="pt-BR" dirty="0"/>
              <a:t>    </a:t>
            </a:r>
            <a:r>
              <a:rPr lang="pt-BR" b="1" dirty="0"/>
              <a:t>FETCH</a:t>
            </a:r>
            <a:r>
              <a:rPr lang="pt-BR" dirty="0"/>
              <a:t> </a:t>
            </a:r>
            <a:r>
              <a:rPr lang="pt-BR" dirty="0" err="1"/>
              <a:t>c_carro</a:t>
            </a:r>
            <a:r>
              <a:rPr lang="pt-BR" dirty="0"/>
              <a:t> </a:t>
            </a:r>
            <a:r>
              <a:rPr lang="pt-BR" b="1" dirty="0"/>
              <a:t>INTO</a:t>
            </a:r>
            <a:r>
              <a:rPr lang="pt-BR" dirty="0"/>
              <a:t> </a:t>
            </a:r>
            <a:r>
              <a:rPr lang="pt-BR" dirty="0" err="1"/>
              <a:t>v_chassi</a:t>
            </a:r>
            <a:r>
              <a:rPr lang="pt-BR" dirty="0"/>
              <a:t>, </a:t>
            </a:r>
            <a:r>
              <a:rPr lang="pt-BR" dirty="0" err="1"/>
              <a:t>v_km_carro</a:t>
            </a:r>
            <a:r>
              <a:rPr lang="pt-BR" dirty="0"/>
              <a:t>, </a:t>
            </a:r>
            <a:r>
              <a:rPr lang="pt-BR" dirty="0" err="1"/>
              <a:t>v_data_carro</a:t>
            </a:r>
            <a:r>
              <a:rPr lang="pt-BR" dirty="0"/>
              <a:t>;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/* Se não há mais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tuplas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para trazer, saída do laço */</a:t>
            </a:r>
          </a:p>
          <a:p>
            <a:pPr marL="0" indent="0">
              <a:buNone/>
            </a:pPr>
            <a:r>
              <a:rPr lang="pt-BR" dirty="0"/>
              <a:t>    </a:t>
            </a:r>
            <a:r>
              <a:rPr lang="pt-BR" b="1" dirty="0"/>
              <a:t>EXIT</a:t>
            </a:r>
            <a:r>
              <a:rPr lang="pt-BR" dirty="0"/>
              <a:t> </a:t>
            </a:r>
            <a:r>
              <a:rPr lang="pt-BR" b="1" dirty="0"/>
              <a:t>WHEN</a:t>
            </a:r>
            <a:r>
              <a:rPr lang="pt-BR" dirty="0"/>
              <a:t> </a:t>
            </a:r>
            <a:r>
              <a:rPr lang="pt-BR" dirty="0" err="1"/>
              <a:t>c_carro%NOTFOUND</a:t>
            </a:r>
            <a:r>
              <a:rPr lang="pt-BR" dirty="0"/>
              <a:t>;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/*Processamento das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tuplas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para saída na interface de caracteres*/</a:t>
            </a:r>
          </a:p>
          <a:p>
            <a:pPr marL="0" indent="0">
              <a:buNone/>
            </a:pPr>
            <a:r>
              <a:rPr lang="pt-BR" b="1" dirty="0"/>
              <a:t>DBMS_OUTPUT.PUT_LINE</a:t>
            </a:r>
            <a:r>
              <a:rPr lang="pt-BR" dirty="0"/>
              <a:t>('Carro: '|| ''|| TO_CHAR(</a:t>
            </a:r>
            <a:r>
              <a:rPr lang="pt-BR" dirty="0" err="1"/>
              <a:t>v_chassi</a:t>
            </a:r>
            <a:r>
              <a:rPr lang="pt-BR" dirty="0"/>
              <a:t>) || ' ' || TO_CHAR(</a:t>
            </a:r>
            <a:r>
              <a:rPr lang="pt-BR" dirty="0" err="1"/>
              <a:t>v_km_carro</a:t>
            </a:r>
            <a:r>
              <a:rPr lang="pt-BR" dirty="0"/>
              <a:t>) || ' ' || TO_CHAR(</a:t>
            </a:r>
            <a:r>
              <a:rPr lang="pt-BR" dirty="0" err="1"/>
              <a:t>v_data_carro</a:t>
            </a:r>
            <a:r>
              <a:rPr lang="pt-BR" dirty="0"/>
              <a:t>));</a:t>
            </a:r>
          </a:p>
          <a:p>
            <a:pPr marL="0" indent="0">
              <a:buNone/>
            </a:pPr>
            <a:r>
              <a:rPr lang="pt-BR" dirty="0"/>
              <a:t>  </a:t>
            </a:r>
            <a:r>
              <a:rPr lang="pt-BR" b="1" dirty="0"/>
              <a:t>END</a:t>
            </a:r>
            <a:r>
              <a:rPr lang="pt-BR" dirty="0"/>
              <a:t> </a:t>
            </a:r>
            <a:r>
              <a:rPr lang="pt-BR" b="1" dirty="0"/>
              <a:t>LOOP</a:t>
            </a:r>
            <a:r>
              <a:rPr lang="pt-BR" dirty="0"/>
              <a:t>;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-- Liberar recursos utilizados – Fechar o cursor </a:t>
            </a:r>
          </a:p>
          <a:p>
            <a:pPr marL="0" indent="0">
              <a:buNone/>
            </a:pPr>
            <a:r>
              <a:rPr lang="pt-BR" dirty="0"/>
              <a:t>  </a:t>
            </a:r>
            <a:r>
              <a:rPr lang="pt-BR" b="1" dirty="0"/>
              <a:t>CLOSE</a:t>
            </a:r>
            <a:r>
              <a:rPr lang="pt-BR" dirty="0"/>
              <a:t> </a:t>
            </a:r>
            <a:r>
              <a:rPr lang="pt-BR" dirty="0" err="1"/>
              <a:t>c_carro</a:t>
            </a:r>
            <a:r>
              <a:rPr lang="pt-BR" dirty="0"/>
              <a:t>;</a:t>
            </a:r>
          </a:p>
          <a:p>
            <a:pPr marL="0" indent="0">
              <a:buNone/>
            </a:pPr>
            <a:r>
              <a:rPr lang="pt-BR" b="1" dirty="0"/>
              <a:t>END</a:t>
            </a:r>
            <a:r>
              <a:rPr lang="pt-BR" dirty="0"/>
              <a:t>;</a:t>
            </a:r>
          </a:p>
          <a:p>
            <a:pPr marL="0" indent="0">
              <a:buNone/>
            </a:pPr>
            <a:r>
              <a:rPr lang="pt-BR" dirty="0"/>
              <a:t>/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400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Cursores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5263"/>
          </a:xfrm>
        </p:spPr>
        <p:txBody>
          <a:bodyPr/>
          <a:lstStyle/>
          <a:p>
            <a:r>
              <a:rPr lang="pt-B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Cursores Implícitos</a:t>
            </a:r>
          </a:p>
          <a:p>
            <a:pPr lvl="1"/>
            <a:r>
              <a:rPr lang="pt-BR" dirty="0"/>
              <a:t>Utilizados para processar instruções </a:t>
            </a:r>
            <a:r>
              <a:rPr lang="pt-BR" b="1" dirty="0"/>
              <a:t>INSERT</a:t>
            </a:r>
            <a:r>
              <a:rPr lang="pt-BR" dirty="0"/>
              <a:t>, </a:t>
            </a:r>
            <a:r>
              <a:rPr lang="pt-BR" b="1" dirty="0"/>
              <a:t>UPDATE</a:t>
            </a:r>
            <a:r>
              <a:rPr lang="pt-BR" dirty="0"/>
              <a:t>, </a:t>
            </a:r>
            <a:r>
              <a:rPr lang="pt-BR" b="1" dirty="0"/>
              <a:t>DELETE</a:t>
            </a:r>
            <a:r>
              <a:rPr lang="pt-BR" dirty="0"/>
              <a:t> e </a:t>
            </a:r>
            <a:r>
              <a:rPr lang="pt-BR" b="1" dirty="0"/>
              <a:t>SELECT</a:t>
            </a:r>
            <a:r>
              <a:rPr lang="pt-BR" dirty="0"/>
              <a:t>.. </a:t>
            </a:r>
            <a:r>
              <a:rPr lang="pt-BR" b="1" dirty="0" smtClean="0"/>
              <a:t>INTO</a:t>
            </a:r>
          </a:p>
          <a:p>
            <a:pPr lvl="1"/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79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2608" y="631041"/>
            <a:ext cx="80453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BEGIN</a:t>
            </a:r>
          </a:p>
          <a:p>
            <a:r>
              <a:rPr lang="pt-BR" sz="2400" dirty="0"/>
              <a:t>  </a:t>
            </a:r>
            <a:r>
              <a:rPr lang="pt-BR" sz="2400" b="1" dirty="0"/>
              <a:t>UPDATE</a:t>
            </a:r>
            <a:r>
              <a:rPr lang="pt-BR" sz="2400" dirty="0"/>
              <a:t> cliente</a:t>
            </a:r>
          </a:p>
          <a:p>
            <a:r>
              <a:rPr lang="pt-BR" sz="2400" dirty="0"/>
              <a:t>    </a:t>
            </a:r>
            <a:r>
              <a:rPr lang="pt-BR" sz="2400" b="1" dirty="0"/>
              <a:t>SET</a:t>
            </a:r>
            <a:r>
              <a:rPr lang="pt-BR" sz="2400" dirty="0"/>
              <a:t> </a:t>
            </a:r>
            <a:r>
              <a:rPr lang="pt-BR" sz="2400" dirty="0" err="1"/>
              <a:t>email</a:t>
            </a:r>
            <a:r>
              <a:rPr lang="pt-BR" sz="2400" dirty="0"/>
              <a:t> = </a:t>
            </a:r>
            <a:r>
              <a:rPr lang="pt-BR" sz="2400" dirty="0" smtClean="0"/>
              <a:t>‘acs@cin.ufpe.br'</a:t>
            </a:r>
            <a:endParaRPr lang="pt-BR" sz="2400" dirty="0"/>
          </a:p>
          <a:p>
            <a:r>
              <a:rPr lang="pt-BR" sz="2400" dirty="0"/>
              <a:t>    </a:t>
            </a:r>
            <a:r>
              <a:rPr lang="pt-BR" sz="2400" b="1" dirty="0"/>
              <a:t>WHERE</a:t>
            </a:r>
            <a:r>
              <a:rPr lang="pt-BR" sz="2400" dirty="0"/>
              <a:t> </a:t>
            </a:r>
            <a:r>
              <a:rPr lang="pt-BR" sz="2400" dirty="0" err="1"/>
              <a:t>cpf</a:t>
            </a:r>
            <a:r>
              <a:rPr lang="pt-BR" sz="2400" dirty="0"/>
              <a:t> = </a:t>
            </a:r>
            <a:r>
              <a:rPr lang="pt-BR" sz="2400" dirty="0"/>
              <a:t>'314567818';</a:t>
            </a:r>
            <a:endParaRPr lang="pt-BR" sz="2400" dirty="0"/>
          </a:p>
          <a:p>
            <a:r>
              <a:rPr lang="pt-BR" sz="2400" dirty="0"/>
              <a:t>  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/* Se o UPDATE não encontrar nenhuma </a:t>
            </a:r>
            <a:r>
              <a:rPr lang="pt-BR" sz="2400" dirty="0" err="1">
                <a:solidFill>
                  <a:schemeClr val="accent3">
                    <a:lumMod val="75000"/>
                  </a:schemeClr>
                </a:solidFill>
              </a:rPr>
              <a:t>tupla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, inserir   	nova </a:t>
            </a:r>
            <a:r>
              <a:rPr lang="pt-BR" sz="2400" dirty="0" err="1">
                <a:solidFill>
                  <a:schemeClr val="accent3">
                    <a:lumMod val="75000"/>
                  </a:schemeClr>
                </a:solidFill>
              </a:rPr>
              <a:t>tupla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 na tabela */</a:t>
            </a:r>
          </a:p>
          <a:p>
            <a:r>
              <a:rPr lang="pt-BR" sz="2400" b="1" dirty="0"/>
              <a:t>IF</a:t>
            </a:r>
            <a:r>
              <a:rPr lang="pt-BR" sz="2400" dirty="0"/>
              <a:t> SQL%NOTFOUND </a:t>
            </a:r>
            <a:r>
              <a:rPr lang="pt-BR" sz="2400" b="1" dirty="0"/>
              <a:t>THEN</a:t>
            </a:r>
          </a:p>
          <a:p>
            <a:r>
              <a:rPr lang="pt-BR" sz="2400" dirty="0"/>
              <a:t>    </a:t>
            </a:r>
            <a:r>
              <a:rPr lang="pt-BR" sz="2400" b="1" dirty="0"/>
              <a:t>INSERT</a:t>
            </a:r>
            <a:r>
              <a:rPr lang="pt-BR" sz="2400" dirty="0"/>
              <a:t> </a:t>
            </a:r>
            <a:r>
              <a:rPr lang="pt-BR" sz="2400" b="1" dirty="0"/>
              <a:t>INTO</a:t>
            </a:r>
            <a:r>
              <a:rPr lang="pt-BR" sz="2400" dirty="0"/>
              <a:t> cliente (</a:t>
            </a:r>
            <a:r>
              <a:rPr lang="pt-BR" sz="2400" dirty="0" err="1"/>
              <a:t>cpf</a:t>
            </a:r>
            <a:r>
              <a:rPr lang="pt-BR" sz="2400" dirty="0"/>
              <a:t>, </a:t>
            </a:r>
            <a:r>
              <a:rPr lang="pt-BR" sz="2400" dirty="0" err="1"/>
              <a:t>email</a:t>
            </a:r>
            <a:r>
              <a:rPr lang="pt-BR" sz="2400" dirty="0"/>
              <a:t>) </a:t>
            </a:r>
            <a:r>
              <a:rPr lang="pt-BR" sz="2400" b="1" dirty="0"/>
              <a:t>VALUES</a:t>
            </a:r>
            <a:r>
              <a:rPr lang="pt-BR" sz="2400" dirty="0"/>
              <a:t> </a:t>
            </a:r>
            <a:r>
              <a:rPr lang="pt-BR" sz="2400" dirty="0"/>
              <a:t>('314567818', </a:t>
            </a:r>
            <a:r>
              <a:rPr lang="pt-BR" sz="2400" dirty="0" smtClean="0"/>
              <a:t>‘acs@cin.ufpe.br</a:t>
            </a:r>
            <a:r>
              <a:rPr lang="pt-BR" sz="2400" dirty="0"/>
              <a:t>');</a:t>
            </a:r>
          </a:p>
          <a:p>
            <a:r>
              <a:rPr lang="pt-BR" sz="2400" dirty="0"/>
              <a:t>  </a:t>
            </a:r>
            <a:r>
              <a:rPr lang="pt-BR" sz="2400" b="1" dirty="0"/>
              <a:t>END</a:t>
            </a:r>
            <a:r>
              <a:rPr lang="pt-BR" sz="2400" dirty="0"/>
              <a:t> </a:t>
            </a:r>
            <a:r>
              <a:rPr lang="pt-BR" sz="2400" b="1" dirty="0"/>
              <a:t>IF</a:t>
            </a:r>
            <a:r>
              <a:rPr lang="pt-BR" sz="2400" dirty="0"/>
              <a:t>;</a:t>
            </a:r>
          </a:p>
          <a:p>
            <a:r>
              <a:rPr lang="pt-BR" sz="2400" b="1" dirty="0"/>
              <a:t>END</a:t>
            </a:r>
            <a:r>
              <a:rPr lang="pt-BR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3932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Tratamento de Exceção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8713"/>
          </a:xfrm>
        </p:spPr>
        <p:txBody>
          <a:bodyPr/>
          <a:lstStyle/>
          <a:p>
            <a:r>
              <a:rPr lang="pt-BR" dirty="0"/>
              <a:t>Responde a erros de execução do programa</a:t>
            </a:r>
          </a:p>
          <a:p>
            <a:endParaRPr lang="pt-BR" dirty="0" smtClean="0"/>
          </a:p>
          <a:p>
            <a:r>
              <a:rPr lang="pt-BR" dirty="0" smtClean="0"/>
              <a:t>Exceções </a:t>
            </a:r>
            <a:r>
              <a:rPr lang="pt-BR" dirty="0"/>
              <a:t>pré-definidas pelo Oracle</a:t>
            </a:r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519028"/>
              </p:ext>
            </p:extLst>
          </p:nvPr>
        </p:nvGraphicFramePr>
        <p:xfrm>
          <a:off x="1335297" y="3693189"/>
          <a:ext cx="650085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45285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Exceção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Significado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NO_DATA_FOUND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Não há </a:t>
                      </a:r>
                      <a:r>
                        <a:rPr lang="pt-BR" dirty="0" err="1" smtClean="0"/>
                        <a:t>tupla</a:t>
                      </a:r>
                      <a:r>
                        <a:rPr lang="pt-BR" dirty="0" smtClean="0"/>
                        <a:t> recuperada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TOO_MANY_ROWS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Excesso de </a:t>
                      </a:r>
                      <a:r>
                        <a:rPr lang="pt-BR" dirty="0" err="1" smtClean="0"/>
                        <a:t>tuplas</a:t>
                      </a:r>
                      <a:r>
                        <a:rPr lang="pt-BR" dirty="0" smtClean="0"/>
                        <a:t> recuperadas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INVALID_CURSOR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Erro de definição de cursor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ZERO_DIVIDE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Divisão por zero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DUP_VAL_ON_INDEX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Índice duplicado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7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PL/SQL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BR" dirty="0"/>
              <a:t>Estruturas de procedimento como</a:t>
            </a:r>
          </a:p>
          <a:p>
            <a:pPr lvl="2" algn="just">
              <a:lnSpc>
                <a:spcPct val="90000"/>
              </a:lnSpc>
            </a:pPr>
            <a:r>
              <a:rPr lang="pt-BR" dirty="0"/>
              <a:t>Variáveis e tipos (pré-definidos ou não)</a:t>
            </a:r>
          </a:p>
          <a:p>
            <a:pPr lvl="2" algn="just">
              <a:lnSpc>
                <a:spcPct val="90000"/>
              </a:lnSpc>
            </a:pPr>
            <a:endParaRPr lang="pt-BR" dirty="0" smtClean="0"/>
          </a:p>
          <a:p>
            <a:pPr lvl="2" algn="just">
              <a:lnSpc>
                <a:spcPct val="90000"/>
              </a:lnSpc>
            </a:pPr>
            <a:r>
              <a:rPr lang="pt-BR" dirty="0" smtClean="0"/>
              <a:t>Estruturas </a:t>
            </a:r>
            <a:r>
              <a:rPr lang="pt-BR" dirty="0"/>
              <a:t>de controle (IF-THEN-ELSE e laços)</a:t>
            </a:r>
          </a:p>
          <a:p>
            <a:pPr lvl="2" algn="just">
              <a:lnSpc>
                <a:spcPct val="90000"/>
              </a:lnSpc>
            </a:pPr>
            <a:endParaRPr lang="pt-BR" dirty="0" smtClean="0"/>
          </a:p>
          <a:p>
            <a:pPr lvl="2" algn="just">
              <a:lnSpc>
                <a:spcPct val="90000"/>
              </a:lnSpc>
            </a:pPr>
            <a:r>
              <a:rPr lang="pt-BR" dirty="0" smtClean="0"/>
              <a:t>Procedimentos </a:t>
            </a:r>
            <a:r>
              <a:rPr lang="pt-BR" dirty="0"/>
              <a:t>e funções</a:t>
            </a:r>
          </a:p>
          <a:p>
            <a:pPr lvl="2" algn="just">
              <a:lnSpc>
                <a:spcPct val="90000"/>
              </a:lnSpc>
            </a:pPr>
            <a:endParaRPr lang="pt-BR" dirty="0" smtClean="0"/>
          </a:p>
          <a:p>
            <a:pPr lvl="2" algn="just">
              <a:lnSpc>
                <a:spcPct val="90000"/>
              </a:lnSpc>
            </a:pPr>
            <a:r>
              <a:rPr lang="pt-BR" dirty="0" smtClean="0"/>
              <a:t>Tipos </a:t>
            </a:r>
            <a:r>
              <a:rPr lang="pt-BR" dirty="0"/>
              <a:t>de objeto e métodos (Versão 8 em diante)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97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 de Exceção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cada tipo de erro pode-se colocar um WHEN na seção EXCEPTION</a:t>
            </a:r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opção WHEN OTHERS pode ser usada para tratar qualquer erro diferente dos listados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9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25187" y="229696"/>
            <a:ext cx="852302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DECLARE</a:t>
            </a:r>
          </a:p>
          <a:p>
            <a:r>
              <a:rPr lang="pt-BR" dirty="0"/>
              <a:t>  </a:t>
            </a:r>
            <a:r>
              <a:rPr lang="pt-BR" dirty="0" err="1"/>
              <a:t>v_chassi</a:t>
            </a:r>
            <a:r>
              <a:rPr lang="pt-BR" dirty="0"/>
              <a:t> VARCHAR(20) := '235-456-YWR'; </a:t>
            </a:r>
          </a:p>
          <a:p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/* Variável alfanumérica    inicializada  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com 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235-456-YWR */</a:t>
            </a:r>
          </a:p>
          <a:p>
            <a:r>
              <a:rPr lang="pt-BR" dirty="0"/>
              <a:t>  </a:t>
            </a:r>
            <a:r>
              <a:rPr lang="pt-BR" dirty="0" err="1"/>
              <a:t>v_modelo</a:t>
            </a:r>
            <a:r>
              <a:rPr lang="pt-BR" dirty="0"/>
              <a:t> VARCHAR2(20);       </a:t>
            </a:r>
          </a:p>
          <a:p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/* Tamanho de variável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string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com no</a:t>
            </a:r>
          </a:p>
          <a:p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  máximo  20 caracteres 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*/</a:t>
            </a:r>
          </a:p>
          <a:p>
            <a:r>
              <a:rPr lang="pt-BR" b="1" dirty="0"/>
              <a:t>BEGIN</a:t>
            </a:r>
            <a:r>
              <a:rPr lang="pt-BR" dirty="0"/>
              <a:t> </a:t>
            </a:r>
          </a:p>
          <a:p>
            <a:r>
              <a:rPr lang="pt-BR" dirty="0"/>
              <a:t>  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/* Início da Execução recupera modelo do carro com chassi</a:t>
            </a:r>
          </a:p>
          <a:p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    235-456-YWR */</a:t>
            </a:r>
          </a:p>
          <a:p>
            <a:r>
              <a:rPr lang="pt-BR" dirty="0"/>
              <a:t>  </a:t>
            </a:r>
            <a:r>
              <a:rPr lang="pt-BR" b="1" dirty="0"/>
              <a:t>SELECT</a:t>
            </a:r>
            <a:r>
              <a:rPr lang="pt-BR" dirty="0"/>
              <a:t> modelo</a:t>
            </a:r>
          </a:p>
          <a:p>
            <a:r>
              <a:rPr lang="pt-BR" dirty="0"/>
              <a:t>    </a:t>
            </a:r>
            <a:r>
              <a:rPr lang="pt-BR" b="1" dirty="0"/>
              <a:t>INTO</a:t>
            </a:r>
            <a:r>
              <a:rPr lang="pt-BR" dirty="0"/>
              <a:t> </a:t>
            </a:r>
            <a:r>
              <a:rPr lang="pt-BR" dirty="0" err="1"/>
              <a:t>v_modelo</a:t>
            </a:r>
            <a:endParaRPr lang="pt-BR" dirty="0"/>
          </a:p>
          <a:p>
            <a:r>
              <a:rPr lang="pt-BR" dirty="0"/>
              <a:t>    </a:t>
            </a:r>
            <a:r>
              <a:rPr lang="pt-BR" b="1" dirty="0"/>
              <a:t>FROM</a:t>
            </a:r>
            <a:r>
              <a:rPr lang="pt-BR" dirty="0"/>
              <a:t> carro</a:t>
            </a:r>
          </a:p>
          <a:p>
            <a:r>
              <a:rPr lang="pt-BR" dirty="0"/>
              <a:t>    </a:t>
            </a:r>
            <a:r>
              <a:rPr lang="pt-BR" b="1" dirty="0"/>
              <a:t>WHERE</a:t>
            </a:r>
            <a:r>
              <a:rPr lang="pt-BR" dirty="0"/>
              <a:t> chassi = </a:t>
            </a:r>
            <a:r>
              <a:rPr lang="pt-BR" dirty="0" err="1"/>
              <a:t>v_chassi</a:t>
            </a:r>
            <a:r>
              <a:rPr lang="pt-BR" dirty="0"/>
              <a:t>;</a:t>
            </a:r>
          </a:p>
          <a:p>
            <a:r>
              <a:rPr lang="pt-BR" b="1" dirty="0"/>
              <a:t>EXCEPTION</a:t>
            </a:r>
          </a:p>
          <a:p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 -- Seção de Tratamento de Exceção</a:t>
            </a:r>
          </a:p>
          <a:p>
            <a:r>
              <a:rPr lang="pt-BR" dirty="0"/>
              <a:t>  </a:t>
            </a:r>
            <a:r>
              <a:rPr lang="pt-BR" b="1" dirty="0"/>
              <a:t>WHEN</a:t>
            </a:r>
            <a:r>
              <a:rPr lang="pt-BR" dirty="0"/>
              <a:t> NO_DATA_FOUND </a:t>
            </a:r>
            <a:r>
              <a:rPr lang="pt-BR" b="1" dirty="0"/>
              <a:t>THEN</a:t>
            </a:r>
          </a:p>
          <a:p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   -- Manipula a condição de erro</a:t>
            </a:r>
          </a:p>
          <a:p>
            <a:r>
              <a:rPr lang="pt-BR" dirty="0"/>
              <a:t>    </a:t>
            </a:r>
            <a:r>
              <a:rPr lang="pt-BR" b="1" dirty="0"/>
              <a:t>DBMS_OUTPUT.PUT_LINE</a:t>
            </a:r>
            <a:r>
              <a:rPr lang="pt-BR" dirty="0"/>
              <a:t>(</a:t>
            </a:r>
            <a:r>
              <a:rPr lang="pt-BR" dirty="0" smtClean="0"/>
              <a:t>'Carro não existe’);</a:t>
            </a:r>
            <a:endParaRPr lang="pt-BR" dirty="0"/>
          </a:p>
          <a:p>
            <a:r>
              <a:rPr lang="pt-BR" b="1" dirty="0" smtClean="0"/>
              <a:t>END</a:t>
            </a:r>
            <a:r>
              <a:rPr lang="pt-BR" dirty="0"/>
              <a:t>;</a:t>
            </a:r>
          </a:p>
          <a:p>
            <a:r>
              <a:rPr lang="pt-BR" dirty="0"/>
              <a:t>/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8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pt-BR" dirty="0"/>
              <a:t>Crie um cursor que apresente os dados de um </a:t>
            </a:r>
            <a:r>
              <a:rPr lang="pt-BR" dirty="0" smtClean="0"/>
              <a:t>Professor </a:t>
            </a:r>
            <a:r>
              <a:rPr lang="pt-BR" dirty="0"/>
              <a:t>passando o </a:t>
            </a:r>
            <a:r>
              <a:rPr lang="pt-BR" dirty="0" smtClean="0"/>
              <a:t>SIAPE.</a:t>
            </a:r>
          </a:p>
          <a:p>
            <a:pPr lvl="0" algn="just"/>
            <a:endParaRPr lang="pt-BR" dirty="0"/>
          </a:p>
          <a:p>
            <a:pPr lvl="0" algn="just"/>
            <a:r>
              <a:rPr lang="pt-BR" dirty="0" smtClean="0"/>
              <a:t>Crie um cursor que exiba o nome da disciplina e o nome do </a:t>
            </a:r>
            <a:r>
              <a:rPr lang="pt-BR" smtClean="0"/>
              <a:t>professor com </a:t>
            </a:r>
            <a:r>
              <a:rPr lang="pt-BR" dirty="0" smtClean="0"/>
              <a:t>SIAPE = 1234 ensina.</a:t>
            </a:r>
          </a:p>
          <a:p>
            <a:pPr lvl="0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96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Básicos de PL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Variáveis</a:t>
            </a:r>
          </a:p>
          <a:p>
            <a:pPr lvl="1" algn="just"/>
            <a:r>
              <a:rPr lang="pt-BR" dirty="0"/>
              <a:t>Utilizadas para transmitir informação entre programa PL/SQL e a base de dados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Localização </a:t>
            </a:r>
            <a:r>
              <a:rPr lang="pt-BR" dirty="0"/>
              <a:t>de memória que pode ser lida ou ter valor armazenado a partir do programa PL/SQL 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Não </a:t>
            </a:r>
            <a:r>
              <a:rPr lang="pt-BR" dirty="0"/>
              <a:t>inicializadas recebem por default o valor </a:t>
            </a:r>
            <a:r>
              <a:rPr lang="pt-BR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69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Básicos de PL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Identificadores (Nomes de variáveis)</a:t>
            </a:r>
          </a:p>
          <a:p>
            <a:pPr lvl="1" algn="just">
              <a:lnSpc>
                <a:spcPct val="90000"/>
              </a:lnSpc>
            </a:pPr>
            <a:r>
              <a:rPr lang="pt-BR" dirty="0" smtClean="0"/>
              <a:t>Sequência </a:t>
            </a:r>
            <a:r>
              <a:rPr lang="pt-BR" dirty="0"/>
              <a:t>de até 30 caracteres</a:t>
            </a:r>
          </a:p>
          <a:p>
            <a:pPr lvl="1" algn="just">
              <a:lnSpc>
                <a:spcPct val="90000"/>
              </a:lnSpc>
            </a:pPr>
            <a:r>
              <a:rPr lang="pt-BR" dirty="0"/>
              <a:t>Inicia por letra</a:t>
            </a:r>
          </a:p>
          <a:p>
            <a:pPr lvl="1" algn="just">
              <a:lnSpc>
                <a:spcPct val="90000"/>
              </a:lnSpc>
            </a:pPr>
            <a:r>
              <a:rPr lang="pt-BR" dirty="0"/>
              <a:t>Os demais podem ser letras, dígitos, sublinhado e cifrões</a:t>
            </a:r>
          </a:p>
          <a:p>
            <a:pPr lvl="1" algn="just">
              <a:lnSpc>
                <a:spcPct val="90000"/>
              </a:lnSpc>
            </a:pPr>
            <a:r>
              <a:rPr lang="pt-BR" dirty="0"/>
              <a:t>Não são “</a:t>
            </a:r>
            <a:r>
              <a:rPr lang="pt-BR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</a:t>
            </a:r>
            <a:r>
              <a:rPr lang="pt-BR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</a:t>
            </a:r>
            <a:r>
              <a:rPr lang="pt-BR" dirty="0"/>
              <a:t>”</a:t>
            </a:r>
          </a:p>
          <a:p>
            <a:pPr lvl="1">
              <a:lnSpc>
                <a:spcPct val="90000"/>
              </a:lnSpc>
            </a:pPr>
            <a:r>
              <a:rPr lang="pt-BR" dirty="0">
                <a:latin typeface="Arial Unicode MS" pitchFamily="34" charset="-128"/>
              </a:rPr>
              <a:t>Não deve ser uma </a:t>
            </a:r>
            <a:r>
              <a:rPr lang="pt-BR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 reservada</a:t>
            </a:r>
          </a:p>
          <a:p>
            <a:pPr lvl="1">
              <a:lnSpc>
                <a:spcPct val="90000"/>
              </a:lnSpc>
            </a:pPr>
            <a:r>
              <a:rPr lang="pt-BR" dirty="0">
                <a:latin typeface="Arial Unicode MS" pitchFamily="34" charset="-128"/>
              </a:rPr>
              <a:t>Evitar usar nome de colunas</a:t>
            </a:r>
            <a:endParaRPr lang="pt-BR" dirty="0"/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03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Básicos de PL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Mesmos usados pelo Oracle</a:t>
            </a:r>
          </a:p>
          <a:p>
            <a:pPr lvl="1">
              <a:lnSpc>
                <a:spcPct val="90000"/>
              </a:lnSpc>
            </a:pPr>
            <a:endParaRPr lang="pt-B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5" name="Grupo 94"/>
          <p:cNvGrpSpPr/>
          <p:nvPr/>
        </p:nvGrpSpPr>
        <p:grpSpPr>
          <a:xfrm>
            <a:off x="152400" y="3178652"/>
            <a:ext cx="8777318" cy="3768744"/>
            <a:chOff x="152400" y="3178652"/>
            <a:chExt cx="8777318" cy="3768744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152400" y="3178652"/>
              <a:ext cx="8777318" cy="3768744"/>
              <a:chOff x="96" y="1541"/>
              <a:chExt cx="5664" cy="2530"/>
            </a:xfrm>
          </p:grpSpPr>
          <p:sp>
            <p:nvSpPr>
              <p:cNvPr id="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6" y="1575"/>
                <a:ext cx="5664" cy="2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155" y="1579"/>
                <a:ext cx="735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Numérico</a:t>
                </a:r>
                <a:endParaRPr lang="pt-BR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816" y="1541"/>
                <a:ext cx="12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4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188" y="1579"/>
                <a:ext cx="70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BINARY_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815" y="1579"/>
                <a:ext cx="74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INTEGER  </a:t>
                </a:r>
                <a:endParaRPr lang="pt-BR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2489" y="1579"/>
                <a:ext cx="79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inteiro de 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213" y="1579"/>
                <a:ext cx="11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3261" y="1579"/>
                <a:ext cx="34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231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3541" y="1579"/>
                <a:ext cx="11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3586" y="1579"/>
                <a:ext cx="56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1 a 231 </a:t>
                </a:r>
                <a:endParaRPr lang="pt-BR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4200" y="1579"/>
                <a:ext cx="11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4246" y="1579"/>
                <a:ext cx="18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1.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4366" y="1579"/>
                <a:ext cx="10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1188" y="1743"/>
                <a:ext cx="80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NATURAL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1916" y="1743"/>
                <a:ext cx="117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inteiro de 0 a 231</a:t>
                </a:r>
                <a:endParaRPr lang="pt-BR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3133" y="1743"/>
                <a:ext cx="10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1188" y="1906"/>
                <a:ext cx="77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POSITIVE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1887" y="1906"/>
                <a:ext cx="117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inteiro de 1 a 231</a:t>
                </a:r>
                <a:endParaRPr lang="pt-BR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3103" y="1906"/>
                <a:ext cx="10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1188" y="2072"/>
                <a:ext cx="1048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NUMBER(p,e) </a:t>
                </a:r>
                <a:endParaRPr lang="pt-BR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2158" y="2072"/>
                <a:ext cx="335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onde P é a precisão e </a:t>
                </a:r>
                <a:r>
                  <a:rPr lang="pt-BR" b="1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pt-BR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a escala (parte decimal)</a:t>
                </a:r>
                <a:endParaRPr lang="pt-BR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4922" y="2072"/>
                <a:ext cx="10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1188" y="2240"/>
                <a:ext cx="12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4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96" y="157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96" y="157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104" y="1575"/>
                <a:ext cx="1025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129" y="1575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1136" y="1575"/>
                <a:ext cx="4575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5711" y="1575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5711" y="1575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96" y="1583"/>
                <a:ext cx="8" cy="87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1129" y="1583"/>
                <a:ext cx="7" cy="87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5711" y="1583"/>
                <a:ext cx="7" cy="87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155" y="2463"/>
                <a:ext cx="670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Caractere</a:t>
                </a:r>
                <a:endParaRPr lang="pt-BR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904" y="2425"/>
                <a:ext cx="12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4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1188" y="2463"/>
                <a:ext cx="72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CHAR(N)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1837" y="2463"/>
                <a:ext cx="238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onde N é o tamanho fixo da string.</a:t>
                </a:r>
                <a:endParaRPr lang="pt-BR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4754" y="2463"/>
                <a:ext cx="10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1188" y="2627"/>
                <a:ext cx="1107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VARCHAR2(N)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2218" y="2627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2792" y="2627"/>
                <a:ext cx="271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onde N é o tamanho máximo da string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5421" y="2627"/>
                <a:ext cx="10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1188" y="2796"/>
                <a:ext cx="12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4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96" y="2459"/>
                <a:ext cx="8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104" y="2459"/>
                <a:ext cx="1025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1129" y="2459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1136" y="2459"/>
                <a:ext cx="4575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5711" y="2459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96" y="2467"/>
                <a:ext cx="8" cy="5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1129" y="2467"/>
                <a:ext cx="7" cy="5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5711" y="2467"/>
                <a:ext cx="7" cy="5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155" y="3019"/>
                <a:ext cx="72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Booleano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809" y="2981"/>
                <a:ext cx="12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4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1188" y="3019"/>
                <a:ext cx="82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BOOLEAN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1940" y="3019"/>
                <a:ext cx="311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onde os valores lógicos são TRUE ou FALSE</a:t>
                </a:r>
                <a:endParaRPr lang="pt-BR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5577" y="3019"/>
                <a:ext cx="10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1188" y="3187"/>
                <a:ext cx="12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4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96" y="301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104" y="3015"/>
                <a:ext cx="1025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1129" y="3015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1136" y="3015"/>
                <a:ext cx="4575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5711" y="3015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96" y="3023"/>
                <a:ext cx="8" cy="38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1129" y="3023"/>
                <a:ext cx="7" cy="38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5711" y="3023"/>
                <a:ext cx="7" cy="38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155" y="3410"/>
                <a:ext cx="38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Data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Rectangle 70"/>
              <p:cNvSpPr>
                <a:spLocks noChangeArrowheads="1"/>
              </p:cNvSpPr>
              <p:nvPr/>
            </p:nvSpPr>
            <p:spPr bwMode="auto">
              <a:xfrm>
                <a:off x="466" y="3410"/>
                <a:ext cx="11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513" y="3410"/>
                <a:ext cx="543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Tempo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982" y="3372"/>
                <a:ext cx="12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4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1188" y="3410"/>
                <a:ext cx="50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DATE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Rectangle 74"/>
              <p:cNvSpPr>
                <a:spLocks noChangeArrowheads="1"/>
              </p:cNvSpPr>
              <p:nvPr/>
            </p:nvSpPr>
            <p:spPr bwMode="auto">
              <a:xfrm>
                <a:off x="1620" y="3375"/>
                <a:ext cx="4076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não esquecer de usar apóstrofo ' '. Para fazer operações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usar funções do Oracle para Date-Time </a:t>
                </a:r>
                <a:endParaRPr lang="pt-BR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Rectangle 75"/>
              <p:cNvSpPr>
                <a:spLocks noChangeArrowheads="1"/>
              </p:cNvSpPr>
              <p:nvPr/>
            </p:nvSpPr>
            <p:spPr bwMode="auto">
              <a:xfrm>
                <a:off x="4549" y="3402"/>
                <a:ext cx="114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00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Rectangle 77"/>
              <p:cNvSpPr>
                <a:spLocks noChangeArrowheads="1"/>
              </p:cNvSpPr>
              <p:nvPr/>
            </p:nvSpPr>
            <p:spPr bwMode="auto">
              <a:xfrm>
                <a:off x="96" y="3406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78" name="Rectangle 78"/>
              <p:cNvSpPr>
                <a:spLocks noChangeArrowheads="1"/>
              </p:cNvSpPr>
              <p:nvPr/>
            </p:nvSpPr>
            <p:spPr bwMode="auto">
              <a:xfrm>
                <a:off x="104" y="3406"/>
                <a:ext cx="1025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79" name="Rectangle 79"/>
              <p:cNvSpPr>
                <a:spLocks noChangeArrowheads="1"/>
              </p:cNvSpPr>
              <p:nvPr/>
            </p:nvSpPr>
            <p:spPr bwMode="auto">
              <a:xfrm>
                <a:off x="1129" y="340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80" name="Rectangle 80"/>
              <p:cNvSpPr>
                <a:spLocks noChangeArrowheads="1"/>
              </p:cNvSpPr>
              <p:nvPr/>
            </p:nvSpPr>
            <p:spPr bwMode="auto">
              <a:xfrm>
                <a:off x="1136" y="3406"/>
                <a:ext cx="4575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81" name="Rectangle 81"/>
              <p:cNvSpPr>
                <a:spLocks noChangeArrowheads="1"/>
              </p:cNvSpPr>
              <p:nvPr/>
            </p:nvSpPr>
            <p:spPr bwMode="auto">
              <a:xfrm>
                <a:off x="5711" y="340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82" name="Rectangle 82"/>
              <p:cNvSpPr>
                <a:spLocks noChangeArrowheads="1"/>
              </p:cNvSpPr>
              <p:nvPr/>
            </p:nvSpPr>
            <p:spPr bwMode="auto">
              <a:xfrm>
                <a:off x="96" y="3413"/>
                <a:ext cx="8" cy="38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83" name="Rectangle 83"/>
              <p:cNvSpPr>
                <a:spLocks noChangeArrowheads="1"/>
              </p:cNvSpPr>
              <p:nvPr/>
            </p:nvSpPr>
            <p:spPr bwMode="auto">
              <a:xfrm>
                <a:off x="96" y="3798"/>
                <a:ext cx="8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84" name="Rectangle 84"/>
              <p:cNvSpPr>
                <a:spLocks noChangeArrowheads="1"/>
              </p:cNvSpPr>
              <p:nvPr/>
            </p:nvSpPr>
            <p:spPr bwMode="auto">
              <a:xfrm>
                <a:off x="96" y="3798"/>
                <a:ext cx="8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85" name="Rectangle 85"/>
              <p:cNvSpPr>
                <a:spLocks noChangeArrowheads="1"/>
              </p:cNvSpPr>
              <p:nvPr/>
            </p:nvSpPr>
            <p:spPr bwMode="auto">
              <a:xfrm>
                <a:off x="104" y="3798"/>
                <a:ext cx="1025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86" name="Rectangle 86"/>
              <p:cNvSpPr>
                <a:spLocks noChangeArrowheads="1"/>
              </p:cNvSpPr>
              <p:nvPr/>
            </p:nvSpPr>
            <p:spPr bwMode="auto">
              <a:xfrm>
                <a:off x="1129" y="3413"/>
                <a:ext cx="7" cy="38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87" name="Rectangle 87"/>
              <p:cNvSpPr>
                <a:spLocks noChangeArrowheads="1"/>
              </p:cNvSpPr>
              <p:nvPr/>
            </p:nvSpPr>
            <p:spPr bwMode="auto">
              <a:xfrm>
                <a:off x="1129" y="3798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88" name="Rectangle 88"/>
              <p:cNvSpPr>
                <a:spLocks noChangeArrowheads="1"/>
              </p:cNvSpPr>
              <p:nvPr/>
            </p:nvSpPr>
            <p:spPr bwMode="auto">
              <a:xfrm>
                <a:off x="1136" y="3798"/>
                <a:ext cx="4575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89" name="Rectangle 89"/>
              <p:cNvSpPr>
                <a:spLocks noChangeArrowheads="1"/>
              </p:cNvSpPr>
              <p:nvPr/>
            </p:nvSpPr>
            <p:spPr bwMode="auto">
              <a:xfrm>
                <a:off x="5711" y="3413"/>
                <a:ext cx="7" cy="38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90" name="Rectangle 90"/>
              <p:cNvSpPr>
                <a:spLocks noChangeArrowheads="1"/>
              </p:cNvSpPr>
              <p:nvPr/>
            </p:nvSpPr>
            <p:spPr bwMode="auto">
              <a:xfrm>
                <a:off x="5711" y="3798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91" name="Rectangle 91"/>
              <p:cNvSpPr>
                <a:spLocks noChangeArrowheads="1"/>
              </p:cNvSpPr>
              <p:nvPr/>
            </p:nvSpPr>
            <p:spPr bwMode="auto">
              <a:xfrm>
                <a:off x="5711" y="3798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92" name="Rectangle 92"/>
              <p:cNvSpPr>
                <a:spLocks noChangeArrowheads="1"/>
              </p:cNvSpPr>
              <p:nvPr/>
            </p:nvSpPr>
            <p:spPr bwMode="auto">
              <a:xfrm>
                <a:off x="155" y="3806"/>
                <a:ext cx="12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4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pt-BR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94" name="Conector reto 93"/>
            <p:cNvCxnSpPr>
              <a:endCxn id="37" idx="0"/>
            </p:cNvCxnSpPr>
            <p:nvPr/>
          </p:nvCxnSpPr>
          <p:spPr>
            <a:xfrm>
              <a:off x="152400" y="3241216"/>
              <a:ext cx="870680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23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Básicos de PL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Operadores</a:t>
            </a:r>
          </a:p>
          <a:p>
            <a:pPr lvl="1" algn="just"/>
            <a:r>
              <a:rPr lang="pt-BR" dirty="0"/>
              <a:t>Análogos, na sua maioria, aos das outras linguagens de programação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Alguns </a:t>
            </a:r>
            <a:r>
              <a:rPr lang="pt-BR" dirty="0"/>
              <a:t>exemplos</a:t>
            </a:r>
          </a:p>
          <a:p>
            <a:pPr lvl="2" algn="just"/>
            <a:r>
              <a:rPr lang="pt-BR" dirty="0" smtClean="0"/>
              <a:t>Atribuição           </a:t>
            </a:r>
            <a:r>
              <a:rPr lang="pt-B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:=</a:t>
            </a:r>
          </a:p>
          <a:p>
            <a:pPr lvl="2" algn="just"/>
            <a:endParaRPr lang="pt-BR" dirty="0" smtClean="0"/>
          </a:p>
          <a:p>
            <a:pPr lvl="2" algn="just"/>
            <a:r>
              <a:rPr lang="pt-BR" dirty="0" smtClean="0"/>
              <a:t>Diferente  </a:t>
            </a:r>
            <a:r>
              <a:rPr lang="pt-BR" dirty="0"/>
              <a:t>de           </a:t>
            </a:r>
            <a:r>
              <a:rPr lang="pt-B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&gt;</a:t>
            </a:r>
            <a:r>
              <a:rPr lang="pt-BR" dirty="0"/>
              <a:t> ou </a:t>
            </a:r>
            <a:r>
              <a:rPr lang="pt-B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~=</a:t>
            </a:r>
            <a:r>
              <a:rPr lang="pt-BR" dirty="0"/>
              <a:t> </a:t>
            </a:r>
          </a:p>
          <a:p>
            <a:pPr lvl="2" algn="just"/>
            <a:endParaRPr lang="pt-BR" dirty="0" smtClean="0"/>
          </a:p>
          <a:p>
            <a:pPr lvl="2" algn="just"/>
            <a:r>
              <a:rPr lang="pt-BR" dirty="0" smtClean="0"/>
              <a:t>Referência </a:t>
            </a:r>
            <a:r>
              <a:rPr lang="pt-BR" dirty="0"/>
              <a:t>à base de dados       </a:t>
            </a:r>
            <a:r>
              <a:rPr lang="pt-B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</a:p>
          <a:p>
            <a:endParaRPr lang="pt-B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3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Básicos de PL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Comentários</a:t>
            </a:r>
          </a:p>
          <a:p>
            <a:pPr marL="457200" lvl="1" indent="0">
              <a:buNone/>
            </a:pPr>
            <a:r>
              <a:rPr lang="pt-BR" dirty="0" smtClean="0"/>
              <a:t>-- comentário de uma linha</a:t>
            </a:r>
          </a:p>
          <a:p>
            <a:pPr marL="457200" lvl="1" indent="0">
              <a:buNone/>
            </a:pPr>
            <a:r>
              <a:rPr lang="pt-BR" dirty="0" smtClean="0"/>
              <a:t>/*indica comentário de mais de uma linha */</a:t>
            </a:r>
          </a:p>
          <a:p>
            <a:endParaRPr lang="pt-BR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do Sistema</a:t>
            </a:r>
          </a:p>
          <a:p>
            <a:pPr lvl="1"/>
            <a:r>
              <a:rPr lang="pt-BR" dirty="0" smtClean="0"/>
              <a:t>SYSDATE</a:t>
            </a:r>
            <a:endParaRPr lang="pt-BR" dirty="0"/>
          </a:p>
          <a:p>
            <a:pPr lvl="2"/>
            <a:r>
              <a:rPr lang="pt-BR" sz="2800" dirty="0" smtClean="0"/>
              <a:t>Exemplo:  </a:t>
            </a:r>
          </a:p>
          <a:p>
            <a:pPr lvl="3"/>
            <a:r>
              <a:rPr lang="pt-BR" sz="2400" dirty="0" err="1" smtClean="0"/>
              <a:t>data_saida</a:t>
            </a:r>
            <a:r>
              <a:rPr lang="pt-BR" sz="2400" dirty="0" smtClean="0"/>
              <a:t> </a:t>
            </a:r>
            <a:r>
              <a:rPr lang="pt-BR" sz="2400" dirty="0"/>
              <a:t>DATE := SYSDATE;</a:t>
            </a:r>
            <a:endParaRPr lang="pt-BR" dirty="0"/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 smtClean="0">
              <a:solidFill>
                <a:srgbClr val="92D050"/>
              </a:solidFill>
            </a:endParaRPr>
          </a:p>
          <a:p>
            <a:pPr marL="457200" lvl="1" indent="0">
              <a:buNone/>
            </a:pPr>
            <a:endParaRPr lang="pt-B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6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Básicos de PL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Declaração de Constantes</a:t>
            </a:r>
          </a:p>
          <a:p>
            <a:pPr marL="457200" lvl="1" indent="0" algn="ctr">
              <a:buNone/>
            </a:pPr>
            <a:r>
              <a:rPr lang="pt-BR" dirty="0" err="1"/>
              <a:t>desconto_padrao</a:t>
            </a:r>
            <a:r>
              <a:rPr lang="pt-BR" dirty="0"/>
              <a:t> CONSTANT NUMBER(3,2) := 8.25;</a:t>
            </a:r>
          </a:p>
          <a:p>
            <a:endParaRPr lang="pt-BR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Declaração de Valor Default</a:t>
            </a:r>
          </a:p>
          <a:p>
            <a:pPr marL="457200" lvl="1" indent="0" algn="ctr">
              <a:buNone/>
            </a:pPr>
            <a:r>
              <a:rPr lang="pt-BR" dirty="0"/>
              <a:t>participante BOOLEAN DEFAULT TRUE;</a:t>
            </a:r>
          </a:p>
          <a:p>
            <a:pPr marL="514350" indent="-457200"/>
            <a:endParaRPr lang="pt-BR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457200"/>
            <a:r>
              <a:rPr lang="pt-B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Declaração </a:t>
            </a:r>
            <a:r>
              <a:rPr lang="pt-B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Variável com tipo de um atributo de uma tabela</a:t>
            </a:r>
          </a:p>
          <a:p>
            <a:pPr marL="457200" lvl="1" indent="0" algn="ctr">
              <a:buNone/>
            </a:pPr>
            <a:r>
              <a:rPr lang="pt-BR" dirty="0"/>
              <a:t>&lt;</a:t>
            </a:r>
            <a:r>
              <a:rPr lang="pt-BR" dirty="0" err="1"/>
              <a:t>variavel</a:t>
            </a:r>
            <a:r>
              <a:rPr lang="pt-BR" dirty="0"/>
              <a:t>&gt; </a:t>
            </a:r>
            <a:r>
              <a:rPr lang="pt-BR" dirty="0" err="1"/>
              <a:t>carro.modelo%TYPE</a:t>
            </a:r>
            <a:r>
              <a:rPr lang="pt-BR" dirty="0"/>
              <a:t>;</a:t>
            </a:r>
          </a:p>
          <a:p>
            <a:pPr marL="914400" lvl="1" indent="-457200"/>
            <a:endParaRPr lang="pt-B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pt-BR" dirty="0" smtClean="0">
              <a:solidFill>
                <a:srgbClr val="92D050"/>
              </a:solidFill>
            </a:endParaRPr>
          </a:p>
          <a:p>
            <a:pPr marL="457200" lvl="1" indent="0">
              <a:buNone/>
            </a:pPr>
            <a:endParaRPr lang="pt-B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6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1545</Words>
  <Application>Microsoft Office PowerPoint</Application>
  <PresentationFormat>Apresentação na tela (4:3)</PresentationFormat>
  <Paragraphs>369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Office Theme</vt:lpstr>
      <vt:lpstr>Introdução a PL/SQL</vt:lpstr>
      <vt:lpstr>PL/SQL</vt:lpstr>
      <vt:lpstr>PL/SQL</vt:lpstr>
      <vt:lpstr>Elementos Básicos de PL</vt:lpstr>
      <vt:lpstr>Elementos Básicos de PL</vt:lpstr>
      <vt:lpstr>Elementos Básicos de PL</vt:lpstr>
      <vt:lpstr>Elementos Básicos de PL</vt:lpstr>
      <vt:lpstr>Elementos Básicos de PL</vt:lpstr>
      <vt:lpstr>Elementos Básicos de PL</vt:lpstr>
      <vt:lpstr>Elementos Básicos de PL</vt:lpstr>
      <vt:lpstr>Elementos Básicos de PL</vt:lpstr>
      <vt:lpstr>Elementos Básicos de PL</vt:lpstr>
      <vt:lpstr>Elementos Básicos de PL</vt:lpstr>
      <vt:lpstr>Elementos Básicos de PL</vt:lpstr>
      <vt:lpstr>Elementos Básicos de PL</vt:lpstr>
      <vt:lpstr>Elementos Básicos de PL</vt:lpstr>
      <vt:lpstr>Elementos Básicos de PL</vt:lpstr>
      <vt:lpstr>Exemplo 1</vt:lpstr>
      <vt:lpstr>Exemplo 2</vt:lpstr>
      <vt:lpstr>Exemplo</vt:lpstr>
      <vt:lpstr>Recuperação de Dados para Variável com SELECT</vt:lpstr>
      <vt:lpstr>Recuperação de Dados para Variável com SELECT</vt:lpstr>
      <vt:lpstr>Cursores</vt:lpstr>
      <vt:lpstr>Cursores</vt:lpstr>
      <vt:lpstr>Cursores</vt:lpstr>
      <vt:lpstr>Apresentação do PowerPoint</vt:lpstr>
      <vt:lpstr>Cursores</vt:lpstr>
      <vt:lpstr>Apresentação do PowerPoint</vt:lpstr>
      <vt:lpstr>Tratamento de Exceção</vt:lpstr>
      <vt:lpstr>Tratamento de Exceção</vt:lpstr>
      <vt:lpstr>Apresentação do PowerPoint</vt:lpstr>
      <vt:lpstr>Exercícios</vt:lpstr>
    </vt:vector>
  </TitlesOfParts>
  <Company>Universidade Federal de Pernambuco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Relacional – Conceitos Básicos</dc:title>
  <dc:creator>Bernadette Farias Loscio</dc:creator>
  <cp:lastModifiedBy>Danusa Ribeiro</cp:lastModifiedBy>
  <cp:revision>38</cp:revision>
  <dcterms:created xsi:type="dcterms:W3CDTF">2014-04-09T20:18:52Z</dcterms:created>
  <dcterms:modified xsi:type="dcterms:W3CDTF">2014-05-19T18:06:05Z</dcterms:modified>
</cp:coreProperties>
</file>